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59" r:id="rId7"/>
    <p:sldId id="260" r:id="rId8"/>
    <p:sldId id="270" r:id="rId9"/>
    <p:sldId id="261" r:id="rId10"/>
    <p:sldId id="272" r:id="rId11"/>
    <p:sldId id="274" r:id="rId12"/>
    <p:sldId id="26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778637-C035-4041-B43F-8F0DBAF2E840}" v="37" dt="2022-03-03T22:20:08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 snapToGrid="0">
      <p:cViewPr varScale="1">
        <p:scale>
          <a:sx n="86" d="100"/>
          <a:sy n="86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nblogs.com/wj-1314/p/11693364.html" TargetMode="External"/><Relationship Id="rId3" Type="http://schemas.openxmlformats.org/officeDocument/2006/relationships/hyperlink" Target="https://homepages.inf.ed.ac.uk/rbf/HIPR2/gsmooth.htm" TargetMode="External"/><Relationship Id="rId7" Type="http://schemas.openxmlformats.org/officeDocument/2006/relationships/hyperlink" Target="https://cloud.tencent.com/developer/article/1654881" TargetMode="External"/><Relationship Id="rId2" Type="http://schemas.openxmlformats.org/officeDocument/2006/relationships/hyperlink" Target="https://doi.org/10.1016/j.aasri.2012.06.01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works.com/matlabcentral/answers/436650-how-to-apply-the-arithmetic-mean-filter-to-a-medical-image-to-improve-it-i-have-wrote-this-code-but" TargetMode="External"/><Relationship Id="rId11" Type="http://schemas.openxmlformats.org/officeDocument/2006/relationships/hyperlink" Target="https://www.sciencedirect.com/topics/engineering/gaussian-filter" TargetMode="External"/><Relationship Id="rId5" Type="http://schemas.openxmlformats.org/officeDocument/2006/relationships/hyperlink" Target="https://www.markschulze.net/java/meanmed.html" TargetMode="External"/><Relationship Id="rId10" Type="http://schemas.openxmlformats.org/officeDocument/2006/relationships/hyperlink" Target="https://blog.csdn.net/lz0499/article/details/54015150" TargetMode="External"/><Relationship Id="rId4" Type="http://schemas.openxmlformats.org/officeDocument/2006/relationships/hyperlink" Target="https://www.geeksforgeeks.org/python-pil-gaussianblur-method/" TargetMode="External"/><Relationship Id="rId9" Type="http://schemas.openxmlformats.org/officeDocument/2006/relationships/hyperlink" Target="https://www.cnblogs.com/wangguchangqing/p/6407717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74889D7-99F1-9547-9988-B50BBB803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661859"/>
              </p:ext>
            </p:extLst>
          </p:nvPr>
        </p:nvGraphicFramePr>
        <p:xfrm>
          <a:off x="1371600" y="724285"/>
          <a:ext cx="9448800" cy="4426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800">
                  <a:extLst>
                    <a:ext uri="{9D8B030D-6E8A-4147-A177-3AD203B41FA5}">
                      <a16:colId xmlns:a16="http://schemas.microsoft.com/office/drawing/2014/main" val="2011514764"/>
                    </a:ext>
                  </a:extLst>
                </a:gridCol>
              </a:tblGrid>
              <a:tr h="24360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6000"/>
                        <a:t>Adaptive Median Filter</a:t>
                      </a:r>
                      <a:endParaRPr kumimoji="1" lang="zh-CN" altLang="en-US" sz="600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56914"/>
                  </a:ext>
                </a:extLst>
              </a:tr>
              <a:tr h="1990606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zh-CN" sz="3600" dirty="0">
                          <a:solidFill>
                            <a:schemeClr val="tx1"/>
                          </a:solidFill>
                        </a:rPr>
                        <a:t>Removing image’s pepper noise</a:t>
                      </a:r>
                    </a:p>
                    <a:p>
                      <a:pPr algn="ctr" fontAlgn="ctr"/>
                      <a:endParaRPr kumimoji="1" lang="en-US" altLang="zh-CN" sz="2800" dirty="0">
                        <a:solidFill>
                          <a:schemeClr val="tx1"/>
                        </a:solidFill>
                      </a:endParaRPr>
                    </a:p>
                    <a:p>
                      <a:pPr algn="ctr" fontAlgn="ctr"/>
                      <a:r>
                        <a:rPr kumimoji="1" lang="en-US" altLang="zh-CN" sz="2400">
                          <a:solidFill>
                            <a:schemeClr val="tx1"/>
                          </a:solidFill>
                        </a:rPr>
                        <a:t>Zhenhao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</a:rPr>
                        <a:t> You</a:t>
                      </a:r>
                      <a:endParaRPr lang="zh-CN" altLang="zh-C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844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39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手里拿着枪&#10;&#10;描述已自动生成">
            <a:extLst>
              <a:ext uri="{FF2B5EF4-FFF2-40B4-BE49-F238E27FC236}">
                <a16:creationId xmlns:a16="http://schemas.microsoft.com/office/drawing/2014/main" id="{F46D8D6B-889C-F543-BD47-5D3F4BC63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9" r="18853" b="-1"/>
          <a:stretch/>
        </p:blipFill>
        <p:spPr>
          <a:xfrm>
            <a:off x="685800" y="2501159"/>
            <a:ext cx="4521200" cy="3410926"/>
          </a:xfrm>
          <a:prstGeom prst="rect">
            <a:avLst/>
          </a:prstGeom>
        </p:spPr>
      </p:pic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54458294-EB2B-0C40-B8EE-80B7452DA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778667"/>
              </p:ext>
            </p:extLst>
          </p:nvPr>
        </p:nvGraphicFramePr>
        <p:xfrm>
          <a:off x="5888183" y="2743201"/>
          <a:ext cx="6058012" cy="19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88">
                  <a:extLst>
                    <a:ext uri="{9D8B030D-6E8A-4147-A177-3AD203B41FA5}">
                      <a16:colId xmlns:a16="http://schemas.microsoft.com/office/drawing/2014/main" val="891162771"/>
                    </a:ext>
                  </a:extLst>
                </a:gridCol>
                <a:gridCol w="1339024">
                  <a:extLst>
                    <a:ext uri="{9D8B030D-6E8A-4147-A177-3AD203B41FA5}">
                      <a16:colId xmlns:a16="http://schemas.microsoft.com/office/drawing/2014/main" val="3640556137"/>
                    </a:ext>
                  </a:extLst>
                </a:gridCol>
              </a:tblGrid>
              <a:tr h="991053">
                <a:tc>
                  <a:txBody>
                    <a:bodyPr/>
                    <a:lstStyle/>
                    <a:p>
                      <a:pPr algn="r"/>
                      <a:r>
                        <a:rPr lang="en-CA" altLang="zh-CN" sz="4800" b="1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Future Plan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CA" altLang="zh-CN" sz="8000" b="1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247176"/>
                  </a:ext>
                </a:extLst>
              </a:tr>
              <a:tr h="725658"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en-CA" altLang="zh-CN" sz="1800" b="1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Remaining work</a:t>
                      </a:r>
                    </a:p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en-CA" altLang="zh-CN" sz="1800" b="1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Question</a:t>
                      </a:r>
                    </a:p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endParaRPr lang="en-CA" altLang="zh-CN" sz="1800" b="1">
                        <a:solidFill>
                          <a:schemeClr val="tx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CA" altLang="zh-CN" sz="3200" b="1">
                          <a:solidFill>
                            <a:schemeClr val="tx1"/>
                          </a:solidFill>
                        </a:rPr>
                        <a:t>HPR-Series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151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391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B5681-8340-C941-B9F6-FC778B06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764373"/>
            <a:ext cx="5334000" cy="1299954"/>
          </a:xfrm>
        </p:spPr>
        <p:txBody>
          <a:bodyPr/>
          <a:lstStyle/>
          <a:p>
            <a:pPr algn="ctr"/>
            <a:r>
              <a:rPr kumimoji="1" lang="en-US" altLang="zh-CN"/>
              <a:t>Question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4EE57-FBF1-374B-906C-88F229DA13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/>
              <a:t>Complete the noise removal program.</a:t>
            </a:r>
          </a:p>
          <a:p>
            <a:endParaRPr kumimoji="1" lang="en-US" altLang="zh-CN"/>
          </a:p>
          <a:p>
            <a:r>
              <a:rPr kumimoji="1" lang="en-US" altLang="zh-CN"/>
              <a:t>Select tools &amp; set a standard for verifying our method has better results than classical median filter.</a:t>
            </a:r>
          </a:p>
          <a:p>
            <a:endParaRPr kumimoji="1" lang="en-US" altLang="zh-CN"/>
          </a:p>
          <a:p>
            <a:r>
              <a:rPr kumimoji="1" lang="en-US" altLang="zh-CN"/>
              <a:t>Consider adding Gaussian noise filter into our program.</a:t>
            </a:r>
          </a:p>
          <a:p>
            <a:pPr marL="0" indent="0">
              <a:buNone/>
            </a:pP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009B6D-13F3-D44F-BB20-184549B636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CN"/>
              <a:t>Whether we should filter image’s boundary area by median filter?</a:t>
            </a:r>
          </a:p>
          <a:p>
            <a:endParaRPr kumimoji="1" lang="en-US" altLang="zh-CN"/>
          </a:p>
          <a:p>
            <a:r>
              <a:rPr kumimoji="1" lang="en-US" altLang="zh-CN"/>
              <a:t>With larger window size, like 11X11, should we set new imaginary boundary area for our images?</a:t>
            </a:r>
          </a:p>
          <a:p>
            <a:endParaRPr kumimoji="1" lang="en-US" altLang="zh-CN"/>
          </a:p>
          <a:p>
            <a:r>
              <a:rPr kumimoji="1" lang="en-US" altLang="zh-CN"/>
              <a:t>How to generate Gaussian surface?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31AF5B-2F33-364B-A110-C47E499D5D67}"/>
              </a:ext>
            </a:extLst>
          </p:cNvPr>
          <p:cNvSpPr txBox="1"/>
          <p:nvPr/>
        </p:nvSpPr>
        <p:spPr>
          <a:xfrm>
            <a:off x="685800" y="1055318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cap="all">
                <a:latin typeface="+mj-lt"/>
                <a:ea typeface="+mj-ea"/>
                <a:cs typeface="+mj-cs"/>
              </a:rPr>
              <a:t>Remaining</a:t>
            </a:r>
            <a:r>
              <a:rPr kumimoji="1" lang="en-US" altLang="zh-CN"/>
              <a:t> </a:t>
            </a:r>
            <a:r>
              <a:rPr kumimoji="1" lang="en-US" altLang="zh-CN" sz="4000" cap="all">
                <a:latin typeface="+mj-lt"/>
                <a:ea typeface="+mj-ea"/>
                <a:cs typeface="+mj-cs"/>
              </a:rPr>
              <a:t>Work</a:t>
            </a:r>
            <a:endParaRPr kumimoji="1" lang="zh-CN" altLang="en-US" sz="4000" cap="all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383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C46C7-21B4-6947-967E-054313A2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reference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6FBE8-00B8-984C-A92A-51BB81F7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US" altLang="zh-CN"/>
              <a:t>Zeng, H., Liu, Y.-Z., Fan, Y.-M., &amp; Tang, X. (2012). An improved algorithm for impulse noise by median filter. AASRI Procedia, 1, 68–73. </a:t>
            </a:r>
            <a:r>
              <a:rPr lang="en-US" altLang="zh-CN" u="sng">
                <a:hlinkClick r:id="rId2"/>
              </a:rPr>
              <a:t>https://doi.org/10.1016/j.aasri.2012.06.014</a:t>
            </a:r>
            <a:endParaRPr lang="zh-CN" altLang="zh-CN"/>
          </a:p>
          <a:p>
            <a:pPr lvl="0"/>
            <a:r>
              <a:rPr lang="en-US" altLang="zh-CN"/>
              <a:t>Gaussian smoothing. Spatial Filters - Gaussian Smoothing. (n.d.). Retrieved January 28, 2022, from </a:t>
            </a:r>
            <a:r>
              <a:rPr lang="en-US" altLang="zh-CN" u="sng">
                <a:hlinkClick r:id="rId3"/>
              </a:rPr>
              <a:t>https://homepages.inf.ed.ac.uk/rbf/HIPR2/gsmooth.htm</a:t>
            </a:r>
            <a:endParaRPr lang="zh-CN" altLang="zh-CN"/>
          </a:p>
          <a:p>
            <a:pPr lvl="0"/>
            <a:r>
              <a:rPr lang="en-US" altLang="zh-CN"/>
              <a:t>Python PIL: </a:t>
            </a:r>
            <a:r>
              <a:rPr lang="en-US" altLang="zh-CN" err="1"/>
              <a:t>Gaussianblur</a:t>
            </a:r>
            <a:r>
              <a:rPr lang="en-US" altLang="zh-CN"/>
              <a:t>() method. </a:t>
            </a:r>
            <a:r>
              <a:rPr lang="en-US" altLang="zh-CN" err="1"/>
              <a:t>GeeksforGeeks</a:t>
            </a:r>
            <a:r>
              <a:rPr lang="en-US" altLang="zh-CN"/>
              <a:t>. (2019, July 14). Retrieved January 28, 2022, from </a:t>
            </a:r>
            <a:r>
              <a:rPr lang="en-US" altLang="zh-CN" u="sng">
                <a:hlinkClick r:id="rId4"/>
              </a:rPr>
              <a:t>https://www.geeksforgeeks.org/python-pil-gaussianblur-method/</a:t>
            </a:r>
            <a:endParaRPr lang="zh-CN" altLang="zh-CN"/>
          </a:p>
          <a:p>
            <a:pPr lvl="0"/>
            <a:r>
              <a:rPr lang="en-US" altLang="zh-CN"/>
              <a:t>What are the mean and median filters? (n.d.). Retrieved January 28, 2022, from </a:t>
            </a:r>
            <a:r>
              <a:rPr lang="en-US" altLang="zh-CN" u="sng">
                <a:hlinkClick r:id="rId5"/>
              </a:rPr>
              <a:t>https://www.markschulze.net/java/meanmed.html</a:t>
            </a:r>
            <a:endParaRPr lang="zh-CN" altLang="zh-CN"/>
          </a:p>
          <a:p>
            <a:pPr lvl="0"/>
            <a:r>
              <a:rPr lang="en-US" altLang="zh-CN"/>
              <a:t>How to apply the arithmetic mean filter to a medical image to improve it? I have written this code but it did not work, there is an error which I could not figure it out. how to apply the arithmetic mean filter to a medical image to improve it? I have written this code but it did not work, there </a:t>
            </a:r>
            <a:r>
              <a:rPr lang="en-US" altLang="zh-CN" err="1"/>
              <a:t>i</a:t>
            </a:r>
            <a:r>
              <a:rPr lang="en-US" altLang="zh-CN"/>
              <a:t>... -. (n.d.). Retrieved January 28, 2022, from </a:t>
            </a:r>
            <a:r>
              <a:rPr lang="en-US" altLang="zh-CN" u="sng">
                <a:hlinkClick r:id="rId6"/>
              </a:rPr>
              <a:t>https://www.mathworks.com/matlabcentral/answers/436650-how-to-apply-the-arithmetic-mean-filter-to-a-medical-image-to-improve-it-i-have-wrote-this-code-but</a:t>
            </a:r>
            <a:endParaRPr lang="zh-CN" altLang="zh-CN"/>
          </a:p>
          <a:p>
            <a:pPr lvl="0"/>
            <a:r>
              <a:rPr lang="zh-CN" altLang="zh-CN"/>
              <a:t>详解图像滤波原理及实现！</a:t>
            </a:r>
            <a:r>
              <a:rPr lang="en-US" altLang="zh-CN"/>
              <a:t> - </a:t>
            </a:r>
            <a:r>
              <a:rPr lang="zh-CN" altLang="zh-CN"/>
              <a:t>云</a:t>
            </a:r>
            <a:r>
              <a:rPr lang="en-US" altLang="zh-CN"/>
              <a:t>+</a:t>
            </a:r>
            <a:r>
              <a:rPr lang="zh-CN" altLang="zh-CN"/>
              <a:t>社区 </a:t>
            </a:r>
            <a:r>
              <a:rPr lang="en-US" altLang="zh-CN"/>
              <a:t>- </a:t>
            </a:r>
            <a:r>
              <a:rPr lang="zh-CN" altLang="zh-CN"/>
              <a:t>腾讯云</a:t>
            </a:r>
            <a:r>
              <a:rPr lang="en-US" altLang="zh-CN"/>
              <a:t>. (n.d.). Retrieved January 28, 2022, from </a:t>
            </a:r>
            <a:r>
              <a:rPr lang="en-US" altLang="zh-CN" u="sng">
                <a:hlinkClick r:id="rId7"/>
              </a:rPr>
              <a:t>https://cloud.tencent.com/developer/article/1654881</a:t>
            </a:r>
            <a:endParaRPr lang="zh-CN" altLang="zh-CN"/>
          </a:p>
          <a:p>
            <a:pPr lvl="0"/>
            <a:r>
              <a:rPr lang="zh-CN" altLang="zh-CN"/>
              <a:t>开发者的网上家园</a:t>
            </a:r>
            <a:r>
              <a:rPr lang="en-US" altLang="zh-CN"/>
              <a:t>. (n.d.). Retrieved January 28, 2022, from </a:t>
            </a:r>
            <a:r>
              <a:rPr lang="en-US" altLang="zh-CN" u="sng">
                <a:hlinkClick r:id="rId8"/>
              </a:rPr>
              <a:t>https://www.cnblogs.com/wj-1314/p/11693364.html</a:t>
            </a:r>
            <a:r>
              <a:rPr lang="en-US" altLang="zh-CN"/>
              <a:t> </a:t>
            </a:r>
            <a:endParaRPr lang="zh-CN" altLang="zh-CN"/>
          </a:p>
          <a:p>
            <a:pPr lvl="0"/>
            <a:r>
              <a:rPr lang="en-US" altLang="zh-CN"/>
              <a:t>BROOK@CV. </a:t>
            </a:r>
            <a:r>
              <a:rPr lang="zh-CN" altLang="zh-CN"/>
              <a:t>开发者的网上家园</a:t>
            </a:r>
            <a:r>
              <a:rPr lang="en-US" altLang="zh-CN"/>
              <a:t>. (n.d.). Retrieved January 28, 2022, from </a:t>
            </a:r>
            <a:r>
              <a:rPr lang="en-US" altLang="zh-CN" u="sng">
                <a:hlinkClick r:id="rId9"/>
              </a:rPr>
              <a:t>https://www.cnblogs.com/wangguchangqing/p/6407717.html</a:t>
            </a:r>
            <a:endParaRPr lang="zh-CN" altLang="zh-CN"/>
          </a:p>
          <a:p>
            <a:pPr lvl="0"/>
            <a:r>
              <a:rPr lang="en-US" altLang="zh-CN"/>
              <a:t>Gaussian Filter. </a:t>
            </a:r>
            <a:r>
              <a:rPr lang="zh-CN" altLang="zh-CN"/>
              <a:t>关于高斯滤波的一些理解</a:t>
            </a:r>
            <a:r>
              <a:rPr lang="en-US" altLang="zh-CN"/>
              <a:t>_</a:t>
            </a:r>
            <a:r>
              <a:rPr lang="zh-CN" altLang="zh-CN"/>
              <a:t>大熊</a:t>
            </a:r>
            <a:r>
              <a:rPr lang="en-US" altLang="zh-CN"/>
              <a:t>-CSDN</a:t>
            </a:r>
            <a:r>
              <a:rPr lang="zh-CN" altLang="zh-CN"/>
              <a:t>博客</a:t>
            </a:r>
            <a:r>
              <a:rPr lang="en-US" altLang="zh-CN"/>
              <a:t>_</a:t>
            </a:r>
            <a:r>
              <a:rPr lang="zh-CN" altLang="zh-CN"/>
              <a:t>高斯滤波的优缺点</a:t>
            </a:r>
            <a:r>
              <a:rPr lang="en-US" altLang="zh-CN"/>
              <a:t>. (n.d.). Retrieved January 28, 2022, from </a:t>
            </a:r>
            <a:r>
              <a:rPr lang="en-US" altLang="zh-CN" u="sng">
                <a:hlinkClick r:id="rId10"/>
              </a:rPr>
              <a:t>https://blog.csdn.net/lz0499/article/details/54015150</a:t>
            </a:r>
            <a:endParaRPr lang="zh-CN" altLang="zh-CN"/>
          </a:p>
          <a:p>
            <a:pPr lvl="0"/>
            <a:r>
              <a:rPr lang="en-US" altLang="zh-CN"/>
              <a:t>Gaussian filter. Gaussian Filter - an overview | ScienceDirect Topics. (n.d.). Retrieved January 28, 2022, from </a:t>
            </a:r>
            <a:r>
              <a:rPr lang="en-US" altLang="zh-CN" u="sng">
                <a:hlinkClick r:id="rId11"/>
              </a:rPr>
              <a:t>https://www.sciencedirect.com/topics/engineering/gaussian-filter</a:t>
            </a:r>
            <a:endParaRPr lang="zh-CN" altLang="zh-CN"/>
          </a:p>
          <a:p>
            <a:pPr lvl="0"/>
            <a:r>
              <a:rPr lang="en-US" altLang="zh-CN"/>
              <a:t>https://</a:t>
            </a:r>
            <a:r>
              <a:rPr lang="en-US" altLang="zh-CN" err="1"/>
              <a:t>www.mathworks.com</a:t>
            </a:r>
            <a:r>
              <a:rPr lang="en-US" altLang="zh-CN"/>
              <a:t>/discovery/image-</a:t>
            </a:r>
            <a:r>
              <a:rPr lang="en-US" altLang="zh-CN" err="1"/>
              <a:t>segmentation.html</a:t>
            </a:r>
            <a:endParaRPr lang="zh-CN" altLang="zh-CN"/>
          </a:p>
          <a:p>
            <a:pPr lvl="0"/>
            <a:r>
              <a:rPr lang="en-US" altLang="zh-CN"/>
              <a:t>K. Martin </a:t>
            </a:r>
            <a:r>
              <a:rPr lang="en-US" altLang="zh-CN" err="1"/>
              <a:t>Sagayam</a:t>
            </a:r>
            <a:r>
              <a:rPr lang="en-US" altLang="zh-CN"/>
              <a:t>, P. </a:t>
            </a:r>
            <a:r>
              <a:rPr lang="en-US" altLang="zh-CN" err="1"/>
              <a:t>Malin</a:t>
            </a:r>
            <a:r>
              <a:rPr lang="en-US" altLang="zh-CN"/>
              <a:t> </a:t>
            </a:r>
            <a:r>
              <a:rPr lang="en-US" altLang="zh-CN" err="1"/>
              <a:t>Bruntha</a:t>
            </a:r>
            <a:r>
              <a:rPr lang="en-US" altLang="zh-CN"/>
              <a:t>, M. Sridevi, M. </a:t>
            </a:r>
            <a:r>
              <a:rPr lang="en-US" altLang="zh-CN" err="1"/>
              <a:t>Renith</a:t>
            </a:r>
            <a:r>
              <a:rPr lang="en-US" altLang="zh-CN"/>
              <a:t> Sam, </a:t>
            </a:r>
            <a:r>
              <a:rPr lang="en-US" altLang="zh-CN" err="1"/>
              <a:t>Utku</a:t>
            </a:r>
            <a:r>
              <a:rPr lang="en-US" altLang="zh-CN"/>
              <a:t> </a:t>
            </a:r>
            <a:r>
              <a:rPr lang="en-US" altLang="zh-CN" err="1"/>
              <a:t>Kose</a:t>
            </a:r>
            <a:r>
              <a:rPr lang="en-US" altLang="zh-CN"/>
              <a:t>, Omer </a:t>
            </a:r>
            <a:r>
              <a:rPr lang="en-US" altLang="zh-CN" err="1"/>
              <a:t>Deperlioglu</a:t>
            </a:r>
            <a:r>
              <a:rPr lang="en-US" altLang="zh-CN"/>
              <a:t>, Chapter 7 - A cognitive perception on content-based image retrieval using an advanced soft computing paradigm, Editor(s): </a:t>
            </a:r>
            <a:r>
              <a:rPr lang="en-US" altLang="zh-CN" err="1"/>
              <a:t>Tapan</a:t>
            </a:r>
            <a:r>
              <a:rPr lang="en-US" altLang="zh-CN"/>
              <a:t> Gandhi, Siddhartha Bhattacharyya, Sourav De, </a:t>
            </a:r>
            <a:r>
              <a:rPr lang="en-US" altLang="zh-CN" err="1"/>
              <a:t>Debanjan</a:t>
            </a:r>
            <a:r>
              <a:rPr lang="en-US" altLang="zh-CN"/>
              <a:t> </a:t>
            </a:r>
            <a:r>
              <a:rPr lang="en-US" altLang="zh-CN" err="1"/>
              <a:t>Konar</a:t>
            </a:r>
            <a:r>
              <a:rPr lang="en-US" altLang="zh-CN"/>
              <a:t>, Sandip Dey, In Hybrid Computational Intelligence for Pattern Analysis and Understanding, Advanced Machine Vision Paradigms for Medical Image Analysis, Academic Press, 2021, Pages 189-211, ISBN 9780128192955,</a:t>
            </a:r>
            <a:endParaRPr lang="zh-CN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8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B2992-63D3-6B4D-A259-BB3C8E332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624E9C-762E-2E46-929A-8A282AD96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563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62189-DF31-2E46-B7BC-B601C29A6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kumimoji="1" lang="en-US" altLang="zh-CN"/>
              <a:t>content</a:t>
            </a:r>
            <a:endParaRPr kumimoji="1" lang="zh-CN" altLang="en-US"/>
          </a:p>
        </p:txBody>
      </p:sp>
      <p:pic>
        <p:nvPicPr>
          <p:cNvPr id="5" name="内容占位符 4" descr="手里拿着枪&#10;&#10;描述已自动生成">
            <a:extLst>
              <a:ext uri="{FF2B5EF4-FFF2-40B4-BE49-F238E27FC236}">
                <a16:creationId xmlns:a16="http://schemas.microsoft.com/office/drawing/2014/main" id="{F46D8D6B-889C-F543-BD47-5D3F4BC63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9" r="18853" b="-1"/>
          <a:stretch/>
        </p:blipFill>
        <p:spPr>
          <a:xfrm>
            <a:off x="685800" y="2501159"/>
            <a:ext cx="4521200" cy="3410926"/>
          </a:xfrm>
          <a:prstGeom prst="rect">
            <a:avLst/>
          </a:prstGeom>
        </p:spPr>
      </p:pic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54458294-EB2B-0C40-B8EE-80B7452DA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46451"/>
              </p:ext>
            </p:extLst>
          </p:nvPr>
        </p:nvGraphicFramePr>
        <p:xfrm>
          <a:off x="6096001" y="2080831"/>
          <a:ext cx="5410200" cy="3831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095">
                  <a:extLst>
                    <a:ext uri="{9D8B030D-6E8A-4147-A177-3AD203B41FA5}">
                      <a16:colId xmlns:a16="http://schemas.microsoft.com/office/drawing/2014/main" val="891162771"/>
                    </a:ext>
                  </a:extLst>
                </a:gridCol>
                <a:gridCol w="476505">
                  <a:extLst>
                    <a:ext uri="{9D8B030D-6E8A-4147-A177-3AD203B41FA5}">
                      <a16:colId xmlns:a16="http://schemas.microsoft.com/office/drawing/2014/main" val="2372093735"/>
                    </a:ext>
                  </a:extLst>
                </a:gridCol>
                <a:gridCol w="4185600">
                  <a:extLst>
                    <a:ext uri="{9D8B030D-6E8A-4147-A177-3AD203B41FA5}">
                      <a16:colId xmlns:a16="http://schemas.microsoft.com/office/drawing/2014/main" val="3640556137"/>
                    </a:ext>
                  </a:extLst>
                </a:gridCol>
              </a:tblGrid>
              <a:tr h="968852">
                <a:tc>
                  <a:txBody>
                    <a:bodyPr/>
                    <a:lstStyle/>
                    <a:p>
                      <a:r>
                        <a:rPr lang="en-US" altLang="zh-CN" sz="3200" b="1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>
                          <a:solidFill>
                            <a:schemeClr val="tx1"/>
                          </a:solidFill>
                        </a:rPr>
                        <a:t>|</a:t>
                      </a:r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altLang="zh-CN" sz="3200" b="1">
                          <a:solidFill>
                            <a:schemeClr val="tx1"/>
                          </a:solidFill>
                        </a:rPr>
                        <a:t>Background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247176"/>
                  </a:ext>
                </a:extLst>
              </a:tr>
              <a:tr h="954134">
                <a:tc>
                  <a:txBody>
                    <a:bodyPr/>
                    <a:lstStyle/>
                    <a:p>
                      <a:r>
                        <a:rPr lang="en-US" altLang="zh-CN" sz="3200" b="1">
                          <a:solidFill>
                            <a:schemeClr val="tx1"/>
                          </a:solidFill>
                        </a:rPr>
                        <a:t>02</a:t>
                      </a:r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>
                          <a:solidFill>
                            <a:schemeClr val="tx1"/>
                          </a:solidFill>
                        </a:rPr>
                        <a:t>|</a:t>
                      </a:r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altLang="zh-CN" sz="3200" b="1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653403"/>
                  </a:ext>
                </a:extLst>
              </a:tr>
              <a:tr h="954134">
                <a:tc>
                  <a:txBody>
                    <a:bodyPr/>
                    <a:lstStyle/>
                    <a:p>
                      <a:r>
                        <a:rPr lang="en-US" altLang="zh-CN" sz="3200" b="1">
                          <a:solidFill>
                            <a:schemeClr val="tx1"/>
                          </a:solidFill>
                        </a:rPr>
                        <a:t>03</a:t>
                      </a:r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>
                          <a:solidFill>
                            <a:schemeClr val="tx1"/>
                          </a:solidFill>
                        </a:rPr>
                        <a:t>|</a:t>
                      </a:r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altLang="zh-CN" sz="3200" b="1">
                          <a:solidFill>
                            <a:schemeClr val="tx1"/>
                          </a:solidFill>
                        </a:rPr>
                        <a:t>Future Plan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151773"/>
                  </a:ext>
                </a:extLst>
              </a:tr>
              <a:tr h="954134">
                <a:tc>
                  <a:txBody>
                    <a:bodyPr/>
                    <a:lstStyle/>
                    <a:p>
                      <a:r>
                        <a:rPr lang="en-US" altLang="zh-CN" sz="3200" b="1">
                          <a:solidFill>
                            <a:schemeClr val="tx1"/>
                          </a:solidFill>
                        </a:rPr>
                        <a:t>04</a:t>
                      </a:r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>
                          <a:solidFill>
                            <a:schemeClr val="tx1"/>
                          </a:solidFill>
                        </a:rPr>
                        <a:t>|</a:t>
                      </a:r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altLang="zh-CN" sz="3200" b="1">
                          <a:solidFill>
                            <a:schemeClr val="tx1"/>
                          </a:solidFill>
                        </a:rPr>
                        <a:t>Reference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03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0167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手里拿着枪&#10;&#10;描述已自动生成">
            <a:extLst>
              <a:ext uri="{FF2B5EF4-FFF2-40B4-BE49-F238E27FC236}">
                <a16:creationId xmlns:a16="http://schemas.microsoft.com/office/drawing/2014/main" id="{F46D8D6B-889C-F543-BD47-5D3F4BC63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9" r="18853" b="-1"/>
          <a:stretch/>
        </p:blipFill>
        <p:spPr>
          <a:xfrm>
            <a:off x="685800" y="2501159"/>
            <a:ext cx="4521200" cy="3410926"/>
          </a:xfrm>
          <a:prstGeom prst="rect">
            <a:avLst/>
          </a:prstGeom>
        </p:spPr>
      </p:pic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54458294-EB2B-0C40-B8EE-80B7452DA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916559"/>
              </p:ext>
            </p:extLst>
          </p:nvPr>
        </p:nvGraphicFramePr>
        <p:xfrm>
          <a:off x="5888183" y="2743201"/>
          <a:ext cx="6058012" cy="19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88">
                  <a:extLst>
                    <a:ext uri="{9D8B030D-6E8A-4147-A177-3AD203B41FA5}">
                      <a16:colId xmlns:a16="http://schemas.microsoft.com/office/drawing/2014/main" val="891162771"/>
                    </a:ext>
                  </a:extLst>
                </a:gridCol>
                <a:gridCol w="1339024">
                  <a:extLst>
                    <a:ext uri="{9D8B030D-6E8A-4147-A177-3AD203B41FA5}">
                      <a16:colId xmlns:a16="http://schemas.microsoft.com/office/drawing/2014/main" val="3640556137"/>
                    </a:ext>
                  </a:extLst>
                </a:gridCol>
              </a:tblGrid>
              <a:tr h="991053">
                <a:tc>
                  <a:txBody>
                    <a:bodyPr/>
                    <a:lstStyle/>
                    <a:p>
                      <a:pPr algn="r"/>
                      <a:r>
                        <a:rPr lang="en-CA" altLang="zh-CN" sz="4800" b="1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Background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CA" altLang="zh-CN" sz="8000" b="1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247176"/>
                  </a:ext>
                </a:extLst>
              </a:tr>
              <a:tr h="725658"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en-CA" altLang="zh-CN" sz="1800" b="1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Introduction </a:t>
                      </a:r>
                    </a:p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en-CA" altLang="zh-CN" sz="1800" b="1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Problems </a:t>
                      </a:r>
                    </a:p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en-CA" altLang="zh-CN" sz="1800" b="1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Goals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CA" altLang="zh-CN" sz="3200" b="1">
                          <a:solidFill>
                            <a:schemeClr val="tx1"/>
                          </a:solidFill>
                        </a:rPr>
                        <a:t>HPR-Series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151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371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43925-5CEA-434B-9ED9-6D7163A0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Background</a:t>
            </a:r>
            <a:endParaRPr kumimoji="1"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950D41D-4DD6-A946-B4B2-A9ABAF299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912143"/>
              </p:ext>
            </p:extLst>
          </p:nvPr>
        </p:nvGraphicFramePr>
        <p:xfrm>
          <a:off x="685800" y="2057401"/>
          <a:ext cx="10820400" cy="4286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400">
                  <a:extLst>
                    <a:ext uri="{9D8B030D-6E8A-4147-A177-3AD203B41FA5}">
                      <a16:colId xmlns:a16="http://schemas.microsoft.com/office/drawing/2014/main" val="1465477120"/>
                    </a:ext>
                  </a:extLst>
                </a:gridCol>
              </a:tblGrid>
              <a:tr h="1299901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Introduction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="0"/>
                        <a:t>The noise removal technology is the part of the robotics vision system.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="0"/>
                        <a:t>Two kinds noise includes Gaussian noise and impulsive noise.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="0"/>
                        <a:t>The impulsive noise is related to the external environment interference.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CN" b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222237"/>
                  </a:ext>
                </a:extLst>
              </a:tr>
              <a:tr h="1299901">
                <a:tc>
                  <a:txBody>
                    <a:bodyPr/>
                    <a:lstStyle/>
                    <a:p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Problem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Median filter with static window size isn’t useful for the regions with excessive noise pixels.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How to remove the image noise better.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741946"/>
                  </a:ext>
                </a:extLst>
              </a:tr>
              <a:tr h="12999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Goal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Improving the noise removal technology by dynamical window size in median-filter.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93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35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手里拿着枪&#10;&#10;描述已自动生成">
            <a:extLst>
              <a:ext uri="{FF2B5EF4-FFF2-40B4-BE49-F238E27FC236}">
                <a16:creationId xmlns:a16="http://schemas.microsoft.com/office/drawing/2014/main" id="{F46D8D6B-889C-F543-BD47-5D3F4BC63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9" r="18853" b="-1"/>
          <a:stretch/>
        </p:blipFill>
        <p:spPr>
          <a:xfrm>
            <a:off x="685800" y="2501159"/>
            <a:ext cx="4521200" cy="3410926"/>
          </a:xfrm>
          <a:prstGeom prst="rect">
            <a:avLst/>
          </a:prstGeom>
        </p:spPr>
      </p:pic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54458294-EB2B-0C40-B8EE-80B7452DA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87718"/>
              </p:ext>
            </p:extLst>
          </p:nvPr>
        </p:nvGraphicFramePr>
        <p:xfrm>
          <a:off x="5888183" y="2743201"/>
          <a:ext cx="6058012" cy="190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88">
                  <a:extLst>
                    <a:ext uri="{9D8B030D-6E8A-4147-A177-3AD203B41FA5}">
                      <a16:colId xmlns:a16="http://schemas.microsoft.com/office/drawing/2014/main" val="891162771"/>
                    </a:ext>
                  </a:extLst>
                </a:gridCol>
                <a:gridCol w="1339024">
                  <a:extLst>
                    <a:ext uri="{9D8B030D-6E8A-4147-A177-3AD203B41FA5}">
                      <a16:colId xmlns:a16="http://schemas.microsoft.com/office/drawing/2014/main" val="3640556137"/>
                    </a:ext>
                  </a:extLst>
                </a:gridCol>
              </a:tblGrid>
              <a:tr h="991053">
                <a:tc>
                  <a:txBody>
                    <a:bodyPr/>
                    <a:lstStyle/>
                    <a:p>
                      <a:pPr algn="r"/>
                      <a:r>
                        <a:rPr lang="en-CA" altLang="zh-CN" sz="4800" b="1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CA" altLang="zh-CN" sz="8000" b="1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247176"/>
                  </a:ext>
                </a:extLst>
              </a:tr>
              <a:tr h="725658"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en-CA" altLang="zh-CN" sz="1800" b="1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Principle</a:t>
                      </a:r>
                    </a:p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en-CA" altLang="zh-CN" sz="1800" b="1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Code</a:t>
                      </a:r>
                    </a:p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en-CA" altLang="zh-CN" sz="1800" b="1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CA" altLang="zh-CN" sz="3200" b="1">
                          <a:solidFill>
                            <a:schemeClr val="tx1"/>
                          </a:solidFill>
                        </a:rPr>
                        <a:t>HPR-Series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151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110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4" name="Rectangle 57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5" name="Picture 59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DC27866-52F0-EB49-A9D7-542F89C6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>
                <a:solidFill>
                  <a:schemeClr val="bg1"/>
                </a:solidFill>
              </a:rPr>
              <a:t>Principle</a:t>
            </a:r>
            <a:r>
              <a:rPr kumimoji="1" lang="zh-CN" altLang="en-US" sz="3600">
                <a:solidFill>
                  <a:schemeClr val="bg1"/>
                </a:solidFill>
              </a:rPr>
              <a:t> </a:t>
            </a:r>
            <a:r>
              <a:rPr kumimoji="1" lang="en-US" altLang="zh-CN" sz="3600">
                <a:solidFill>
                  <a:schemeClr val="bg1"/>
                </a:solidFill>
              </a:rPr>
              <a:t>——</a:t>
            </a:r>
            <a:r>
              <a:rPr kumimoji="1" lang="zh-CN" altLang="en-US" sz="3600">
                <a:solidFill>
                  <a:schemeClr val="bg1"/>
                </a:solidFill>
              </a:rPr>
              <a:t> </a:t>
            </a:r>
            <a:r>
              <a:rPr kumimoji="1" lang="en-US" altLang="zh-CN" sz="3600">
                <a:solidFill>
                  <a:schemeClr val="bg1"/>
                </a:solidFill>
              </a:rPr>
              <a:t>noise detection</a:t>
            </a:r>
            <a:endParaRPr kumimoji="1" lang="zh-CN" altLang="en-US" sz="3600">
              <a:solidFill>
                <a:schemeClr val="bg1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FB40EDE2-08C0-4218-89E3-C077838B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Input: Original noise image</a:t>
            </a:r>
          </a:p>
          <a:p>
            <a:r>
              <a:rPr lang="en-US" altLang="zh-CN" sz="1800">
                <a:solidFill>
                  <a:schemeClr val="bg1"/>
                </a:solidFill>
              </a:rPr>
              <a:t>Output: Binary image</a:t>
            </a:r>
          </a:p>
          <a:p>
            <a:r>
              <a:rPr lang="en-US" altLang="zh-CN" sz="1800">
                <a:solidFill>
                  <a:schemeClr val="bg1"/>
                </a:solidFill>
              </a:rPr>
              <a:t>Algorithm:</a:t>
            </a:r>
          </a:p>
          <a:p>
            <a:pPr lvl="1"/>
            <a:r>
              <a:rPr lang="en-US" altLang="zh-CN" sz="1600">
                <a:solidFill>
                  <a:schemeClr val="bg1"/>
                </a:solidFill>
              </a:rPr>
              <a:t>Using 3X3 windows sort noise pixel candidates</a:t>
            </a:r>
          </a:p>
          <a:p>
            <a:pPr lvl="1"/>
            <a:r>
              <a:rPr lang="en-US" altLang="zh-CN" sz="1600">
                <a:solidFill>
                  <a:schemeClr val="bg1"/>
                </a:solidFill>
              </a:rPr>
              <a:t>Using 11X11 windows determine final noise pixels</a:t>
            </a:r>
          </a:p>
          <a:p>
            <a:pPr lvl="1"/>
            <a:endParaRPr lang="en-US" altLang="zh-CN" sz="1600">
              <a:solidFill>
                <a:schemeClr val="bg1"/>
              </a:solidFill>
            </a:endParaRP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4103A72B-057A-8F4D-9C06-F73D9892B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735" y="643467"/>
            <a:ext cx="490253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DEE6831-AC20-ED48-8AA3-53076BEB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>
                <a:solidFill>
                  <a:schemeClr val="bg1"/>
                </a:solidFill>
              </a:rPr>
              <a:t>Principle</a:t>
            </a:r>
            <a:r>
              <a:rPr kumimoji="1" lang="zh-CN" altLang="en-US" sz="3600">
                <a:solidFill>
                  <a:schemeClr val="bg1"/>
                </a:solidFill>
              </a:rPr>
              <a:t> </a:t>
            </a:r>
            <a:r>
              <a:rPr kumimoji="1" lang="en-US" altLang="zh-CN" sz="3600">
                <a:solidFill>
                  <a:schemeClr val="bg1"/>
                </a:solidFill>
              </a:rPr>
              <a:t>——</a:t>
            </a:r>
            <a:br>
              <a:rPr kumimoji="1" lang="en-US" altLang="zh-CN" sz="3600">
                <a:solidFill>
                  <a:schemeClr val="bg1"/>
                </a:solidFill>
              </a:rPr>
            </a:br>
            <a:r>
              <a:rPr kumimoji="1" lang="en-US" altLang="zh-CN" sz="3600">
                <a:solidFill>
                  <a:schemeClr val="bg1"/>
                </a:solidFill>
              </a:rPr>
              <a:t>noise Removal</a:t>
            </a:r>
            <a:endParaRPr kumimoji="1" lang="zh-CN" altLang="en-US" sz="3600">
              <a:solidFill>
                <a:schemeClr val="bg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B55620-3862-46B8-85FC-8EA1A5622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392759"/>
          </a:xfrm>
        </p:spPr>
        <p:txBody>
          <a:bodyPr>
            <a:normAutofit lnSpcReduction="10000"/>
          </a:bodyPr>
          <a:lstStyle/>
          <a:p>
            <a:r>
              <a:rPr lang="en-US" sz="1800">
                <a:solidFill>
                  <a:schemeClr val="bg1"/>
                </a:solidFill>
              </a:rPr>
              <a:t>Input: Original noise image</a:t>
            </a:r>
          </a:p>
          <a:p>
            <a:r>
              <a:rPr lang="en-US" sz="1800">
                <a:solidFill>
                  <a:schemeClr val="bg1"/>
                </a:solidFill>
              </a:rPr>
              <a:t>Output: Final image without noise pixel</a:t>
            </a:r>
          </a:p>
          <a:p>
            <a:r>
              <a:rPr lang="en-US" sz="1800">
                <a:solidFill>
                  <a:schemeClr val="bg1"/>
                </a:solidFill>
              </a:rPr>
              <a:t>Algorithm:</a:t>
            </a:r>
          </a:p>
          <a:p>
            <a:pPr lvl="1"/>
            <a:r>
              <a:rPr lang="en-US" sz="1800">
                <a:solidFill>
                  <a:schemeClr val="bg1"/>
                </a:solidFill>
              </a:rPr>
              <a:t>Give 0 weight for the noise pixels</a:t>
            </a:r>
          </a:p>
          <a:p>
            <a:pPr lvl="1"/>
            <a:r>
              <a:rPr lang="en-US" sz="1800">
                <a:solidFill>
                  <a:schemeClr val="bg1"/>
                </a:solidFill>
              </a:rPr>
              <a:t>Use weighted window to calculate median value for noise pixel</a:t>
            </a:r>
          </a:p>
          <a:p>
            <a:pPr lvl="1"/>
            <a:r>
              <a:rPr lang="en-US" sz="1800">
                <a:solidFill>
                  <a:schemeClr val="bg1"/>
                </a:solidFill>
              </a:rPr>
              <a:t>Adjust window size depend on no. of noise pixel in one window</a:t>
            </a:r>
          </a:p>
          <a:p>
            <a:pPr lvl="1"/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A2F53B6-7A02-CC49-A2C9-BEFF61394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795" y="193194"/>
            <a:ext cx="5549405" cy="647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49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A7E6D-AFA6-4C4D-9FCD-F0837B43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Code</a:t>
            </a:r>
            <a:endParaRPr kumimoji="1" lang="zh-CN" altLang="en-US"/>
          </a:p>
        </p:txBody>
      </p:sp>
      <p:pic>
        <p:nvPicPr>
          <p:cNvPr id="11" name="内容占位符 10" descr="图形用户界面, 文本, 应用程序&#10;&#10;描述已自动生成">
            <a:extLst>
              <a:ext uri="{FF2B5EF4-FFF2-40B4-BE49-F238E27FC236}">
                <a16:creationId xmlns:a16="http://schemas.microsoft.com/office/drawing/2014/main" id="{67D9437F-DB5E-AE47-9D8E-3C7BB8872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819" y="1699706"/>
            <a:ext cx="5723889" cy="4659529"/>
          </a:xfrm>
        </p:spPr>
      </p:pic>
      <p:pic>
        <p:nvPicPr>
          <p:cNvPr id="13" name="图片 12" descr="日程表&#10;&#10;中度可信度描述已自动生成">
            <a:extLst>
              <a:ext uri="{FF2B5EF4-FFF2-40B4-BE49-F238E27FC236}">
                <a16:creationId xmlns:a16="http://schemas.microsoft.com/office/drawing/2014/main" id="{1409B5BA-B33D-7B43-90D4-61AEC8E4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40" y="1699707"/>
            <a:ext cx="5396896" cy="465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9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A7E6D-AFA6-4C4D-9FCD-F0837B43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Currently</a:t>
            </a:r>
            <a:r>
              <a:rPr kumimoji="1" lang="zh-CN" altLang="en-US"/>
              <a:t> </a:t>
            </a:r>
            <a:r>
              <a:rPr kumimoji="1" lang="en-US" altLang="zh-CN"/>
              <a:t>work result</a:t>
            </a:r>
            <a:endParaRPr kumimoji="1" lang="zh-CN" altLang="en-US"/>
          </a:p>
        </p:txBody>
      </p:sp>
      <p:pic>
        <p:nvPicPr>
          <p:cNvPr id="9" name="内容占位符 8" descr="图片包含 雨, 游戏机, 站, 年轻&#10;&#10;描述已自动生成">
            <a:extLst>
              <a:ext uri="{FF2B5EF4-FFF2-40B4-BE49-F238E27FC236}">
                <a16:creationId xmlns:a16="http://schemas.microsoft.com/office/drawing/2014/main" id="{7DDFC97C-9CDB-2B49-94A4-DB5F112C3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8702" y="1804171"/>
            <a:ext cx="3602182" cy="3602182"/>
          </a:xfrm>
        </p:spPr>
      </p:pic>
      <p:pic>
        <p:nvPicPr>
          <p:cNvPr id="11" name="图片 10" descr="女人躺着&#10;&#10;中度可信度描述已自动生成">
            <a:extLst>
              <a:ext uri="{FF2B5EF4-FFF2-40B4-BE49-F238E27FC236}">
                <a16:creationId xmlns:a16="http://schemas.microsoft.com/office/drawing/2014/main" id="{AA652851-56E9-4A46-AFBF-B3028F627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16" y="1804171"/>
            <a:ext cx="3602182" cy="3602182"/>
          </a:xfrm>
          <a:prstGeom prst="rect">
            <a:avLst/>
          </a:prstGeom>
        </p:spPr>
      </p:pic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486F1577-C846-BD42-B1FC-CE09CC7E4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659416"/>
              </p:ext>
            </p:extLst>
          </p:nvPr>
        </p:nvGraphicFramePr>
        <p:xfrm>
          <a:off x="571116" y="5534134"/>
          <a:ext cx="11049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375">
                  <a:extLst>
                    <a:ext uri="{9D8B030D-6E8A-4147-A177-3AD203B41FA5}">
                      <a16:colId xmlns:a16="http://schemas.microsoft.com/office/drawing/2014/main" val="1222603961"/>
                    </a:ext>
                  </a:extLst>
                </a:gridCol>
                <a:gridCol w="3740727">
                  <a:extLst>
                    <a:ext uri="{9D8B030D-6E8A-4147-A177-3AD203B41FA5}">
                      <a16:colId xmlns:a16="http://schemas.microsoft.com/office/drawing/2014/main" val="762942713"/>
                    </a:ext>
                  </a:extLst>
                </a:gridCol>
                <a:gridCol w="3640666">
                  <a:extLst>
                    <a:ext uri="{9D8B030D-6E8A-4147-A177-3AD203B41FA5}">
                      <a16:colId xmlns:a16="http://schemas.microsoft.com/office/drawing/2014/main" val="2941658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Figure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1: Original image</a:t>
                      </a:r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Figure 2: Image after filtering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Figure 3: Noise positions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22305"/>
                  </a:ext>
                </a:extLst>
              </a:tr>
            </a:tbl>
          </a:graphicData>
        </a:graphic>
      </p:graphicFrame>
      <p:pic>
        <p:nvPicPr>
          <p:cNvPr id="14" name="图片 13" descr="女人戴着帽子&#10;&#10;中度可信度描述已自动生成">
            <a:extLst>
              <a:ext uri="{FF2B5EF4-FFF2-40B4-BE49-F238E27FC236}">
                <a16:creationId xmlns:a16="http://schemas.microsoft.com/office/drawing/2014/main" id="{D0DAAE15-7E69-6742-BE72-AEE8E578E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09" y="1804171"/>
            <a:ext cx="3602182" cy="36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65664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水汽尾迹</Template>
  <TotalTime>0</TotalTime>
  <Words>840</Words>
  <Application>Microsoft Macintosh PowerPoint</Application>
  <PresentationFormat>宽屏</PresentationFormat>
  <Paragraphs>86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水汽尾迹</vt:lpstr>
      <vt:lpstr>PowerPoint 演示文稿</vt:lpstr>
      <vt:lpstr>content</vt:lpstr>
      <vt:lpstr>PowerPoint 演示文稿</vt:lpstr>
      <vt:lpstr>Background</vt:lpstr>
      <vt:lpstr>PowerPoint 演示文稿</vt:lpstr>
      <vt:lpstr>Principle —— noise detection</vt:lpstr>
      <vt:lpstr>Principle —— noise Removal</vt:lpstr>
      <vt:lpstr>Code</vt:lpstr>
      <vt:lpstr>Currently work result</vt:lpstr>
      <vt:lpstr>PowerPoint 演示文稿</vt:lpstr>
      <vt:lpstr>Question</vt:lpstr>
      <vt:lpstr>reference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Zhenhao You</dc:creator>
  <cp:lastModifiedBy>Zhenhao You</cp:lastModifiedBy>
  <cp:revision>2</cp:revision>
  <dcterms:created xsi:type="dcterms:W3CDTF">2022-03-03T18:01:23Z</dcterms:created>
  <dcterms:modified xsi:type="dcterms:W3CDTF">2022-03-20T05:13:14Z</dcterms:modified>
</cp:coreProperties>
</file>