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9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13C49-09FB-4D65-A839-5935F0991E9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0DA9-C8B7-4BFB-8179-1ED1BB57ED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50DA9-C8B7-4BFB-8179-1ED1BB57ED6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Recommender System for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Members: [List 5 names]</a:t>
            </a:r>
          </a:p>
          <a:p>
            <a:r>
              <a:t>College: Aditya College, Palakollu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6046"/>
            <a:ext cx="9509760" cy="50819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Baskerville Old Face" pitchFamily="18" charset="0"/>
              </a:rPr>
              <a:t>Data Quality</a:t>
            </a:r>
            <a:r>
              <a:rPr lang="en-US" sz="2400" dirty="0">
                <a:latin typeface="Baskerville Old Face" pitchFamily="18" charset="0"/>
              </a:rPr>
              <a:t> – Handling missing or inconsistent movie data.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Baskerville Old Face" pitchFamily="18" charset="0"/>
              </a:rPr>
              <a:t>Feature Selection</a:t>
            </a:r>
            <a:r>
              <a:rPr lang="en-US" sz="2400" dirty="0">
                <a:latin typeface="Baskerville Old Face" pitchFamily="18" charset="0"/>
              </a:rPr>
              <a:t> – Identifying relevant attributes for modeling.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Baskerville Old Face" pitchFamily="18" charset="0"/>
              </a:rPr>
              <a:t>Scaling &amp; Preprocessing</a:t>
            </a:r>
            <a:r>
              <a:rPr lang="en-US" sz="2400" dirty="0">
                <a:latin typeface="Baskerville Old Face" pitchFamily="18" charset="0"/>
              </a:rPr>
              <a:t> – Standardizing numerical features for better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Baskerville Old Face" pitchFamily="18" charset="0"/>
              </a:rPr>
              <a:t>model performance.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Baskerville Old Face" pitchFamily="18" charset="0"/>
              </a:rPr>
              <a:t>Model Performance</a:t>
            </a:r>
            <a:r>
              <a:rPr lang="en-US" sz="2400" dirty="0">
                <a:latin typeface="Baskerville Old Face" pitchFamily="18" charset="0"/>
              </a:rPr>
              <a:t> – Optimizing KNN parameters to achieve high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Baskerville Old Face" pitchFamily="18" charset="0"/>
              </a:rPr>
              <a:t>accuracy.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Baskerville Old Face" pitchFamily="18" charset="0"/>
              </a:rPr>
              <a:t>Evaluation Metrics</a:t>
            </a:r>
            <a:r>
              <a:rPr lang="en-US" sz="2400" dirty="0">
                <a:latin typeface="Baskerville Old Face" pitchFamily="18" charset="0"/>
              </a:rPr>
              <a:t> – Interpreting errors, precision, and recall for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Baskerville Old Face" pitchFamily="18" charset="0"/>
              </a:rPr>
              <a:t>classification tasks.</a:t>
            </a:r>
            <a:endParaRPr sz="24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Baskerville Old Face" pitchFamily="18" charset="0"/>
              </a:rPr>
              <a:t>    Using recommendation method we choose MOVIES dataset</a:t>
            </a:r>
            <a:r>
              <a:rPr sz="2400" dirty="0">
                <a:latin typeface="Baskerville Old Face" pitchFamily="18" charset="0"/>
              </a:rPr>
              <a:t> </a:t>
            </a:r>
            <a:r>
              <a:rPr lang="en-US" sz="2400" dirty="0">
                <a:latin typeface="Baskerville Old Face" pitchFamily="18" charset="0"/>
              </a:rPr>
              <a:t>(</a:t>
            </a:r>
            <a:r>
              <a:rPr sz="2400" dirty="0">
                <a:latin typeface="Baskerville Old Face" pitchFamily="18" charset="0"/>
              </a:rPr>
              <a:t>Review Data or </a:t>
            </a:r>
            <a:r>
              <a:rPr sz="2400" dirty="0" err="1">
                <a:latin typeface="Baskerville Old Face" pitchFamily="18" charset="0"/>
              </a:rPr>
              <a:t>MovieLen</a:t>
            </a:r>
            <a:r>
              <a:rPr lang="en-US" sz="2400" dirty="0" err="1">
                <a:latin typeface="Baskerville Old Face" pitchFamily="18" charset="0"/>
              </a:rPr>
              <a:t>s</a:t>
            </a:r>
            <a:r>
              <a:rPr lang="en-US" sz="2400" dirty="0">
                <a:latin typeface="Baskerville Old Face" pitchFamily="18" charset="0"/>
              </a:rPr>
              <a:t>).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Baskerville Old Face" pitchFamily="18" charset="0"/>
              </a:rPr>
              <a:t>    </a:t>
            </a:r>
            <a:r>
              <a:rPr sz="2400" dirty="0">
                <a:latin typeface="Baskerville Old Face" pitchFamily="18" charset="0"/>
              </a:rPr>
              <a:t>Data includes user reviews, ratings, and produ</a:t>
            </a:r>
            <a:r>
              <a:rPr lang="en-US" sz="2400" dirty="0">
                <a:latin typeface="Baskerville Old Face" pitchFamily="18" charset="0"/>
              </a:rPr>
              <a:t>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312"/>
            <a:ext cx="8229600" cy="634452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b="1" dirty="0">
                <a:latin typeface="Cooper Black" pitchFamily="18" charset="0"/>
              </a:rPr>
              <a:t>Import Libraries </a:t>
            </a:r>
            <a:r>
              <a:rPr lang="en-US" sz="2000" dirty="0">
                <a:latin typeface="Cooper Black" pitchFamily="18" charset="0"/>
              </a:rPr>
              <a:t>  </a:t>
            </a:r>
          </a:p>
          <a:p>
            <a:pPr algn="ctr">
              <a:buNone/>
            </a:pPr>
            <a:endParaRPr lang="en-US" sz="2000" dirty="0"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Cooper Black" pitchFamily="18" charset="0"/>
              </a:rPr>
              <a:t>Load Data</a:t>
            </a:r>
          </a:p>
          <a:p>
            <a:pPr algn="ctr">
              <a:buNone/>
            </a:pPr>
            <a:endParaRPr lang="en-US" sz="2000" b="1" dirty="0"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Cooper Black" pitchFamily="18" charset="0"/>
              </a:rPr>
              <a:t>Encode Categorical Features</a:t>
            </a:r>
          </a:p>
          <a:p>
            <a:pPr algn="ctr">
              <a:buNone/>
            </a:pPr>
            <a:endParaRPr lang="en-US" sz="2000" dirty="0"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Cooper Black" pitchFamily="18" charset="0"/>
              </a:rPr>
              <a:t>Define Features &amp; </a:t>
            </a:r>
            <a:r>
              <a:rPr lang="en-US" sz="2000" b="1" dirty="0" err="1">
                <a:latin typeface="Cooper Black" pitchFamily="18" charset="0"/>
              </a:rPr>
              <a:t>Traget</a:t>
            </a:r>
            <a:r>
              <a:rPr lang="en-US" sz="2000" dirty="0">
                <a:latin typeface="Cooper Black" pitchFamily="18" charset="0"/>
              </a:rPr>
              <a:t> </a:t>
            </a:r>
          </a:p>
          <a:p>
            <a:pPr algn="ctr">
              <a:buNone/>
            </a:pPr>
            <a:endParaRPr lang="en-US" sz="2000" dirty="0"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Cooper Black" pitchFamily="18" charset="0"/>
              </a:rPr>
              <a:t>  Split Data</a:t>
            </a:r>
          </a:p>
          <a:p>
            <a:pPr algn="ctr">
              <a:buNone/>
            </a:pPr>
            <a:endParaRPr lang="en-US" sz="2000" dirty="0"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Cooper Black" pitchFamily="18" charset="0"/>
              </a:rPr>
              <a:t>Scale Data</a:t>
            </a:r>
          </a:p>
          <a:p>
            <a:pPr algn="ctr">
              <a:buNone/>
            </a:pPr>
            <a:endParaRPr lang="en-US" sz="2000" dirty="0"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Cooper Black" pitchFamily="18" charset="0"/>
              </a:rPr>
              <a:t>Train Model</a:t>
            </a:r>
            <a:r>
              <a:rPr lang="en-US" sz="2000" dirty="0">
                <a:latin typeface="Cooper Black" pitchFamily="18" charset="0"/>
              </a:rPr>
              <a:t> </a:t>
            </a:r>
          </a:p>
          <a:p>
            <a:pPr algn="ctr">
              <a:buNone/>
            </a:pPr>
            <a:endParaRPr lang="en-US" sz="2000" dirty="0">
              <a:latin typeface="Cooper Black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Cooper Black" pitchFamily="18" charset="0"/>
              </a:rPr>
              <a:t>Predict &amp; Evaluate</a:t>
            </a:r>
            <a:endParaRPr sz="2000" dirty="0">
              <a:latin typeface="Cooper Black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01662" y="1542170"/>
            <a:ext cx="0" cy="374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01662" y="2266070"/>
            <a:ext cx="0" cy="374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01662" y="3045949"/>
            <a:ext cx="0" cy="374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01662" y="3685589"/>
            <a:ext cx="0" cy="374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01662" y="4403041"/>
            <a:ext cx="0" cy="374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01662" y="5130312"/>
            <a:ext cx="0" cy="374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01662" y="5943600"/>
            <a:ext cx="0" cy="351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500467" y="3870255"/>
            <a:ext cx="801859" cy="345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00467" y="4215765"/>
            <a:ext cx="801859" cy="374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02326" y="3685589"/>
            <a:ext cx="1186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 Black" pitchFamily="34" charset="0"/>
              </a:rPr>
              <a:t>80% train </a:t>
            </a:r>
            <a:endParaRPr lang="en-US" sz="1400" dirty="0">
              <a:latin typeface="Arial Black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02326" y="4405651"/>
            <a:ext cx="1053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 Black" pitchFamily="34" charset="0"/>
              </a:rPr>
              <a:t>20% test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600" b="1" dirty="0">
                <a:latin typeface="Castellar" pitchFamily="18" charset="0"/>
              </a:rPr>
              <a:t>Model Evaluation Metrics Used</a:t>
            </a:r>
          </a:p>
          <a:p>
            <a:pPr>
              <a:buNone/>
            </a:pPr>
            <a:r>
              <a:rPr lang="en-US" sz="2600" b="1" i="1" dirty="0"/>
              <a:t>Mean Squared Error (MSE)</a:t>
            </a:r>
          </a:p>
          <a:p>
            <a:pPr lvl="1"/>
            <a:r>
              <a:rPr lang="en-US" sz="2600" dirty="0">
                <a:latin typeface="Baskerville Old Face" pitchFamily="18" charset="0"/>
              </a:rPr>
              <a:t>Measures the average squared difference between predicted and actual values. Lower is better</a:t>
            </a:r>
            <a:r>
              <a:rPr lang="en-US" sz="2600" dirty="0"/>
              <a:t>.</a:t>
            </a:r>
            <a:endParaRPr lang="en-US" sz="2600" i="1" dirty="0"/>
          </a:p>
          <a:p>
            <a:pPr>
              <a:buNone/>
            </a:pPr>
            <a:r>
              <a:rPr lang="en-US" sz="2600" b="1" i="1" dirty="0"/>
              <a:t>Root Mean Squared Error (RMSE)</a:t>
            </a:r>
            <a:endParaRPr lang="en-US" sz="2600" i="1" dirty="0">
              <a:latin typeface="Baskerville Old Face" pitchFamily="18" charset="0"/>
            </a:endParaRPr>
          </a:p>
          <a:p>
            <a:pPr lvl="1"/>
            <a:r>
              <a:rPr lang="en-US" sz="2600" dirty="0">
                <a:latin typeface="Baskerville Old Face" pitchFamily="18" charset="0"/>
              </a:rPr>
              <a:t>Square root of MSE, showing error in the same unit as the original data.</a:t>
            </a:r>
          </a:p>
          <a:p>
            <a:pPr>
              <a:buNone/>
            </a:pPr>
            <a:r>
              <a:rPr lang="en-US" sz="2600" b="1" i="1" dirty="0"/>
              <a:t>Precision Score</a:t>
            </a:r>
            <a:endParaRPr lang="en-US" sz="2600" i="1" dirty="0">
              <a:latin typeface="Baskerville Old Face" pitchFamily="18" charset="0"/>
            </a:endParaRPr>
          </a:p>
          <a:p>
            <a:pPr lvl="1"/>
            <a:r>
              <a:rPr lang="en-US" sz="2600" dirty="0">
                <a:latin typeface="Baskerville Old Face" pitchFamily="18" charset="0"/>
              </a:rPr>
              <a:t>The proportion of true positive predictions among all positive predictions. Higher is better.</a:t>
            </a:r>
          </a:p>
          <a:p>
            <a:pPr>
              <a:buNone/>
            </a:pPr>
            <a:r>
              <a:rPr lang="en-US" sz="2600" b="1" i="1" dirty="0"/>
              <a:t>Recall Score</a:t>
            </a:r>
            <a:endParaRPr lang="en-US" sz="2600" i="1" dirty="0">
              <a:latin typeface="Baskerville Old Face" pitchFamily="18" charset="0"/>
            </a:endParaRPr>
          </a:p>
          <a:p>
            <a:pPr lvl="1"/>
            <a:r>
              <a:rPr lang="en-US" sz="2600" dirty="0">
                <a:latin typeface="Baskerville Old Face" pitchFamily="18" charset="0"/>
              </a:rPr>
              <a:t>The proportion of actual positives correctly predicted. Higher is better.</a:t>
            </a:r>
          </a:p>
          <a:p>
            <a:pPr>
              <a:buNone/>
            </a:pPr>
            <a:r>
              <a:rPr lang="en-US" sz="2600" b="1" i="1" dirty="0"/>
              <a:t>Accuracy Score</a:t>
            </a:r>
            <a:endParaRPr lang="en-US" sz="2600" i="1" dirty="0">
              <a:latin typeface="Baskerville Old Face" pitchFamily="18" charset="0"/>
            </a:endParaRPr>
          </a:p>
          <a:p>
            <a:pPr lvl="1"/>
            <a:r>
              <a:rPr lang="en-US" sz="2600" dirty="0">
                <a:latin typeface="Baskerville Old Face" pitchFamily="18" charset="0"/>
              </a:rPr>
              <a:t>The fraction of correctly classified instances.</a:t>
            </a:r>
          </a:p>
          <a:p>
            <a:pPr>
              <a:buNone/>
            </a:pPr>
            <a:r>
              <a:rPr lang="en-US" sz="2600" b="1" i="1" dirty="0"/>
              <a:t>Classification Report</a:t>
            </a:r>
            <a:endParaRPr lang="en-US" sz="2600" i="1" dirty="0">
              <a:latin typeface="Baskerville Old Face" pitchFamily="18" charset="0"/>
            </a:endParaRPr>
          </a:p>
          <a:p>
            <a:pPr lvl="1"/>
            <a:r>
              <a:rPr lang="en-US" sz="2600" dirty="0">
                <a:latin typeface="Baskerville Old Face" pitchFamily="18" charset="0"/>
              </a:rPr>
              <a:t>Provides precision, recall, and F1-score for each class.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275"/>
            <a:ext cx="8229600" cy="1117744"/>
          </a:xfrm>
        </p:spPr>
        <p:txBody>
          <a:bodyPr/>
          <a:lstStyle/>
          <a:p>
            <a:r>
              <a:rPr dirty="0"/>
              <a:t>Results &amp;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0" y="1166019"/>
            <a:ext cx="9272470" cy="145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>
                <a:latin typeface="Baskerville Old Face" panose="02020602080505020303" pitchFamily="18" charset="0"/>
                <a:sym typeface="Wingdings" panose="05000000000000000000" pitchFamily="2" charset="2"/>
              </a:rPr>
              <a:t></a:t>
            </a:r>
            <a:r>
              <a:rPr sz="2400" dirty="0">
                <a:latin typeface="Baskerville Old Face" panose="02020602080505020303" pitchFamily="18" charset="0"/>
              </a:rPr>
              <a:t>Showed top recommended products for sample users.</a:t>
            </a:r>
          </a:p>
          <a:p>
            <a:pPr marL="0" indent="0">
              <a:buNone/>
            </a:pPr>
            <a:r>
              <a:rPr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>
                <a:latin typeface="Baskerville Old Face" panose="02020602080505020303" pitchFamily="18" charset="0"/>
                <a:sym typeface="Wingdings" panose="05000000000000000000" pitchFamily="2" charset="2"/>
              </a:rPr>
              <a:t></a:t>
            </a:r>
            <a:r>
              <a:rPr sz="2400" dirty="0">
                <a:latin typeface="Baskerville Old Face" panose="02020602080505020303" pitchFamily="18" charset="0"/>
              </a:rPr>
              <a:t>Evaluated how well the system suggests relevant products.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384C82-111D-79DE-BC76-A3ED554E0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56047"/>
              </p:ext>
            </p:extLst>
          </p:nvPr>
        </p:nvGraphicFramePr>
        <p:xfrm>
          <a:off x="597005" y="2838857"/>
          <a:ext cx="8229600" cy="40233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0049105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6298722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05807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Genre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 of Movies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66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25,606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026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Comedy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16,870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096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Thriller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8,654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38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7,719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65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7,348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25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5,892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325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4,321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547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Sci-Fi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3,980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10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Fantasy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3,452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324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Mystery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2,890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1366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14956C2-B831-2A4D-2AD0-9441C1DE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10" y="2309938"/>
            <a:ext cx="7473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Here’s a table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Movie Genres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Movie Genre Analysis</a:t>
            </a:r>
            <a:endParaRPr lang="en-US" dirty="0"/>
          </a:p>
          <a:p>
            <a:r>
              <a:rPr lang="en-US" b="1" dirty="0"/>
              <a:t>Overview</a:t>
            </a:r>
          </a:p>
          <a:p>
            <a:r>
              <a:rPr lang="en-US" dirty="0"/>
              <a:t>This report provides an analysis of a dataset containing 62,423 movies. The dataset includes information on movie titles, release years, and genres. Below are the key insights derived from the data.</a:t>
            </a:r>
          </a:p>
          <a:p>
            <a:r>
              <a:rPr lang="en-US" b="1" dirty="0"/>
              <a:t>Key Findings</a:t>
            </a:r>
          </a:p>
          <a:p>
            <a:r>
              <a:rPr lang="en-US" dirty="0"/>
              <a:t>The dataset comprises </a:t>
            </a:r>
            <a:r>
              <a:rPr lang="en-US" b="1" dirty="0"/>
              <a:t>62,423</a:t>
            </a:r>
            <a:r>
              <a:rPr lang="en-US" dirty="0"/>
              <a:t> movies with genre classifications.</a:t>
            </a:r>
          </a:p>
          <a:p>
            <a:r>
              <a:rPr lang="en-US" b="1" dirty="0"/>
              <a:t>Drama</a:t>
            </a:r>
            <a:r>
              <a:rPr lang="en-US" dirty="0"/>
              <a:t> is the most common genre, appearing in </a:t>
            </a:r>
            <a:r>
              <a:rPr lang="en-US" b="1" dirty="0"/>
              <a:t>25,606</a:t>
            </a:r>
            <a:r>
              <a:rPr lang="en-US" dirty="0"/>
              <a:t> movies.</a:t>
            </a:r>
          </a:p>
          <a:p>
            <a:r>
              <a:rPr lang="en-US" b="1" dirty="0"/>
              <a:t>Comedy</a:t>
            </a:r>
            <a:r>
              <a:rPr lang="en-US" dirty="0"/>
              <a:t> follows as the second most popular genre with </a:t>
            </a:r>
            <a:r>
              <a:rPr lang="en-US" b="1" dirty="0"/>
              <a:t>16,870</a:t>
            </a:r>
            <a:r>
              <a:rPr lang="en-US" dirty="0"/>
              <a:t> movies.</a:t>
            </a:r>
          </a:p>
          <a:p>
            <a:r>
              <a:rPr lang="en-US" dirty="0"/>
              <a:t>Other notable genres include </a:t>
            </a:r>
            <a:r>
              <a:rPr lang="en-US" b="1" dirty="0"/>
              <a:t>Thriller (8,654), Romance (7,719), and Action (7,348).</a:t>
            </a:r>
            <a:endParaRPr lang="en-US" dirty="0"/>
          </a:p>
          <a:p>
            <a:r>
              <a:rPr lang="en-US" b="1" dirty="0"/>
              <a:t>5,062</a:t>
            </a:r>
            <a:r>
              <a:rPr lang="en-US" dirty="0"/>
              <a:t> movies in the dataset do not have any genre listed.</a:t>
            </a:r>
          </a:p>
          <a:p>
            <a:r>
              <a:rPr lang="en-US" b="1" dirty="0"/>
              <a:t>Top 10 Most Common Genres</a:t>
            </a:r>
          </a:p>
          <a:p>
            <a:r>
              <a:rPr lang="en-US" dirty="0"/>
              <a:t>Rank Genre Count 1 Drama 25,606 2 Comedy 16,870 3 Thriller 8,654 4 Romance 7,719 5 Action 7,348 6 Horror 5,989 7 Documentary 5,605 8 Crime 5,319 9 (No genres listed) 5,062 10 Adventure 4,145 </a:t>
            </a:r>
            <a:r>
              <a:rPr lang="en-US" b="1" dirty="0"/>
              <a:t>Conclusion</a:t>
            </a:r>
          </a:p>
          <a:p>
            <a:r>
              <a:rPr lang="en-US" dirty="0"/>
              <a:t>The analysis highlights that Drama and Comedy dominate the movie industry. A significant number of movies also belong to Thriller, Romance, and Action genres. Additionally, a considerable portion of movies lack genre classification.</a:t>
            </a:r>
          </a:p>
          <a:p>
            <a:r>
              <a:rPr lang="en-US" dirty="0"/>
              <a:t>Further analysis can explore trends over time, correlations between genres, and patterns in movie releases.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515</Words>
  <Application>Microsoft Office PowerPoint</Application>
  <PresentationFormat>On-screen Show (4:3)</PresentationFormat>
  <Paragraphs>99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Baskerville Old Face</vt:lpstr>
      <vt:lpstr>Calibri</vt:lpstr>
      <vt:lpstr>Castellar</vt:lpstr>
      <vt:lpstr>Cooper Black</vt:lpstr>
      <vt:lpstr>Office Theme</vt:lpstr>
      <vt:lpstr>Recommender System for E-commerce</vt:lpstr>
      <vt:lpstr>Problem Statement</vt:lpstr>
      <vt:lpstr>Data Collection</vt:lpstr>
      <vt:lpstr>Model Building</vt:lpstr>
      <vt:lpstr>Model Evaluation</vt:lpstr>
      <vt:lpstr>Results &amp;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 for E-commerce</dc:title>
  <dc:subject/>
  <dc:creator>Karuna sri</dc:creator>
  <cp:keywords/>
  <dc:description>generated using python-pptx</dc:description>
  <cp:lastModifiedBy>Karuna Sri Nandivada</cp:lastModifiedBy>
  <cp:revision>11</cp:revision>
  <dcterms:created xsi:type="dcterms:W3CDTF">2013-01-27T09:14:16Z</dcterms:created>
  <dcterms:modified xsi:type="dcterms:W3CDTF">2025-03-07T14:01:59Z</dcterms:modified>
  <cp:category/>
</cp:coreProperties>
</file>