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13C49-09FB-4D65-A839-5935F0991E98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50DA9-C8B7-4BFB-8179-1ED1BB57ED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50DA9-C8B7-4BFB-8179-1ED1BB57ED6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50DA9-C8B7-4BFB-8179-1ED1BB57ED6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2703" y="1539875"/>
            <a:ext cx="9143999" cy="1470025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Algerian" pitchFamily="82" charset="0"/>
              </a:rPr>
              <a:t/>
            </a:r>
            <a:b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Algerian" pitchFamily="82" charset="0"/>
              </a:rPr>
            </a:br>
            <a:r>
              <a:rPr dirty="0" smtClean="0">
                <a:solidFill>
                  <a:schemeClr val="bg1">
                    <a:lumMod val="85000"/>
                  </a:schemeClr>
                </a:solidFill>
                <a:latin typeface="Algerian" pitchFamily="82" charset="0"/>
              </a:rPr>
              <a:t>Recommender System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lgerian" pitchFamily="82" charset="0"/>
              </a:rPr>
              <a:t/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  <a:latin typeface="Algerian" pitchFamily="82" charset="0"/>
              </a:rPr>
            </a:br>
            <a:r>
              <a:rPr dirty="0" smtClean="0">
                <a:solidFill>
                  <a:schemeClr val="bg1">
                    <a:lumMod val="85000"/>
                  </a:schemeClr>
                </a:solidFill>
                <a:latin typeface="Algerian" pitchFamily="82" charset="0"/>
              </a:rPr>
              <a:t>for E-commerce</a:t>
            </a:r>
            <a:endParaRPr dirty="0">
              <a:solidFill>
                <a:schemeClr val="bg1">
                  <a:lumMod val="85000"/>
                </a:schemeClr>
              </a:solidFill>
              <a:latin typeface="Algerian" pitchFamily="82" charset="0"/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576775" y="3009900"/>
            <a:ext cx="2194560" cy="2926666"/>
          </a:xfrm>
          <a:prstGeom prst="foldedCorne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235570" y="5605975"/>
            <a:ext cx="5908430" cy="661181"/>
          </a:xfrm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Baskerville Old Face" pitchFamily="18" charset="0"/>
                <a:ea typeface="Yu Gothic UI Semibold" pitchFamily="34" charset="-128"/>
              </a:rPr>
              <a:t>College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Baskerville Old Face" pitchFamily="18" charset="0"/>
                <a:ea typeface="Yu Gothic UI Semibold" pitchFamily="34" charset="-128"/>
              </a:rPr>
              <a:t>: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Baskerville Old Face" pitchFamily="18" charset="0"/>
                <a:ea typeface="Yu Gothic UI Semibold" pitchFamily="34" charset="-128"/>
              </a:rPr>
              <a:t>Aditya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Baskerville Old Face" pitchFamily="18" charset="0"/>
                <a:ea typeface="Yu Gothic UI Semibold" pitchFamily="34" charset="-128"/>
              </a:rPr>
              <a:t> degree college</a:t>
            </a:r>
            <a:endParaRPr lang="en-US" dirty="0">
              <a:solidFill>
                <a:schemeClr val="bg1">
                  <a:lumMod val="85000"/>
                </a:schemeClr>
              </a:solidFill>
              <a:latin typeface="Baskerville Old Face" pitchFamily="18" charset="0"/>
              <a:ea typeface="Yu Gothic UI Semibold" pitchFamily="34" charset="-128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6272" y="2560319"/>
            <a:ext cx="3179298" cy="3045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Yu Gothic UI Semibold" pitchFamily="34" charset="-128"/>
                <a:ea typeface="Yu Gothic UI Semibold" pitchFamily="34" charset="-128"/>
              </a:rPr>
              <a:t> </a:t>
            </a: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LnTx/>
                <a:uFillTx/>
                <a:latin typeface="Yu Gothic UI Semibold" pitchFamily="34" charset="-128"/>
                <a:ea typeface="Yu Gothic UI Semibold" pitchFamily="34" charset="-128"/>
              </a:rPr>
              <a:t>Team members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1" i="1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Lucida Calligraphy" pitchFamily="6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ucida Calligraphy" pitchFamily="66" charset="0"/>
              </a:rPr>
              <a:t>Sk.Charmila</a:t>
            </a:r>
            <a:endParaRPr kumimoji="0" lang="en-US" sz="2400" b="1" i="1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Lucida Calligraphy" pitchFamily="6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ucida Calligraphy" pitchFamily="66" charset="0"/>
              </a:rPr>
              <a:t>P.Vasavi</a:t>
            </a:r>
            <a:endParaRPr kumimoji="0" lang="en-US" sz="2400" b="1" i="1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Lucida Calligraphy" pitchFamily="6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ucida Calligraphy" pitchFamily="66" charset="0"/>
              </a:rPr>
              <a:t>B.Bhavana</a:t>
            </a:r>
            <a:endParaRPr kumimoji="0" lang="en-US" sz="2400" b="1" i="1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Lucida Calligraphy" pitchFamily="6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Lucida Calligraphy" pitchFamily="66" charset="0"/>
              </a:rPr>
              <a:t>N.Karuna</a:t>
            </a:r>
            <a:endParaRPr kumimoji="0" lang="en-US" sz="2400" b="1" i="1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Lucida Calligraphy" pitchFamily="6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Lucida Calligraphy" pitchFamily="66" charset="0"/>
              </a:rPr>
              <a:t>K.Sirivalli</a:t>
            </a:r>
            <a:endParaRPr kumimoji="0" lang="en-US" sz="2400" b="1" i="1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Lucida Calligraphy" pitchFamily="6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 descr="Screenshot (7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667" y="184627"/>
            <a:ext cx="723689" cy="5873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4627"/>
            <a:ext cx="8229600" cy="1143000"/>
          </a:xfrm>
        </p:spPr>
        <p:txBody>
          <a:bodyPr/>
          <a:lstStyle/>
          <a:p>
            <a:r>
              <a:rPr dirty="0">
                <a:solidFill>
                  <a:schemeClr val="bg1">
                    <a:lumMod val="85000"/>
                  </a:schemeClr>
                </a:solidFill>
                <a:latin typeface="Algerian" pitchFamily="82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417638"/>
            <a:ext cx="9509760" cy="50819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b="1" u="sng" dirty="0">
                <a:solidFill>
                  <a:schemeClr val="bg1">
                    <a:lumMod val="85000"/>
                  </a:schemeClr>
                </a:solidFill>
                <a:latin typeface="Baskerville Old Face" pitchFamily="18" charset="0"/>
              </a:rPr>
              <a:t>Data Quality</a:t>
            </a:r>
            <a:r>
              <a:rPr lang="en-US" sz="2400" u="sng" dirty="0">
                <a:solidFill>
                  <a:schemeClr val="bg1">
                    <a:lumMod val="8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Baskerville Old Face" pitchFamily="18" charset="0"/>
              </a:rPr>
              <a:t>–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skerville Old Face" pitchFamily="18" charset="0"/>
              </a:rPr>
              <a:t>Handling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Baskerville Old Face" pitchFamily="18" charset="0"/>
              </a:rPr>
              <a:t>missing or inconsistent movie data. </a:t>
            </a:r>
          </a:p>
          <a:p>
            <a:pPr>
              <a:lnSpc>
                <a:spcPct val="150000"/>
              </a:lnSpc>
              <a:buNone/>
            </a:pPr>
            <a:r>
              <a:rPr lang="en-US" sz="2400" b="1" u="sng" dirty="0">
                <a:solidFill>
                  <a:schemeClr val="bg1">
                    <a:lumMod val="85000"/>
                  </a:schemeClr>
                </a:solidFill>
                <a:latin typeface="Baskerville Old Face" pitchFamily="18" charset="0"/>
              </a:rPr>
              <a:t>Feature Selection</a:t>
            </a:r>
            <a:r>
              <a:rPr lang="en-US" sz="2400" u="sng" dirty="0">
                <a:solidFill>
                  <a:schemeClr val="bg1">
                    <a:lumMod val="8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Baskerville Old Face" pitchFamily="18" charset="0"/>
              </a:rPr>
              <a:t>– Identifying relevant attributes for modeling.</a:t>
            </a:r>
          </a:p>
          <a:p>
            <a:pPr>
              <a:lnSpc>
                <a:spcPct val="150000"/>
              </a:lnSpc>
              <a:buNone/>
            </a:pPr>
            <a:r>
              <a:rPr lang="en-US" sz="2400" b="1" u="sng" dirty="0">
                <a:solidFill>
                  <a:schemeClr val="bg1">
                    <a:lumMod val="85000"/>
                  </a:schemeClr>
                </a:solidFill>
                <a:latin typeface="Baskerville Old Face" pitchFamily="18" charset="0"/>
              </a:rPr>
              <a:t>Scaling &amp; Preprocessing</a:t>
            </a:r>
            <a:r>
              <a:rPr lang="en-US" sz="2400" u="sng" dirty="0">
                <a:solidFill>
                  <a:schemeClr val="bg1">
                    <a:lumMod val="8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Baskerville Old Face" pitchFamily="18" charset="0"/>
              </a:rPr>
              <a:t>– Standardizing numerical features for better 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Baskerville Old Face" pitchFamily="18" charset="0"/>
              </a:rPr>
              <a:t>model performance. </a:t>
            </a:r>
          </a:p>
          <a:p>
            <a:pPr>
              <a:lnSpc>
                <a:spcPct val="150000"/>
              </a:lnSpc>
              <a:buNone/>
            </a:pPr>
            <a:r>
              <a:rPr lang="en-US" sz="2400" b="1" u="sng" dirty="0">
                <a:solidFill>
                  <a:schemeClr val="bg1">
                    <a:lumMod val="85000"/>
                  </a:schemeClr>
                </a:solidFill>
                <a:latin typeface="Baskerville Old Face" pitchFamily="18" charset="0"/>
              </a:rPr>
              <a:t>Model Performance</a:t>
            </a:r>
            <a:r>
              <a:rPr lang="en-US" sz="2400" u="sng" dirty="0">
                <a:solidFill>
                  <a:schemeClr val="bg1">
                    <a:lumMod val="8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Baskerville Old Face" pitchFamily="18" charset="0"/>
              </a:rPr>
              <a:t>– Optimizing KNN parameters to achieve high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Baskerville Old Face" pitchFamily="18" charset="0"/>
              </a:rPr>
              <a:t>accuracy. </a:t>
            </a:r>
          </a:p>
          <a:p>
            <a:pPr>
              <a:lnSpc>
                <a:spcPct val="150000"/>
              </a:lnSpc>
              <a:buNone/>
            </a:pPr>
            <a:r>
              <a:rPr lang="en-US" sz="2400" b="1" u="sng" dirty="0">
                <a:solidFill>
                  <a:schemeClr val="bg1">
                    <a:lumMod val="85000"/>
                  </a:schemeClr>
                </a:solidFill>
                <a:latin typeface="Baskerville Old Face" pitchFamily="18" charset="0"/>
              </a:rPr>
              <a:t>Evaluation Metrics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Baskerville Old Face" pitchFamily="18" charset="0"/>
              </a:rPr>
              <a:t>– Interpreting errors, precision, and recall for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Baskerville Old Face" pitchFamily="18" charset="0"/>
              </a:rPr>
              <a:t>classification tasks.</a:t>
            </a:r>
            <a:endParaRPr sz="2400" dirty="0">
              <a:solidFill>
                <a:schemeClr val="bg1">
                  <a:lumMod val="75000"/>
                </a:schemeClr>
              </a:solidFill>
              <a:latin typeface="Baskerville Old Face" pitchFamily="18" charset="0"/>
            </a:endParaRPr>
          </a:p>
        </p:txBody>
      </p:sp>
      <p:pic>
        <p:nvPicPr>
          <p:cNvPr id="6" name="Picture 5" descr="Screenshot (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667" y="184627"/>
            <a:ext cx="723689" cy="5873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dirty="0">
                <a:solidFill>
                  <a:schemeClr val="bg1">
                    <a:lumMod val="85000"/>
                  </a:schemeClr>
                </a:solidFill>
                <a:latin typeface="Algerian" pitchFamily="82" charset="0"/>
              </a:rPr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76644" y="1143000"/>
            <a:ext cx="9144000" cy="1262575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Baskerville Old Face" pitchFamily="18" charset="0"/>
              </a:rPr>
              <a:t>    Using recommendation method we choose MOVIES dataset</a:t>
            </a:r>
            <a:r>
              <a:rPr sz="2400" dirty="0">
                <a:solidFill>
                  <a:schemeClr val="bg1">
                    <a:lumMod val="7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Baskerville Old Face" pitchFamily="18" charset="0"/>
              </a:rPr>
              <a:t>(</a:t>
            </a:r>
            <a:r>
              <a:rPr sz="2400" dirty="0">
                <a:solidFill>
                  <a:schemeClr val="bg1">
                    <a:lumMod val="75000"/>
                  </a:schemeClr>
                </a:solidFill>
                <a:latin typeface="Baskerville Old Face" pitchFamily="18" charset="0"/>
              </a:rPr>
              <a:t>Review Data or </a:t>
            </a:r>
            <a:r>
              <a:rPr sz="2400" dirty="0" err="1" smtClean="0">
                <a:solidFill>
                  <a:schemeClr val="bg1">
                    <a:lumMod val="75000"/>
                  </a:schemeClr>
                </a:solidFill>
                <a:latin typeface="Baskerville Old Face" pitchFamily="18" charset="0"/>
              </a:rPr>
              <a:t>MovieLen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  <a:latin typeface="Baskerville Old Face" pitchFamily="18" charset="0"/>
              </a:rPr>
              <a:t>s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skerville Old Face" pitchFamily="18" charset="0"/>
              </a:rPr>
              <a:t>).</a:t>
            </a:r>
            <a:r>
              <a:rPr sz="2400" dirty="0" smtClean="0">
                <a:solidFill>
                  <a:schemeClr val="bg1">
                    <a:lumMod val="75000"/>
                  </a:schemeClr>
                </a:solidFill>
                <a:latin typeface="Baskerville Old Face" pitchFamily="18" charset="0"/>
              </a:rPr>
              <a:t>Data </a:t>
            </a:r>
            <a:r>
              <a:rPr sz="2400" dirty="0">
                <a:solidFill>
                  <a:schemeClr val="bg1">
                    <a:lumMod val="75000"/>
                  </a:schemeClr>
                </a:solidFill>
                <a:latin typeface="Baskerville Old Face" pitchFamily="18" charset="0"/>
              </a:rPr>
              <a:t>includes user reviews, ratings, and produ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Baskerville Old Face" pitchFamily="18" charset="0"/>
              </a:rPr>
              <a:t>ct.</a:t>
            </a:r>
          </a:p>
        </p:txBody>
      </p:sp>
      <p:pic>
        <p:nvPicPr>
          <p:cNvPr id="4" name="Picture 3" descr="Screenshot (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667" y="184627"/>
            <a:ext cx="723689" cy="5873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169315032289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4" y="2405575"/>
            <a:ext cx="8890782" cy="42765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dirty="0">
                <a:solidFill>
                  <a:schemeClr val="bg1">
                    <a:lumMod val="85000"/>
                  </a:schemeClr>
                </a:solidFill>
                <a:latin typeface="Algerian" pitchFamily="82" charset="0"/>
              </a:rPr>
              <a:t>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1313"/>
            <a:ext cx="8229600" cy="5736688"/>
          </a:xfrm>
          <a:ln>
            <a:noFill/>
          </a:ln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oper Black" pitchFamily="18" charset="0"/>
              </a:rPr>
              <a:t>Import Libraries 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oper Black" pitchFamily="18" charset="0"/>
              </a:rPr>
              <a:t>  </a:t>
            </a:r>
          </a:p>
          <a:p>
            <a:pPr algn="ctr">
              <a:buNone/>
            </a:pPr>
            <a:endParaRPr lang="en-US" sz="2000" dirty="0">
              <a:latin typeface="Cooper Black" pitchFamily="18" charset="0"/>
            </a:endParaRPr>
          </a:p>
          <a:p>
            <a:pPr algn="ctr">
              <a:buNone/>
            </a:pP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oper Black" pitchFamily="18" charset="0"/>
              </a:rPr>
              <a:t>Load Data</a:t>
            </a:r>
          </a:p>
          <a:p>
            <a:pPr algn="ctr">
              <a:buNone/>
            </a:pPr>
            <a:endParaRPr lang="en-US" sz="2000" b="1" dirty="0">
              <a:latin typeface="Cooper Black" pitchFamily="18" charset="0"/>
            </a:endParaRPr>
          </a:p>
          <a:p>
            <a:pPr algn="ctr">
              <a:buNone/>
            </a:pP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oper Black" pitchFamily="18" charset="0"/>
              </a:rPr>
              <a:t>Encode Categorical Features</a:t>
            </a:r>
          </a:p>
          <a:p>
            <a:pPr algn="ctr">
              <a:buNone/>
            </a:pP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  <a:latin typeface="Cooper Black" pitchFamily="18" charset="0"/>
            </a:endParaRPr>
          </a:p>
          <a:p>
            <a:pPr algn="ctr">
              <a:buNone/>
            </a:pP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oper Black" pitchFamily="18" charset="0"/>
              </a:rPr>
              <a:t>Define Features &amp; </a:t>
            </a:r>
            <a:r>
              <a:rPr lang="en-US" sz="20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oper Black" pitchFamily="18" charset="0"/>
              </a:rPr>
              <a:t>Traget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oper Black" pitchFamily="18" charset="0"/>
              </a:rPr>
              <a:t> </a:t>
            </a:r>
          </a:p>
          <a:p>
            <a:pPr algn="ctr">
              <a:buNone/>
            </a:pPr>
            <a:endParaRPr lang="en-US" sz="2000" dirty="0">
              <a:latin typeface="Cooper Black" pitchFamily="18" charset="0"/>
            </a:endParaRPr>
          </a:p>
          <a:p>
            <a:pPr algn="ctr">
              <a:buNone/>
            </a:pP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oper Black" pitchFamily="18" charset="0"/>
              </a:rPr>
              <a:t>  Split Data</a:t>
            </a:r>
          </a:p>
          <a:p>
            <a:pPr algn="ctr">
              <a:buNone/>
            </a:pPr>
            <a:endParaRPr lang="en-US" sz="2000" dirty="0">
              <a:latin typeface="Cooper Black" pitchFamily="18" charset="0"/>
            </a:endParaRPr>
          </a:p>
          <a:p>
            <a:pPr algn="ctr">
              <a:buNone/>
            </a:pP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oper Black" pitchFamily="18" charset="0"/>
              </a:rPr>
              <a:t>Scale Data</a:t>
            </a:r>
          </a:p>
          <a:p>
            <a:pPr algn="ctr">
              <a:buNone/>
            </a:pPr>
            <a:endParaRPr lang="en-US" sz="2000" dirty="0">
              <a:latin typeface="Cooper Black" pitchFamily="18" charset="0"/>
            </a:endParaRPr>
          </a:p>
          <a:p>
            <a:pPr algn="ctr">
              <a:buNone/>
            </a:pP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oper Black" pitchFamily="18" charset="0"/>
              </a:rPr>
              <a:t>Train Model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oper Black" pitchFamily="18" charset="0"/>
              </a:rPr>
              <a:t> </a:t>
            </a:r>
          </a:p>
          <a:p>
            <a:pPr algn="ctr">
              <a:buNone/>
            </a:pPr>
            <a:endParaRPr lang="en-US" sz="2000" dirty="0">
              <a:latin typeface="Cooper Black" pitchFamily="18" charset="0"/>
            </a:endParaRPr>
          </a:p>
          <a:p>
            <a:pPr algn="ctr">
              <a:buNone/>
            </a:pP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oper Black" pitchFamily="18" charset="0"/>
              </a:rPr>
              <a:t>Predict &amp; Evaluate</a:t>
            </a:r>
            <a:endParaRPr sz="2000" dirty="0">
              <a:solidFill>
                <a:schemeClr val="accent1">
                  <a:lumMod val="20000"/>
                  <a:lumOff val="80000"/>
                </a:schemeClr>
              </a:solidFill>
              <a:latin typeface="Cooper Black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01662" y="1542170"/>
            <a:ext cx="0" cy="374552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01662" y="2266070"/>
            <a:ext cx="0" cy="374552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01662" y="3045949"/>
            <a:ext cx="0" cy="374552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501662" y="3685589"/>
            <a:ext cx="0" cy="374552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501662" y="4403041"/>
            <a:ext cx="0" cy="374552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01662" y="5130312"/>
            <a:ext cx="0" cy="374552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01662" y="5943600"/>
            <a:ext cx="0" cy="351692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500467" y="3870255"/>
            <a:ext cx="801859" cy="34551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500467" y="4215765"/>
            <a:ext cx="801859" cy="374552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302326" y="3685589"/>
            <a:ext cx="11864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itchFamily="34" charset="0"/>
              </a:rPr>
              <a:t>80% train </a:t>
            </a:r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302326" y="4405651"/>
            <a:ext cx="105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itchFamily="34" charset="0"/>
              </a:rPr>
              <a:t>20% test</a:t>
            </a:r>
          </a:p>
        </p:txBody>
      </p:sp>
      <p:pic>
        <p:nvPicPr>
          <p:cNvPr id="15" name="Picture 14" descr="Screenshot (7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667" y="184627"/>
            <a:ext cx="723689" cy="5873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0671"/>
          </a:xfrm>
        </p:spPr>
        <p:txBody>
          <a:bodyPr/>
          <a:lstStyle/>
          <a:p>
            <a:r>
              <a:rPr dirty="0">
                <a:solidFill>
                  <a:schemeClr val="accent1">
                    <a:lumMod val="20000"/>
                    <a:lumOff val="80000"/>
                  </a:schemeClr>
                </a:solidFill>
                <a:latin typeface="Algerian" pitchFamily="82" charset="0"/>
              </a:rP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70671"/>
            <a:ext cx="9144000" cy="5859194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stellar" pitchFamily="18" charset="0"/>
              </a:rPr>
              <a:t>Model Evaluation Metrics Used</a:t>
            </a:r>
          </a:p>
          <a:p>
            <a:pPr>
              <a:buNone/>
            </a:pPr>
            <a:r>
              <a:rPr lang="en-US" sz="2600" b="1" i="1" u="sng" dirty="0">
                <a:solidFill>
                  <a:schemeClr val="bg1">
                    <a:lumMod val="85000"/>
                  </a:schemeClr>
                </a:solidFill>
              </a:rPr>
              <a:t>Mean Squared Error (MSE)</a:t>
            </a:r>
          </a:p>
          <a:p>
            <a:pPr lvl="1"/>
            <a:r>
              <a:rPr lang="en-US" sz="2600" dirty="0">
                <a:solidFill>
                  <a:schemeClr val="bg1">
                    <a:lumMod val="85000"/>
                  </a:schemeClr>
                </a:solidFill>
                <a:latin typeface="Baskerville Old Face" pitchFamily="18" charset="0"/>
              </a:rPr>
              <a:t>Measures the average squared difference between predicted and actual values. Lower is better</a:t>
            </a:r>
            <a:r>
              <a:rPr lang="en-US" sz="2600" dirty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n-US" sz="2600" i="1" u="sng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None/>
            </a:pPr>
            <a:r>
              <a:rPr lang="en-US" sz="2600" b="1" i="1" u="sng" dirty="0">
                <a:solidFill>
                  <a:schemeClr val="bg1">
                    <a:lumMod val="85000"/>
                  </a:schemeClr>
                </a:solidFill>
              </a:rPr>
              <a:t>Root Mean Squared Error (RMSE)</a:t>
            </a:r>
            <a:endParaRPr lang="en-US" sz="2600" i="1" u="sng" dirty="0">
              <a:solidFill>
                <a:schemeClr val="bg1">
                  <a:lumMod val="85000"/>
                </a:schemeClr>
              </a:solidFill>
              <a:latin typeface="Baskerville Old Face" pitchFamily="18" charset="0"/>
            </a:endParaRPr>
          </a:p>
          <a:p>
            <a:pPr lvl="1"/>
            <a:r>
              <a:rPr lang="en-US" sz="2600" dirty="0">
                <a:solidFill>
                  <a:schemeClr val="bg1">
                    <a:lumMod val="85000"/>
                  </a:schemeClr>
                </a:solidFill>
                <a:latin typeface="Baskerville Old Face" pitchFamily="18" charset="0"/>
              </a:rPr>
              <a:t>Square root of MSE, showing error in the same unit as the original data.</a:t>
            </a:r>
          </a:p>
          <a:p>
            <a:pPr>
              <a:buNone/>
            </a:pPr>
            <a:r>
              <a:rPr lang="en-US" sz="2600" b="1" i="1" u="sng" dirty="0">
                <a:solidFill>
                  <a:schemeClr val="bg1">
                    <a:lumMod val="85000"/>
                  </a:schemeClr>
                </a:solidFill>
              </a:rPr>
              <a:t>Precision Score</a:t>
            </a:r>
            <a:endParaRPr lang="en-US" sz="2600" i="1" u="sng" dirty="0">
              <a:solidFill>
                <a:schemeClr val="bg1">
                  <a:lumMod val="85000"/>
                </a:schemeClr>
              </a:solidFill>
              <a:latin typeface="Baskerville Old Face" pitchFamily="18" charset="0"/>
            </a:endParaRPr>
          </a:p>
          <a:p>
            <a:pPr lvl="1"/>
            <a:r>
              <a:rPr lang="en-US" sz="2600" dirty="0">
                <a:solidFill>
                  <a:schemeClr val="bg1">
                    <a:lumMod val="85000"/>
                  </a:schemeClr>
                </a:solidFill>
                <a:latin typeface="Baskerville Old Face" pitchFamily="18" charset="0"/>
              </a:rPr>
              <a:t>The proportion of true positive predictions among all positive predictions. Higher is better.</a:t>
            </a:r>
          </a:p>
          <a:p>
            <a:pPr>
              <a:buNone/>
            </a:pPr>
            <a:r>
              <a:rPr lang="en-US" sz="2600" b="1" i="1" u="sng" dirty="0">
                <a:solidFill>
                  <a:schemeClr val="bg1">
                    <a:lumMod val="85000"/>
                  </a:schemeClr>
                </a:solidFill>
              </a:rPr>
              <a:t>Recall Score</a:t>
            </a:r>
            <a:endParaRPr lang="en-US" sz="2600" i="1" u="sng" dirty="0">
              <a:solidFill>
                <a:schemeClr val="bg1">
                  <a:lumMod val="85000"/>
                </a:schemeClr>
              </a:solidFill>
              <a:latin typeface="Baskerville Old Face" pitchFamily="18" charset="0"/>
            </a:endParaRPr>
          </a:p>
          <a:p>
            <a:pPr lvl="1"/>
            <a:r>
              <a:rPr lang="en-US" sz="2600" dirty="0">
                <a:solidFill>
                  <a:schemeClr val="bg1">
                    <a:lumMod val="85000"/>
                  </a:schemeClr>
                </a:solidFill>
                <a:latin typeface="Baskerville Old Face" pitchFamily="18" charset="0"/>
              </a:rPr>
              <a:t>The proportion of actual positives correctly predicted. Higher is better.</a:t>
            </a:r>
          </a:p>
          <a:p>
            <a:pPr>
              <a:buNone/>
            </a:pPr>
            <a:r>
              <a:rPr lang="en-US" sz="2600" b="1" i="1" u="sng" dirty="0">
                <a:solidFill>
                  <a:schemeClr val="bg1">
                    <a:lumMod val="85000"/>
                  </a:schemeClr>
                </a:solidFill>
              </a:rPr>
              <a:t>Accuracy Score</a:t>
            </a:r>
            <a:endParaRPr lang="en-US" sz="2600" i="1" u="sng" dirty="0">
              <a:solidFill>
                <a:schemeClr val="bg1">
                  <a:lumMod val="85000"/>
                </a:schemeClr>
              </a:solidFill>
              <a:latin typeface="Baskerville Old Face" pitchFamily="18" charset="0"/>
            </a:endParaRPr>
          </a:p>
          <a:p>
            <a:pPr lvl="1"/>
            <a:r>
              <a:rPr lang="en-US" sz="2600" dirty="0">
                <a:solidFill>
                  <a:schemeClr val="bg1">
                    <a:lumMod val="85000"/>
                  </a:schemeClr>
                </a:solidFill>
                <a:latin typeface="Baskerville Old Face" pitchFamily="18" charset="0"/>
              </a:rPr>
              <a:t>The fraction of correctly classified instances.</a:t>
            </a:r>
          </a:p>
          <a:p>
            <a:pPr>
              <a:buNone/>
            </a:pPr>
            <a:r>
              <a:rPr lang="en-US" sz="2600" b="1" i="1" u="sng" dirty="0">
                <a:solidFill>
                  <a:schemeClr val="bg1">
                    <a:lumMod val="85000"/>
                  </a:schemeClr>
                </a:solidFill>
              </a:rPr>
              <a:t>Classification Report</a:t>
            </a:r>
            <a:endParaRPr lang="en-US" sz="2600" i="1" u="sng" dirty="0">
              <a:solidFill>
                <a:schemeClr val="bg1">
                  <a:lumMod val="85000"/>
                </a:schemeClr>
              </a:solidFill>
              <a:latin typeface="Baskerville Old Face" pitchFamily="18" charset="0"/>
            </a:endParaRPr>
          </a:p>
          <a:p>
            <a:pPr lvl="1"/>
            <a:r>
              <a:rPr lang="en-US" sz="2600" dirty="0">
                <a:solidFill>
                  <a:schemeClr val="bg1">
                    <a:lumMod val="85000"/>
                  </a:schemeClr>
                </a:solidFill>
                <a:latin typeface="Baskerville Old Face" pitchFamily="18" charset="0"/>
              </a:rPr>
              <a:t>Provides precision, recall, and F1-score for each class.</a:t>
            </a:r>
          </a:p>
          <a:p>
            <a:pPr>
              <a:buNone/>
            </a:pPr>
            <a:endParaRPr dirty="0"/>
          </a:p>
        </p:txBody>
      </p:sp>
      <p:pic>
        <p:nvPicPr>
          <p:cNvPr id="4" name="Picture 3" descr="Screenshot (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667" y="184627"/>
            <a:ext cx="723689" cy="5873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275"/>
            <a:ext cx="8229600" cy="1117744"/>
          </a:xfrm>
        </p:spPr>
        <p:txBody>
          <a:bodyPr/>
          <a:lstStyle/>
          <a:p>
            <a:r>
              <a:rPr dirty="0">
                <a:solidFill>
                  <a:schemeClr val="bg1">
                    <a:lumMod val="95000"/>
                  </a:schemeClr>
                </a:solidFill>
                <a:latin typeface="Algerian" pitchFamily="82" charset="0"/>
              </a:rPr>
              <a:t>Results &amp;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70" y="1166019"/>
            <a:ext cx="9272470" cy="14562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sz="2400" dirty="0">
                <a:solidFill>
                  <a:schemeClr val="bg1">
                    <a:lumMod val="75000"/>
                  </a:schemeClr>
                </a:solidFill>
                <a:latin typeface="Baskerville Old Face" panose="02020602080505020303" pitchFamily="18" charset="0"/>
              </a:rPr>
              <a:t> </a:t>
            </a:r>
            <a:r>
              <a:rPr sz="2400" dirty="0" smtClean="0">
                <a:solidFill>
                  <a:schemeClr val="bg1">
                    <a:lumMod val="75000"/>
                  </a:schemeClr>
                </a:solidFill>
                <a:latin typeface="Baskerville Old Face" panose="02020602080505020303" pitchFamily="18" charset="0"/>
              </a:rPr>
              <a:t>Showed </a:t>
            </a:r>
            <a:r>
              <a:rPr sz="2400" dirty="0">
                <a:solidFill>
                  <a:schemeClr val="bg1">
                    <a:lumMod val="75000"/>
                  </a:schemeClr>
                </a:solidFill>
                <a:latin typeface="Baskerville Old Face" panose="02020602080505020303" pitchFamily="18" charset="0"/>
              </a:rPr>
              <a:t>top recommended products for sample users.</a:t>
            </a:r>
          </a:p>
          <a:p>
            <a:pPr marL="0" indent="0" algn="ctr">
              <a:buNone/>
            </a:pPr>
            <a:r>
              <a:rPr sz="2400" dirty="0">
                <a:solidFill>
                  <a:schemeClr val="bg1">
                    <a:lumMod val="75000"/>
                  </a:schemeClr>
                </a:solidFill>
                <a:latin typeface="Baskerville Old Face" panose="02020602080505020303" pitchFamily="18" charset="0"/>
              </a:rPr>
              <a:t> </a:t>
            </a:r>
            <a:r>
              <a:rPr sz="2400" dirty="0" smtClean="0">
                <a:solidFill>
                  <a:schemeClr val="bg1">
                    <a:lumMod val="75000"/>
                  </a:schemeClr>
                </a:solidFill>
                <a:latin typeface="Baskerville Old Face" panose="02020602080505020303" pitchFamily="18" charset="0"/>
              </a:rPr>
              <a:t>Evaluated </a:t>
            </a:r>
            <a:r>
              <a:rPr sz="2400" dirty="0">
                <a:solidFill>
                  <a:schemeClr val="bg1">
                    <a:lumMod val="75000"/>
                  </a:schemeClr>
                </a:solidFill>
                <a:latin typeface="Baskerville Old Face" panose="02020602080505020303" pitchFamily="18" charset="0"/>
              </a:rPr>
              <a:t>how well the system suggests relevant products.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91384C82-111D-79DE-BC76-A3ED554E0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57956047"/>
              </p:ext>
            </p:extLst>
          </p:nvPr>
        </p:nvGraphicFramePr>
        <p:xfrm>
          <a:off x="597005" y="2679270"/>
          <a:ext cx="8229600" cy="402336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100491052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96298722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38058072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Rank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Genre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Number of Movies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12660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25,606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3026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Comedy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16,870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3096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Thriller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8,654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52387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Romance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7,719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2165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7,348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39250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Horror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5,892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07325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Crime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4,321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3547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Sci-Fi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3,980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8106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Fantasy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3,452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2324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Mystery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2,890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121366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214956C2-B831-2A4D-2AD0-9441C1DE0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810" y="2252957"/>
            <a:ext cx="7789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Here’s a table the Top 10 Movie Genres based on the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recommedation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</p:txBody>
      </p:sp>
      <p:pic>
        <p:nvPicPr>
          <p:cNvPr id="6" name="Picture 5" descr="Screenshot (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667" y="184627"/>
            <a:ext cx="723689" cy="5873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>
                    <a:lumMod val="85000"/>
                  </a:schemeClr>
                </a:solidFill>
                <a:latin typeface="Algerian" pitchFamily="82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4525963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endParaRPr lang="en-US" b="1" dirty="0">
              <a:solidFill>
                <a:schemeClr val="bg1">
                  <a:lumMod val="85000"/>
                </a:schemeClr>
              </a:solidFill>
              <a:latin typeface="Baskerville Old Face" pitchFamily="18" charset="0"/>
            </a:endParaRPr>
          </a:p>
          <a:p>
            <a:pPr algn="ctr">
              <a:lnSpc>
                <a:spcPct val="160000"/>
              </a:lnSpc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askerville Old Face" pitchFamily="18" charset="0"/>
              </a:rPr>
              <a:t>The analysis highlights that Drama and Comedy dominate the movie industry. A significant number of movies also belong to Thriller, Romance, and Action genres. Additionally, a considerable portion of movies lack genre classification.</a:t>
            </a:r>
          </a:p>
          <a:p>
            <a:pPr algn="ctr">
              <a:lnSpc>
                <a:spcPct val="160000"/>
              </a:lnSpc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askerville Old Face" pitchFamily="18" charset="0"/>
              </a:rPr>
              <a:t>Further analysis can explore trends over time, correlations between genres, and patterns in movie releases.</a:t>
            </a:r>
          </a:p>
          <a:p>
            <a:pPr>
              <a:buNone/>
            </a:pPr>
            <a:endParaRPr dirty="0"/>
          </a:p>
        </p:txBody>
      </p:sp>
      <p:pic>
        <p:nvPicPr>
          <p:cNvPr id="4" name="Picture 3" descr="Screenshot (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667" y="184627"/>
            <a:ext cx="723689" cy="5873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359</Words>
  <Application>Microsoft Office PowerPoint</Application>
  <PresentationFormat>On-screen Show (4:3)</PresentationFormat>
  <Paragraphs>96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 Recommender System  for E-commerce</vt:lpstr>
      <vt:lpstr>Problem Statement</vt:lpstr>
      <vt:lpstr>Data Collection</vt:lpstr>
      <vt:lpstr>Model Building</vt:lpstr>
      <vt:lpstr>Model Evaluation</vt:lpstr>
      <vt:lpstr>Results &amp; Presentation</vt:lpstr>
      <vt:lpstr>Conclusion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 for E-commerce</dc:title>
  <dc:subject/>
  <dc:creator>Karuna sri</dc:creator>
  <cp:keywords/>
  <dc:description>generated using python-pptx</dc:description>
  <cp:lastModifiedBy>Mi</cp:lastModifiedBy>
  <cp:revision>20</cp:revision>
  <dcterms:created xsi:type="dcterms:W3CDTF">2013-01-27T09:14:16Z</dcterms:created>
  <dcterms:modified xsi:type="dcterms:W3CDTF">2025-03-07T16:23:00Z</dcterms:modified>
  <cp:category/>
</cp:coreProperties>
</file>