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1" r:id="rId1"/>
    <p:sldMasterId id="2147484485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custShowLst>
    <p:custShow name="Custom Show 1" id="0">
      <p:sldLst>
        <p:sld r:id="rId3"/>
        <p:sld r:id="rId4"/>
        <p:sld r:id="rId5"/>
        <p:sld r:id="rId6"/>
        <p:sld r:id="rId7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7447587-B93E-4FDA-BB25-29D593A66B7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ACB7931-5CE9-4F62-B51B-8EE6B876F51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86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587-B93E-4FDA-BB25-29D593A66B7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7931-5CE9-4F62-B51B-8EE6B876F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03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587-B93E-4FDA-BB25-29D593A66B7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7931-5CE9-4F62-B51B-8EE6B876F51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769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587-B93E-4FDA-BB25-29D593A66B7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7931-5CE9-4F62-B51B-8EE6B876F51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726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587-B93E-4FDA-BB25-29D593A66B7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7931-5CE9-4F62-B51B-8EE6B876F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469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587-B93E-4FDA-BB25-29D593A66B7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7931-5CE9-4F62-B51B-8EE6B876F51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156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587-B93E-4FDA-BB25-29D593A66B7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7931-5CE9-4F62-B51B-8EE6B876F51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654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587-B93E-4FDA-BB25-29D593A66B7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7931-5CE9-4F62-B51B-8EE6B876F51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130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587-B93E-4FDA-BB25-29D593A66B7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7931-5CE9-4F62-B51B-8EE6B876F51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3805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587-B93E-4FDA-BB25-29D593A66B7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7931-5CE9-4F62-B51B-8EE6B876F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5849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587-B93E-4FDA-BB25-29D593A66B7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7931-5CE9-4F62-B51B-8EE6B876F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31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587-B93E-4FDA-BB25-29D593A66B7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7931-5CE9-4F62-B51B-8EE6B876F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003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587-B93E-4FDA-BB25-29D593A66B7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7931-5CE9-4F62-B51B-8EE6B876F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4379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587-B93E-4FDA-BB25-29D593A66B7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7931-5CE9-4F62-B51B-8EE6B876F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993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587-B93E-4FDA-BB25-29D593A66B7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7931-5CE9-4F62-B51B-8EE6B876F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9272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587-B93E-4FDA-BB25-29D593A66B7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7931-5CE9-4F62-B51B-8EE6B876F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0855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587-B93E-4FDA-BB25-29D593A66B7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7931-5CE9-4F62-B51B-8EE6B876F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6442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587-B93E-4FDA-BB25-29D593A66B7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7931-5CE9-4F62-B51B-8EE6B876F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5584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587-B93E-4FDA-BB25-29D593A66B7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7931-5CE9-4F62-B51B-8EE6B876F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8054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587-B93E-4FDA-BB25-29D593A66B7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7931-5CE9-4F62-B51B-8EE6B876F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546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587-B93E-4FDA-BB25-29D593A66B7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7931-5CE9-4F62-B51B-8EE6B876F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182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587-B93E-4FDA-BB25-29D593A66B7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7931-5CE9-4F62-B51B-8EE6B876F51D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487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587-B93E-4FDA-BB25-29D593A66B7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7931-5CE9-4F62-B51B-8EE6B876F51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7218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587-B93E-4FDA-BB25-29D593A66B7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7931-5CE9-4F62-B51B-8EE6B876F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9976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587-B93E-4FDA-BB25-29D593A66B7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7931-5CE9-4F62-B51B-8EE6B876F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6646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587-B93E-4FDA-BB25-29D593A66B7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7931-5CE9-4F62-B51B-8EE6B876F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9062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587-B93E-4FDA-BB25-29D593A66B7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7931-5CE9-4F62-B51B-8EE6B876F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5300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587-B93E-4FDA-BB25-29D593A66B7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7931-5CE9-4F62-B51B-8EE6B876F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10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587-B93E-4FDA-BB25-29D593A66B7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7931-5CE9-4F62-B51B-8EE6B876F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54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587-B93E-4FDA-BB25-29D593A66B7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7931-5CE9-4F62-B51B-8EE6B876F51D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95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587-B93E-4FDA-BB25-29D593A66B7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7931-5CE9-4F62-B51B-8EE6B876F51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34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587-B93E-4FDA-BB25-29D593A66B7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7931-5CE9-4F62-B51B-8EE6B876F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14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587-B93E-4FDA-BB25-29D593A66B7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7931-5CE9-4F62-B51B-8EE6B876F51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75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587-B93E-4FDA-BB25-29D593A66B7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7931-5CE9-4F62-B51B-8EE6B876F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4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447587-B93E-4FDA-BB25-29D593A66B7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CB7931-5CE9-4F62-B51B-8EE6B876F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00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  <p:sldLayoutId id="2147484323" r:id="rId12"/>
    <p:sldLayoutId id="2147484324" r:id="rId13"/>
    <p:sldLayoutId id="2147484325" r:id="rId14"/>
    <p:sldLayoutId id="2147484326" r:id="rId15"/>
    <p:sldLayoutId id="2147484327" r:id="rId16"/>
    <p:sldLayoutId id="21474843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7447587-B93E-4FDA-BB25-29D593A66B7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ACB7931-5CE9-4F62-B51B-8EE6B876F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87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6" r:id="rId1"/>
    <p:sldLayoutId id="2147484487" r:id="rId2"/>
    <p:sldLayoutId id="2147484488" r:id="rId3"/>
    <p:sldLayoutId id="2147484489" r:id="rId4"/>
    <p:sldLayoutId id="2147484490" r:id="rId5"/>
    <p:sldLayoutId id="2147484491" r:id="rId6"/>
    <p:sldLayoutId id="2147484492" r:id="rId7"/>
    <p:sldLayoutId id="2147484493" r:id="rId8"/>
    <p:sldLayoutId id="2147484494" r:id="rId9"/>
    <p:sldLayoutId id="2147484495" r:id="rId10"/>
    <p:sldLayoutId id="2147484496" r:id="rId11"/>
    <p:sldLayoutId id="2147484497" r:id="rId12"/>
    <p:sldLayoutId id="2147484498" r:id="rId13"/>
    <p:sldLayoutId id="2147484499" r:id="rId14"/>
    <p:sldLayoutId id="2147484500" r:id="rId15"/>
    <p:sldLayoutId id="2147484501" r:id="rId16"/>
    <p:sldLayoutId id="214748450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1279" y="507078"/>
            <a:ext cx="6949441" cy="648392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INTRODUCTION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5470"/>
            <a:ext cx="10515600" cy="5444836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COMPUTER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SYSTEM </a:t>
            </a:r>
            <a:endParaRPr lang="en-IN" sz="800" b="1" dirty="0" smtClean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 Computer system is a set of integrated devices that input ,output ,process and store data and information. Computer system are currently built around at least one digital processing device </a:t>
            </a:r>
          </a:p>
          <a:p>
            <a:r>
              <a:rPr lang="en-US" sz="1400" b="1" i="1" u="sng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 components in a computer system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1. INPUT</a:t>
            </a:r>
          </a:p>
          <a:p>
            <a:pPr marL="0" indent="0"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2. PROCESSING</a:t>
            </a:r>
          </a:p>
          <a:p>
            <a:pPr marL="0" indent="0"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3. STORAGE </a:t>
            </a:r>
          </a:p>
          <a:p>
            <a:pPr marL="0" indent="0">
              <a:buNone/>
            </a:pP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4. OUTPUT</a:t>
            </a:r>
          </a:p>
          <a:p>
            <a:pPr marL="0" indent="0"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5. COMMUNICATION DEVICE </a:t>
            </a:r>
          </a:p>
          <a:p>
            <a:pPr marL="0" indent="0"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</a:p>
          <a:p>
            <a:pPr marL="0" indent="0">
              <a:buNone/>
            </a:pP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endParaRPr lang="en-US" sz="1400" b="1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977639" y="4813070"/>
            <a:ext cx="598517" cy="83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322618" y="4854633"/>
            <a:ext cx="507076" cy="83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643448" y="4617721"/>
            <a:ext cx="5345083" cy="7065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INPUT                   PROESS                OUTPUT</a:t>
            </a:r>
            <a:endParaRPr lang="en-IN" sz="20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23853" y="4954385"/>
            <a:ext cx="752303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877098" y="4954385"/>
            <a:ext cx="756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45700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647" y="216132"/>
            <a:ext cx="10523913" cy="71489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 smtClean="0"/>
              <a:t>CPU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94109" y="1172095"/>
            <a:ext cx="10631979" cy="5584922"/>
          </a:xfr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438995" y="1803862"/>
            <a:ext cx="2959331" cy="30507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MEMORY UNIT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CONTROL UNIT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60718" y="2614352"/>
            <a:ext cx="0" cy="507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010099" y="2614352"/>
            <a:ext cx="0" cy="482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785657" y="3475875"/>
            <a:ext cx="0" cy="490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010101" y="3496042"/>
            <a:ext cx="0" cy="470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5037513" y="2568633"/>
            <a:ext cx="45719" cy="457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5083232" y="2510445"/>
            <a:ext cx="0" cy="58188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069869" y="2768138"/>
            <a:ext cx="1197033" cy="8063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2851" y="2768138"/>
            <a:ext cx="1163781" cy="7279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99411" y="3121428"/>
            <a:ext cx="623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547956" y="3125583"/>
            <a:ext cx="5403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862945" y="5370022"/>
            <a:ext cx="2194560" cy="7564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SECONDARY STORAGE DEVICE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4106487" y="5694218"/>
            <a:ext cx="5902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098175" y="3724102"/>
            <a:ext cx="8312" cy="1970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223760" y="5694218"/>
            <a:ext cx="6483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7872153" y="3948545"/>
            <a:ext cx="8313" cy="1745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081550" y="3693506"/>
            <a:ext cx="245224" cy="10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7547956" y="3948545"/>
            <a:ext cx="3241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4073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822" y="714895"/>
            <a:ext cx="11629505" cy="598516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smtClean="0"/>
              <a:t>INTERNAL COMPOUNDS OF THE SYSTEM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822" y="1629295"/>
            <a:ext cx="11479876" cy="5095702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System fan</a:t>
            </a:r>
          </a:p>
          <a:p>
            <a:pPr marL="457200" indent="-45720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Power supply </a:t>
            </a:r>
            <a:r>
              <a:rPr lang="en-IN" dirty="0" smtClean="0">
                <a:solidFill>
                  <a:schemeClr val="tx1"/>
                </a:solidFill>
              </a:rPr>
              <a:t>(smps)</a:t>
            </a:r>
          </a:p>
          <a:p>
            <a:pPr marL="457200" indent="-45720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Mother board </a:t>
            </a:r>
          </a:p>
          <a:p>
            <a:pPr marL="457200" indent="-45720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Processor (cpu)</a:t>
            </a:r>
          </a:p>
          <a:p>
            <a:pPr marL="457200" indent="-45720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Ram modules </a:t>
            </a: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optical drive </a:t>
            </a:r>
          </a:p>
          <a:p>
            <a:pPr marL="457200" indent="-45720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Hard drive </a:t>
            </a:r>
          </a:p>
          <a:p>
            <a:pPr marL="457200" indent="-45720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Floppy drive </a:t>
            </a:r>
          </a:p>
        </p:txBody>
      </p:sp>
    </p:spTree>
    <p:extLst>
      <p:ext uri="{BB962C8B-B14F-4D97-AF65-F5344CB8AC3E}">
        <p14:creationId xmlns:p14="http://schemas.microsoft.com/office/powerpoint/2010/main" val="2289725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169631"/>
            <a:ext cx="10364451" cy="445512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Central processing unit (cpu)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822960"/>
            <a:ext cx="10363826" cy="4968240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Freestyle Script" panose="030804020302050B0404" pitchFamily="66" charset="0"/>
                <a:cs typeface="Calibri" panose="020F0502020204030204" pitchFamily="34" charset="0"/>
              </a:rPr>
              <a:t>A central processing unit ,also called a central processor, main processor or just processer is the electronic circuity that executes instructions comprising a computer program. </a:t>
            </a:r>
          </a:p>
          <a:p>
            <a:r>
              <a:rPr lang="en-US" dirty="0" smtClean="0">
                <a:latin typeface="Freestyle Script" panose="030804020302050B0404" pitchFamily="66" charset="0"/>
                <a:cs typeface="Calibri" panose="020F0502020204030204" pitchFamily="34" charset="0"/>
              </a:rPr>
              <a:t>The cpu performs basic arithmetic ,logic ,controlling and input/output operations specified by the instructions in the program </a:t>
            </a:r>
          </a:p>
          <a:p>
            <a:pPr marL="0" indent="0">
              <a:buNone/>
            </a:pPr>
            <a:endParaRPr lang="en-US" dirty="0" smtClean="0">
              <a:latin typeface="Freestyle Script" panose="030804020302050B0404" pitchFamily="66" charset="0"/>
              <a:cs typeface="Calibri" panose="020F0502020204030204" pitchFamily="34" charset="0"/>
            </a:endParaRPr>
          </a:p>
          <a:p>
            <a:endParaRPr lang="en-US" dirty="0">
              <a:latin typeface="Freestyle Script" panose="030804020302050B0404" pitchFamily="66" charset="0"/>
              <a:cs typeface="Calibri" panose="020F0502020204030204" pitchFamily="34" charset="0"/>
            </a:endParaRPr>
          </a:p>
          <a:p>
            <a:endParaRPr lang="en-US" dirty="0" smtClean="0">
              <a:latin typeface="Freestyle Script" panose="030804020302050B0404" pitchFamily="66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Freestyle Script" panose="030804020302050B0404" pitchFamily="66" charset="0"/>
                <a:cs typeface="Calibri" panose="020F0502020204030204" pitchFamily="34" charset="0"/>
              </a:rPr>
              <a:t>.</a:t>
            </a:r>
            <a:endParaRPr lang="en-US" dirty="0">
              <a:latin typeface="Freestyle Script" panose="030804020302050B0404" pitchFamily="66" charset="0"/>
              <a:cs typeface="Calibri" panose="020F0502020204030204" pitchFamily="34" charset="0"/>
            </a:endParaRPr>
          </a:p>
          <a:p>
            <a:r>
              <a:rPr lang="en-US" dirty="0">
                <a:latin typeface="Freestyle Script" panose="030804020302050B0404" pitchFamily="66" charset="0"/>
                <a:cs typeface="Calibri" panose="020F0502020204030204" pitchFamily="34" charset="0"/>
              </a:rPr>
              <a:t>Alu is a main component of the central processing unit, which stands for arithmetic logic unit  .it  performs arithmetic and logic operations. Such as its performed arithmetic and logic operations. Such as   addition , subtraction and shifting operation , including Boolean comparisons </a:t>
            </a:r>
          </a:p>
          <a:p>
            <a:endParaRPr lang="en-US" dirty="0" smtClean="0">
              <a:latin typeface="Freestyle Script" panose="030804020302050B0404" pitchFamily="66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Freestyle Script" panose="030804020302050B0404" pitchFamily="66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07359" y="3084324"/>
            <a:ext cx="10364451" cy="4455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Arithmetic login unit (</a:t>
            </a:r>
            <a:r>
              <a:rPr lang="en-US" dirty="0" err="1" smtClean="0">
                <a:solidFill>
                  <a:schemeClr val="bg1"/>
                </a:solidFill>
              </a:rPr>
              <a:t>alu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10530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36705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Classification of computers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29790"/>
            <a:ext cx="10363826" cy="522870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400" dirty="0" smtClean="0">
                <a:latin typeface="Calisto MT" panose="02040603050505030304" pitchFamily="18" charset="0"/>
              </a:rPr>
              <a:t>super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listo MT" panose="02040603050505030304" pitchFamily="18" charset="0"/>
              </a:rPr>
              <a:t>computers </a:t>
            </a:r>
            <a:endParaRPr lang="en-US" sz="1800" dirty="0" smtClean="0">
              <a:latin typeface="Calisto MT" panose="02040603050505030304" pitchFamily="18" charset="0"/>
            </a:endParaRPr>
          </a:p>
          <a:p>
            <a:pPr marL="0" indent="0">
              <a:buNone/>
            </a:pPr>
            <a:r>
              <a:rPr lang="en-US" sz="1100" dirty="0">
                <a:latin typeface="Calisto MT" panose="02040603050505030304" pitchFamily="18" charset="0"/>
              </a:rPr>
              <a:t> </a:t>
            </a:r>
            <a:r>
              <a:rPr lang="en-US" sz="1100" dirty="0" smtClean="0">
                <a:latin typeface="Calisto MT" panose="02040603050505030304" pitchFamily="18" charset="0"/>
              </a:rPr>
              <a:t>           fastest, largest computer</a:t>
            </a:r>
          </a:p>
          <a:p>
            <a:pPr marL="0" indent="0">
              <a:buNone/>
            </a:pPr>
            <a:r>
              <a:rPr lang="en-US" sz="1100" dirty="0">
                <a:latin typeface="Calisto MT" panose="02040603050505030304" pitchFamily="18" charset="0"/>
              </a:rPr>
              <a:t> </a:t>
            </a:r>
            <a:r>
              <a:rPr lang="en-US" sz="1100" dirty="0" smtClean="0">
                <a:latin typeface="Calisto MT" panose="02040603050505030304" pitchFamily="18" charset="0"/>
              </a:rPr>
              <a:t>           most expensive , very heavy</a:t>
            </a:r>
          </a:p>
          <a:p>
            <a:pPr marL="0" indent="0">
              <a:buNone/>
            </a:pPr>
            <a:r>
              <a:rPr lang="en-US" sz="2400" cap="none" dirty="0" smtClean="0">
                <a:latin typeface="Calisto MT" panose="02040603050505030304" pitchFamily="18" charset="0"/>
              </a:rPr>
              <a:t>2. MAINFRAME COMPUTERS</a:t>
            </a:r>
            <a:endParaRPr lang="en-US" sz="11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1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  <a:r>
              <a:rPr lang="en-US" sz="1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LARGE IN SIZE, MULIT USER </a:t>
            </a:r>
          </a:p>
          <a:p>
            <a:pPr marL="0" indent="0">
              <a:buNone/>
            </a:pPr>
            <a:r>
              <a:rPr lang="en-US" sz="11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  <a:r>
              <a:rPr lang="en-US" sz="1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MULIT PROCESSING</a:t>
            </a:r>
            <a:endParaRPr lang="en-IN" sz="1400" dirty="0">
              <a:latin typeface="Calisto MT" panose="0204060305050503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sto MT" panose="02040603050505030304" pitchFamily="18" charset="0"/>
              </a:rPr>
              <a:t>3. MINI COMPUTERS </a:t>
            </a:r>
          </a:p>
          <a:p>
            <a:pPr marL="0" indent="0">
              <a:buNone/>
            </a:pPr>
            <a:r>
              <a:rPr lang="en-US" sz="1400" dirty="0">
                <a:latin typeface="Calisto MT" panose="02040603050505030304" pitchFamily="18" charset="0"/>
              </a:rPr>
              <a:t> </a:t>
            </a:r>
            <a:r>
              <a:rPr lang="en-US" sz="1400" dirty="0" smtClean="0">
                <a:latin typeface="Calisto MT" panose="02040603050505030304" pitchFamily="18" charset="0"/>
              </a:rPr>
              <a:t>          HANDELS SMALL AMOUNT OF DATA </a:t>
            </a:r>
          </a:p>
          <a:p>
            <a:pPr marL="0" indent="0">
              <a:buNone/>
            </a:pPr>
            <a:r>
              <a:rPr lang="en-US" sz="1400" dirty="0">
                <a:latin typeface="Calisto MT" panose="02040603050505030304" pitchFamily="18" charset="0"/>
              </a:rPr>
              <a:t> </a:t>
            </a:r>
            <a:r>
              <a:rPr lang="en-US" sz="1400" dirty="0" smtClean="0">
                <a:latin typeface="Calisto MT" panose="02040603050505030304" pitchFamily="18" charset="0"/>
              </a:rPr>
              <a:t>          LESS POWERFUL, LESS MEMORY</a:t>
            </a:r>
          </a:p>
          <a:p>
            <a:pPr marL="0" indent="0">
              <a:buNone/>
            </a:pPr>
            <a:r>
              <a:rPr lang="en-US" sz="2400" dirty="0" smtClean="0">
                <a:latin typeface="Calisto MT" panose="02040603050505030304" pitchFamily="18" charset="0"/>
              </a:rPr>
              <a:t>4. MICRO COMPUTERS</a:t>
            </a:r>
          </a:p>
          <a:p>
            <a:pPr marL="0" indent="0">
              <a:buNone/>
            </a:pPr>
            <a:r>
              <a:rPr lang="en-US" sz="1400" dirty="0" smtClean="0">
                <a:latin typeface="Calisto MT" panose="02040603050505030304" pitchFamily="18" charset="0"/>
              </a:rPr>
              <a:t>           VERY FAST, SMALL IN SIZE</a:t>
            </a:r>
          </a:p>
          <a:p>
            <a:pPr marL="0" indent="0">
              <a:buNone/>
            </a:pPr>
            <a:r>
              <a:rPr lang="en-US" sz="1400" dirty="0">
                <a:latin typeface="Calisto MT" panose="02040603050505030304" pitchFamily="18" charset="0"/>
              </a:rPr>
              <a:t> </a:t>
            </a:r>
            <a:r>
              <a:rPr lang="en-US" sz="1400" dirty="0" smtClean="0">
                <a:latin typeface="Calisto MT" panose="02040603050505030304" pitchFamily="18" charset="0"/>
              </a:rPr>
              <a:t>           MORE ENERGY EFFICIENT 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Right Arrow 3"/>
          <p:cNvSpPr/>
          <p:nvPr/>
        </p:nvSpPr>
        <p:spPr>
          <a:xfrm>
            <a:off x="1034933" y="2098965"/>
            <a:ext cx="324196" cy="1163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Arrow 4"/>
          <p:cNvSpPr/>
          <p:nvPr/>
        </p:nvSpPr>
        <p:spPr>
          <a:xfrm>
            <a:off x="1043247" y="2408614"/>
            <a:ext cx="324196" cy="1205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1068185" y="3683579"/>
            <a:ext cx="324196" cy="1537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>
            <a:off x="1080654" y="3350289"/>
            <a:ext cx="324196" cy="1163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1068185" y="5092066"/>
            <a:ext cx="324196" cy="1205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1068185" y="4643439"/>
            <a:ext cx="324196" cy="1574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>
            <a:off x="1051560" y="5993995"/>
            <a:ext cx="353290" cy="14131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Arrow 16"/>
          <p:cNvSpPr/>
          <p:nvPr/>
        </p:nvSpPr>
        <p:spPr>
          <a:xfrm>
            <a:off x="1080654" y="6309880"/>
            <a:ext cx="324196" cy="1579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7424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780" y="186614"/>
            <a:ext cx="10711542" cy="65314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Application areas of computer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482" y="1119674"/>
            <a:ext cx="11252718" cy="5411754"/>
          </a:xfrm>
        </p:spPr>
        <p:txBody>
          <a:bodyPr>
            <a:normAutofit/>
          </a:bodyPr>
          <a:lstStyle/>
          <a:p>
            <a:pPr algn="l"/>
            <a:r>
              <a:rPr lang="en-US" sz="2000" cap="none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1. EDUCATION</a:t>
            </a:r>
          </a:p>
          <a:p>
            <a:pPr algn="l"/>
            <a:r>
              <a:rPr lang="en-US" sz="2000" cap="none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2. COMMUNICATION INDUSTRY</a:t>
            </a:r>
          </a:p>
          <a:p>
            <a:pPr algn="l"/>
            <a:r>
              <a:rPr lang="en-US" sz="2000" cap="none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3. TRANSPORT INDUSTRY</a:t>
            </a:r>
          </a:p>
          <a:p>
            <a:pPr algn="l"/>
            <a:r>
              <a:rPr lang="en-US" sz="2000" cap="none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4. LIBRARY SERVICES</a:t>
            </a:r>
          </a:p>
          <a:p>
            <a:pPr algn="l"/>
            <a:r>
              <a:rPr lang="en-US" sz="2000" cap="none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5. DOMESTIC AND ENTERTAINMENT SYSTEM</a:t>
            </a:r>
          </a:p>
          <a:p>
            <a:pPr algn="l"/>
            <a:r>
              <a:rPr lang="en-US" sz="2000" cap="none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6. MULTIMEDIA APPLICATIONS  </a:t>
            </a:r>
          </a:p>
          <a:p>
            <a:pPr algn="l"/>
            <a:r>
              <a:rPr lang="en-US" sz="2000" cap="none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7. DEFENSE</a:t>
            </a:r>
          </a:p>
          <a:p>
            <a:pPr algn="l"/>
            <a:r>
              <a:rPr lang="en-US" sz="2000" cap="none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8. POLICE </a:t>
            </a:r>
          </a:p>
          <a:p>
            <a:pPr algn="l"/>
            <a:r>
              <a:rPr lang="en-US" sz="2000" cap="none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9. GOVERNMENT INSTITUTIONS</a:t>
            </a:r>
          </a:p>
          <a:p>
            <a:pPr algn="l"/>
            <a:r>
              <a:rPr lang="en-US" sz="2000" cap="none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10. HEALTH CARE </a:t>
            </a: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8059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513" y="317242"/>
            <a:ext cx="11155680" cy="655348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400" dirty="0" smtClean="0"/>
              <a:t>Differences between soft and hard copy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327" y="1454727"/>
            <a:ext cx="11155680" cy="5004261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081006"/>
              </p:ext>
            </p:extLst>
          </p:nvPr>
        </p:nvGraphicFramePr>
        <p:xfrm>
          <a:off x="540322" y="1268963"/>
          <a:ext cx="11080870" cy="5262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435">
                  <a:extLst>
                    <a:ext uri="{9D8B030D-6E8A-4147-A177-3AD203B41FA5}">
                      <a16:colId xmlns:a16="http://schemas.microsoft.com/office/drawing/2014/main" val="1349403673"/>
                    </a:ext>
                  </a:extLst>
                </a:gridCol>
                <a:gridCol w="5540435">
                  <a:extLst>
                    <a:ext uri="{9D8B030D-6E8A-4147-A177-3AD203B41FA5}">
                      <a16:colId xmlns:a16="http://schemas.microsoft.com/office/drawing/2014/main" val="2096385658"/>
                    </a:ext>
                  </a:extLst>
                </a:gridCol>
              </a:tblGrid>
              <a:tr h="526246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          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HARD</a:t>
                      </a:r>
                      <a:r>
                        <a:rPr lang="en-US" sz="2800" b="1" baseline="0" dirty="0" smtClean="0">
                          <a:solidFill>
                            <a:schemeClr val="tx1"/>
                          </a:solidFill>
                        </a:rPr>
                        <a:t> COPY</a:t>
                      </a:r>
                      <a:endParaRPr lang="en-IN" sz="2800" b="1" baseline="0" dirty="0" smtClean="0">
                        <a:solidFill>
                          <a:schemeClr val="lt1"/>
                        </a:solidFill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Bahnschrift Light Condensed" panose="020B0502040204020203" pitchFamily="34" charset="0"/>
                        </a:rPr>
                        <a:t>1. Hard copy is a printed document file. 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Bahnschrift Light Condensed" panose="020B0502040204020203" pitchFamily="34" charset="0"/>
                        </a:rPr>
                        <a:t>2. It is physical copy.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Bahnschrift Light Condensed" panose="020B0502040204020203" pitchFamily="34" charset="0"/>
                        </a:rPr>
                        <a:t>3. It is treated as permanent copy.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Bahnschrift Light Condensed" panose="020B0502040204020203" pitchFamily="34" charset="0"/>
                        </a:rPr>
                        <a:t>4. Hard copy does not require an electronics. interface like computer or mobiles etc. to read and display.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Bahnschrift Light Condensed" panose="020B0502040204020203" pitchFamily="34" charset="0"/>
                        </a:rPr>
                        <a:t>5. Hard copies are not easily portable like soft copy.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SOFT COPY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1. Soft copy is non printed document file.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2. It is a virtual copy.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3. It is treated as temporary copy.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4. Soft copy requires an electronic.      interface like computer or mobiles    etc. to real and display.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5. Soft copies are easily portable than hard copy.</a:t>
                      </a:r>
                      <a:endParaRPr lang="en-IN" sz="2800" b="0" dirty="0" smtClean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  <a:p>
                      <a:pPr marL="0" indent="0" algn="l">
                        <a:buNone/>
                      </a:pPr>
                      <a:endParaRPr lang="en-IN" sz="28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25842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540327" y="1735494"/>
            <a:ext cx="11080866" cy="9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3032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404</TotalTime>
  <Words>448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  <vt:variant>
        <vt:lpstr>Custom Shows</vt:lpstr>
      </vt:variant>
      <vt:variant>
        <vt:i4>1</vt:i4>
      </vt:variant>
    </vt:vector>
  </HeadingPairs>
  <TitlesOfParts>
    <vt:vector size="20" baseType="lpstr">
      <vt:lpstr>Arial</vt:lpstr>
      <vt:lpstr>Arial Rounded MT Bold</vt:lpstr>
      <vt:lpstr>Bahnschrift Light Condensed</vt:lpstr>
      <vt:lpstr>Bahnschrift Light SemiCondensed</vt:lpstr>
      <vt:lpstr>Calibri</vt:lpstr>
      <vt:lpstr>Calisto MT</vt:lpstr>
      <vt:lpstr>Freestyle Script</vt:lpstr>
      <vt:lpstr>Garamond</vt:lpstr>
      <vt:lpstr>Tw Cen MT</vt:lpstr>
      <vt:lpstr>Wingdings</vt:lpstr>
      <vt:lpstr>Organic</vt:lpstr>
      <vt:lpstr>Droplet</vt:lpstr>
      <vt:lpstr>INTRODUCTION </vt:lpstr>
      <vt:lpstr>CPU </vt:lpstr>
      <vt:lpstr>INTERNAL COMPOUNDS OF THE SYSTEM</vt:lpstr>
      <vt:lpstr>Central processing unit (cpu)</vt:lpstr>
      <vt:lpstr>Classification of computers </vt:lpstr>
      <vt:lpstr>Application areas of computer </vt:lpstr>
      <vt:lpstr>Differences between soft and hard copy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GVPW</dc:creator>
  <cp:lastModifiedBy>GVPW</cp:lastModifiedBy>
  <cp:revision>33</cp:revision>
  <dcterms:created xsi:type="dcterms:W3CDTF">2024-08-27T07:37:36Z</dcterms:created>
  <dcterms:modified xsi:type="dcterms:W3CDTF">2024-09-12T20:38:57Z</dcterms:modified>
</cp:coreProperties>
</file>