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 id="2147483690" r:id="rId4"/>
    <p:sldMasterId id="2147483708" r:id="rId5"/>
    <p:sldMasterId id="2147483720" r:id="rId6"/>
  </p:sldMasterIdLst>
  <p:sldIdLst>
    <p:sldId id="256" r:id="rId7"/>
    <p:sldId id="257" r:id="rId8"/>
    <p:sldId id="258" r:id="rId9"/>
    <p:sldId id="259" r:id="rId10"/>
    <p:sldId id="260"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798513-717D-4D4F-8DA9-DCE116BE1CE6}">
          <p14:sldIdLst>
            <p14:sldId id="256"/>
            <p14:sldId id="257"/>
            <p14:sldId id="258"/>
            <p14:sldId id="259"/>
            <p14:sldId id="260"/>
            <p14:sldId id="261"/>
          </p14:sldIdLst>
        </p14:section>
        <p14:section name="Untitled Section" id="{B3937B11-6594-4F24-ABF3-DA072ED0E36F}">
          <p14:sldIdLst>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11D3-1EE0-4F13-B0FE-2797573D27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8583A-1389-4ACA-A1F0-FC334C158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449A34-D2DB-4F63-A803-F8739B27BA90}"/>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a:extLst>
              <a:ext uri="{FF2B5EF4-FFF2-40B4-BE49-F238E27FC236}">
                <a16:creationId xmlns:a16="http://schemas.microsoft.com/office/drawing/2014/main" id="{5D67E8B1-E42C-495E-B15E-209858D72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B7AF6-51C0-4C30-81C6-1B243DC9519B}"/>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87008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F49D-FF2A-43F0-B44D-EA4ADE1DA7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AB6798-B26B-447B-9551-E7D2F1E385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D9E9D-D8D7-44F2-820B-F9912836D403}"/>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a:extLst>
              <a:ext uri="{FF2B5EF4-FFF2-40B4-BE49-F238E27FC236}">
                <a16:creationId xmlns:a16="http://schemas.microsoft.com/office/drawing/2014/main" id="{BF9085CF-A2E5-40D7-B45E-0DF0BDEC7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704C4-C5EC-4DAD-8BE1-634640451ED6}"/>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67926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7DB97-0116-4EBE-8D26-B07FC3405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8CAD3D-7581-4F6E-9031-15546FDEBF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856DC-5779-477F-9788-3F94617A9BCA}"/>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a:extLst>
              <a:ext uri="{FF2B5EF4-FFF2-40B4-BE49-F238E27FC236}">
                <a16:creationId xmlns:a16="http://schemas.microsoft.com/office/drawing/2014/main" id="{59F8B5C3-F3D0-46C6-8E80-EB4966C69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9F573-D789-4845-BBD0-4B85357348F6}"/>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047488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564159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523072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856597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4178436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5868F3-44E4-4196-89F5-90F13169BB22}"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863742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608926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A5868F3-44E4-4196-89F5-90F13169BB22}"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907839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55770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A856-0575-4F5E-A763-D1D1D7D04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4D840D-E93F-4678-A887-3B087523EF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D150F-F85B-4536-A4D1-1B29A6FFF9F3}"/>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a:extLst>
              <a:ext uri="{FF2B5EF4-FFF2-40B4-BE49-F238E27FC236}">
                <a16:creationId xmlns:a16="http://schemas.microsoft.com/office/drawing/2014/main" id="{388F4028-1F0F-4E68-94BE-FE90D19DD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A8123-E78F-4341-A898-49C8EC6DC3E1}"/>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277338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69264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555719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5009915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7F02673-AF93-45B8-8B71-DEAFC928D0C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93935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73646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5277068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606615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1672981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7F02673-AF93-45B8-8B71-DEAFC928D0CF}" type="slidenum">
              <a:rPr lang="en-US" smtClean="0"/>
              <a:t>‹#›</a:t>
            </a:fld>
            <a:endParaRPr lang="en-US"/>
          </a:p>
        </p:txBody>
      </p:sp>
    </p:spTree>
    <p:extLst>
      <p:ext uri="{BB962C8B-B14F-4D97-AF65-F5344CB8AC3E}">
        <p14:creationId xmlns:p14="http://schemas.microsoft.com/office/powerpoint/2010/main" val="1062617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7F02673-AF93-45B8-8B71-DEAFC928D0CF}" type="slidenum">
              <a:rPr lang="en-US" smtClean="0"/>
              <a:t>‹#›</a:t>
            </a:fld>
            <a:endParaRPr lang="en-US"/>
          </a:p>
        </p:txBody>
      </p:sp>
    </p:spTree>
    <p:extLst>
      <p:ext uri="{BB962C8B-B14F-4D97-AF65-F5344CB8AC3E}">
        <p14:creationId xmlns:p14="http://schemas.microsoft.com/office/powerpoint/2010/main" val="206520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6D62-0533-4486-80C7-B9A8B7A37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A44-8D9D-4249-BB40-EEF08F9858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759A65-F76D-4C1D-9D19-25A854DB50C0}"/>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a:extLst>
              <a:ext uri="{FF2B5EF4-FFF2-40B4-BE49-F238E27FC236}">
                <a16:creationId xmlns:a16="http://schemas.microsoft.com/office/drawing/2014/main" id="{15674E46-393B-47EA-B3FA-F8B003E30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742D2-1103-4028-ADB3-EC270A9E039E}"/>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106843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8182830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7F02673-AF93-45B8-8B71-DEAFC928D0CF}" type="slidenum">
              <a:rPr lang="en-US" smtClean="0"/>
              <a:t>‹#›</a:t>
            </a:fld>
            <a:endParaRPr lang="en-US"/>
          </a:p>
        </p:txBody>
      </p:sp>
    </p:spTree>
    <p:extLst>
      <p:ext uri="{BB962C8B-B14F-4D97-AF65-F5344CB8AC3E}">
        <p14:creationId xmlns:p14="http://schemas.microsoft.com/office/powerpoint/2010/main" val="4039104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3698255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5868F3-44E4-4196-89F5-90F13169BB22}"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8586578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713345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868F3-44E4-4196-89F5-90F13169BB22}"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4101267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7F02673-AF93-45B8-8B71-DEAFC928D0CF}" type="slidenum">
              <a:rPr lang="en-US" smtClean="0"/>
              <a:t>‹#›</a:t>
            </a:fld>
            <a:endParaRPr lang="en-US"/>
          </a:p>
        </p:txBody>
      </p:sp>
    </p:spTree>
    <p:extLst>
      <p:ext uri="{BB962C8B-B14F-4D97-AF65-F5344CB8AC3E}">
        <p14:creationId xmlns:p14="http://schemas.microsoft.com/office/powerpoint/2010/main" val="1589769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2012401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1010526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7F02673-AF93-45B8-8B71-DEAFC928D0CF}" type="slidenum">
              <a:rPr lang="en-US" smtClean="0"/>
              <a:t>‹#›</a:t>
            </a:fld>
            <a:endParaRPr lang="en-US"/>
          </a:p>
        </p:txBody>
      </p:sp>
    </p:spTree>
    <p:extLst>
      <p:ext uri="{BB962C8B-B14F-4D97-AF65-F5344CB8AC3E}">
        <p14:creationId xmlns:p14="http://schemas.microsoft.com/office/powerpoint/2010/main" val="268185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18E1-A11A-41EB-B2E6-5F8E214ED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3AC3E2-0501-4946-97C9-0E4BCAC322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5F0EE5-6A06-4976-90F3-D1AAC768AF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CC53F5-C766-4929-ABE3-B9929F1C9F22}"/>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a:extLst>
              <a:ext uri="{FF2B5EF4-FFF2-40B4-BE49-F238E27FC236}">
                <a16:creationId xmlns:a16="http://schemas.microsoft.com/office/drawing/2014/main" id="{73972AF4-CFAC-4CFB-A380-1724AD57F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FA2A4-EB91-48BD-8FD0-EB4336509AD3}"/>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781185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8563374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333626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779354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4899428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5868F3-44E4-4196-89F5-90F13169BB22}"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5790107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8636541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A5868F3-44E4-4196-89F5-90F13169BB22}"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6771252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3580529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1378072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12540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F203-6F36-4165-8041-40012A9B9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5F2BD9-D8AC-4E9E-BDB5-5468791CE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D4D513-CE11-4B53-ACA7-41C718C25F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135358-83B4-4B79-A6F2-DE87E312C6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192551-6049-425A-B862-89DF5AB188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4F41A-E318-4C24-B375-E0ECD249A236}"/>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8" name="Footer Placeholder 7">
            <a:extLst>
              <a:ext uri="{FF2B5EF4-FFF2-40B4-BE49-F238E27FC236}">
                <a16:creationId xmlns:a16="http://schemas.microsoft.com/office/drawing/2014/main" id="{4BBB1734-0223-47FA-A761-450AF9132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0CDFA-4DB8-47CF-AEB6-392C7C218E2E}"/>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2156777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1883705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60739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9294793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9025598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6943842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6701426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1358267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7989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749529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81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B58A-2785-416B-B8ED-CE5105934D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61E8E2-813D-47FD-B5E4-F01D988E2599}"/>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a:extLst>
              <a:ext uri="{FF2B5EF4-FFF2-40B4-BE49-F238E27FC236}">
                <a16:creationId xmlns:a16="http://schemas.microsoft.com/office/drawing/2014/main" id="{B33EEC6E-F097-4E04-BE88-87E2730417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6192DB-2ABE-4E59-80A0-FC8E8BF74F6C}"/>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7811745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8411881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5868F3-44E4-4196-89F5-90F13169BB22}"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8584503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15890841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5868F3-44E4-4196-89F5-90F13169BB22}" type="datetimeFigureOut">
              <a:rPr lang="en-US" smtClean="0"/>
              <a:t>1/24/2020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665602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F02673-AF93-45B8-8B71-DEAFC928D0CF}" type="slidenum">
              <a:rPr lang="en-US" smtClean="0"/>
              <a:t>‹#›</a:t>
            </a:fld>
            <a:endParaRPr lang="en-US"/>
          </a:p>
        </p:txBody>
      </p:sp>
    </p:spTree>
    <p:extLst>
      <p:ext uri="{BB962C8B-B14F-4D97-AF65-F5344CB8AC3E}">
        <p14:creationId xmlns:p14="http://schemas.microsoft.com/office/powerpoint/2010/main" val="7615282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42108005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3354457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7346729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7F02673-AF93-45B8-8B71-DEAFC928D0C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0275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26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7844B0-5BB9-4B5E-8D5E-621145946A96}"/>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3" name="Footer Placeholder 2">
            <a:extLst>
              <a:ext uri="{FF2B5EF4-FFF2-40B4-BE49-F238E27FC236}">
                <a16:creationId xmlns:a16="http://schemas.microsoft.com/office/drawing/2014/main" id="{6C34FC30-1695-439C-903B-AC62C4FDCA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B72BD1-D710-42AA-9925-EA4FCE6DB04B}"/>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6703010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70681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715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5868F3-44E4-4196-89F5-90F13169BB22}"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02673-AF93-45B8-8B71-DEAFC928D0C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2662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5868F3-44E4-4196-89F5-90F13169BB22}"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02673-AF93-45B8-8B71-DEAFC928D0C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215535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868F3-44E4-4196-89F5-90F13169BB22}"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0251793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6921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A5868F3-44E4-4196-89F5-90F13169BB22}" type="datetimeFigureOut">
              <a:rPr lang="en-US" smtClean="0"/>
              <a:t>1/24/2020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7F02673-AF93-45B8-8B71-DEAFC928D0C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02427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45698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868F3-44E4-4196-89F5-90F13169BB2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02673-AF93-45B8-8B71-DEAFC928D0C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7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7D0F-CA79-4703-865B-F17AE14F5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39AAD-31CD-4324-8ABB-D407F17D9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2FE229-202F-4E52-9407-B3A504951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07474C-DB9B-42AE-AEE1-1ED9817CBAF0}"/>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a:extLst>
              <a:ext uri="{FF2B5EF4-FFF2-40B4-BE49-F238E27FC236}">
                <a16:creationId xmlns:a16="http://schemas.microsoft.com/office/drawing/2014/main" id="{3920857A-B91E-443D-B9DA-DFB097D3D5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C4A76-625A-4989-8ECE-D9239873FEF0}"/>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333388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3D46-2BE2-4F7B-BE2C-6C5782748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B2AC-7EC1-4E9A-B276-54B3039D7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B1BA67-4260-40CF-B142-11E20B541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D301D6-FC52-4ACD-A4DF-C1ABC2EBE6A3}"/>
              </a:ext>
            </a:extLst>
          </p:cNvPr>
          <p:cNvSpPr>
            <a:spLocks noGrp="1"/>
          </p:cNvSpPr>
          <p:nvPr>
            <p:ph type="dt" sz="half" idx="10"/>
          </p:nvPr>
        </p:nvSpPr>
        <p:spPr/>
        <p:txBody>
          <a:bodyPr/>
          <a:lstStyle/>
          <a:p>
            <a:fld id="{CA5868F3-44E4-4196-89F5-90F13169BB22}" type="datetimeFigureOut">
              <a:rPr lang="en-US" smtClean="0"/>
              <a:t>1/24/2020</a:t>
            </a:fld>
            <a:endParaRPr lang="en-US"/>
          </a:p>
        </p:txBody>
      </p:sp>
      <p:sp>
        <p:nvSpPr>
          <p:cNvPr id="6" name="Footer Placeholder 5">
            <a:extLst>
              <a:ext uri="{FF2B5EF4-FFF2-40B4-BE49-F238E27FC236}">
                <a16:creationId xmlns:a16="http://schemas.microsoft.com/office/drawing/2014/main" id="{52008577-6625-4665-B283-2CAF57659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04129-8050-45C7-A6B8-C15D34891ED6}"/>
              </a:ext>
            </a:extLst>
          </p:cNvPr>
          <p:cNvSpPr>
            <a:spLocks noGrp="1"/>
          </p:cNvSpPr>
          <p:nvPr>
            <p:ph type="sldNum" sz="quarter" idx="12"/>
          </p:nvPr>
        </p:nvSpPr>
        <p:spPr/>
        <p:txBody>
          <a:bodyPr/>
          <a:lstStyle/>
          <a:p>
            <a:fld id="{D7F02673-AF93-45B8-8B71-DEAFC928D0CF}" type="slidenum">
              <a:rPr lang="en-US" smtClean="0"/>
              <a:t>‹#›</a:t>
            </a:fld>
            <a:endParaRPr lang="en-US"/>
          </a:p>
        </p:txBody>
      </p:sp>
    </p:spTree>
    <p:extLst>
      <p:ext uri="{BB962C8B-B14F-4D97-AF65-F5344CB8AC3E}">
        <p14:creationId xmlns:p14="http://schemas.microsoft.com/office/powerpoint/2010/main" val="223421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image" Target="../media/image4.png"/><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8.jp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6.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B8088-8968-4EAA-93A1-943697005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17D049-1AFE-4BB1-A7A9-A939B5FAE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0D21-87D6-4E8B-8F20-95116920E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868F3-44E4-4196-89F5-90F13169BB22}" type="datetimeFigureOut">
              <a:rPr lang="en-US" smtClean="0"/>
              <a:t>1/24/2020</a:t>
            </a:fld>
            <a:endParaRPr lang="en-US"/>
          </a:p>
        </p:txBody>
      </p:sp>
      <p:sp>
        <p:nvSpPr>
          <p:cNvPr id="5" name="Footer Placeholder 4">
            <a:extLst>
              <a:ext uri="{FF2B5EF4-FFF2-40B4-BE49-F238E27FC236}">
                <a16:creationId xmlns:a16="http://schemas.microsoft.com/office/drawing/2014/main" id="{C7CD3532-7707-4E96-8223-B8E1931C0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A0CA9-B2E9-4A26-B4A5-2A0A1DE9C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02673-AF93-45B8-8B71-DEAFC928D0CF}" type="slidenum">
              <a:rPr lang="en-US" smtClean="0"/>
              <a:t>‹#›</a:t>
            </a:fld>
            <a:endParaRPr lang="en-US"/>
          </a:p>
        </p:txBody>
      </p:sp>
    </p:spTree>
    <p:extLst>
      <p:ext uri="{BB962C8B-B14F-4D97-AF65-F5344CB8AC3E}">
        <p14:creationId xmlns:p14="http://schemas.microsoft.com/office/powerpoint/2010/main" val="445031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5868F3-44E4-4196-89F5-90F13169BB22}" type="datetimeFigureOut">
              <a:rPr lang="en-US" smtClean="0"/>
              <a:t>1/24/2020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7F02673-AF93-45B8-8B71-DEAFC928D0CF}" type="slidenum">
              <a:rPr lang="en-US" smtClean="0"/>
              <a:t>‹#›</a:t>
            </a:fld>
            <a:endParaRPr lang="en-US"/>
          </a:p>
        </p:txBody>
      </p:sp>
    </p:spTree>
    <p:extLst>
      <p:ext uri="{BB962C8B-B14F-4D97-AF65-F5344CB8AC3E}">
        <p14:creationId xmlns:p14="http://schemas.microsoft.com/office/powerpoint/2010/main" val="6274341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A5868F3-44E4-4196-89F5-90F13169BB22}" type="datetimeFigureOut">
              <a:rPr lang="en-US" smtClean="0"/>
              <a:t>1/24/2020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7F02673-AF93-45B8-8B71-DEAFC928D0C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88125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A5868F3-44E4-4196-89F5-90F13169BB22}" type="datetimeFigureOut">
              <a:rPr lang="en-US" smtClean="0"/>
              <a:t>1/24/2020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7F02673-AF93-45B8-8B71-DEAFC928D0CF}" type="slidenum">
              <a:rPr lang="en-US" smtClean="0"/>
              <a:t>‹#›</a:t>
            </a:fld>
            <a:endParaRPr lang="en-US"/>
          </a:p>
        </p:txBody>
      </p:sp>
    </p:spTree>
    <p:extLst>
      <p:ext uri="{BB962C8B-B14F-4D97-AF65-F5344CB8AC3E}">
        <p14:creationId xmlns:p14="http://schemas.microsoft.com/office/powerpoint/2010/main" val="36664043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5868F3-44E4-4196-89F5-90F13169BB22}" type="datetimeFigureOut">
              <a:rPr lang="en-US" smtClean="0"/>
              <a:t>1/24/2020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F02673-AF93-45B8-8B71-DEAFC928D0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8281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A5868F3-44E4-4196-89F5-90F13169BB22}" type="datetimeFigureOut">
              <a:rPr lang="en-US" smtClean="0"/>
              <a:t>1/24/2020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7F02673-AF93-45B8-8B71-DEAFC928D0C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8870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8D0E02-0016-4ECC-96B3-8D2FB3A0E231}"/>
              </a:ext>
            </a:extLst>
          </p:cNvPr>
          <p:cNvSpPr>
            <a:spLocks noGrp="1"/>
          </p:cNvSpPr>
          <p:nvPr>
            <p:ph type="ctrTitle"/>
          </p:nvPr>
        </p:nvSpPr>
        <p:spPr>
          <a:xfrm>
            <a:off x="3045368" y="2043663"/>
            <a:ext cx="6105194" cy="2031055"/>
          </a:xfrm>
        </p:spPr>
        <p:txBody>
          <a:bodyPr>
            <a:normAutofit/>
          </a:bodyPr>
          <a:lstStyle/>
          <a:p>
            <a:r>
              <a:rPr lang="en-US">
                <a:solidFill>
                  <a:srgbClr val="FFFFFF"/>
                </a:solidFill>
              </a:rPr>
              <a:t>Fashion_MNIST</a:t>
            </a:r>
          </a:p>
        </p:txBody>
      </p:sp>
      <p:sp>
        <p:nvSpPr>
          <p:cNvPr id="3" name="Subtitle 2">
            <a:extLst>
              <a:ext uri="{FF2B5EF4-FFF2-40B4-BE49-F238E27FC236}">
                <a16:creationId xmlns:a16="http://schemas.microsoft.com/office/drawing/2014/main" id="{1B99A656-7849-4583-A0D5-913A1068CD52}"/>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 Siri Vennela Chervela</a:t>
            </a:r>
          </a:p>
        </p:txBody>
      </p:sp>
    </p:spTree>
    <p:extLst>
      <p:ext uri="{BB962C8B-B14F-4D97-AF65-F5344CB8AC3E}">
        <p14:creationId xmlns:p14="http://schemas.microsoft.com/office/powerpoint/2010/main" val="364397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 name="Subtitle 2">
            <a:extLst>
              <a:ext uri="{FF2B5EF4-FFF2-40B4-BE49-F238E27FC236}">
                <a16:creationId xmlns:a16="http://schemas.microsoft.com/office/drawing/2014/main" id="{50218253-CD4C-4C46-88C0-0C65269074E2}"/>
              </a:ext>
            </a:extLst>
          </p:cNvPr>
          <p:cNvSpPr>
            <a:spLocks noGrp="1"/>
          </p:cNvSpPr>
          <p:nvPr>
            <p:ph type="subTitle" idx="1"/>
          </p:nvPr>
        </p:nvSpPr>
        <p:spPr>
          <a:xfrm>
            <a:off x="1932902" y="2053887"/>
            <a:ext cx="8071697" cy="3030875"/>
          </a:xfrm>
        </p:spPr>
        <p:txBody>
          <a:bodyPr>
            <a:normAutofit/>
          </a:bodyPr>
          <a:lstStyle/>
          <a:p>
            <a:pPr algn="l"/>
            <a:r>
              <a:rPr lang="en-US" dirty="0">
                <a:solidFill>
                  <a:schemeClr val="bg1"/>
                </a:solidFill>
              </a:rPr>
              <a:t>Fashion-MNIST is a dataset of </a:t>
            </a:r>
            <a:r>
              <a:rPr lang="en-US" dirty="0" err="1">
                <a:solidFill>
                  <a:schemeClr val="bg1"/>
                </a:solidFill>
              </a:rPr>
              <a:t>Zalando's</a:t>
            </a:r>
            <a:r>
              <a:rPr lang="en-US" dirty="0">
                <a:solidFill>
                  <a:schemeClr val="bg1"/>
                </a:solidFill>
              </a:rPr>
              <a:t> (http://www.zalando.com) article images —consisting of a training set of 60,000 examples and a test set of 10,000 examples. Each example is a 28x28 grayscale image, associated with a label from 10 classes. Fashion-MNIST serves as a direct drop-in replacement for the original MNIST dataset for benchmarking machine learning algorithms. It shares the same image size and structure of training and testing splits.</a:t>
            </a:r>
          </a:p>
        </p:txBody>
      </p:sp>
      <p:cxnSp>
        <p:nvCxnSpPr>
          <p:cNvPr id="21" name="Straight Connector 20">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18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8AD857-A4AC-4E83-B8F0-EEA3F8F702E7}"/>
              </a:ext>
            </a:extLst>
          </p:cNvPr>
          <p:cNvSpPr>
            <a:spLocks noGrp="1"/>
          </p:cNvSpPr>
          <p:nvPr>
            <p:ph type="ctrTitle"/>
          </p:nvPr>
        </p:nvSpPr>
        <p:spPr>
          <a:xfrm>
            <a:off x="840510" y="2733709"/>
            <a:ext cx="7657792" cy="1373070"/>
          </a:xfrm>
        </p:spPr>
        <p:txBody>
          <a:bodyPr>
            <a:normAutofit/>
          </a:bodyPr>
          <a:lstStyle/>
          <a:p>
            <a:r>
              <a:rPr lang="en-US">
                <a:solidFill>
                  <a:srgbClr val="FFFFFF"/>
                </a:solidFill>
              </a:rPr>
              <a:t>OBJECTIVE</a:t>
            </a:r>
          </a:p>
        </p:txBody>
      </p:sp>
      <p:sp>
        <p:nvSpPr>
          <p:cNvPr id="3" name="Subtitle 2">
            <a:extLst>
              <a:ext uri="{FF2B5EF4-FFF2-40B4-BE49-F238E27FC236}">
                <a16:creationId xmlns:a16="http://schemas.microsoft.com/office/drawing/2014/main" id="{E88F37D4-1647-4E3B-A645-FC2B21DA57C4}"/>
              </a:ext>
            </a:extLst>
          </p:cNvPr>
          <p:cNvSpPr>
            <a:spLocks noGrp="1"/>
          </p:cNvSpPr>
          <p:nvPr>
            <p:ph type="subTitle" idx="1"/>
          </p:nvPr>
        </p:nvSpPr>
        <p:spPr>
          <a:xfrm>
            <a:off x="1194149" y="4394039"/>
            <a:ext cx="7304152" cy="1117687"/>
          </a:xfrm>
        </p:spPr>
        <p:txBody>
          <a:bodyPr>
            <a:normAutofit/>
          </a:bodyPr>
          <a:lstStyle/>
          <a:p>
            <a:r>
              <a:rPr lang="en-US" sz="1700"/>
              <a:t>The objective of the project is to use Fashion-MNIST data set to identify the different fashion products from the given pictures using various best possible models (ML algorithms) and report the values of the performance measures for different models.</a:t>
            </a:r>
          </a:p>
        </p:txBody>
      </p:sp>
    </p:spTree>
    <p:extLst>
      <p:ext uri="{BB962C8B-B14F-4D97-AF65-F5344CB8AC3E}">
        <p14:creationId xmlns:p14="http://schemas.microsoft.com/office/powerpoint/2010/main" val="385015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CCCA-DC15-40BA-ACEF-2DC1BDD1EC6A}"/>
              </a:ext>
            </a:extLst>
          </p:cNvPr>
          <p:cNvSpPr>
            <a:spLocks noGrp="1"/>
          </p:cNvSpPr>
          <p:nvPr>
            <p:ph type="ctrTitle"/>
          </p:nvPr>
        </p:nvSpPr>
        <p:spPr>
          <a:xfrm>
            <a:off x="1524000" y="207963"/>
            <a:ext cx="9144000" cy="1025092"/>
          </a:xfrm>
        </p:spPr>
        <p:txBody>
          <a:bodyPr>
            <a:normAutofit/>
          </a:bodyPr>
          <a:lstStyle/>
          <a:p>
            <a:pPr algn="ctr"/>
            <a:r>
              <a:rPr lang="en-US" sz="2800" dirty="0"/>
              <a:t>The class labels for Fashion MNIST are:</a:t>
            </a:r>
          </a:p>
        </p:txBody>
      </p:sp>
      <p:graphicFrame>
        <p:nvGraphicFramePr>
          <p:cNvPr id="4" name="Table 3">
            <a:extLst>
              <a:ext uri="{FF2B5EF4-FFF2-40B4-BE49-F238E27FC236}">
                <a16:creationId xmlns:a16="http://schemas.microsoft.com/office/drawing/2014/main" id="{D15B2FCD-3B8E-4288-835E-0745101790D5}"/>
              </a:ext>
            </a:extLst>
          </p:cNvPr>
          <p:cNvGraphicFramePr>
            <a:graphicFrameLocks noGrp="1"/>
          </p:cNvGraphicFramePr>
          <p:nvPr>
            <p:extLst>
              <p:ext uri="{D42A27DB-BD31-4B8C-83A1-F6EECF244321}">
                <p14:modId xmlns:p14="http://schemas.microsoft.com/office/powerpoint/2010/main" val="1720515849"/>
              </p:ext>
            </p:extLst>
          </p:nvPr>
        </p:nvGraphicFramePr>
        <p:xfrm>
          <a:off x="3710709" y="1620982"/>
          <a:ext cx="4770582" cy="4074160"/>
        </p:xfrm>
        <a:graphic>
          <a:graphicData uri="http://schemas.openxmlformats.org/drawingml/2006/table">
            <a:tbl>
              <a:tblPr firstRow="1" bandRow="1">
                <a:tableStyleId>{5C22544A-7EE6-4342-B048-85BDC9FD1C3A}</a:tableStyleId>
              </a:tblPr>
              <a:tblGrid>
                <a:gridCol w="2385291">
                  <a:extLst>
                    <a:ext uri="{9D8B030D-6E8A-4147-A177-3AD203B41FA5}">
                      <a16:colId xmlns:a16="http://schemas.microsoft.com/office/drawing/2014/main" val="379716448"/>
                    </a:ext>
                  </a:extLst>
                </a:gridCol>
                <a:gridCol w="2385291">
                  <a:extLst>
                    <a:ext uri="{9D8B030D-6E8A-4147-A177-3AD203B41FA5}">
                      <a16:colId xmlns:a16="http://schemas.microsoft.com/office/drawing/2014/main" val="1181571079"/>
                    </a:ext>
                  </a:extLst>
                </a:gridCol>
              </a:tblGrid>
              <a:tr h="182880">
                <a:tc>
                  <a:txBody>
                    <a:bodyPr/>
                    <a:lstStyle/>
                    <a:p>
                      <a:pPr algn="ctr"/>
                      <a:r>
                        <a:rPr lang="en-US" dirty="0"/>
                        <a:t>Label</a:t>
                      </a:r>
                    </a:p>
                  </a:txBody>
                  <a:tcPr/>
                </a:tc>
                <a:tc>
                  <a:txBody>
                    <a:bodyPr/>
                    <a:lstStyle/>
                    <a:p>
                      <a:pPr algn="ctr"/>
                      <a:r>
                        <a:rPr lang="en-US" dirty="0"/>
                        <a:t>Description</a:t>
                      </a:r>
                    </a:p>
                  </a:txBody>
                  <a:tcPr/>
                </a:tc>
                <a:extLst>
                  <a:ext uri="{0D108BD9-81ED-4DB2-BD59-A6C34878D82A}">
                    <a16:rowId xmlns:a16="http://schemas.microsoft.com/office/drawing/2014/main" val="1998108250"/>
                  </a:ext>
                </a:extLst>
              </a:tr>
              <a:tr h="370840">
                <a:tc>
                  <a:txBody>
                    <a:bodyPr/>
                    <a:lstStyle/>
                    <a:p>
                      <a:pPr algn="ctr"/>
                      <a:r>
                        <a:rPr lang="en-US" dirty="0"/>
                        <a:t>0</a:t>
                      </a:r>
                    </a:p>
                  </a:txBody>
                  <a:tcPr/>
                </a:tc>
                <a:tc>
                  <a:txBody>
                    <a:bodyPr/>
                    <a:lstStyle/>
                    <a:p>
                      <a:pPr algn="ctr"/>
                      <a:r>
                        <a:rPr lang="en-US" dirty="0"/>
                        <a:t>T-Shirt/top</a:t>
                      </a:r>
                    </a:p>
                  </a:txBody>
                  <a:tcPr/>
                </a:tc>
                <a:extLst>
                  <a:ext uri="{0D108BD9-81ED-4DB2-BD59-A6C34878D82A}">
                    <a16:rowId xmlns:a16="http://schemas.microsoft.com/office/drawing/2014/main" val="1761030610"/>
                  </a:ext>
                </a:extLst>
              </a:tr>
              <a:tr h="370840">
                <a:tc>
                  <a:txBody>
                    <a:bodyPr/>
                    <a:lstStyle/>
                    <a:p>
                      <a:pPr algn="ctr"/>
                      <a:r>
                        <a:rPr lang="en-US" dirty="0"/>
                        <a:t>1</a:t>
                      </a:r>
                    </a:p>
                  </a:txBody>
                  <a:tcPr/>
                </a:tc>
                <a:tc>
                  <a:txBody>
                    <a:bodyPr/>
                    <a:lstStyle/>
                    <a:p>
                      <a:pPr algn="ctr"/>
                      <a:r>
                        <a:rPr lang="en-US" dirty="0"/>
                        <a:t>Trouser</a:t>
                      </a:r>
                    </a:p>
                  </a:txBody>
                  <a:tcPr/>
                </a:tc>
                <a:extLst>
                  <a:ext uri="{0D108BD9-81ED-4DB2-BD59-A6C34878D82A}">
                    <a16:rowId xmlns:a16="http://schemas.microsoft.com/office/drawing/2014/main" val="2354911416"/>
                  </a:ext>
                </a:extLst>
              </a:tr>
              <a:tr h="370840">
                <a:tc>
                  <a:txBody>
                    <a:bodyPr/>
                    <a:lstStyle/>
                    <a:p>
                      <a:pPr algn="ctr"/>
                      <a:r>
                        <a:rPr lang="en-US" dirty="0"/>
                        <a:t>2</a:t>
                      </a:r>
                    </a:p>
                  </a:txBody>
                  <a:tcPr/>
                </a:tc>
                <a:tc>
                  <a:txBody>
                    <a:bodyPr/>
                    <a:lstStyle/>
                    <a:p>
                      <a:pPr algn="ctr"/>
                      <a:r>
                        <a:rPr lang="en-US" dirty="0"/>
                        <a:t>Pullover</a:t>
                      </a:r>
                    </a:p>
                  </a:txBody>
                  <a:tcPr/>
                </a:tc>
                <a:extLst>
                  <a:ext uri="{0D108BD9-81ED-4DB2-BD59-A6C34878D82A}">
                    <a16:rowId xmlns:a16="http://schemas.microsoft.com/office/drawing/2014/main" val="3903666551"/>
                  </a:ext>
                </a:extLst>
              </a:tr>
              <a:tr h="370840">
                <a:tc>
                  <a:txBody>
                    <a:bodyPr/>
                    <a:lstStyle/>
                    <a:p>
                      <a:pPr algn="ctr"/>
                      <a:r>
                        <a:rPr lang="en-US" dirty="0"/>
                        <a:t>3</a:t>
                      </a:r>
                    </a:p>
                  </a:txBody>
                  <a:tcPr/>
                </a:tc>
                <a:tc>
                  <a:txBody>
                    <a:bodyPr/>
                    <a:lstStyle/>
                    <a:p>
                      <a:pPr algn="ctr"/>
                      <a:r>
                        <a:rPr lang="en-US" dirty="0"/>
                        <a:t>Dress</a:t>
                      </a:r>
                    </a:p>
                  </a:txBody>
                  <a:tcPr/>
                </a:tc>
                <a:extLst>
                  <a:ext uri="{0D108BD9-81ED-4DB2-BD59-A6C34878D82A}">
                    <a16:rowId xmlns:a16="http://schemas.microsoft.com/office/drawing/2014/main" val="1110171279"/>
                  </a:ext>
                </a:extLst>
              </a:tr>
              <a:tr h="370840">
                <a:tc>
                  <a:txBody>
                    <a:bodyPr/>
                    <a:lstStyle/>
                    <a:p>
                      <a:pPr algn="ctr"/>
                      <a:r>
                        <a:rPr lang="en-US" dirty="0"/>
                        <a:t>4</a:t>
                      </a:r>
                    </a:p>
                  </a:txBody>
                  <a:tcPr/>
                </a:tc>
                <a:tc>
                  <a:txBody>
                    <a:bodyPr/>
                    <a:lstStyle/>
                    <a:p>
                      <a:pPr algn="ctr"/>
                      <a:r>
                        <a:rPr lang="en-US" dirty="0"/>
                        <a:t>Coat</a:t>
                      </a:r>
                    </a:p>
                  </a:txBody>
                  <a:tcPr/>
                </a:tc>
                <a:extLst>
                  <a:ext uri="{0D108BD9-81ED-4DB2-BD59-A6C34878D82A}">
                    <a16:rowId xmlns:a16="http://schemas.microsoft.com/office/drawing/2014/main" val="2750749502"/>
                  </a:ext>
                </a:extLst>
              </a:tr>
              <a:tr h="370840">
                <a:tc>
                  <a:txBody>
                    <a:bodyPr/>
                    <a:lstStyle/>
                    <a:p>
                      <a:pPr algn="ctr"/>
                      <a:r>
                        <a:rPr lang="en-US" dirty="0"/>
                        <a:t>5</a:t>
                      </a:r>
                    </a:p>
                  </a:txBody>
                  <a:tcPr/>
                </a:tc>
                <a:tc>
                  <a:txBody>
                    <a:bodyPr/>
                    <a:lstStyle/>
                    <a:p>
                      <a:pPr algn="ctr"/>
                      <a:r>
                        <a:rPr lang="en-US" dirty="0"/>
                        <a:t>Sandal</a:t>
                      </a:r>
                    </a:p>
                  </a:txBody>
                  <a:tcPr/>
                </a:tc>
                <a:extLst>
                  <a:ext uri="{0D108BD9-81ED-4DB2-BD59-A6C34878D82A}">
                    <a16:rowId xmlns:a16="http://schemas.microsoft.com/office/drawing/2014/main" val="1599931321"/>
                  </a:ext>
                </a:extLst>
              </a:tr>
              <a:tr h="370840">
                <a:tc>
                  <a:txBody>
                    <a:bodyPr/>
                    <a:lstStyle/>
                    <a:p>
                      <a:pPr algn="ctr"/>
                      <a:r>
                        <a:rPr lang="en-US" dirty="0"/>
                        <a:t>6</a:t>
                      </a:r>
                    </a:p>
                  </a:txBody>
                  <a:tcPr/>
                </a:tc>
                <a:tc>
                  <a:txBody>
                    <a:bodyPr/>
                    <a:lstStyle/>
                    <a:p>
                      <a:pPr algn="ctr"/>
                      <a:r>
                        <a:rPr lang="en-US" dirty="0"/>
                        <a:t>Shirt</a:t>
                      </a:r>
                    </a:p>
                  </a:txBody>
                  <a:tcPr/>
                </a:tc>
                <a:extLst>
                  <a:ext uri="{0D108BD9-81ED-4DB2-BD59-A6C34878D82A}">
                    <a16:rowId xmlns:a16="http://schemas.microsoft.com/office/drawing/2014/main" val="4045610359"/>
                  </a:ext>
                </a:extLst>
              </a:tr>
              <a:tr h="370840">
                <a:tc>
                  <a:txBody>
                    <a:bodyPr/>
                    <a:lstStyle/>
                    <a:p>
                      <a:pPr algn="ctr"/>
                      <a:r>
                        <a:rPr lang="en-US" dirty="0"/>
                        <a:t>7</a:t>
                      </a:r>
                    </a:p>
                  </a:txBody>
                  <a:tcPr/>
                </a:tc>
                <a:tc>
                  <a:txBody>
                    <a:bodyPr/>
                    <a:lstStyle/>
                    <a:p>
                      <a:pPr algn="ctr"/>
                      <a:r>
                        <a:rPr lang="en-US" dirty="0"/>
                        <a:t>Sneaker</a:t>
                      </a:r>
                    </a:p>
                  </a:txBody>
                  <a:tcPr/>
                </a:tc>
                <a:extLst>
                  <a:ext uri="{0D108BD9-81ED-4DB2-BD59-A6C34878D82A}">
                    <a16:rowId xmlns:a16="http://schemas.microsoft.com/office/drawing/2014/main" val="3737214765"/>
                  </a:ext>
                </a:extLst>
              </a:tr>
              <a:tr h="370840">
                <a:tc>
                  <a:txBody>
                    <a:bodyPr/>
                    <a:lstStyle/>
                    <a:p>
                      <a:pPr algn="ctr"/>
                      <a:r>
                        <a:rPr lang="en-US" dirty="0"/>
                        <a:t>8</a:t>
                      </a:r>
                    </a:p>
                  </a:txBody>
                  <a:tcPr/>
                </a:tc>
                <a:tc>
                  <a:txBody>
                    <a:bodyPr/>
                    <a:lstStyle/>
                    <a:p>
                      <a:pPr algn="ctr"/>
                      <a:r>
                        <a:rPr lang="en-US" dirty="0"/>
                        <a:t>Bag</a:t>
                      </a:r>
                    </a:p>
                  </a:txBody>
                  <a:tcPr/>
                </a:tc>
                <a:extLst>
                  <a:ext uri="{0D108BD9-81ED-4DB2-BD59-A6C34878D82A}">
                    <a16:rowId xmlns:a16="http://schemas.microsoft.com/office/drawing/2014/main" val="849075625"/>
                  </a:ext>
                </a:extLst>
              </a:tr>
              <a:tr h="370840">
                <a:tc>
                  <a:txBody>
                    <a:bodyPr/>
                    <a:lstStyle/>
                    <a:p>
                      <a:pPr algn="ctr"/>
                      <a:r>
                        <a:rPr lang="en-US" dirty="0"/>
                        <a:t>9</a:t>
                      </a:r>
                    </a:p>
                  </a:txBody>
                  <a:tcPr/>
                </a:tc>
                <a:tc>
                  <a:txBody>
                    <a:bodyPr/>
                    <a:lstStyle/>
                    <a:p>
                      <a:pPr algn="ctr"/>
                      <a:r>
                        <a:rPr lang="en-US" dirty="0"/>
                        <a:t>Ankle Boot</a:t>
                      </a:r>
                    </a:p>
                  </a:txBody>
                  <a:tcPr/>
                </a:tc>
                <a:extLst>
                  <a:ext uri="{0D108BD9-81ED-4DB2-BD59-A6C34878D82A}">
                    <a16:rowId xmlns:a16="http://schemas.microsoft.com/office/drawing/2014/main" val="4042757478"/>
                  </a:ext>
                </a:extLst>
              </a:tr>
            </a:tbl>
          </a:graphicData>
        </a:graphic>
      </p:graphicFrame>
    </p:spTree>
    <p:extLst>
      <p:ext uri="{BB962C8B-B14F-4D97-AF65-F5344CB8AC3E}">
        <p14:creationId xmlns:p14="http://schemas.microsoft.com/office/powerpoint/2010/main" val="3344395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4" name="Picture 13">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5" name="Rectangle 1">
            <a:extLst>
              <a:ext uri="{FF2B5EF4-FFF2-40B4-BE49-F238E27FC236}">
                <a16:creationId xmlns:a16="http://schemas.microsoft.com/office/drawing/2014/main" id="{2141879B-3F7B-4ED6-84CC-F152F8E23AB2}"/>
              </a:ext>
            </a:extLst>
          </p:cNvPr>
          <p:cNvSpPr>
            <a:spLocks noGrp="1" noChangeArrowheads="1"/>
          </p:cNvSpPr>
          <p:nvPr>
            <p:ph type="ctrTitle"/>
          </p:nvPr>
        </p:nvSpPr>
        <p:spPr bwMode="auto">
          <a:xfrm>
            <a:off x="198704" y="2407616"/>
            <a:ext cx="6247721" cy="409165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mn-lt"/>
              </a:rPr>
              <a:t>Since, we have multiple classes (unique values - 0,1,2,...9) for the </a:t>
            </a:r>
            <a:r>
              <a:rPr kumimoji="0" lang="en-US" altLang="en-US" sz="2000" b="0" i="1" u="none" strike="noStrike" cap="none" normalizeH="0" baseline="0" dirty="0">
                <a:ln>
                  <a:noFill/>
                </a:ln>
                <a:effectLst/>
                <a:latin typeface="+mn-lt"/>
              </a:rPr>
              <a:t>label</a:t>
            </a:r>
            <a:r>
              <a:rPr kumimoji="0" lang="en-US" altLang="en-US" sz="2000" b="0" i="0" u="none" strike="noStrike" cap="none" normalizeH="0" baseline="0" dirty="0">
                <a:ln>
                  <a:noFill/>
                </a:ln>
                <a:effectLst/>
                <a:latin typeface="+mn-lt"/>
              </a:rPr>
              <a:t> in the target dataset </a:t>
            </a:r>
            <a:r>
              <a:rPr kumimoji="0" lang="en-US" altLang="en-US" sz="2000" b="0" i="0" u="none" strike="noStrike" cap="none" normalizeH="0" baseline="0" dirty="0" err="1">
                <a:ln>
                  <a:noFill/>
                </a:ln>
                <a:effectLst/>
                <a:latin typeface="+mn-lt"/>
              </a:rPr>
              <a:t>y_train</a:t>
            </a:r>
            <a:r>
              <a:rPr kumimoji="0" lang="en-US" altLang="en-US" sz="2000" b="0" i="0" u="none" strike="noStrike" cap="none" normalizeH="0" baseline="0" dirty="0">
                <a:ln>
                  <a:noFill/>
                </a:ln>
                <a:effectLst/>
                <a:latin typeface="+mn-lt"/>
              </a:rPr>
              <a:t>, its a </a:t>
            </a:r>
            <a:r>
              <a:rPr kumimoji="0" lang="en-US" altLang="en-US" sz="2000" b="1" i="0" u="none" strike="noStrike" cap="none" normalizeH="0" baseline="0" dirty="0">
                <a:ln>
                  <a:noFill/>
                </a:ln>
                <a:effectLst/>
                <a:latin typeface="+mn-lt"/>
              </a:rPr>
              <a:t>'multi-class' Classification problem</a:t>
            </a:r>
            <a:r>
              <a:rPr kumimoji="0" lang="en-US" altLang="en-US" sz="2000" b="0" i="0" u="none" strike="noStrike" cap="none" normalizeH="0" baseline="0" dirty="0">
                <a:ln>
                  <a:noFill/>
                </a:ln>
                <a:effectLst/>
                <a:latin typeface="+mn-lt"/>
              </a:rPr>
              <a:t>.</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mn-lt"/>
              </a:rPr>
              <a:t>There are basically two strategies using which we can use multiple binary classifiers for multiclass classification. They are</a:t>
            </a:r>
            <a:endParaRPr kumimoji="0" lang="en-US" altLang="en-US" sz="2000" b="0" i="0" u="none" strike="noStrike" cap="none" normalizeH="0" baseline="0" dirty="0">
              <a:ln>
                <a:noFill/>
              </a:ln>
              <a:effectLst/>
              <a:latin typeface="+mn-lt"/>
              <a:cs typeface="Courier New" panose="020703090202050204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mn-lt"/>
                <a:cs typeface="Courier New" panose="02070309020205020404" pitchFamily="49" charset="0"/>
              </a:rPr>
              <a:t>(1) One-versus-all (</a:t>
            </a:r>
            <a:r>
              <a:rPr kumimoji="0" lang="en-US" altLang="en-US" sz="2000" b="0" i="0" u="none" strike="noStrike" cap="none" normalizeH="0" baseline="0" dirty="0" err="1">
                <a:ln>
                  <a:noFill/>
                </a:ln>
                <a:effectLst/>
                <a:latin typeface="+mn-lt"/>
                <a:cs typeface="Courier New" panose="02070309020205020404" pitchFamily="49" charset="0"/>
              </a:rPr>
              <a:t>OvA</a:t>
            </a:r>
            <a:r>
              <a:rPr kumimoji="0" lang="en-US" altLang="en-US" sz="2000" b="0" i="0" u="none" strike="noStrike" cap="none" normalizeH="0" baseline="0" dirty="0">
                <a:ln>
                  <a:noFill/>
                </a:ln>
                <a:effectLst/>
                <a:latin typeface="+mn-lt"/>
                <a:cs typeface="Courier New" panose="02070309020205020404" pitchFamily="49" charset="0"/>
              </a:rPr>
              <a:t>) strategy also called one-versus-the-rest (2) One-versus-one (</a:t>
            </a:r>
            <a:r>
              <a:rPr kumimoji="0" lang="en-US" altLang="en-US" sz="2000" b="0" i="0" u="none" strike="noStrike" cap="none" normalizeH="0" baseline="0" dirty="0" err="1">
                <a:ln>
                  <a:noFill/>
                </a:ln>
                <a:effectLst/>
                <a:latin typeface="+mn-lt"/>
                <a:cs typeface="Courier New" panose="02070309020205020404" pitchFamily="49" charset="0"/>
              </a:rPr>
              <a:t>OvO</a:t>
            </a:r>
            <a:r>
              <a:rPr kumimoji="0" lang="en-US" altLang="en-US" sz="2000" b="0" i="0" u="none" strike="noStrike" cap="none" normalizeH="0" baseline="0" dirty="0">
                <a:ln>
                  <a:noFill/>
                </a:ln>
                <a:effectLst/>
                <a:latin typeface="+mn-lt"/>
                <a:cs typeface="Courier New" panose="02070309020205020404" pitchFamily="49" charset="0"/>
              </a:rPr>
              <a:t>) strategy </a:t>
            </a:r>
            <a:endParaRPr kumimoji="0" lang="en-US" altLang="en-US" sz="2000" b="0" i="0" u="none" strike="noStrike" cap="none" normalizeH="0" baseline="0" dirty="0">
              <a:ln>
                <a:noFill/>
              </a:ln>
              <a:effectLst/>
              <a:latin typeface="+mn-lt"/>
            </a:endParaRP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mn-lt"/>
              </a:rPr>
              <a:t>In </a:t>
            </a:r>
            <a:r>
              <a:rPr kumimoji="0" lang="en-US" altLang="en-US" sz="2000" b="0" i="0" u="none" strike="noStrike" cap="none" normalizeH="0" baseline="0" dirty="0" err="1">
                <a:ln>
                  <a:noFill/>
                </a:ln>
                <a:effectLst/>
                <a:latin typeface="+mn-lt"/>
              </a:rPr>
              <a:t>OvA</a:t>
            </a:r>
            <a:r>
              <a:rPr kumimoji="0" lang="en-US" altLang="en-US" sz="2000" b="0" i="0" u="none" strike="noStrike" cap="none" normalizeH="0" baseline="0" dirty="0">
                <a:ln>
                  <a:noFill/>
                </a:ln>
                <a:effectLst/>
                <a:latin typeface="+mn-lt"/>
              </a:rPr>
              <a:t> strategy, to create a system that can classify the digit images into 10 classes (from 0 to 9), we train 10 binary classifiers, one for each digit (a 0-detector, a 1-detector, a 2-detector, and so on). Then when we want to classify an image, we get the decision score from each classifier for that image and we select the class whose classifier outputs the highest score.</a:t>
            </a:r>
          </a:p>
          <a:p>
            <a:pPr marL="0" marR="0" lvl="0" indent="0" algn="l" defTabSz="914400" rtl="0" eaLnBrk="0" fontAlgn="base" latinLnBrk="0" hangingPunct="0">
              <a:spcBef>
                <a:spcPct val="0"/>
              </a:spcBef>
              <a:spcAft>
                <a:spcPct val="0"/>
              </a:spcAft>
              <a:buClrTx/>
              <a:buSzTx/>
              <a:buFontTx/>
              <a:buNone/>
              <a:tabLst/>
            </a:pPr>
            <a:r>
              <a:rPr kumimoji="0" lang="en-US" altLang="en-US" sz="2000" b="1" i="0" u="none" strike="noStrike" cap="none" normalizeH="0" baseline="0" dirty="0">
                <a:ln>
                  <a:noFill/>
                </a:ln>
                <a:effectLst/>
                <a:latin typeface="+mn-lt"/>
              </a:rPr>
              <a:t>We will use </a:t>
            </a:r>
            <a:r>
              <a:rPr kumimoji="0" lang="en-US" altLang="en-US" sz="2000" b="1" i="0" u="none" strike="noStrike" cap="none" normalizeH="0" baseline="0" dirty="0" err="1">
                <a:ln>
                  <a:noFill/>
                </a:ln>
                <a:effectLst/>
                <a:latin typeface="+mn-lt"/>
              </a:rPr>
              <a:t>OvA</a:t>
            </a:r>
            <a:r>
              <a:rPr kumimoji="0" lang="en-US" altLang="en-US" sz="2000" b="1" i="0" u="none" strike="noStrike" cap="none" normalizeH="0" baseline="0" dirty="0">
                <a:ln>
                  <a:noFill/>
                </a:ln>
                <a:effectLst/>
                <a:latin typeface="+mn-lt"/>
              </a:rPr>
              <a:t> strategy</a:t>
            </a:r>
            <a:r>
              <a:rPr kumimoji="0" lang="en-US" altLang="en-US" sz="2000" b="0" i="0" u="none" strike="noStrike" cap="none" normalizeH="0" baseline="0" dirty="0">
                <a:ln>
                  <a:noFill/>
                </a:ln>
                <a:effectLst/>
                <a:latin typeface="+mn-lt"/>
              </a:rPr>
              <a:t> for this multi-class Classification problem. When you try to use a 'Binary Classification Algorithm/Model(binary classifier)' for a multi-class classification problem using </a:t>
            </a:r>
            <a:r>
              <a:rPr kumimoji="0" lang="en-US" altLang="en-US" sz="2000" b="0" i="0" u="none" strike="noStrike" cap="none" normalizeH="0" baseline="0" dirty="0" err="1">
                <a:ln>
                  <a:noFill/>
                </a:ln>
                <a:effectLst/>
                <a:latin typeface="+mn-lt"/>
              </a:rPr>
              <a:t>Scikit</a:t>
            </a:r>
            <a:r>
              <a:rPr kumimoji="0" lang="en-US" altLang="en-US" sz="2000" b="0" i="0" u="none" strike="noStrike" cap="none" normalizeH="0" baseline="0" dirty="0">
                <a:ln>
                  <a:noFill/>
                </a:ln>
                <a:effectLst/>
                <a:latin typeface="+mn-lt"/>
              </a:rPr>
              <a:t> Learn, </a:t>
            </a:r>
            <a:r>
              <a:rPr kumimoji="0" lang="en-US" altLang="en-US" sz="2000" b="0" i="0" u="none" strike="noStrike" cap="none" normalizeH="0" baseline="0" dirty="0" err="1">
                <a:ln>
                  <a:noFill/>
                </a:ln>
                <a:effectLst/>
                <a:latin typeface="+mn-lt"/>
              </a:rPr>
              <a:t>Scikit</a:t>
            </a:r>
            <a:r>
              <a:rPr kumimoji="0" lang="en-US" altLang="en-US" sz="2000" b="0" i="0" u="none" strike="noStrike" cap="none" normalizeH="0" baseline="0" dirty="0">
                <a:ln>
                  <a:noFill/>
                </a:ln>
                <a:effectLst/>
                <a:latin typeface="+mn-lt"/>
              </a:rPr>
              <a:t> Learn by default uses </a:t>
            </a:r>
            <a:r>
              <a:rPr kumimoji="0" lang="en-US" altLang="en-US" sz="2000" b="0" i="0" u="none" strike="noStrike" cap="none" normalizeH="0" baseline="0" dirty="0" err="1">
                <a:ln>
                  <a:noFill/>
                </a:ln>
                <a:effectLst/>
                <a:latin typeface="+mn-lt"/>
              </a:rPr>
              <a:t>OvA</a:t>
            </a:r>
            <a:r>
              <a:rPr kumimoji="0" lang="en-US" altLang="en-US" sz="2000" b="0" i="0" u="none" strike="noStrike" cap="none" normalizeH="0" baseline="0" dirty="0">
                <a:ln>
                  <a:noFill/>
                </a:ln>
                <a:effectLst/>
                <a:latin typeface="+mn-lt"/>
              </a:rPr>
              <a:t> strategy internally.</a:t>
            </a:r>
          </a:p>
        </p:txBody>
      </p:sp>
      <p:pic>
        <p:nvPicPr>
          <p:cNvPr id="16" name="Picture 15">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8" name="Picture 17">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410331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D0F50-3BDA-4D02-821D-B493E07A172B}"/>
              </a:ext>
            </a:extLst>
          </p:cNvPr>
          <p:cNvSpPr>
            <a:spLocks noGrp="1"/>
          </p:cNvSpPr>
          <p:nvPr>
            <p:ph type="ctrTitle"/>
          </p:nvPr>
        </p:nvSpPr>
        <p:spPr>
          <a:xfrm>
            <a:off x="965201" y="643467"/>
            <a:ext cx="6255026" cy="5054008"/>
          </a:xfrm>
        </p:spPr>
        <p:txBody>
          <a:bodyPr anchor="ctr">
            <a:normAutofit/>
          </a:bodyPr>
          <a:lstStyle/>
          <a:p>
            <a:pPr algn="r"/>
            <a:r>
              <a:rPr lang="en-US" dirty="0"/>
              <a:t>I have applied:</a:t>
            </a:r>
            <a:endParaRPr lang="en-US"/>
          </a:p>
        </p:txBody>
      </p:sp>
      <p:sp>
        <p:nvSpPr>
          <p:cNvPr id="5" name="Subtitle 4">
            <a:extLst>
              <a:ext uri="{FF2B5EF4-FFF2-40B4-BE49-F238E27FC236}">
                <a16:creationId xmlns:a16="http://schemas.microsoft.com/office/drawing/2014/main" id="{D0C686A2-5D5C-429D-A835-6D18288DB98F}"/>
              </a:ext>
            </a:extLst>
          </p:cNvPr>
          <p:cNvSpPr>
            <a:spLocks noGrp="1"/>
          </p:cNvSpPr>
          <p:nvPr>
            <p:ph type="subTitle" idx="1"/>
          </p:nvPr>
        </p:nvSpPr>
        <p:spPr>
          <a:xfrm>
            <a:off x="7870995" y="643467"/>
            <a:ext cx="3341488" cy="5054008"/>
          </a:xfrm>
        </p:spPr>
        <p:txBody>
          <a:bodyPr anchor="ctr">
            <a:normAutofit/>
          </a:bodyPr>
          <a:lstStyle/>
          <a:p>
            <a:r>
              <a:rPr lang="en-US" dirty="0" err="1"/>
              <a:t>SGDClassifier</a:t>
            </a:r>
            <a:endParaRPr lang="en-US" dirty="0"/>
          </a:p>
          <a:p>
            <a:r>
              <a:rPr lang="en-US" dirty="0"/>
              <a:t>Logistic Regression</a:t>
            </a:r>
          </a:p>
          <a:p>
            <a:r>
              <a:rPr lang="en-US" dirty="0"/>
              <a:t>Decision Tree Classifier</a:t>
            </a:r>
          </a:p>
          <a:p>
            <a:r>
              <a:rPr lang="en-US" dirty="0"/>
              <a:t>Random Forest Classifier</a:t>
            </a:r>
          </a:p>
          <a:p>
            <a:r>
              <a:rPr lang="en-US" dirty="0"/>
              <a:t>Voting Classifier</a:t>
            </a:r>
          </a:p>
          <a:p>
            <a:r>
              <a:rPr lang="en-US" dirty="0" err="1"/>
              <a:t>XGBClassifier</a:t>
            </a:r>
            <a:endParaRPr lang="en-US" dirty="0"/>
          </a:p>
        </p:txBody>
      </p:sp>
      <p:cxnSp>
        <p:nvCxnSpPr>
          <p:cNvPr id="12" name="Straight Connector 11">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959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5E59E24D-D899-4486-80F6-536A5806C22D}"/>
              </a:ext>
            </a:extLst>
          </p:cNvPr>
          <p:cNvSpPr>
            <a:spLocks noGrp="1"/>
          </p:cNvSpPr>
          <p:nvPr>
            <p:ph type="ctrTitle"/>
          </p:nvPr>
        </p:nvSpPr>
        <p:spPr>
          <a:xfrm>
            <a:off x="1451579" y="804519"/>
            <a:ext cx="9603275" cy="1049235"/>
          </a:xfrm>
        </p:spPr>
        <p:txBody>
          <a:bodyPr vert="horz" lIns="91440" tIns="45720" rIns="91440" bIns="45720" rtlCol="0" anchor="t">
            <a:normAutofit/>
          </a:bodyPr>
          <a:lstStyle/>
          <a:p>
            <a:r>
              <a:rPr lang="en-US" sz="3200"/>
              <a:t>METRICS</a:t>
            </a:r>
          </a:p>
        </p:txBody>
      </p:sp>
      <p:graphicFrame>
        <p:nvGraphicFramePr>
          <p:cNvPr id="4" name="Table 3">
            <a:extLst>
              <a:ext uri="{FF2B5EF4-FFF2-40B4-BE49-F238E27FC236}">
                <a16:creationId xmlns:a16="http://schemas.microsoft.com/office/drawing/2014/main" id="{ED04C1AE-E016-41FD-B0D5-00BA00B6CD86}"/>
              </a:ext>
            </a:extLst>
          </p:cNvPr>
          <p:cNvGraphicFramePr>
            <a:graphicFrameLocks noGrp="1"/>
          </p:cNvGraphicFramePr>
          <p:nvPr>
            <p:extLst>
              <p:ext uri="{D42A27DB-BD31-4B8C-83A1-F6EECF244321}">
                <p14:modId xmlns:p14="http://schemas.microsoft.com/office/powerpoint/2010/main" val="531898386"/>
              </p:ext>
            </p:extLst>
          </p:nvPr>
        </p:nvGraphicFramePr>
        <p:xfrm>
          <a:off x="1741999" y="2015732"/>
          <a:ext cx="9022435" cy="3450618"/>
        </p:xfrm>
        <a:graphic>
          <a:graphicData uri="http://schemas.openxmlformats.org/drawingml/2006/table">
            <a:tbl>
              <a:tblPr firstRow="1" bandRow="1">
                <a:tableStyleId>{5C22544A-7EE6-4342-B048-85BDC9FD1C3A}</a:tableStyleId>
              </a:tblPr>
              <a:tblGrid>
                <a:gridCol w="2766920">
                  <a:extLst>
                    <a:ext uri="{9D8B030D-6E8A-4147-A177-3AD203B41FA5}">
                      <a16:colId xmlns:a16="http://schemas.microsoft.com/office/drawing/2014/main" val="3404834411"/>
                    </a:ext>
                  </a:extLst>
                </a:gridCol>
                <a:gridCol w="1342036">
                  <a:extLst>
                    <a:ext uri="{9D8B030D-6E8A-4147-A177-3AD203B41FA5}">
                      <a16:colId xmlns:a16="http://schemas.microsoft.com/office/drawing/2014/main" val="1363208857"/>
                    </a:ext>
                  </a:extLst>
                </a:gridCol>
                <a:gridCol w="1474684">
                  <a:extLst>
                    <a:ext uri="{9D8B030D-6E8A-4147-A177-3AD203B41FA5}">
                      <a16:colId xmlns:a16="http://schemas.microsoft.com/office/drawing/2014/main" val="20150781"/>
                    </a:ext>
                  </a:extLst>
                </a:gridCol>
                <a:gridCol w="1581413">
                  <a:extLst>
                    <a:ext uri="{9D8B030D-6E8A-4147-A177-3AD203B41FA5}">
                      <a16:colId xmlns:a16="http://schemas.microsoft.com/office/drawing/2014/main" val="2668151638"/>
                    </a:ext>
                  </a:extLst>
                </a:gridCol>
                <a:gridCol w="1857382">
                  <a:extLst>
                    <a:ext uri="{9D8B030D-6E8A-4147-A177-3AD203B41FA5}">
                      <a16:colId xmlns:a16="http://schemas.microsoft.com/office/drawing/2014/main" val="2079054512"/>
                    </a:ext>
                  </a:extLst>
                </a:gridCol>
              </a:tblGrid>
              <a:tr h="412574">
                <a:tc>
                  <a:txBody>
                    <a:bodyPr/>
                    <a:lstStyle/>
                    <a:p>
                      <a:pPr algn="ctr"/>
                      <a:endParaRPr lang="en-US" sz="1800"/>
                    </a:p>
                  </a:txBody>
                  <a:tcPr marL="93767" marR="93767" marT="46883" marB="46883"/>
                </a:tc>
                <a:tc>
                  <a:txBody>
                    <a:bodyPr/>
                    <a:lstStyle/>
                    <a:p>
                      <a:pPr algn="ctr"/>
                      <a:r>
                        <a:rPr lang="en-US" sz="1800"/>
                        <a:t>Accuracy</a:t>
                      </a:r>
                    </a:p>
                  </a:txBody>
                  <a:tcPr marL="93767" marR="93767" marT="46883" marB="46883"/>
                </a:tc>
                <a:tc>
                  <a:txBody>
                    <a:bodyPr/>
                    <a:lstStyle/>
                    <a:p>
                      <a:pPr algn="ctr"/>
                      <a:r>
                        <a:rPr lang="en-US" sz="1800"/>
                        <a:t>Presicion</a:t>
                      </a:r>
                    </a:p>
                  </a:txBody>
                  <a:tcPr marL="93767" marR="93767" marT="46883" marB="46883"/>
                </a:tc>
                <a:tc>
                  <a:txBody>
                    <a:bodyPr/>
                    <a:lstStyle/>
                    <a:p>
                      <a:pPr algn="ctr"/>
                      <a:r>
                        <a:rPr lang="en-US" sz="1800"/>
                        <a:t>Recall</a:t>
                      </a:r>
                    </a:p>
                  </a:txBody>
                  <a:tcPr marL="93767" marR="93767" marT="46883" marB="46883"/>
                </a:tc>
                <a:tc>
                  <a:txBody>
                    <a:bodyPr/>
                    <a:lstStyle/>
                    <a:p>
                      <a:pPr algn="ctr"/>
                      <a:r>
                        <a:rPr lang="en-US" sz="1800"/>
                        <a:t>F1-Score</a:t>
                      </a:r>
                    </a:p>
                  </a:txBody>
                  <a:tcPr marL="93767" marR="93767" marT="46883" marB="46883"/>
                </a:tc>
                <a:extLst>
                  <a:ext uri="{0D108BD9-81ED-4DB2-BD59-A6C34878D82A}">
                    <a16:rowId xmlns:a16="http://schemas.microsoft.com/office/drawing/2014/main" val="758127893"/>
                  </a:ext>
                </a:extLst>
              </a:tr>
              <a:tr h="412574">
                <a:tc>
                  <a:txBody>
                    <a:bodyPr/>
                    <a:lstStyle/>
                    <a:p>
                      <a:pPr algn="ctr"/>
                      <a:r>
                        <a:rPr lang="en-US" sz="1800"/>
                        <a:t>SGDClassifier</a:t>
                      </a:r>
                    </a:p>
                  </a:txBody>
                  <a:tcPr marL="93767" marR="93767" marT="46883" marB="46883"/>
                </a:tc>
                <a:tc>
                  <a:txBody>
                    <a:bodyPr/>
                    <a:lstStyle/>
                    <a:p>
                      <a:pPr algn="ctr"/>
                      <a:r>
                        <a:rPr lang="en-US" sz="1800"/>
                        <a:t>0.8489</a:t>
                      </a:r>
                    </a:p>
                  </a:txBody>
                  <a:tcPr marL="93767" marR="93767" marT="46883" marB="46883"/>
                </a:tc>
                <a:tc>
                  <a:txBody>
                    <a:bodyPr/>
                    <a:lstStyle/>
                    <a:p>
                      <a:pPr algn="ctr"/>
                      <a:r>
                        <a:rPr lang="en-US" sz="1800"/>
                        <a:t>0.85</a:t>
                      </a:r>
                    </a:p>
                  </a:txBody>
                  <a:tcPr marL="93767" marR="93767" marT="46883" marB="46883"/>
                </a:tc>
                <a:tc>
                  <a:txBody>
                    <a:bodyPr/>
                    <a:lstStyle/>
                    <a:p>
                      <a:pPr algn="ctr"/>
                      <a:r>
                        <a:rPr lang="en-US" sz="1800"/>
                        <a:t>0.85</a:t>
                      </a:r>
                    </a:p>
                  </a:txBody>
                  <a:tcPr marL="93767" marR="93767" marT="46883" marB="46883"/>
                </a:tc>
                <a:tc>
                  <a:txBody>
                    <a:bodyPr/>
                    <a:lstStyle/>
                    <a:p>
                      <a:pPr algn="ctr"/>
                      <a:r>
                        <a:rPr lang="en-US" sz="1800"/>
                        <a:t>0.85</a:t>
                      </a:r>
                    </a:p>
                  </a:txBody>
                  <a:tcPr marL="93767" marR="93767" marT="46883" marB="46883"/>
                </a:tc>
                <a:extLst>
                  <a:ext uri="{0D108BD9-81ED-4DB2-BD59-A6C34878D82A}">
                    <a16:rowId xmlns:a16="http://schemas.microsoft.com/office/drawing/2014/main" val="3341008219"/>
                  </a:ext>
                </a:extLst>
              </a:tr>
              <a:tr h="4125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Logistic Regression</a:t>
                      </a:r>
                    </a:p>
                  </a:txBody>
                  <a:tcPr marL="93767" marR="93767" marT="46883" marB="46883"/>
                </a:tc>
                <a:tc>
                  <a:txBody>
                    <a:bodyPr/>
                    <a:lstStyle/>
                    <a:p>
                      <a:pPr algn="ctr"/>
                      <a:r>
                        <a:rPr lang="en-US" sz="1800"/>
                        <a:t>0.87755</a:t>
                      </a:r>
                    </a:p>
                  </a:txBody>
                  <a:tcPr marL="93767" marR="93767" marT="46883" marB="46883"/>
                </a:tc>
                <a:tc>
                  <a:txBody>
                    <a:bodyPr/>
                    <a:lstStyle/>
                    <a:p>
                      <a:pPr algn="ctr"/>
                      <a:r>
                        <a:rPr lang="en-US" sz="1800"/>
                        <a:t>0.88</a:t>
                      </a:r>
                    </a:p>
                  </a:txBody>
                  <a:tcPr marL="93767" marR="93767" marT="46883" marB="46883"/>
                </a:tc>
                <a:tc>
                  <a:txBody>
                    <a:bodyPr/>
                    <a:lstStyle/>
                    <a:p>
                      <a:pPr algn="ctr"/>
                      <a:r>
                        <a:rPr lang="en-US" sz="1800"/>
                        <a:t>0.88</a:t>
                      </a:r>
                    </a:p>
                  </a:txBody>
                  <a:tcPr marL="93767" marR="93767" marT="46883" marB="46883"/>
                </a:tc>
                <a:tc>
                  <a:txBody>
                    <a:bodyPr/>
                    <a:lstStyle/>
                    <a:p>
                      <a:pPr algn="ctr"/>
                      <a:r>
                        <a:rPr lang="en-US" sz="1800"/>
                        <a:t>0.88</a:t>
                      </a:r>
                    </a:p>
                  </a:txBody>
                  <a:tcPr marL="93767" marR="93767" marT="46883" marB="46883"/>
                </a:tc>
                <a:extLst>
                  <a:ext uri="{0D108BD9-81ED-4DB2-BD59-A6C34878D82A}">
                    <a16:rowId xmlns:a16="http://schemas.microsoft.com/office/drawing/2014/main" val="145417020"/>
                  </a:ext>
                </a:extLst>
              </a:tr>
              <a:tr h="4125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Decision Tree Classifier</a:t>
                      </a:r>
                    </a:p>
                  </a:txBody>
                  <a:tcPr marL="93767" marR="93767" marT="46883" marB="46883"/>
                </a:tc>
                <a:tc>
                  <a:txBody>
                    <a:bodyPr/>
                    <a:lstStyle/>
                    <a:p>
                      <a:pPr algn="ctr"/>
                      <a:r>
                        <a:rPr lang="en-US" sz="1800"/>
                        <a:t>1.0</a:t>
                      </a:r>
                    </a:p>
                  </a:txBody>
                  <a:tcPr marL="93767" marR="93767" marT="46883" marB="46883"/>
                </a:tc>
                <a:tc>
                  <a:txBody>
                    <a:bodyPr/>
                    <a:lstStyle/>
                    <a:p>
                      <a:pPr algn="ctr"/>
                      <a:r>
                        <a:rPr lang="en-US" sz="1800"/>
                        <a:t>1.0</a:t>
                      </a:r>
                    </a:p>
                  </a:txBody>
                  <a:tcPr marL="93767" marR="93767" marT="46883" marB="46883"/>
                </a:tc>
                <a:tc>
                  <a:txBody>
                    <a:bodyPr/>
                    <a:lstStyle/>
                    <a:p>
                      <a:pPr algn="ctr"/>
                      <a:r>
                        <a:rPr lang="en-US" sz="1800"/>
                        <a:t>1.0</a:t>
                      </a:r>
                    </a:p>
                  </a:txBody>
                  <a:tcPr marL="93767" marR="93767" marT="46883" marB="46883"/>
                </a:tc>
                <a:tc>
                  <a:txBody>
                    <a:bodyPr/>
                    <a:lstStyle/>
                    <a:p>
                      <a:pPr algn="ctr"/>
                      <a:r>
                        <a:rPr lang="en-US" sz="1800"/>
                        <a:t>1.0</a:t>
                      </a:r>
                    </a:p>
                  </a:txBody>
                  <a:tcPr marL="93767" marR="93767" marT="46883" marB="46883"/>
                </a:tc>
                <a:extLst>
                  <a:ext uri="{0D108BD9-81ED-4DB2-BD59-A6C34878D82A}">
                    <a16:rowId xmlns:a16="http://schemas.microsoft.com/office/drawing/2014/main" val="630965465"/>
                  </a:ext>
                </a:extLst>
              </a:tr>
              <a:tr h="6938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Random Forest Classifier</a:t>
                      </a:r>
                    </a:p>
                  </a:txBody>
                  <a:tcPr marL="93767" marR="93767" marT="46883" marB="46883"/>
                </a:tc>
                <a:tc>
                  <a:txBody>
                    <a:bodyPr/>
                    <a:lstStyle/>
                    <a:p>
                      <a:pPr algn="ctr"/>
                      <a:r>
                        <a:rPr lang="en-US" sz="1800"/>
                        <a:t>1.0</a:t>
                      </a:r>
                    </a:p>
                  </a:txBody>
                  <a:tcPr marL="93767" marR="93767" marT="46883" marB="46883"/>
                </a:tc>
                <a:tc>
                  <a:txBody>
                    <a:bodyPr/>
                    <a:lstStyle/>
                    <a:p>
                      <a:pPr algn="ctr"/>
                      <a:r>
                        <a:rPr lang="en-US" sz="1800"/>
                        <a:t>1.0</a:t>
                      </a:r>
                    </a:p>
                  </a:txBody>
                  <a:tcPr marL="93767" marR="93767" marT="46883" marB="46883"/>
                </a:tc>
                <a:tc>
                  <a:txBody>
                    <a:bodyPr/>
                    <a:lstStyle/>
                    <a:p>
                      <a:pPr algn="ctr"/>
                      <a:r>
                        <a:rPr lang="en-US" sz="1800"/>
                        <a:t>1.0</a:t>
                      </a:r>
                    </a:p>
                  </a:txBody>
                  <a:tcPr marL="93767" marR="93767" marT="46883" marB="46883"/>
                </a:tc>
                <a:tc>
                  <a:txBody>
                    <a:bodyPr/>
                    <a:lstStyle/>
                    <a:p>
                      <a:pPr algn="ctr"/>
                      <a:r>
                        <a:rPr lang="en-US" sz="1800"/>
                        <a:t>1.0</a:t>
                      </a:r>
                    </a:p>
                  </a:txBody>
                  <a:tcPr marL="93767" marR="93767" marT="46883" marB="46883"/>
                </a:tc>
                <a:extLst>
                  <a:ext uri="{0D108BD9-81ED-4DB2-BD59-A6C34878D82A}">
                    <a16:rowId xmlns:a16="http://schemas.microsoft.com/office/drawing/2014/main" val="893836586"/>
                  </a:ext>
                </a:extLst>
              </a:tr>
              <a:tr h="4125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Voting Classifier</a:t>
                      </a:r>
                    </a:p>
                  </a:txBody>
                  <a:tcPr marL="93767" marR="93767" marT="46883" marB="46883"/>
                </a:tc>
                <a:tc>
                  <a:txBody>
                    <a:bodyPr/>
                    <a:lstStyle/>
                    <a:p>
                      <a:pPr algn="ctr"/>
                      <a:r>
                        <a:rPr lang="en-US" sz="1800"/>
                        <a:t>0.9653</a:t>
                      </a:r>
                    </a:p>
                  </a:txBody>
                  <a:tcPr marL="93767" marR="93767" marT="46883" marB="46883"/>
                </a:tc>
                <a:tc>
                  <a:txBody>
                    <a:bodyPr/>
                    <a:lstStyle/>
                    <a:p>
                      <a:pPr algn="ctr"/>
                      <a:r>
                        <a:rPr lang="en-US" sz="1800"/>
                        <a:t>0.97</a:t>
                      </a:r>
                    </a:p>
                  </a:txBody>
                  <a:tcPr marL="93767" marR="93767" marT="46883" marB="46883"/>
                </a:tc>
                <a:tc>
                  <a:txBody>
                    <a:bodyPr/>
                    <a:lstStyle/>
                    <a:p>
                      <a:pPr algn="ctr"/>
                      <a:r>
                        <a:rPr lang="en-US" sz="1800"/>
                        <a:t>0.97</a:t>
                      </a:r>
                    </a:p>
                  </a:txBody>
                  <a:tcPr marL="93767" marR="93767" marT="46883" marB="46883"/>
                </a:tc>
                <a:tc>
                  <a:txBody>
                    <a:bodyPr/>
                    <a:lstStyle/>
                    <a:p>
                      <a:pPr algn="ctr"/>
                      <a:r>
                        <a:rPr lang="en-US" sz="1800"/>
                        <a:t>0.97</a:t>
                      </a:r>
                    </a:p>
                  </a:txBody>
                  <a:tcPr marL="93767" marR="93767" marT="46883" marB="46883"/>
                </a:tc>
                <a:extLst>
                  <a:ext uri="{0D108BD9-81ED-4DB2-BD59-A6C34878D82A}">
                    <a16:rowId xmlns:a16="http://schemas.microsoft.com/office/drawing/2014/main" val="3651189948"/>
                  </a:ext>
                </a:extLst>
              </a:tr>
              <a:tr h="6938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XGBClassifier</a:t>
                      </a:r>
                    </a:p>
                    <a:p>
                      <a:pPr algn="ctr"/>
                      <a:endParaRPr lang="en-US" sz="1800"/>
                    </a:p>
                  </a:txBody>
                  <a:tcPr marL="93767" marR="93767" marT="46883" marB="46883"/>
                </a:tc>
                <a:tc>
                  <a:txBody>
                    <a:bodyPr/>
                    <a:lstStyle/>
                    <a:p>
                      <a:pPr algn="ctr"/>
                      <a:r>
                        <a:rPr lang="en-US" sz="1800"/>
                        <a:t>0.972</a:t>
                      </a:r>
                    </a:p>
                  </a:txBody>
                  <a:tcPr marL="93767" marR="93767" marT="46883" marB="46883"/>
                </a:tc>
                <a:tc>
                  <a:txBody>
                    <a:bodyPr/>
                    <a:lstStyle/>
                    <a:p>
                      <a:pPr algn="ctr"/>
                      <a:r>
                        <a:rPr lang="en-US" sz="1800"/>
                        <a:t>0.97</a:t>
                      </a:r>
                    </a:p>
                  </a:txBody>
                  <a:tcPr marL="93767" marR="93767" marT="46883" marB="46883"/>
                </a:tc>
                <a:tc>
                  <a:txBody>
                    <a:bodyPr/>
                    <a:lstStyle/>
                    <a:p>
                      <a:pPr algn="ctr"/>
                      <a:r>
                        <a:rPr lang="en-US" sz="1800"/>
                        <a:t>0.97</a:t>
                      </a:r>
                    </a:p>
                  </a:txBody>
                  <a:tcPr marL="93767" marR="93767" marT="46883" marB="46883"/>
                </a:tc>
                <a:tc>
                  <a:txBody>
                    <a:bodyPr/>
                    <a:lstStyle/>
                    <a:p>
                      <a:pPr algn="ctr"/>
                      <a:r>
                        <a:rPr lang="en-US" sz="1800"/>
                        <a:t>0.97</a:t>
                      </a:r>
                    </a:p>
                  </a:txBody>
                  <a:tcPr marL="93767" marR="93767" marT="46883" marB="46883"/>
                </a:tc>
                <a:extLst>
                  <a:ext uri="{0D108BD9-81ED-4DB2-BD59-A6C34878D82A}">
                    <a16:rowId xmlns:a16="http://schemas.microsoft.com/office/drawing/2014/main" val="1115269707"/>
                  </a:ext>
                </a:extLst>
              </a:tr>
            </a:tbl>
          </a:graphicData>
        </a:graphic>
      </p:graphicFrame>
    </p:spTree>
    <p:extLst>
      <p:ext uri="{BB962C8B-B14F-4D97-AF65-F5344CB8AC3E}">
        <p14:creationId xmlns:p14="http://schemas.microsoft.com/office/powerpoint/2010/main" val="1963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D08ED5-FD50-4E9B-A709-9D3AD80B5F84}"/>
              </a:ext>
            </a:extLst>
          </p:cNvPr>
          <p:cNvPicPr>
            <a:picLocks noChangeAspect="1"/>
          </p:cNvPicPr>
          <p:nvPr/>
        </p:nvPicPr>
        <p:blipFill rotWithShape="1">
          <a:blip r:embed="rId2"/>
          <a:srcRect b="11765"/>
          <a:stretch/>
        </p:blipFill>
        <p:spPr>
          <a:xfrm>
            <a:off x="20" y="10"/>
            <a:ext cx="12191980" cy="6857990"/>
          </a:xfrm>
          <a:prstGeom prst="rect">
            <a:avLst/>
          </a:prstGeom>
        </p:spPr>
      </p:pic>
    </p:spTree>
    <p:extLst>
      <p:ext uri="{BB962C8B-B14F-4D97-AF65-F5344CB8AC3E}">
        <p14:creationId xmlns:p14="http://schemas.microsoft.com/office/powerpoint/2010/main" val="312705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4.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5.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6.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238</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8</vt:i4>
      </vt:variant>
    </vt:vector>
  </HeadingPairs>
  <TitlesOfParts>
    <vt:vector size="22" baseType="lpstr">
      <vt:lpstr>Arial</vt:lpstr>
      <vt:lpstr>Calibri</vt:lpstr>
      <vt:lpstr>Calibri Light</vt:lpstr>
      <vt:lpstr>Courier New</vt:lpstr>
      <vt:lpstr>Gill Sans MT</vt:lpstr>
      <vt:lpstr>Trebuchet MS</vt:lpstr>
      <vt:lpstr>Tw Cen MT</vt:lpstr>
      <vt:lpstr>Wingdings 2</vt:lpstr>
      <vt:lpstr>Office Theme</vt:lpstr>
      <vt:lpstr>Berlin</vt:lpstr>
      <vt:lpstr>Dividend</vt:lpstr>
      <vt:lpstr>Droplet</vt:lpstr>
      <vt:lpstr>Retrospect</vt:lpstr>
      <vt:lpstr>Gallery</vt:lpstr>
      <vt:lpstr>Fashion_MNIST</vt:lpstr>
      <vt:lpstr>PowerPoint Presentation</vt:lpstr>
      <vt:lpstr>OBJECTIVE</vt:lpstr>
      <vt:lpstr>The class labels for Fashion MNIST are:</vt:lpstr>
      <vt:lpstr>Since, we have multiple classes (unique values - 0,1,2,...9) for the label in the target dataset y_train, its a 'multi-class' Classification problem. There are basically two strategies using which we can use multiple binary classifiers for multiclass classification. They are (1) One-versus-all (OvA) strategy also called one-versus-the-rest (2) One-versus-one (OvO) strategy  In OvA strategy, to create a system that can classify the digit images into 10 classes (from 0 to 9), we train 10 binary classifiers, one for each digit (a 0-detector, a 1-detector, a 2-detector, and so on). Then when we want to classify an image, we get the decision score from each classifier for that image and we select the class whose classifier outputs the highest score. We will use OvA strategy for this multi-class Classification problem. When you try to use a 'Binary Classification Algorithm/Model(binary classifier)' for a multi-class classification problem using Scikit Learn, Scikit Learn by default uses OvA strategy internally.</vt:lpstr>
      <vt:lpstr>I have applied:</vt:lpstr>
      <vt:lpstr>METRICS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Fashion_MNIST</dc:title>
  <dc:creator>Siri Vennela Chervela</dc:creator>
  <cp:lastModifiedBy>Siri Vennela Chervela</cp:lastModifiedBy>
  <cp:revision>1</cp:revision>
  <dcterms:created xsi:type="dcterms:W3CDTF">2020-01-24T08:39:04Z</dcterms:created>
  <dcterms:modified xsi:type="dcterms:W3CDTF">2020-01-24T08:39:56Z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siri.chervela@ad.infosys.com</vt:lpwstr>
  </property>
  <property fmtid="{D5CDD505-2E9C-101B-9397-08002B2CF9AE}" pid="5" name="MSIP_Label_be4b3411-284d-4d31-bd4f-bc13ef7f1fd6_SetDate">
    <vt:lpwstr>2020-01-24T08:39:41.4939972Z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84d740a1-f940-431b-a419-ad930318dfe1</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siri.chervela@ad.infosys.com</vt:lpwstr>
  </property>
  <property fmtid="{D5CDD505-2E9C-101B-9397-08002B2CF9AE}" pid="13" name="MSIP_Label_a0819fa7-4367-4500-ba88-dd630d977609_SetDate">
    <vt:lpwstr>2020-01-24T08:39:41.4939972Z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84d740a1-f940-431b-a419-ad930318dfe1</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