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Nunito" charset="0"/>
      <p:regular r:id="rId22"/>
      <p:bold r:id="rId23"/>
      <p:italic r:id="rId24"/>
      <p:boldItalic r:id="rId25"/>
    </p:embeddedFont>
    <p:embeddedFont>
      <p:font typeface="Calibri" pitchFamily="34" charset="0"/>
      <p:regular r:id="rId26"/>
      <p:bold r:id="rId27"/>
      <p:italic r:id="rId28"/>
      <p:boldItalic r:id="rId29"/>
    </p:embeddedFont>
    <p:embeddedFont>
      <p:font typeface="Roboto Mono" charset="0"/>
      <p:regular r:id="rId30"/>
      <p:bold r:id="rId31"/>
      <p:italic r:id="rId32"/>
      <p:boldItalic r:id="rId33"/>
    </p:embeddedFont>
    <p:embeddedFont>
      <p:font typeface="Trebuchet MS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25686602-883E-453A-888D-46D06EAF548E}">
  <a:tblStyle styleId="{25686602-883E-453A-888D-46D06EAF54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-736" y="-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0c6aba3d7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0c6aba3d7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a8b441092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a8b441092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0a8b441092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0a8b441092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0a8b441092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0a8b441092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a8b441092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a8b441092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0a8b441092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0a8b441092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0a8b441092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0a8b441092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0a8b441092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0a8b441092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0a8b44109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0a8b44109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a8b44109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0a8b441092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8913dbf37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8913dbf37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0a8b44109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0a8b441092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0a8b441092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0a8b441092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0a8b44109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0a8b44109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0a8b441092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0a8b441092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0a8b441092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0a8b441092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0a8b441092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0a8b441092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0a8b44109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0a8b44109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Cloud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>
            <a:spLocks noGrp="1"/>
          </p:cNvSpPr>
          <p:nvPr>
            <p:ph type="body" idx="1"/>
          </p:nvPr>
        </p:nvSpPr>
        <p:spPr>
          <a:xfrm>
            <a:off x="819150" y="506550"/>
            <a:ext cx="7505700" cy="35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Docker</a:t>
            </a:r>
            <a:endParaRPr sz="16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It is a platform that uses OS-level virtualization to deliver software in packages called containers.</a:t>
            </a:r>
            <a:endParaRPr sz="16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GB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GB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ocker is an open platform for developing, shipping and running applications.</a:t>
            </a:r>
            <a:b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GB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D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ocker uses Containers. </a:t>
            </a:r>
            <a:b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GB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D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ocker enables you to separate your applications from your </a:t>
            </a:r>
            <a:r>
              <a:rPr lang="en-GB" sz="1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infrastructure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Purpose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Docker is used to ensure consistency across development, testing, and production environments by allowing developers to package their applications with all dependencies.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0962" y="912813"/>
            <a:ext cx="4042075" cy="331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>
            <a:spLocks noGrp="1"/>
          </p:cNvSpPr>
          <p:nvPr>
            <p:ph type="body" idx="1"/>
          </p:nvPr>
        </p:nvSpPr>
        <p:spPr>
          <a:xfrm>
            <a:off x="891850" y="542200"/>
            <a:ext cx="7505700" cy="32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Docker Technique:</a:t>
            </a:r>
            <a:endParaRPr sz="16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GB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ocker introduced containerization, which isolates applications and their dependencies in lightweight containers.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Containers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are lightweight, portable units that include everything needed to run an application, including the code, runtime, libraries, binaries and system tools.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Unlike Virtual Machines, containers share the host OS kernel, which reduces overhead and allows for faster startup times and more efficient resource usage.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>
            <a:spLocks noGrp="1"/>
          </p:cNvSpPr>
          <p:nvPr>
            <p:ph type="body" idx="1"/>
          </p:nvPr>
        </p:nvSpPr>
        <p:spPr>
          <a:xfrm>
            <a:off x="819150" y="506550"/>
            <a:ext cx="7505700" cy="40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Core Components:</a:t>
            </a:r>
            <a:endParaRPr sz="16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just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Docker Image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Docker Container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Dockerfile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Docker Compose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6550" y="2422975"/>
            <a:ext cx="5062775" cy="174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>
            <a:spLocks noGrp="1"/>
          </p:cNvSpPr>
          <p:nvPr>
            <p:ph type="body" idx="1"/>
          </p:nvPr>
        </p:nvSpPr>
        <p:spPr>
          <a:xfrm>
            <a:off x="819150" y="506550"/>
            <a:ext cx="7505700" cy="40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Core Docker Concepts:</a:t>
            </a:r>
            <a:endParaRPr sz="16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Docker Image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GB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 image is a read-only template with instructions for creating a Docker container.</a:t>
            </a:r>
            <a:r>
              <a:rPr lang="en-GB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GB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lightweight, standalone, executable package that includes everything needed to run a piece of software, including the code, runtime, libraries, and system tools. Images are read-only templates.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Docker Container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GB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GB" sz="1200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ontainers are lightweight and contain everything needed to run the application.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GB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GB" sz="1200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ontainers  are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runnable instance of an image. Containers can be created, started, stopped, and deleted, and they are isolated from each other and the host system.</a:t>
            </a:r>
            <a:b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>
            <a:spLocks noGrp="1"/>
          </p:cNvSpPr>
          <p:nvPr>
            <p:ph type="body" idx="1"/>
          </p:nvPr>
        </p:nvSpPr>
        <p:spPr>
          <a:xfrm>
            <a:off x="819150" y="506550"/>
            <a:ext cx="7505700" cy="40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Core Docker Concepts Cntd..</a:t>
            </a:r>
            <a:endParaRPr sz="16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Dockerfile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 text file that contains instructions for building a Docker image. It specifies the base image and the steps needed to configure and build the application.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Docker Compose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 tool to define and run multi-container Docker applications. You use a </a:t>
            </a: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docker-compose.yml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file to configure the application’s services (e.g., frontend, backend, and database).</a:t>
            </a:r>
            <a:b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>
            <a:spLocks noGrp="1"/>
          </p:cNvSpPr>
          <p:nvPr>
            <p:ph type="body" idx="1"/>
          </p:nvPr>
        </p:nvSpPr>
        <p:spPr>
          <a:xfrm>
            <a:off x="819150" y="506550"/>
            <a:ext cx="7505700" cy="38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problem does Docker solve, and how does it benefit software development and deployment?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Consistency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Containers ensure that the application works the same way across development, staging, and production environments.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Efficiency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Containers are lightweight and use fewer resources compared to VMs.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Portability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Docker containers can run on any system that supports Docker, from local development machines to cloud environments.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Version control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Docker images provide versioning, enabling easy rollbacks and updates.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Rapid deployment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Containers start quickly, speeding up development and deployment processes.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>
            <a:spLocks noGrp="1"/>
          </p:cNvSpPr>
          <p:nvPr>
            <p:ph type="body" idx="1"/>
          </p:nvPr>
        </p:nvSpPr>
        <p:spPr>
          <a:xfrm>
            <a:off x="249375" y="230500"/>
            <a:ext cx="8075400" cy="42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Docker Client-Server Architecture</a:t>
            </a:r>
            <a:endParaRPr sz="1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sz="1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8863" y="909638"/>
            <a:ext cx="4486275" cy="332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301" y="626050"/>
            <a:ext cx="7701469" cy="420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>
            <a:spLocks noGrp="1"/>
          </p:cNvSpPr>
          <p:nvPr>
            <p:ph type="body" idx="1"/>
          </p:nvPr>
        </p:nvSpPr>
        <p:spPr>
          <a:xfrm>
            <a:off x="819150" y="506550"/>
            <a:ext cx="7505700" cy="39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Docker Client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client is the command-line interface (CLI) used to interact with the Docker daemon. Commands such as </a:t>
            </a:r>
            <a:r>
              <a:rPr lang="en-GB" sz="1200" u="sng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docker run</a:t>
            </a:r>
            <a:r>
              <a:rPr lang="en-GB" sz="12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GB" sz="1200" u="sng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docker build</a:t>
            </a:r>
            <a:r>
              <a:rPr lang="en-GB" sz="12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GB" sz="1200" u="sng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docker pull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executed from here.</a:t>
            </a:r>
            <a:b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Docker Daemon (Server)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daemon (or server) listens for commands from the Docker client. It builds, runs, and manages containers on the host system.</a:t>
            </a:r>
            <a:b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Registry (Docker Hub):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Docker registry stores Docker images. Public registries like Docker Hub allow users to pull and share images. Private registries can also be set up for internal use.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 txBox="1">
            <a:spLocks noGrp="1"/>
          </p:cNvSpPr>
          <p:nvPr>
            <p:ph type="body" idx="1"/>
          </p:nvPr>
        </p:nvSpPr>
        <p:spPr>
          <a:xfrm>
            <a:off x="819150" y="506550"/>
            <a:ext cx="7505700" cy="39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Comparison</a:t>
            </a:r>
            <a:endParaRPr sz="16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9" name="Google Shape;229;p31"/>
          <p:cNvGraphicFramePr/>
          <p:nvPr/>
        </p:nvGraphicFramePr>
        <p:xfrm>
          <a:off x="983673" y="1162225"/>
          <a:ext cx="7239000" cy="2621130"/>
        </p:xfrm>
        <a:graphic>
          <a:graphicData uri="http://schemas.openxmlformats.org/drawingml/2006/table">
            <a:tbl>
              <a:tblPr>
                <a:noFill/>
                <a:tableStyleId>{25686602-883E-453A-888D-46D06EAF548E}</a:tableStyleId>
              </a:tblPr>
              <a:tblGrid>
                <a:gridCol w="2464950"/>
                <a:gridCol w="2413000"/>
                <a:gridCol w="23610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Features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Virtual Machines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Docker (Containers)</a:t>
                      </a:r>
                      <a:endParaRPr b="1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Isolation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Full OS virtualization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Shares same host OS (App Isolation)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Startup Time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Takes time to boot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Fast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Resource Overhead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Requires Full OS (for each VM)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Shares same host OS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Portability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OS and Hypervisor (dependent)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Runs consistent across env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230" name="Google Shape;230;p31"/>
          <p:cNvGraphicFramePr/>
          <p:nvPr/>
        </p:nvGraphicFramePr>
        <p:xfrm>
          <a:off x="983675" y="3783275"/>
          <a:ext cx="7239000" cy="531100"/>
        </p:xfrm>
        <a:graphic>
          <a:graphicData uri="http://schemas.openxmlformats.org/drawingml/2006/table">
            <a:tbl>
              <a:tblPr>
                <a:noFill/>
                <a:tableStyleId>{25686602-883E-453A-888D-46D06EAF548E}</a:tableStyleId>
              </a:tblPr>
              <a:tblGrid>
                <a:gridCol w="2464950"/>
                <a:gridCol w="2413000"/>
                <a:gridCol w="2361050"/>
              </a:tblGrid>
              <a:tr h="531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Deployment Speed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Slower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Smaller and faster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>
            <a:spLocks noGrp="1"/>
          </p:cNvSpPr>
          <p:nvPr>
            <p:ph type="body" idx="1"/>
          </p:nvPr>
        </p:nvSpPr>
        <p:spPr>
          <a:xfrm>
            <a:off x="819150" y="506550"/>
            <a:ext cx="7505700" cy="39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SSOW Cloud Syllabus</a:t>
            </a:r>
            <a:endParaRPr sz="1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Containerization and Orchestration Tools</a:t>
            </a:r>
            <a:endParaRPr sz="1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lang="en-GB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1.1 </a:t>
            </a:r>
            <a:r>
              <a:rPr lang="en-GB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Docker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lang="en-GB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1.2 </a:t>
            </a:r>
            <a:r>
              <a:rPr lang="en-GB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Kubernetes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lang="en-GB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1.3</a:t>
            </a:r>
            <a:r>
              <a:rPr lang="en-GB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GB" sz="1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Terraform</a:t>
            </a:r>
            <a:r>
              <a:rPr lang="en-GB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GB" sz="12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1.4. </a:t>
            </a:r>
            <a:r>
              <a:rPr lang="en-GB" sz="12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Ansible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lang="en-GB" sz="12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1.5</a:t>
            </a:r>
            <a:r>
              <a:rPr lang="en-GB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GB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Helm </a:t>
            </a:r>
            <a:r>
              <a:rPr lang="en-GB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(optional)</a:t>
            </a:r>
            <a:r>
              <a:rPr lang="en-GB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Cloud Providers</a:t>
            </a:r>
            <a:endParaRPr sz="1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lang="en-GB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2.1  </a:t>
            </a:r>
            <a:r>
              <a:rPr lang="en-GB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 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lang="en-GB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2.2 </a:t>
            </a:r>
            <a:r>
              <a:rPr lang="en-GB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GCP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 txBox="1">
            <a:spLocks noGrp="1"/>
          </p:cNvSpPr>
          <p:nvPr>
            <p:ph type="ctrTitle"/>
          </p:nvPr>
        </p:nvSpPr>
        <p:spPr>
          <a:xfrm>
            <a:off x="189135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</a:rPr>
              <a:t>1.1</a:t>
            </a:r>
            <a:r>
              <a:rPr lang="en-GB"/>
              <a:t> Docker</a:t>
            </a:r>
            <a:endParaRPr/>
          </a:p>
        </p:txBody>
      </p:sp>
      <p:pic>
        <p:nvPicPr>
          <p:cNvPr id="139" name="Google Shape;13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950" y="1787871"/>
            <a:ext cx="2099688" cy="1567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>
            <a:spLocks noGrp="1"/>
          </p:cNvSpPr>
          <p:nvPr>
            <p:ph type="body" idx="1"/>
          </p:nvPr>
        </p:nvSpPr>
        <p:spPr>
          <a:xfrm>
            <a:off x="819150" y="506550"/>
            <a:ext cx="7505700" cy="39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Prerequisites Terminologies</a:t>
            </a:r>
            <a:endParaRPr sz="1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irtual Machine and </a:t>
            </a:r>
            <a:r>
              <a:rPr lang="en-GB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ypervisor</a:t>
            </a:r>
            <a:endParaRPr sz="1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re-Cloud Era</a:t>
            </a:r>
            <a:b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– </a:t>
            </a:r>
            <a:r>
              <a:rPr lang="en-GB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Premise  &amp; its complexities , </a:t>
            </a:r>
            <a:r>
              <a:rPr lang="en-GB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loud Basics</a:t>
            </a:r>
            <a:b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>
            <a:spLocks noGrp="1"/>
          </p:cNvSpPr>
          <p:nvPr>
            <p:ph type="body" idx="1"/>
          </p:nvPr>
        </p:nvSpPr>
        <p:spPr>
          <a:xfrm>
            <a:off x="819150" y="506550"/>
            <a:ext cx="7505700" cy="39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Virtualization</a:t>
            </a:r>
            <a:endParaRPr sz="16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sz="1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263" y="909625"/>
            <a:ext cx="4486275" cy="332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7"/>
          <p:cNvSpPr txBox="1"/>
          <p:nvPr/>
        </p:nvSpPr>
        <p:spPr>
          <a:xfrm>
            <a:off x="5507175" y="1061775"/>
            <a:ext cx="2805600" cy="3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 b="1"/>
              <a:t>V</a:t>
            </a:r>
            <a:r>
              <a:rPr lang="en-GB" sz="1200"/>
              <a:t>irtualization is the process of creating a virtual version of something,such as a server, storage device, network resource, or operating system </a:t>
            </a:r>
            <a:endParaRPr sz="1200" b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200">
                <a:highlight>
                  <a:srgbClr val="FFFFFF"/>
                </a:highlight>
              </a:rPr>
              <a:t>    </a:t>
            </a:r>
            <a:r>
              <a:rPr lang="en-GB" sz="1200" b="1">
                <a:highlight>
                  <a:srgbClr val="FFFFFF"/>
                </a:highlight>
              </a:rPr>
              <a:t>–</a:t>
            </a:r>
            <a:r>
              <a:rPr lang="en-GB" sz="1200">
                <a:highlight>
                  <a:srgbClr val="FFFFFF"/>
                </a:highlight>
              </a:rPr>
              <a:t> Virtualization enables multiple operating systems and applications to run concurrently on a single physical machine.</a:t>
            </a:r>
            <a:br>
              <a:rPr lang="en-GB" sz="1200">
                <a:highlight>
                  <a:srgbClr val="FFFFFF"/>
                </a:highlight>
              </a:rPr>
            </a:br>
            <a:r>
              <a:rPr lang="en-GB" sz="1200">
                <a:highlight>
                  <a:srgbClr val="FFFFFF"/>
                </a:highlight>
              </a:rPr>
              <a:t>     </a:t>
            </a:r>
            <a:r>
              <a:rPr lang="en-GB" sz="1200" b="1">
                <a:highlight>
                  <a:srgbClr val="FFFFFF"/>
                </a:highlight>
              </a:rPr>
              <a:t>– </a:t>
            </a:r>
            <a:r>
              <a:rPr lang="en-GB" sz="1200">
                <a:highlight>
                  <a:srgbClr val="FFFFFF"/>
                </a:highlight>
              </a:rPr>
              <a:t>This technique allows each VM to act like a fully functional independent computer, each with its own OS and application stack. 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>
            <a:spLocks noGrp="1"/>
          </p:cNvSpPr>
          <p:nvPr>
            <p:ph type="body" idx="1"/>
          </p:nvPr>
        </p:nvSpPr>
        <p:spPr>
          <a:xfrm>
            <a:off x="819150" y="506550"/>
            <a:ext cx="7505700" cy="36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Hypervisor:</a:t>
            </a:r>
            <a:endParaRPr sz="16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GB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ypervisor is software that creates and manages virtual machines. It sits between the hardware and the VMs, allocating resources such as CPU and memory to each VM.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GB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Types:</a:t>
            </a:r>
            <a:endParaRPr sz="1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➔"/>
            </a:pPr>
            <a:r>
              <a:rPr lang="en-GB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 1 (Bare-metal)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Runs directly on hardware (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e.g., VMware ESXi, Microsoft Hyper-V).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➔"/>
            </a:pPr>
            <a:r>
              <a:rPr lang="en-GB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 2 (Hosted)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Runs on a host OS 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(e.g., VirtualBox, VMware Workstation).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>
            <a:spLocks noGrp="1"/>
          </p:cNvSpPr>
          <p:nvPr>
            <p:ph type="body" idx="1"/>
          </p:nvPr>
        </p:nvSpPr>
        <p:spPr>
          <a:xfrm>
            <a:off x="819150" y="506550"/>
            <a:ext cx="7505700" cy="294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 of Virtual Machine:</a:t>
            </a:r>
            <a:endParaRPr sz="16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GB" sz="1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Overhead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Each VM required a full operating system, which consumed a significant amount of resources (CPU, RAM, storage).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GB" sz="1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Slow Startup: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VMs took longer to start because each needed to boot its own OS.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GB" sz="1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 Inefficiency: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hypervisor consumed additional resources, and not all VMs could efficiently share the physical machine’s resources.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>
            <a:spLocks noGrp="1"/>
          </p:cNvSpPr>
          <p:nvPr>
            <p:ph type="body" idx="1"/>
          </p:nvPr>
        </p:nvSpPr>
        <p:spPr>
          <a:xfrm>
            <a:off x="819150" y="506550"/>
            <a:ext cx="7505700" cy="39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900" y="1342150"/>
            <a:ext cx="2695650" cy="223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4425" y="1355638"/>
            <a:ext cx="2374300" cy="223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0"/>
          <p:cNvSpPr txBox="1"/>
          <p:nvPr/>
        </p:nvSpPr>
        <p:spPr>
          <a:xfrm>
            <a:off x="1163775" y="833175"/>
            <a:ext cx="27918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On Premise Model</a:t>
            </a:r>
            <a:endParaRPr sz="13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0"/>
          <p:cNvSpPr txBox="1"/>
          <p:nvPr/>
        </p:nvSpPr>
        <p:spPr>
          <a:xfrm>
            <a:off x="4935675" y="833175"/>
            <a:ext cx="22341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Cloud Model</a:t>
            </a:r>
            <a:endParaRPr sz="13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>
            <a:spLocks noGrp="1"/>
          </p:cNvSpPr>
          <p:nvPr>
            <p:ph type="body" idx="1"/>
          </p:nvPr>
        </p:nvSpPr>
        <p:spPr>
          <a:xfrm>
            <a:off x="819150" y="506550"/>
            <a:ext cx="7505700" cy="19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Problems in Pre-Docker Period:</a:t>
            </a:r>
            <a:endParaRPr sz="16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Setting up VM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Duplicate Effort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Manual Setup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Scaling Challenges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583</Words>
  <Application>Microsoft Office PowerPoint</Application>
  <PresentationFormat>On-screen Show (16:9)</PresentationFormat>
  <Paragraphs>105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Nunito</vt:lpstr>
      <vt:lpstr>Calibri</vt:lpstr>
      <vt:lpstr>Roboto Mono</vt:lpstr>
      <vt:lpstr>Trebuchet MS</vt:lpstr>
      <vt:lpstr>Shift</vt:lpstr>
      <vt:lpstr>Cloud</vt:lpstr>
      <vt:lpstr>Slide 2</vt:lpstr>
      <vt:lpstr>1.1 Docker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</dc:title>
  <cp:lastModifiedBy>LENOVO</cp:lastModifiedBy>
  <cp:revision>1</cp:revision>
  <dcterms:modified xsi:type="dcterms:W3CDTF">2024-11-23T06:37:32Z</dcterms:modified>
</cp:coreProperties>
</file>