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Ex2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2" r:id="rId3"/>
    <p:sldId id="257" r:id="rId4"/>
    <p:sldId id="258" r:id="rId5"/>
    <p:sldId id="260" r:id="rId6"/>
    <p:sldId id="261" r:id="rId7"/>
    <p:sldId id="265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4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sirja\Documents\Southbridge-Public-Schools-Tasks\Data-Visualization-Observation-Task\Data%20and%20Information%20Specialist%20Data%20Task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sirja\Documents\Southbridge-Public-Schools-Tasks\Data-Visualization-Observation-Task\Data%20and%20Information%20Specialist%20Data%20Task.xlsx" TargetMode="Externa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'Composite Score of 2022'!$A$2:$A$150</cx:f>
        <cx:lvl ptCount="149" formatCode="General">
          <cx:pt idx="0">268</cx:pt>
          <cx:pt idx="1">268</cx:pt>
          <cx:pt idx="2">273</cx:pt>
          <cx:pt idx="3">277</cx:pt>
          <cx:pt idx="4">278</cx:pt>
          <cx:pt idx="5">279</cx:pt>
          <cx:pt idx="6">280</cx:pt>
          <cx:pt idx="7">281</cx:pt>
          <cx:pt idx="8">281</cx:pt>
          <cx:pt idx="9">281</cx:pt>
          <cx:pt idx="10">281</cx:pt>
          <cx:pt idx="11">282</cx:pt>
          <cx:pt idx="12">283</cx:pt>
          <cx:pt idx="13">283</cx:pt>
          <cx:pt idx="14">283</cx:pt>
          <cx:pt idx="15">283</cx:pt>
          <cx:pt idx="16">283</cx:pt>
          <cx:pt idx="17">284</cx:pt>
          <cx:pt idx="18">284</cx:pt>
          <cx:pt idx="19">285</cx:pt>
          <cx:pt idx="20">286</cx:pt>
          <cx:pt idx="21">287</cx:pt>
          <cx:pt idx="22">287</cx:pt>
          <cx:pt idx="23">287</cx:pt>
          <cx:pt idx="24">289</cx:pt>
          <cx:pt idx="25">289</cx:pt>
          <cx:pt idx="26">290</cx:pt>
          <cx:pt idx="27">291</cx:pt>
          <cx:pt idx="28">292</cx:pt>
          <cx:pt idx="29">292</cx:pt>
          <cx:pt idx="30">293</cx:pt>
          <cx:pt idx="31">294</cx:pt>
          <cx:pt idx="32">295</cx:pt>
          <cx:pt idx="33">295</cx:pt>
          <cx:pt idx="34">297</cx:pt>
          <cx:pt idx="35">297</cx:pt>
          <cx:pt idx="36">297</cx:pt>
          <cx:pt idx="37">298</cx:pt>
          <cx:pt idx="38">298</cx:pt>
          <cx:pt idx="39">300</cx:pt>
          <cx:pt idx="40">300</cx:pt>
          <cx:pt idx="41">302</cx:pt>
          <cx:pt idx="42">302</cx:pt>
          <cx:pt idx="43">302</cx:pt>
          <cx:pt idx="44">302</cx:pt>
          <cx:pt idx="45">302</cx:pt>
          <cx:pt idx="46">303</cx:pt>
          <cx:pt idx="47">303</cx:pt>
          <cx:pt idx="48">303</cx:pt>
          <cx:pt idx="49">304</cx:pt>
          <cx:pt idx="50">304</cx:pt>
          <cx:pt idx="51">305</cx:pt>
          <cx:pt idx="52">305</cx:pt>
          <cx:pt idx="53">306</cx:pt>
          <cx:pt idx="54">307</cx:pt>
          <cx:pt idx="55">308</cx:pt>
          <cx:pt idx="56">310</cx:pt>
          <cx:pt idx="57">311</cx:pt>
          <cx:pt idx="58">311</cx:pt>
          <cx:pt idx="59">313</cx:pt>
          <cx:pt idx="60">314</cx:pt>
          <cx:pt idx="61">315</cx:pt>
          <cx:pt idx="62">316</cx:pt>
          <cx:pt idx="63">316</cx:pt>
          <cx:pt idx="64">316</cx:pt>
          <cx:pt idx="65">317</cx:pt>
          <cx:pt idx="66">318</cx:pt>
          <cx:pt idx="67">318</cx:pt>
          <cx:pt idx="68">318</cx:pt>
          <cx:pt idx="69">319</cx:pt>
          <cx:pt idx="70">321</cx:pt>
          <cx:pt idx="71">323</cx:pt>
          <cx:pt idx="72">323</cx:pt>
          <cx:pt idx="73">325</cx:pt>
          <cx:pt idx="74">325</cx:pt>
          <cx:pt idx="75">327</cx:pt>
          <cx:pt idx="76">327</cx:pt>
          <cx:pt idx="77">327</cx:pt>
          <cx:pt idx="78">328</cx:pt>
          <cx:pt idx="79">328</cx:pt>
          <cx:pt idx="80">330</cx:pt>
          <cx:pt idx="81">331</cx:pt>
          <cx:pt idx="82">332</cx:pt>
          <cx:pt idx="83">332</cx:pt>
          <cx:pt idx="84">332</cx:pt>
          <cx:pt idx="85">333</cx:pt>
          <cx:pt idx="86">334</cx:pt>
          <cx:pt idx="87">336</cx:pt>
          <cx:pt idx="88">337</cx:pt>
          <cx:pt idx="89">337</cx:pt>
          <cx:pt idx="90">338</cx:pt>
          <cx:pt idx="91">339</cx:pt>
          <cx:pt idx="92">340</cx:pt>
          <cx:pt idx="93">342</cx:pt>
          <cx:pt idx="94">344</cx:pt>
          <cx:pt idx="95">346</cx:pt>
          <cx:pt idx="96">347</cx:pt>
          <cx:pt idx="97">348</cx:pt>
          <cx:pt idx="98">349</cx:pt>
          <cx:pt idx="99">349</cx:pt>
          <cx:pt idx="100">349</cx:pt>
          <cx:pt idx="101">349</cx:pt>
          <cx:pt idx="102">350</cx:pt>
          <cx:pt idx="103">350</cx:pt>
          <cx:pt idx="104">350</cx:pt>
          <cx:pt idx="105">351</cx:pt>
          <cx:pt idx="106">351</cx:pt>
          <cx:pt idx="107">351</cx:pt>
          <cx:pt idx="108">351</cx:pt>
          <cx:pt idx="109">352</cx:pt>
          <cx:pt idx="110">352</cx:pt>
          <cx:pt idx="111">353</cx:pt>
          <cx:pt idx="112">353</cx:pt>
          <cx:pt idx="113">356</cx:pt>
          <cx:pt idx="114">356</cx:pt>
          <cx:pt idx="115">357</cx:pt>
          <cx:pt idx="116">358</cx:pt>
          <cx:pt idx="117">358</cx:pt>
          <cx:pt idx="118">359</cx:pt>
          <cx:pt idx="119">361</cx:pt>
          <cx:pt idx="120">364</cx:pt>
          <cx:pt idx="121">367</cx:pt>
          <cx:pt idx="122">367</cx:pt>
          <cx:pt idx="123">368</cx:pt>
          <cx:pt idx="124">369</cx:pt>
          <cx:pt idx="125">372</cx:pt>
          <cx:pt idx="126">372</cx:pt>
          <cx:pt idx="127">375</cx:pt>
          <cx:pt idx="128">376</cx:pt>
          <cx:pt idx="129">376</cx:pt>
          <cx:pt idx="130">376</cx:pt>
          <cx:pt idx="131">379</cx:pt>
          <cx:pt idx="132">384</cx:pt>
          <cx:pt idx="133">385</cx:pt>
          <cx:pt idx="134">386</cx:pt>
          <cx:pt idx="135">387</cx:pt>
          <cx:pt idx="136">400</cx:pt>
          <cx:pt idx="137">412</cx:pt>
          <cx:pt idx="138">427</cx:pt>
          <cx:pt idx="139">448</cx:pt>
        </cx:lvl>
      </cx:numDim>
    </cx:data>
  </cx:chartData>
  <cx:chart>
    <cx:title pos="t" align="ctr" overlay="0">
      <cx:tx>
        <cx:txData>
          <cx:v>Beginning Composite Score for 2022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rgbClr val="000000">
                  <a:lumMod val="65000"/>
                  <a:lumOff val="35000"/>
                </a:srgbClr>
              </a:solidFill>
              <a:latin typeface="Arial"/>
              <a:cs typeface="Arial"/>
            </a:rPr>
            <a:t>Beginning Composite Score for 2022</a:t>
          </a:r>
        </a:p>
      </cx:txPr>
    </cx:title>
    <cx:plotArea>
      <cx:plotAreaRegion>
        <cx:series layoutId="clusteredColumn" uniqueId="{7839B8C6-0AC0-4D9F-BD1F-B7ECFE0DA7F7}">
          <cx:tx>
            <cx:txData>
              <cx:f>'Composite Score of 2022'!$A$1</cx:f>
              <cx:v>Composite_Beginning</cx:v>
            </cx:txData>
          </cx:tx>
          <cx:dataPt idx="0">
            <cx:spPr>
              <a:solidFill>
                <a:srgbClr val="C00000"/>
              </a:solidFill>
            </cx:spPr>
          </cx:dataPt>
          <cx:dataPt idx="1">
            <cx:spPr>
              <a:solidFill>
                <a:srgbClr val="FFFF00"/>
              </a:solidFill>
            </cx:spPr>
          </cx:dataPt>
          <cx:dataLabels>
            <cx:visibility seriesName="0" categoryName="0" value="1"/>
          </cx:dataLabels>
          <cx:dataId val="0"/>
          <cx:layoutPr>
            <cx:binning intervalClosed="r"/>
          </cx:layoutPr>
        </cx:series>
      </cx:plotAreaRegion>
      <cx:axis id="0">
        <cx:catScaling gapWidth="0"/>
        <cx:title>
          <cx:tx>
            <cx:txData>
              <cx:v>Beginning Composite Score Range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>
                  <a:solidFill>
                    <a:srgbClr val="000000">
                      <a:lumMod val="65000"/>
                      <a:lumOff val="35000"/>
                    </a:srgbClr>
                  </a:solidFill>
                  <a:latin typeface="Arial"/>
                  <a:cs typeface="Arial"/>
                </a:rPr>
                <a:t>Beginning Composite Score Range</a:t>
              </a:r>
            </a:p>
          </cx:txPr>
        </cx:title>
        <cx:tickLabels/>
      </cx:axis>
      <cx:axis id="1">
        <cx:valScaling/>
        <cx:title>
          <cx:tx>
            <cx:txData>
              <cx:v>Number of Students 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>
                  <a:solidFill>
                    <a:srgbClr val="000000">
                      <a:lumMod val="65000"/>
                      <a:lumOff val="35000"/>
                    </a:srgbClr>
                  </a:solidFill>
                  <a:latin typeface="Arial"/>
                  <a:cs typeface="Arial"/>
                </a:rPr>
                <a:t>Number of Students </a:t>
              </a:r>
            </a:p>
          </cx:txPr>
        </cx:title>
        <cx:majorGridlines/>
        <cx:tickLabels/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'Composite Score of 2022'!$B$2:$B$150</cx:f>
        <cx:lvl ptCount="149" formatCode="General">
          <cx:pt idx="0">358</cx:pt>
          <cx:pt idx="1">362</cx:pt>
          <cx:pt idx="2">413</cx:pt>
          <cx:pt idx="3">369</cx:pt>
          <cx:pt idx="4">387</cx:pt>
          <cx:pt idx="5">370</cx:pt>
          <cx:pt idx="6">373</cx:pt>
          <cx:pt idx="7">370</cx:pt>
          <cx:pt idx="8">372</cx:pt>
          <cx:pt idx="9">371</cx:pt>
          <cx:pt idx="10">401</cx:pt>
          <cx:pt idx="11">371</cx:pt>
          <cx:pt idx="12">384</cx:pt>
          <cx:pt idx="13">384</cx:pt>
          <cx:pt idx="14">378</cx:pt>
          <cx:pt idx="15">392</cx:pt>
          <cx:pt idx="16">375</cx:pt>
          <cx:pt idx="17">395</cx:pt>
          <cx:pt idx="18">393</cx:pt>
          <cx:pt idx="19">380</cx:pt>
          <cx:pt idx="20">373</cx:pt>
          <cx:pt idx="21">399</cx:pt>
          <cx:pt idx="22">377</cx:pt>
          <cx:pt idx="23">381</cx:pt>
          <cx:pt idx="24">386</cx:pt>
          <cx:pt idx="25">398</cx:pt>
          <cx:pt idx="26">378</cx:pt>
          <cx:pt idx="27">396</cx:pt>
          <cx:pt idx="28">405</cx:pt>
          <cx:pt idx="29">404</cx:pt>
          <cx:pt idx="30">395</cx:pt>
          <cx:pt idx="31">415</cx:pt>
          <cx:pt idx="32">390</cx:pt>
          <cx:pt idx="33">408</cx:pt>
          <cx:pt idx="34">395</cx:pt>
          <cx:pt idx="35">409</cx:pt>
          <cx:pt idx="36">459</cx:pt>
          <cx:pt idx="37">409</cx:pt>
          <cx:pt idx="38">399</cx:pt>
          <cx:pt idx="39">407</cx:pt>
          <cx:pt idx="40">428</cx:pt>
          <cx:pt idx="41">412</cx:pt>
          <cx:pt idx="42">440</cx:pt>
          <cx:pt idx="43">418</cx:pt>
          <cx:pt idx="44">403</cx:pt>
          <cx:pt idx="45">404</cx:pt>
          <cx:pt idx="46">416</cx:pt>
          <cx:pt idx="47">407</cx:pt>
          <cx:pt idx="48">396</cx:pt>
          <cx:pt idx="49">419</cx:pt>
          <cx:pt idx="50">385</cx:pt>
          <cx:pt idx="51">419</cx:pt>
          <cx:pt idx="52">414</cx:pt>
          <cx:pt idx="53">427</cx:pt>
          <cx:pt idx="54">425</cx:pt>
          <cx:pt idx="55">443</cx:pt>
          <cx:pt idx="56">405</cx:pt>
          <cx:pt idx="57">448</cx:pt>
          <cx:pt idx="58">408</cx:pt>
          <cx:pt idx="59">417</cx:pt>
          <cx:pt idx="60">426</cx:pt>
          <cx:pt idx="61">428</cx:pt>
          <cx:pt idx="62">451</cx:pt>
          <cx:pt idx="63">442</cx:pt>
          <cx:pt idx="64">433</cx:pt>
          <cx:pt idx="65">417</cx:pt>
          <cx:pt idx="66">432</cx:pt>
          <cx:pt idx="67">428</cx:pt>
          <cx:pt idx="68">454</cx:pt>
          <cx:pt idx="69">424</cx:pt>
          <cx:pt idx="70">432</cx:pt>
          <cx:pt idx="71">425</cx:pt>
          <cx:pt idx="72">433</cx:pt>
          <cx:pt idx="73">411</cx:pt>
          <cx:pt idx="74">437</cx:pt>
          <cx:pt idx="75">446</cx:pt>
          <cx:pt idx="76">425</cx:pt>
          <cx:pt idx="77">447</cx:pt>
          <cx:pt idx="78">428</cx:pt>
          <cx:pt idx="79">433</cx:pt>
          <cx:pt idx="80">455</cx:pt>
          <cx:pt idx="81">454</cx:pt>
          <cx:pt idx="82">434</cx:pt>
          <cx:pt idx="83">423</cx:pt>
          <cx:pt idx="84">433</cx:pt>
          <cx:pt idx="85">443</cx:pt>
          <cx:pt idx="86">422</cx:pt>
          <cx:pt idx="87">451</cx:pt>
          <cx:pt idx="88">439</cx:pt>
          <cx:pt idx="89">435</cx:pt>
          <cx:pt idx="90">443</cx:pt>
          <cx:pt idx="91">452</cx:pt>
          <cx:pt idx="92">443</cx:pt>
          <cx:pt idx="93">544</cx:pt>
          <cx:pt idx="94">443</cx:pt>
          <cx:pt idx="95">455</cx:pt>
          <cx:pt idx="96">441</cx:pt>
          <cx:pt idx="97">444</cx:pt>
          <cx:pt idx="98">478</cx:pt>
          <cx:pt idx="99">453</cx:pt>
          <cx:pt idx="100">453</cx:pt>
          <cx:pt idx="101">464</cx:pt>
          <cx:pt idx="102">455</cx:pt>
          <cx:pt idx="103">440</cx:pt>
          <cx:pt idx="104">463</cx:pt>
          <cx:pt idx="105">445</cx:pt>
          <cx:pt idx="106">454</cx:pt>
          <cx:pt idx="107">463</cx:pt>
          <cx:pt idx="108">488</cx:pt>
          <cx:pt idx="109">504</cx:pt>
          <cx:pt idx="110">447</cx:pt>
          <cx:pt idx="111">484</cx:pt>
          <cx:pt idx="112">450</cx:pt>
          <cx:pt idx="113">462</cx:pt>
          <cx:pt idx="114">463</cx:pt>
          <cx:pt idx="115">449</cx:pt>
          <cx:pt idx="116">434</cx:pt>
          <cx:pt idx="117">449</cx:pt>
          <cx:pt idx="118">488</cx:pt>
          <cx:pt idx="119">461</cx:pt>
          <cx:pt idx="120">470</cx:pt>
          <cx:pt idx="121">460</cx:pt>
          <cx:pt idx="122">468</cx:pt>
          <cx:pt idx="123">483</cx:pt>
          <cx:pt idx="124">454</cx:pt>
          <cx:pt idx="125">477</cx:pt>
          <cx:pt idx="126">509</cx:pt>
          <cx:pt idx="127">485</cx:pt>
          <cx:pt idx="128">496</cx:pt>
          <cx:pt idx="129">544</cx:pt>
          <cx:pt idx="130">480</cx:pt>
          <cx:pt idx="131">492</cx:pt>
          <cx:pt idx="132">486</cx:pt>
          <cx:pt idx="133">511</cx:pt>
          <cx:pt idx="134">510</cx:pt>
          <cx:pt idx="135">485</cx:pt>
          <cx:pt idx="136">519</cx:pt>
          <cx:pt idx="137">501</cx:pt>
          <cx:pt idx="138">525</cx:pt>
          <cx:pt idx="139">558</cx:pt>
          <cx:pt idx="140">387</cx:pt>
          <cx:pt idx="141">369</cx:pt>
          <cx:pt idx="142">431</cx:pt>
          <cx:pt idx="143">363</cx:pt>
          <cx:pt idx="144">425</cx:pt>
          <cx:pt idx="145">412</cx:pt>
          <cx:pt idx="146">388</cx:pt>
          <cx:pt idx="147">414</cx:pt>
          <cx:pt idx="148">458</cx:pt>
        </cx:lvl>
      </cx:numDim>
    </cx:data>
  </cx:chartData>
  <cx:chart>
    <cx:title pos="t" align="ctr" overlay="0">
      <cx:tx>
        <cx:txData>
          <cx:v>End Composite Score for 2022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rgbClr val="000000">
                  <a:lumMod val="65000"/>
                  <a:lumOff val="35000"/>
                </a:srgbClr>
              </a:solidFill>
              <a:latin typeface="Arial"/>
              <a:cs typeface="Arial"/>
            </a:rPr>
            <a:t>End Composite Score for 2022</a:t>
          </a:r>
        </a:p>
      </cx:txPr>
    </cx:title>
    <cx:plotArea>
      <cx:plotAreaRegion>
        <cx:series layoutId="clusteredColumn" uniqueId="{804FF728-FA49-4730-A194-E81F18E1B49D}">
          <cx:tx>
            <cx:txData>
              <cx:f>'Composite Score of 2022'!$B$1</cx:f>
              <cx:v>Composite_End</cx:v>
            </cx:txData>
          </cx:tx>
          <cx:dataPt idx="0">
            <cx:spPr>
              <a:solidFill>
                <a:srgbClr val="C00000"/>
              </a:solidFill>
            </cx:spPr>
          </cx:dataPt>
          <cx:dataPt idx="1">
            <cx:spPr>
              <a:solidFill>
                <a:srgbClr val="FFFF00"/>
              </a:solidFill>
            </cx:spPr>
          </cx:dataPt>
          <cx:dataPt idx="2">
            <cx:spPr>
              <a:solidFill>
                <a:srgbClr val="00B050"/>
              </a:solidFill>
            </cx:spPr>
          </cx:dataPt>
          <cx:dataLabels>
            <cx:visibility seriesName="0" categoryName="0" value="1"/>
          </cx:dataLabels>
          <cx:dataId val="0"/>
          <cx:layoutPr>
            <cx:binning intervalClosed="r"/>
          </cx:layoutPr>
        </cx:series>
      </cx:plotAreaRegion>
      <cx:axis id="0">
        <cx:catScaling gapWidth="0"/>
        <cx:title>
          <cx:tx>
            <cx:txData>
              <cx:v>End Composite Score Range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>
                  <a:solidFill>
                    <a:srgbClr val="000000">
                      <a:lumMod val="65000"/>
                      <a:lumOff val="35000"/>
                    </a:srgbClr>
                  </a:solidFill>
                  <a:latin typeface="Arial"/>
                  <a:cs typeface="Arial"/>
                </a:rPr>
                <a:t>End Composite Score Range</a:t>
              </a:r>
            </a:p>
          </cx:txPr>
        </cx:title>
        <cx:tickLabels/>
      </cx:axis>
      <cx:axis id="1">
        <cx:valScaling/>
        <cx:title>
          <cx:tx>
            <cx:txData>
              <cx:v>Number of Students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>
                  <a:solidFill>
                    <a:srgbClr val="000000">
                      <a:lumMod val="65000"/>
                      <a:lumOff val="35000"/>
                    </a:srgbClr>
                  </a:solidFill>
                  <a:latin typeface="Arial"/>
                  <a:cs typeface="Arial"/>
                </a:rPr>
                <a:t>Number of Students</a:t>
              </a:r>
            </a:p>
          </cx:txPr>
        </cx:title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34BD54-DC2E-4189-9394-57460C789C3E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95DB9C-72FD-4754-9AF2-6BE558114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616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95DB9C-72FD-4754-9AF2-6BE558114B6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766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95DB9C-72FD-4754-9AF2-6BE558114B6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737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B6079-6447-8DE8-D3A5-BE8B3DC0C0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176A2-2456-BF37-0C25-BF5DBBD8BF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425EE-930C-731F-14F0-F0CB7EC37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8D83-9ED2-4D05-8386-9F6C8747FF77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918CB-8DEC-D5C8-6564-306F753FB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64BB8-DFFA-20DF-4892-F96519B60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72A5-BC1B-4C2A-8CA0-D59C6F61F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659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8F65A-C65D-569A-43DB-40DDD6C2E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3588FC-6FD6-FB65-274E-52C31A3685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A83D9-69E2-6FC1-2B7B-9E469B1EE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8D83-9ED2-4D05-8386-9F6C8747FF77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0ADDB-DCCD-C128-13A5-C5D84C6E2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A689D-5228-0861-0FB8-0E4C9B638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72A5-BC1B-4C2A-8CA0-D59C6F61F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811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A420B0-DD28-693C-31C7-85E384BCBB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4C3908-FD7A-4B4D-5CB2-0A37B7BE4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69016-111A-122C-AEC1-6B62D98C6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8D83-9ED2-4D05-8386-9F6C8747FF77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DA920-7AC1-CB97-FDBB-346F3B0BD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11167-579B-4028-3DD6-76C824771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72A5-BC1B-4C2A-8CA0-D59C6F61F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04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FF043-07C3-4431-716B-2260B64DF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D58D5-53BC-56DB-39EE-55DD43E81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8E745-0553-5B6C-254F-CB5EBC687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8D83-9ED2-4D05-8386-9F6C8747FF77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5F545-08BE-6FBE-9A4D-C44821BC9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8AB81-5527-6FAA-C6DC-34FCD88DD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72A5-BC1B-4C2A-8CA0-D59C6F61F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178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4DBE0-665C-A2B3-5D57-F0869628A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30378D-81E0-EE31-A52A-4F4E76EF1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730AF-5AD6-35F0-E718-D268C7ABC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8D83-9ED2-4D05-8386-9F6C8747FF77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5121D-003A-66BA-342C-0499D0EDC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19BE6-E169-A8CD-0CA3-A49DA4E91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72A5-BC1B-4C2A-8CA0-D59C6F61F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66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4FCEB-DE57-135B-BE92-FF65E5C16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732DE-584D-6BFA-300B-64AE332BC3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310230-0A26-DB37-AFFB-6844142CE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3AB5DB-DCBE-3A00-D366-A972DD20A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8D83-9ED2-4D05-8386-9F6C8747FF77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F439B7-F38E-1A3C-BF26-F8E578348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28741F-B8C9-A5DF-6521-F5D53605F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72A5-BC1B-4C2A-8CA0-D59C6F61F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547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2F620-1D54-295A-5CED-41BB298EF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4B44E-02CD-66C2-5D30-912C023F6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105E52-71F6-2106-E06E-CA0DDFD18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053461-46E8-B799-93EC-7BE25F0444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79CF66-F2E2-0443-87CB-5D8C9E951B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1BBB18-A7A2-83C6-3F41-3B395D7B0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8D83-9ED2-4D05-8386-9F6C8747FF77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C61900-08B6-5790-54AB-03459C828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0026CE-8335-D967-04FA-91BB19A4D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72A5-BC1B-4C2A-8CA0-D59C6F61F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57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AB5D0-4A94-6B8A-AAF9-F7F176F7D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D7C012-9586-87FD-DB16-6639292FC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8D83-9ED2-4D05-8386-9F6C8747FF77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E9291A-ABA0-87A9-AF18-95225C6C7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67CF96-2320-9547-0B3E-95E3DEED9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72A5-BC1B-4C2A-8CA0-D59C6F61F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44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8AC6FE-E78A-D70E-3266-656EBF7C5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8D83-9ED2-4D05-8386-9F6C8747FF77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2116FA-B1BC-5DF0-5B1C-669105873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460333-A274-1BC9-E7DF-578971C54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72A5-BC1B-4C2A-8CA0-D59C6F61F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01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5E52F-57FD-9740-5663-AFFB3A66B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02943-69EF-CB3A-E0A2-320D3C05B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D47BA0-5E43-D1C2-D575-EE6C4CAB9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8A4F29-04D7-8559-719D-96FE80376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8D83-9ED2-4D05-8386-9F6C8747FF77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2DEFC-FD2E-E668-EC2F-0EC451E0F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DDD259-DAAA-463C-B642-07EB14B67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72A5-BC1B-4C2A-8CA0-D59C6F61F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59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BF946-2083-C8E0-3084-013D84C9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78916C-80A7-521B-7B74-D45D9C7E18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00E4A3-62CB-1FF0-885E-0821ED5E1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EE81B9-B436-C46E-01BD-61B12DF6C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8D83-9ED2-4D05-8386-9F6C8747FF77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4B77F-B6E2-2F4C-03BF-1F361B450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77B8F3-C23A-B9F2-2D63-D30F3DD43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72A5-BC1B-4C2A-8CA0-D59C6F61F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431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864CC3-C979-583A-34A3-AF8F87C3D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27EA79-8C4F-0362-B4B3-851291EDD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B0716-C99B-271B-7DB1-961A6949CE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88D83-9ED2-4D05-8386-9F6C8747FF77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0B1A-C1EC-8F94-C66C-DA0A54C7DF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5A6ED-B678-9190-7CEF-A70C555C36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B72A5-BC1B-4C2A-8CA0-D59C6F61F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55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14/relationships/chartEx" Target="../charts/chartEx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3927CA-B183-21D8-5CF2-CA1CFACEF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774" y="1057113"/>
            <a:ext cx="10905053" cy="1651911"/>
          </a:xfrm>
        </p:spPr>
        <p:txBody>
          <a:bodyPr anchor="b">
            <a:normAutofit/>
          </a:bodyPr>
          <a:lstStyle/>
          <a:p>
            <a:r>
              <a:rPr lang="en-US" sz="5400" b="1" i="0" dirty="0">
                <a:effectLst/>
              </a:rPr>
              <a:t>Southbridge Public Schools Data Tasks</a:t>
            </a:r>
            <a:br>
              <a:rPr lang="en-US" sz="5400" b="1" i="0" dirty="0">
                <a:effectLst/>
              </a:rPr>
            </a:b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4A4EE0-F593-CE42-32E4-FD28BBE574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en-US" sz="2200" dirty="0"/>
              <a:t>Sirjana Bhatta</a:t>
            </a:r>
          </a:p>
          <a:p>
            <a:pPr algn="l"/>
            <a:r>
              <a:rPr lang="en-US" sz="2200" dirty="0"/>
              <a:t>Framingham State University </a:t>
            </a:r>
          </a:p>
          <a:p>
            <a:pPr algn="l"/>
            <a:r>
              <a:rPr lang="en-US" sz="2200" dirty="0"/>
              <a:t>December 2024</a:t>
            </a:r>
          </a:p>
        </p:txBody>
      </p:sp>
    </p:spTree>
    <p:extLst>
      <p:ext uri="{BB962C8B-B14F-4D97-AF65-F5344CB8AC3E}">
        <p14:creationId xmlns:p14="http://schemas.microsoft.com/office/powerpoint/2010/main" val="2269109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4C493-2B1B-6081-6465-430457D1B8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399" y="254522"/>
            <a:ext cx="10105534" cy="4477733"/>
          </a:xfrm>
        </p:spPr>
        <p:txBody>
          <a:bodyPr>
            <a:normAutofit fontScale="90000"/>
          </a:bodyPr>
          <a:lstStyle/>
          <a:p>
            <a:r>
              <a:rPr lang="en-US" sz="4400" b="1" dirty="0"/>
              <a:t>         1. Data Visualization and Observation Task</a:t>
            </a:r>
            <a:br>
              <a:rPr lang="en-US" sz="4400" dirty="0"/>
            </a:br>
            <a:r>
              <a:rPr lang="en-US" sz="4400" dirty="0"/>
              <a:t>	</a:t>
            </a:r>
            <a:r>
              <a:rPr lang="en-US" sz="3200" dirty="0">
                <a:latin typeface="+mn-lt"/>
              </a:rPr>
              <a:t>- Composite Score at the Beginning of 2021</a:t>
            </a:r>
            <a:br>
              <a:rPr lang="en-US" sz="3200" dirty="0">
                <a:latin typeface="+mn-lt"/>
              </a:rPr>
            </a:br>
            <a:r>
              <a:rPr lang="en-US" sz="3200" dirty="0">
                <a:latin typeface="+mn-lt"/>
              </a:rPr>
              <a:t>- Composite Score at the End of 2021</a:t>
            </a:r>
            <a:br>
              <a:rPr lang="en-US" sz="3200" dirty="0">
                <a:latin typeface="+mn-lt"/>
              </a:rPr>
            </a:br>
            <a:r>
              <a:rPr lang="en-US" sz="3200" dirty="0">
                <a:latin typeface="+mn-lt"/>
              </a:rPr>
              <a:t>           - Composite Score at the Beginning of 2022</a:t>
            </a:r>
            <a:br>
              <a:rPr lang="en-US" sz="3200" dirty="0">
                <a:latin typeface="+mn-lt"/>
              </a:rPr>
            </a:br>
            <a:r>
              <a:rPr lang="en-US" sz="3200" dirty="0">
                <a:latin typeface="+mn-lt"/>
              </a:rPr>
              <a:t>- Composite Score at the End of 2022</a:t>
            </a:r>
            <a:br>
              <a:rPr lang="en-US" b="1" dirty="0"/>
            </a:br>
            <a:r>
              <a:rPr lang="en-US" b="1" dirty="0"/>
              <a:t> 2. </a:t>
            </a:r>
            <a:r>
              <a:rPr lang="en-US" sz="5400" b="1" dirty="0"/>
              <a:t>Error Troubleshooting Task</a:t>
            </a:r>
            <a:br>
              <a:rPr lang="en-US" sz="5400" b="1" dirty="0"/>
            </a:br>
            <a:r>
              <a:rPr lang="en-US" sz="5400" b="1" dirty="0"/>
              <a:t>             </a:t>
            </a:r>
          </a:p>
        </p:txBody>
      </p:sp>
    </p:spTree>
    <p:extLst>
      <p:ext uri="{BB962C8B-B14F-4D97-AF65-F5344CB8AC3E}">
        <p14:creationId xmlns:p14="http://schemas.microsoft.com/office/powerpoint/2010/main" val="102576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A5F802-ACEC-0003-600A-E23020E6D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432"/>
            <a:ext cx="9898929" cy="1105489"/>
          </a:xfrm>
        </p:spPr>
        <p:txBody>
          <a:bodyPr>
            <a:normAutofit/>
          </a:bodyPr>
          <a:lstStyle/>
          <a:p>
            <a:pPr algn="ctr"/>
            <a:r>
              <a:rPr lang="en-US" sz="3700" dirty="0"/>
              <a:t>Task 1 : Composite Score at the Beginning of 2021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A248A0F-94CB-6092-5323-53D5EBAFA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348318"/>
            <a:ext cx="5962785" cy="4430314"/>
          </a:xfrm>
        </p:spPr>
        <p:txBody>
          <a:bodyPr>
            <a:normAutofit/>
          </a:bodyPr>
          <a:lstStyle/>
          <a:p>
            <a:r>
              <a:rPr lang="en-US" sz="2000" dirty="0"/>
              <a:t>20</a:t>
            </a:r>
            <a:r>
              <a:rPr lang="en-US" sz="2000" baseline="30000" dirty="0"/>
              <a:t>th</a:t>
            </a:r>
            <a:r>
              <a:rPr lang="en-US" sz="2000" dirty="0"/>
              <a:t> Percentile : 295.4</a:t>
            </a:r>
          </a:p>
          <a:p>
            <a:r>
              <a:rPr lang="en-US" sz="2000" dirty="0"/>
              <a:t>40</a:t>
            </a:r>
            <a:r>
              <a:rPr lang="en-US" sz="2000" baseline="30000" dirty="0"/>
              <a:t>th</a:t>
            </a:r>
            <a:r>
              <a:rPr lang="en-US" sz="2000" dirty="0"/>
              <a:t> Percentile: 321.4</a:t>
            </a:r>
          </a:p>
          <a:p>
            <a:r>
              <a:rPr lang="en-US" sz="2000" dirty="0"/>
              <a:t>21 students in red with composite score range [269-293] needs intensive Support.</a:t>
            </a:r>
          </a:p>
          <a:p>
            <a:r>
              <a:rPr lang="en-US" sz="2000" dirty="0"/>
              <a:t>23 students in yellow with composite score range [293-317]  needs Strategic Support.</a:t>
            </a:r>
          </a:p>
          <a:p>
            <a:r>
              <a:rPr lang="en-US" sz="2000" dirty="0"/>
              <a:t>28 students in green with score range [317,365] needs core support.</a:t>
            </a:r>
          </a:p>
          <a:p>
            <a:r>
              <a:rPr lang="en-US" sz="2000" dirty="0"/>
              <a:t>45 students in bule with score range [341, 365] , [365, 389], and [389, 423] needs Core plus support.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D06CCAC-CFF1-4B2E-4AD7-4BBA7831F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986" y="1348317"/>
            <a:ext cx="5020187" cy="443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290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5F802-ACEC-0003-600A-E23020E6D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432"/>
            <a:ext cx="9898929" cy="1105489"/>
          </a:xfrm>
        </p:spPr>
        <p:txBody>
          <a:bodyPr>
            <a:normAutofit/>
          </a:bodyPr>
          <a:lstStyle/>
          <a:p>
            <a:pPr algn="ctr"/>
            <a:r>
              <a:rPr lang="en-US" sz="3700" dirty="0"/>
              <a:t>Task 1 : Composite Score at the End of 2021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A248A0F-94CB-6092-5323-53D5EBAFA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248020"/>
            <a:ext cx="5962785" cy="4763165"/>
          </a:xfrm>
        </p:spPr>
        <p:txBody>
          <a:bodyPr>
            <a:normAutofit/>
          </a:bodyPr>
          <a:lstStyle/>
          <a:p>
            <a:r>
              <a:rPr lang="en-US" sz="2000" dirty="0"/>
              <a:t>20</a:t>
            </a:r>
            <a:r>
              <a:rPr lang="en-US" sz="2000" baseline="30000" dirty="0"/>
              <a:t>th</a:t>
            </a:r>
            <a:r>
              <a:rPr lang="en-US" sz="2000" dirty="0"/>
              <a:t> Percentile : 403</a:t>
            </a:r>
          </a:p>
          <a:p>
            <a:r>
              <a:rPr lang="en-US" sz="2000" dirty="0"/>
              <a:t>40</a:t>
            </a:r>
            <a:r>
              <a:rPr lang="en-US" sz="2000" baseline="30000" dirty="0"/>
              <a:t>th</a:t>
            </a:r>
            <a:r>
              <a:rPr lang="en-US" sz="2000" dirty="0"/>
              <a:t> Percentile: 427.8</a:t>
            </a:r>
          </a:p>
          <a:p>
            <a:r>
              <a:rPr lang="en-US" sz="2000" dirty="0"/>
              <a:t>14 students in red with composite score range [362-389] needs intensive Support.</a:t>
            </a:r>
          </a:p>
          <a:p>
            <a:r>
              <a:rPr lang="en-US" sz="2000" dirty="0"/>
              <a:t>23 students in yellow with composite score range [389-416] needs Strategic Support.</a:t>
            </a:r>
          </a:p>
          <a:p>
            <a:r>
              <a:rPr lang="en-US" sz="2000" dirty="0"/>
              <a:t>29 students in green with score range [416,443] needs core support.</a:t>
            </a:r>
          </a:p>
          <a:p>
            <a:r>
              <a:rPr lang="en-US" sz="2000" dirty="0"/>
              <a:t>47 students in bule with score range [443, 470] , [470, 497], [497, 524], and [524, 551] needs Core plus support.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F9FB29-5938-52FA-3595-A48349759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986" y="1248020"/>
            <a:ext cx="5201376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290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A0DBE-3A6B-1B23-C8D2-4EDCFE56F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700" dirty="0"/>
              <a:t>Task 2 : Composite Score at the Beginning of 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8A00F-97C5-3C05-F5B0-05A4A0AC6B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04213"/>
            <a:ext cx="5181600" cy="4272750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20</a:t>
            </a:r>
            <a:r>
              <a:rPr lang="en-US" sz="2200" baseline="30000" dirty="0"/>
              <a:t>th</a:t>
            </a:r>
            <a:r>
              <a:rPr lang="en-US" sz="2200" dirty="0"/>
              <a:t> Percentile : 291.8</a:t>
            </a:r>
          </a:p>
          <a:p>
            <a:r>
              <a:rPr lang="en-US" sz="2200" dirty="0"/>
              <a:t>40</a:t>
            </a:r>
            <a:r>
              <a:rPr lang="en-US" sz="2200" baseline="30000" dirty="0"/>
              <a:t>th</a:t>
            </a:r>
            <a:r>
              <a:rPr lang="en-US" sz="2200" dirty="0"/>
              <a:t> Percentile: 309.2</a:t>
            </a:r>
          </a:p>
          <a:p>
            <a:r>
              <a:rPr lang="en-US" sz="2200" dirty="0"/>
              <a:t>30 students in red with composite score range [268-292] needs intensive Support.</a:t>
            </a:r>
          </a:p>
          <a:p>
            <a:r>
              <a:rPr lang="en-US" sz="2200" dirty="0"/>
              <a:t>35 students in yellow with composite score range [292-316] needs Strategic Support.</a:t>
            </a:r>
          </a:p>
          <a:p>
            <a:r>
              <a:rPr lang="en-US" sz="2200" dirty="0"/>
              <a:t>There are no students needs core support.</a:t>
            </a:r>
          </a:p>
          <a:p>
            <a:r>
              <a:rPr lang="en-US" sz="2200" dirty="0"/>
              <a:t>75 students in bule with score range [316,340] , [340, 364] and [364, 388], [388,412], [412,436], [436,460] needs Core plus support.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1745AF23-6658-194E-7C5D-204466C0B132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130992505"/>
                  </p:ext>
                </p:extLst>
              </p:nvPr>
            </p:nvGraphicFramePr>
            <p:xfrm>
              <a:off x="6172200" y="1762812"/>
              <a:ext cx="5181600" cy="441415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5" name="Content Placeholder 4">
                <a:extLst>
                  <a:ext uri="{FF2B5EF4-FFF2-40B4-BE49-F238E27FC236}">
                    <a16:creationId xmlns:a16="http://schemas.microsoft.com/office/drawing/2014/main" id="{1745AF23-6658-194E-7C5D-204466C0B13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72200" y="1762812"/>
                <a:ext cx="5181600" cy="441415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6835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A0DBE-3A6B-1B23-C8D2-4EDCFE56F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700" dirty="0"/>
              <a:t>Task 2 : Composite Score at the End of 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8A00F-97C5-3C05-F5B0-05A4A0AC6B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5181600" cy="4486275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20</a:t>
            </a:r>
            <a:r>
              <a:rPr lang="en-US" sz="2400" baseline="30000" dirty="0"/>
              <a:t>th</a:t>
            </a:r>
            <a:r>
              <a:rPr lang="en-US" sz="2400" dirty="0"/>
              <a:t> Percentile : 395</a:t>
            </a:r>
          </a:p>
          <a:p>
            <a:r>
              <a:rPr lang="en-US" sz="2400" dirty="0"/>
              <a:t>40</a:t>
            </a:r>
            <a:r>
              <a:rPr lang="en-US" sz="2400" baseline="30000" dirty="0"/>
              <a:t>th</a:t>
            </a:r>
            <a:r>
              <a:rPr lang="en-US" sz="2400" dirty="0"/>
              <a:t> Percentile: 419</a:t>
            </a:r>
          </a:p>
          <a:p>
            <a:r>
              <a:rPr lang="en-US" sz="2400" dirty="0"/>
              <a:t>21 students in red with composite score range [358-385] needs intensive Support.</a:t>
            </a:r>
          </a:p>
          <a:p>
            <a:r>
              <a:rPr lang="en-US" sz="2400" dirty="0"/>
              <a:t>30 students in yellow with composite score range [385-412] needs Strategic Support.</a:t>
            </a:r>
          </a:p>
          <a:p>
            <a:r>
              <a:rPr lang="en-US" sz="2400" dirty="0"/>
              <a:t>35 students in green with score range [412,439] needs core support.</a:t>
            </a:r>
          </a:p>
          <a:p>
            <a:r>
              <a:rPr lang="en-US" sz="2400" dirty="0"/>
              <a:t>63 students in bule with score range [439, 466] , [466, 493], [493, 520],[520, 547], and [547, 574] needs Core plus support.</a:t>
            </a:r>
          </a:p>
          <a:p>
            <a:endParaRPr lang="en-US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155B4D2B-8C1B-F517-50A7-A92D9AFD7E5A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1248133842"/>
                  </p:ext>
                </p:extLst>
              </p:nvPr>
            </p:nvGraphicFramePr>
            <p:xfrm>
              <a:off x="6172200" y="1825625"/>
              <a:ext cx="5181600" cy="435133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5" name="Content Placeholder 4">
                <a:extLst>
                  <a:ext uri="{FF2B5EF4-FFF2-40B4-BE49-F238E27FC236}">
                    <a16:creationId xmlns:a16="http://schemas.microsoft.com/office/drawing/2014/main" id="{155B4D2B-8C1B-F517-50A7-A92D9AFD7E5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72200" y="1825625"/>
                <a:ext cx="5181600" cy="43513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0029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1D1A4-6B75-3576-7D07-75E2743D6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Task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A515C-B794-251E-206F-0E0D23865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308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92FCA-91FF-4DF7-DBD7-6EBC30FE74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984" y="153077"/>
            <a:ext cx="12038029" cy="71643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Summary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A3AC8FD-191D-6EB1-1A46-C2E2EBC7FA9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41955" y="905232"/>
            <a:ext cx="11786648" cy="252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Improvement in Scores:</a:t>
            </a:r>
            <a:endParaRPr lang="en-US" altLang="en-US" sz="2000" dirty="0"/>
          </a:p>
          <a:p>
            <a:pPr marL="800100" lvl="1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Student scores showed significant improvement from the beginning of 2021 to the end of 2021.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Support Levels: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	Fewer students needed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Intensive Support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(Red), decreasing from 21 to 14.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/>
              <a:t>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More students moved into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Core Support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(Green) and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Core Plus Support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(Blue), showing better overall performance.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sz="2000" dirty="0"/>
              <a:t>The data shows that more students improved their scores, requiring less support by the end of 2021.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A86E3C-DE59-8429-8A7B-ABBB2CA8733E}"/>
              </a:ext>
            </a:extLst>
          </p:cNvPr>
          <p:cNvSpPr txBox="1"/>
          <p:nvPr/>
        </p:nvSpPr>
        <p:spPr>
          <a:xfrm>
            <a:off x="241954" y="3500436"/>
            <a:ext cx="1170809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/>
              <a:t>Improvement in Scores: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Student scores improved significantly from the beginning of 2022 to the end of 2022.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/>
              <a:t>Support Levels: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Fewer students needed </a:t>
            </a:r>
            <a:r>
              <a:rPr lang="en-US" sz="2000" b="1" dirty="0"/>
              <a:t>Intensive Support</a:t>
            </a:r>
            <a:r>
              <a:rPr lang="en-US" sz="2000" dirty="0"/>
              <a:t> (Red), down from 30 to 21.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More students required </a:t>
            </a:r>
            <a:r>
              <a:rPr lang="en-US" sz="2000" b="1" dirty="0"/>
              <a:t>Strategic Support</a:t>
            </a:r>
            <a:r>
              <a:rPr lang="en-US" sz="2000" dirty="0"/>
              <a:t> (Yellow) and </a:t>
            </a:r>
            <a:r>
              <a:rPr lang="en-US" sz="2000" b="1" dirty="0"/>
              <a:t>Core Support</a:t>
            </a:r>
            <a:r>
              <a:rPr lang="en-US" sz="2000" dirty="0"/>
              <a:t> (Green).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Core Plus Support</a:t>
            </a:r>
            <a:r>
              <a:rPr lang="en-US" sz="2000" dirty="0"/>
              <a:t> (Blue) decreased from 75 to 63, but those remaining had higher scores.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Overall, more students improved, requiring less intensive support, and moved into higher support categories by the end of 2022.</a:t>
            </a:r>
          </a:p>
        </p:txBody>
      </p:sp>
    </p:spTree>
    <p:extLst>
      <p:ext uri="{BB962C8B-B14F-4D97-AF65-F5344CB8AC3E}">
        <p14:creationId xmlns:p14="http://schemas.microsoft.com/office/powerpoint/2010/main" val="4034437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50CDF-2EB9-E47F-DE65-BEAB568DBE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34C56F-5184-B1D2-75BC-64AC575570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965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648</Words>
  <Application>Microsoft Office PowerPoint</Application>
  <PresentationFormat>Widescreen</PresentationFormat>
  <Paragraphs>59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Southbridge Public Schools Data Tasks </vt:lpstr>
      <vt:lpstr>         1. Data Visualization and Observation Task  - Composite Score at the Beginning of 2021 - Composite Score at the End of 2021            - Composite Score at the Beginning of 2022 - Composite Score at the End of 2022  2. Error Troubleshooting Task              </vt:lpstr>
      <vt:lpstr>Task 1 : Composite Score at the Beginning of 2021</vt:lpstr>
      <vt:lpstr>Task 1 : Composite Score at the End of 2021</vt:lpstr>
      <vt:lpstr>Task 2 : Composite Score at the Beginning of 2022</vt:lpstr>
      <vt:lpstr>Task 2 : Composite Score at the End of 2022</vt:lpstr>
      <vt:lpstr>Task 2</vt:lpstr>
      <vt:lpstr>Summary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Southbridge Public Schools</dc:title>
  <dc:creator>Sirjana Bhatta</dc:creator>
  <cp:lastModifiedBy>Sirjana Bhatta</cp:lastModifiedBy>
  <cp:revision>19</cp:revision>
  <dcterms:created xsi:type="dcterms:W3CDTF">2025-01-20T03:48:27Z</dcterms:created>
  <dcterms:modified xsi:type="dcterms:W3CDTF">2025-01-21T02:19:44Z</dcterms:modified>
</cp:coreProperties>
</file>