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Ex2.xml" ContentType="application/vnd.ms-office.chartex+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57" r:id="rId4"/>
    <p:sldId id="258" r:id="rId5"/>
    <p:sldId id="260" r:id="rId6"/>
    <p:sldId id="261" r:id="rId7"/>
    <p:sldId id="265" r:id="rId8"/>
    <p:sldId id="270" r:id="rId9"/>
    <p:sldId id="266"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7" autoAdjust="0"/>
    <p:restoredTop sz="94660"/>
  </p:normalViewPr>
  <p:slideViewPr>
    <p:cSldViewPr snapToGrid="0">
      <p:cViewPr>
        <p:scale>
          <a:sx n="67" d="100"/>
          <a:sy n="67" d="100"/>
        </p:scale>
        <p:origin x="2268" y="8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irja\Documents\Southbridge-Public-Schools-Tasks\Data-Visualization-Observation-Task\Data%20and%20Information%20Specialist%20Data%20Task.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irja\Documents\Southbridge-Public-Schools-Tasks\Data-Visualization-Observation-Task\Data%20and%20Information%20Specialist%20Data%20Task.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'Composite Score of 2022'!$A$2:$A$150</cx:f>
        <cx:lvl ptCount="149" formatCode="General">
          <cx:pt idx="0">268</cx:pt>
          <cx:pt idx="1">268</cx:pt>
          <cx:pt idx="2">273</cx:pt>
          <cx:pt idx="3">277</cx:pt>
          <cx:pt idx="4">278</cx:pt>
          <cx:pt idx="5">279</cx:pt>
          <cx:pt idx="6">280</cx:pt>
          <cx:pt idx="7">281</cx:pt>
          <cx:pt idx="8">281</cx:pt>
          <cx:pt idx="9">281</cx:pt>
          <cx:pt idx="10">281</cx:pt>
          <cx:pt idx="11">282</cx:pt>
          <cx:pt idx="12">283</cx:pt>
          <cx:pt idx="13">283</cx:pt>
          <cx:pt idx="14">283</cx:pt>
          <cx:pt idx="15">283</cx:pt>
          <cx:pt idx="16">283</cx:pt>
          <cx:pt idx="17">284</cx:pt>
          <cx:pt idx="18">284</cx:pt>
          <cx:pt idx="19">285</cx:pt>
          <cx:pt idx="20">286</cx:pt>
          <cx:pt idx="21">287</cx:pt>
          <cx:pt idx="22">287</cx:pt>
          <cx:pt idx="23">287</cx:pt>
          <cx:pt idx="24">289</cx:pt>
          <cx:pt idx="25">289</cx:pt>
          <cx:pt idx="26">290</cx:pt>
          <cx:pt idx="27">291</cx:pt>
          <cx:pt idx="28">292</cx:pt>
          <cx:pt idx="29">292</cx:pt>
          <cx:pt idx="30">293</cx:pt>
          <cx:pt idx="31">294</cx:pt>
          <cx:pt idx="32">295</cx:pt>
          <cx:pt idx="33">295</cx:pt>
          <cx:pt idx="34">297</cx:pt>
          <cx:pt idx="35">297</cx:pt>
          <cx:pt idx="36">297</cx:pt>
          <cx:pt idx="37">298</cx:pt>
          <cx:pt idx="38">298</cx:pt>
          <cx:pt idx="39">300</cx:pt>
          <cx:pt idx="40">300</cx:pt>
          <cx:pt idx="41">302</cx:pt>
          <cx:pt idx="42">302</cx:pt>
          <cx:pt idx="43">302</cx:pt>
          <cx:pt idx="44">302</cx:pt>
          <cx:pt idx="45">302</cx:pt>
          <cx:pt idx="46">303</cx:pt>
          <cx:pt idx="47">303</cx:pt>
          <cx:pt idx="48">303</cx:pt>
          <cx:pt idx="49">304</cx:pt>
          <cx:pt idx="50">304</cx:pt>
          <cx:pt idx="51">305</cx:pt>
          <cx:pt idx="52">305</cx:pt>
          <cx:pt idx="53">306</cx:pt>
          <cx:pt idx="54">307</cx:pt>
          <cx:pt idx="55">308</cx:pt>
          <cx:pt idx="56">310</cx:pt>
          <cx:pt idx="57">311</cx:pt>
          <cx:pt idx="58">311</cx:pt>
          <cx:pt idx="59">313</cx:pt>
          <cx:pt idx="60">314</cx:pt>
          <cx:pt idx="61">315</cx:pt>
          <cx:pt idx="62">316</cx:pt>
          <cx:pt idx="63">316</cx:pt>
          <cx:pt idx="64">316</cx:pt>
          <cx:pt idx="65">317</cx:pt>
          <cx:pt idx="66">318</cx:pt>
          <cx:pt idx="67">318</cx:pt>
          <cx:pt idx="68">318</cx:pt>
          <cx:pt idx="69">319</cx:pt>
          <cx:pt idx="70">321</cx:pt>
          <cx:pt idx="71">323</cx:pt>
          <cx:pt idx="72">323</cx:pt>
          <cx:pt idx="73">325</cx:pt>
          <cx:pt idx="74">325</cx:pt>
          <cx:pt idx="75">327</cx:pt>
          <cx:pt idx="76">327</cx:pt>
          <cx:pt idx="77">327</cx:pt>
          <cx:pt idx="78">328</cx:pt>
          <cx:pt idx="79">328</cx:pt>
          <cx:pt idx="80">330</cx:pt>
          <cx:pt idx="81">331</cx:pt>
          <cx:pt idx="82">332</cx:pt>
          <cx:pt idx="83">332</cx:pt>
          <cx:pt idx="84">332</cx:pt>
          <cx:pt idx="85">333</cx:pt>
          <cx:pt idx="86">334</cx:pt>
          <cx:pt idx="87">336</cx:pt>
          <cx:pt idx="88">337</cx:pt>
          <cx:pt idx="89">337</cx:pt>
          <cx:pt idx="90">338</cx:pt>
          <cx:pt idx="91">339</cx:pt>
          <cx:pt idx="92">340</cx:pt>
          <cx:pt idx="93">342</cx:pt>
          <cx:pt idx="94">344</cx:pt>
          <cx:pt idx="95">346</cx:pt>
          <cx:pt idx="96">347</cx:pt>
          <cx:pt idx="97">348</cx:pt>
          <cx:pt idx="98">349</cx:pt>
          <cx:pt idx="99">349</cx:pt>
          <cx:pt idx="100">349</cx:pt>
          <cx:pt idx="101">349</cx:pt>
          <cx:pt idx="102">350</cx:pt>
          <cx:pt idx="103">350</cx:pt>
          <cx:pt idx="104">350</cx:pt>
          <cx:pt idx="105">351</cx:pt>
          <cx:pt idx="106">351</cx:pt>
          <cx:pt idx="107">351</cx:pt>
          <cx:pt idx="108">351</cx:pt>
          <cx:pt idx="109">352</cx:pt>
          <cx:pt idx="110">352</cx:pt>
          <cx:pt idx="111">353</cx:pt>
          <cx:pt idx="112">353</cx:pt>
          <cx:pt idx="113">356</cx:pt>
          <cx:pt idx="114">356</cx:pt>
          <cx:pt idx="115">357</cx:pt>
          <cx:pt idx="116">358</cx:pt>
          <cx:pt idx="117">358</cx:pt>
          <cx:pt idx="118">359</cx:pt>
          <cx:pt idx="119">361</cx:pt>
          <cx:pt idx="120">364</cx:pt>
          <cx:pt idx="121">367</cx:pt>
          <cx:pt idx="122">367</cx:pt>
          <cx:pt idx="123">368</cx:pt>
          <cx:pt idx="124">369</cx:pt>
          <cx:pt idx="125">372</cx:pt>
          <cx:pt idx="126">372</cx:pt>
          <cx:pt idx="127">375</cx:pt>
          <cx:pt idx="128">376</cx:pt>
          <cx:pt idx="129">376</cx:pt>
          <cx:pt idx="130">376</cx:pt>
          <cx:pt idx="131">379</cx:pt>
          <cx:pt idx="132">384</cx:pt>
          <cx:pt idx="133">385</cx:pt>
          <cx:pt idx="134">386</cx:pt>
          <cx:pt idx="135">387</cx:pt>
          <cx:pt idx="136">400</cx:pt>
          <cx:pt idx="137">412</cx:pt>
          <cx:pt idx="138">427</cx:pt>
          <cx:pt idx="139">448</cx:pt>
        </cx:lvl>
      </cx:numDim>
    </cx:data>
  </cx:chartData>
  <cx:chart>
    <cx:title pos="t" align="ctr" overlay="0">
      <cx:tx>
        <cx:txData>
          <cx:v>Beginning Composite Score for 2022</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Beginning Composite Score for 2022</a:t>
          </a:r>
        </a:p>
      </cx:txPr>
    </cx:title>
    <cx:plotArea>
      <cx:plotAreaRegion>
        <cx:series layoutId="clusteredColumn" uniqueId="{7839B8C6-0AC0-4D9F-BD1F-B7ECFE0DA7F7}">
          <cx:tx>
            <cx:txData>
              <cx:f>'Composite Score of 2022'!$A$1</cx:f>
              <cx:v>Composite_Beginning</cx:v>
            </cx:txData>
          </cx:tx>
          <cx:dataPt idx="0">
            <cx:spPr>
              <a:solidFill>
                <a:srgbClr val="C00000"/>
              </a:solidFill>
            </cx:spPr>
          </cx:dataPt>
          <cx:dataPt idx="1">
            <cx:spPr>
              <a:solidFill>
                <a:srgbClr val="FFFF00"/>
              </a:solidFill>
            </cx:spPr>
          </cx:dataPt>
          <cx:dataLabels>
            <cx:visibility seriesName="0" categoryName="0" value="1"/>
          </cx:dataLabels>
          <cx:dataId val="0"/>
          <cx:layoutPr>
            <cx:binning intervalClosed="r"/>
          </cx:layoutPr>
        </cx:series>
      </cx:plotAreaRegion>
      <cx:axis id="0">
        <cx:catScaling gapWidth="0"/>
        <cx:title>
          <cx:tx>
            <cx:txData>
              <cx:v>Beginning Composite Score Range</cx:v>
            </cx:txData>
          </cx:tx>
          <cx:txPr>
            <a:bodyPr spcFirstLastPara="1" vertOverflow="ellipsis" horzOverflow="overflow" wrap="square" lIns="0" tIns="0" rIns="0" bIns="0" anchor="ctr" anchorCtr="1"/>
            <a:lstStyle/>
            <a:p>
              <a:pPr algn="ctr" rtl="0">
                <a:defRPr/>
              </a:pPr>
              <a:r>
                <a:rPr lang="en-US" sz="900" b="0" i="0" u="none" strike="noStrike" baseline="0">
                  <a:solidFill>
                    <a:srgbClr val="000000">
                      <a:lumMod val="65000"/>
                      <a:lumOff val="35000"/>
                    </a:srgbClr>
                  </a:solidFill>
                  <a:latin typeface="Arial"/>
                  <a:cs typeface="Arial"/>
                </a:rPr>
                <a:t>Beginning Composite Score Range</a:t>
              </a:r>
            </a:p>
          </cx:txPr>
        </cx:title>
        <cx:tickLabels/>
      </cx:axis>
      <cx:axis id="1">
        <cx:valScaling/>
        <cx:title>
          <cx:tx>
            <cx:txData>
              <cx:v>Number of Students </cx:v>
            </cx:txData>
          </cx:tx>
          <cx:txPr>
            <a:bodyPr spcFirstLastPara="1" vertOverflow="ellipsis" horzOverflow="overflow" wrap="square" lIns="0" tIns="0" rIns="0" bIns="0" anchor="ctr" anchorCtr="1"/>
            <a:lstStyle/>
            <a:p>
              <a:pPr algn="ctr" rtl="0">
                <a:defRPr/>
              </a:pPr>
              <a:r>
                <a:rPr lang="en-US" sz="900" b="0" i="0" u="none" strike="noStrike" baseline="0">
                  <a:solidFill>
                    <a:srgbClr val="000000">
                      <a:lumMod val="65000"/>
                      <a:lumOff val="35000"/>
                    </a:srgbClr>
                  </a:solidFill>
                  <a:latin typeface="Arial"/>
                  <a:cs typeface="Arial"/>
                </a:rPr>
                <a:t>Number of Students </a:t>
              </a:r>
            </a:p>
          </cx:txPr>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'Composite Score of 2022'!$B$2:$B$150</cx:f>
        <cx:lvl ptCount="149" formatCode="General">
          <cx:pt idx="0">358</cx:pt>
          <cx:pt idx="1">362</cx:pt>
          <cx:pt idx="2">413</cx:pt>
          <cx:pt idx="3">369</cx:pt>
          <cx:pt idx="4">387</cx:pt>
          <cx:pt idx="5">370</cx:pt>
          <cx:pt idx="6">373</cx:pt>
          <cx:pt idx="7">370</cx:pt>
          <cx:pt idx="8">372</cx:pt>
          <cx:pt idx="9">371</cx:pt>
          <cx:pt idx="10">401</cx:pt>
          <cx:pt idx="11">371</cx:pt>
          <cx:pt idx="12">384</cx:pt>
          <cx:pt idx="13">384</cx:pt>
          <cx:pt idx="14">378</cx:pt>
          <cx:pt idx="15">392</cx:pt>
          <cx:pt idx="16">375</cx:pt>
          <cx:pt idx="17">395</cx:pt>
          <cx:pt idx="18">393</cx:pt>
          <cx:pt idx="19">380</cx:pt>
          <cx:pt idx="20">373</cx:pt>
          <cx:pt idx="21">399</cx:pt>
          <cx:pt idx="22">377</cx:pt>
          <cx:pt idx="23">381</cx:pt>
          <cx:pt idx="24">386</cx:pt>
          <cx:pt idx="25">398</cx:pt>
          <cx:pt idx="26">378</cx:pt>
          <cx:pt idx="27">396</cx:pt>
          <cx:pt idx="28">405</cx:pt>
          <cx:pt idx="29">404</cx:pt>
          <cx:pt idx="30">395</cx:pt>
          <cx:pt idx="31">415</cx:pt>
          <cx:pt idx="32">390</cx:pt>
          <cx:pt idx="33">408</cx:pt>
          <cx:pt idx="34">395</cx:pt>
          <cx:pt idx="35">409</cx:pt>
          <cx:pt idx="36">459</cx:pt>
          <cx:pt idx="37">409</cx:pt>
          <cx:pt idx="38">399</cx:pt>
          <cx:pt idx="39">407</cx:pt>
          <cx:pt idx="40">428</cx:pt>
          <cx:pt idx="41">412</cx:pt>
          <cx:pt idx="42">440</cx:pt>
          <cx:pt idx="43">418</cx:pt>
          <cx:pt idx="44">403</cx:pt>
          <cx:pt idx="45">404</cx:pt>
          <cx:pt idx="46">416</cx:pt>
          <cx:pt idx="47">407</cx:pt>
          <cx:pt idx="48">396</cx:pt>
          <cx:pt idx="49">419</cx:pt>
          <cx:pt idx="50">385</cx:pt>
          <cx:pt idx="51">419</cx:pt>
          <cx:pt idx="52">414</cx:pt>
          <cx:pt idx="53">427</cx:pt>
          <cx:pt idx="54">425</cx:pt>
          <cx:pt idx="55">443</cx:pt>
          <cx:pt idx="56">405</cx:pt>
          <cx:pt idx="57">448</cx:pt>
          <cx:pt idx="58">408</cx:pt>
          <cx:pt idx="59">417</cx:pt>
          <cx:pt idx="60">426</cx:pt>
          <cx:pt idx="61">428</cx:pt>
          <cx:pt idx="62">451</cx:pt>
          <cx:pt idx="63">442</cx:pt>
          <cx:pt idx="64">433</cx:pt>
          <cx:pt idx="65">417</cx:pt>
          <cx:pt idx="66">432</cx:pt>
          <cx:pt idx="67">428</cx:pt>
          <cx:pt idx="68">454</cx:pt>
          <cx:pt idx="69">424</cx:pt>
          <cx:pt idx="70">432</cx:pt>
          <cx:pt idx="71">425</cx:pt>
          <cx:pt idx="72">433</cx:pt>
          <cx:pt idx="73">411</cx:pt>
          <cx:pt idx="74">437</cx:pt>
          <cx:pt idx="75">446</cx:pt>
          <cx:pt idx="76">425</cx:pt>
          <cx:pt idx="77">447</cx:pt>
          <cx:pt idx="78">428</cx:pt>
          <cx:pt idx="79">433</cx:pt>
          <cx:pt idx="80">455</cx:pt>
          <cx:pt idx="81">454</cx:pt>
          <cx:pt idx="82">434</cx:pt>
          <cx:pt idx="83">423</cx:pt>
          <cx:pt idx="84">433</cx:pt>
          <cx:pt idx="85">443</cx:pt>
          <cx:pt idx="86">422</cx:pt>
          <cx:pt idx="87">451</cx:pt>
          <cx:pt idx="88">439</cx:pt>
          <cx:pt idx="89">435</cx:pt>
          <cx:pt idx="90">443</cx:pt>
          <cx:pt idx="91">452</cx:pt>
          <cx:pt idx="92">443</cx:pt>
          <cx:pt idx="93">544</cx:pt>
          <cx:pt idx="94">443</cx:pt>
          <cx:pt idx="95">455</cx:pt>
          <cx:pt idx="96">441</cx:pt>
          <cx:pt idx="97">444</cx:pt>
          <cx:pt idx="98">478</cx:pt>
          <cx:pt idx="99">453</cx:pt>
          <cx:pt idx="100">453</cx:pt>
          <cx:pt idx="101">464</cx:pt>
          <cx:pt idx="102">455</cx:pt>
          <cx:pt idx="103">440</cx:pt>
          <cx:pt idx="104">463</cx:pt>
          <cx:pt idx="105">445</cx:pt>
          <cx:pt idx="106">454</cx:pt>
          <cx:pt idx="107">463</cx:pt>
          <cx:pt idx="108">488</cx:pt>
          <cx:pt idx="109">504</cx:pt>
          <cx:pt idx="110">447</cx:pt>
          <cx:pt idx="111">484</cx:pt>
          <cx:pt idx="112">450</cx:pt>
          <cx:pt idx="113">462</cx:pt>
          <cx:pt idx="114">463</cx:pt>
          <cx:pt idx="115">449</cx:pt>
          <cx:pt idx="116">434</cx:pt>
          <cx:pt idx="117">449</cx:pt>
          <cx:pt idx="118">488</cx:pt>
          <cx:pt idx="119">461</cx:pt>
          <cx:pt idx="120">470</cx:pt>
          <cx:pt idx="121">460</cx:pt>
          <cx:pt idx="122">468</cx:pt>
          <cx:pt idx="123">483</cx:pt>
          <cx:pt idx="124">454</cx:pt>
          <cx:pt idx="125">477</cx:pt>
          <cx:pt idx="126">509</cx:pt>
          <cx:pt idx="127">485</cx:pt>
          <cx:pt idx="128">496</cx:pt>
          <cx:pt idx="129">544</cx:pt>
          <cx:pt idx="130">480</cx:pt>
          <cx:pt idx="131">492</cx:pt>
          <cx:pt idx="132">486</cx:pt>
          <cx:pt idx="133">511</cx:pt>
          <cx:pt idx="134">510</cx:pt>
          <cx:pt idx="135">485</cx:pt>
          <cx:pt idx="136">519</cx:pt>
          <cx:pt idx="137">501</cx:pt>
          <cx:pt idx="138">525</cx:pt>
          <cx:pt idx="139">558</cx:pt>
          <cx:pt idx="140">387</cx:pt>
          <cx:pt idx="141">369</cx:pt>
          <cx:pt idx="142">431</cx:pt>
          <cx:pt idx="143">363</cx:pt>
          <cx:pt idx="144">425</cx:pt>
          <cx:pt idx="145">412</cx:pt>
          <cx:pt idx="146">388</cx:pt>
          <cx:pt idx="147">414</cx:pt>
          <cx:pt idx="148">458</cx:pt>
        </cx:lvl>
      </cx:numDim>
    </cx:data>
  </cx:chartData>
  <cx:chart>
    <cx:title pos="t" align="ctr" overlay="0">
      <cx:tx>
        <cx:txData>
          <cx:v>End Composite Score for 2022</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End Composite Score for 2022</a:t>
          </a:r>
        </a:p>
      </cx:txPr>
    </cx:title>
    <cx:plotArea>
      <cx:plotAreaRegion>
        <cx:series layoutId="clusteredColumn" uniqueId="{804FF728-FA49-4730-A194-E81F18E1B49D}">
          <cx:tx>
            <cx:txData>
              <cx:f>'Composite Score of 2022'!$B$1</cx:f>
              <cx:v>Composite_End</cx:v>
            </cx:txData>
          </cx:tx>
          <cx:dataPt idx="0">
            <cx:spPr>
              <a:solidFill>
                <a:srgbClr val="C00000"/>
              </a:solidFill>
            </cx:spPr>
          </cx:dataPt>
          <cx:dataPt idx="1">
            <cx:spPr>
              <a:solidFill>
                <a:srgbClr val="FFFF00"/>
              </a:solidFill>
            </cx:spPr>
          </cx:dataPt>
          <cx:dataPt idx="2">
            <cx:spPr>
              <a:solidFill>
                <a:srgbClr val="00B050"/>
              </a:solidFill>
            </cx:spPr>
          </cx:dataPt>
          <cx:dataLabels>
            <cx:visibility seriesName="0" categoryName="0" value="1"/>
          </cx:dataLabels>
          <cx:dataId val="0"/>
          <cx:layoutPr>
            <cx:binning intervalClosed="r"/>
          </cx:layoutPr>
        </cx:series>
      </cx:plotAreaRegion>
      <cx:axis id="0">
        <cx:catScaling gapWidth="0"/>
        <cx:title>
          <cx:tx>
            <cx:txData>
              <cx:v>End Composite Score Range</cx:v>
            </cx:txData>
          </cx:tx>
          <cx:txPr>
            <a:bodyPr spcFirstLastPara="1" vertOverflow="ellipsis" horzOverflow="overflow" wrap="square" lIns="0" tIns="0" rIns="0" bIns="0" anchor="ctr" anchorCtr="1"/>
            <a:lstStyle/>
            <a:p>
              <a:pPr algn="ctr" rtl="0">
                <a:defRPr/>
              </a:pPr>
              <a:r>
                <a:rPr lang="en-US" sz="900" b="0" i="0" u="none" strike="noStrike" baseline="0">
                  <a:solidFill>
                    <a:srgbClr val="000000">
                      <a:lumMod val="65000"/>
                      <a:lumOff val="35000"/>
                    </a:srgbClr>
                  </a:solidFill>
                  <a:latin typeface="Arial"/>
                  <a:cs typeface="Arial"/>
                </a:rPr>
                <a:t>End Composite Score Range</a:t>
              </a:r>
            </a:p>
          </cx:txPr>
        </cx:title>
        <cx:tickLabels/>
      </cx:axis>
      <cx:axis id="1">
        <cx:valScaling/>
        <cx:title>
          <cx:tx>
            <cx:txData>
              <cx:v>Number of Students</cx:v>
            </cx:txData>
          </cx:tx>
          <cx:txPr>
            <a:bodyPr spcFirstLastPara="1" vertOverflow="ellipsis" horzOverflow="overflow" wrap="square" lIns="0" tIns="0" rIns="0" bIns="0" anchor="ctr" anchorCtr="1"/>
            <a:lstStyle/>
            <a:p>
              <a:pPr algn="ctr" rtl="0">
                <a:defRPr/>
              </a:pPr>
              <a:r>
                <a:rPr lang="en-US" sz="900" b="0" i="0" u="none" strike="noStrike" baseline="0">
                  <a:solidFill>
                    <a:srgbClr val="000000">
                      <a:lumMod val="65000"/>
                      <a:lumOff val="35000"/>
                    </a:srgbClr>
                  </a:solidFill>
                  <a:latin typeface="Arial"/>
                  <a:cs typeface="Arial"/>
                </a:rPr>
                <a:t>Number of Students</a:t>
              </a:r>
            </a:p>
          </cx:txPr>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4BD54-DC2E-4189-9394-57460C789C3E}" type="datetimeFigureOut">
              <a:rPr lang="en-US" smtClean="0"/>
              <a:t>1/22/2025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5DB9C-72FD-4754-9AF2-6BE558114B69}" type="slidenum">
              <a:rPr lang="en-US" smtClean="0"/>
              <a:t>‹#›</a:t>
            </a:fld>
            <a:endParaRPr lang="en-US"/>
          </a:p>
        </p:txBody>
      </p:sp>
    </p:spTree>
    <p:extLst>
      <p:ext uri="{BB962C8B-B14F-4D97-AF65-F5344CB8AC3E}">
        <p14:creationId xmlns:p14="http://schemas.microsoft.com/office/powerpoint/2010/main" val="3527616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95DB9C-72FD-4754-9AF2-6BE558114B69}" type="slidenum">
              <a:rPr lang="en-US" smtClean="0"/>
              <a:t>5</a:t>
            </a:fld>
            <a:endParaRPr lang="en-US"/>
          </a:p>
        </p:txBody>
      </p:sp>
    </p:spTree>
    <p:extLst>
      <p:ext uri="{BB962C8B-B14F-4D97-AF65-F5344CB8AC3E}">
        <p14:creationId xmlns:p14="http://schemas.microsoft.com/office/powerpoint/2010/main" val="729766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95DB9C-72FD-4754-9AF2-6BE558114B69}" type="slidenum">
              <a:rPr lang="en-US" smtClean="0"/>
              <a:t>6</a:t>
            </a:fld>
            <a:endParaRPr lang="en-US"/>
          </a:p>
        </p:txBody>
      </p:sp>
    </p:spTree>
    <p:extLst>
      <p:ext uri="{BB962C8B-B14F-4D97-AF65-F5344CB8AC3E}">
        <p14:creationId xmlns:p14="http://schemas.microsoft.com/office/powerpoint/2010/main" val="1008737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6079-6447-8DE8-D3A5-BE8B3DC0C0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3176A2-2456-BF37-0C25-BF5DBBD8BF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7425EE-930C-731F-14F0-F0CB7EC37E10}"/>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5" name="Footer Placeholder 4">
            <a:extLst>
              <a:ext uri="{FF2B5EF4-FFF2-40B4-BE49-F238E27FC236}">
                <a16:creationId xmlns:a16="http://schemas.microsoft.com/office/drawing/2014/main" id="{1E1918CB-8DEC-D5C8-6564-306F753FB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64BB8-DFFA-20DF-4892-F96519B6026F}"/>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674659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F65A-C65D-569A-43DB-40DDD6C2E0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3588FC-6FD6-FB65-274E-52C31A3685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A83D9-69E2-6FC1-2B7B-9E469B1EE10C}"/>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5" name="Footer Placeholder 4">
            <a:extLst>
              <a:ext uri="{FF2B5EF4-FFF2-40B4-BE49-F238E27FC236}">
                <a16:creationId xmlns:a16="http://schemas.microsoft.com/office/drawing/2014/main" id="{0120ADDB-DCCD-C128-13A5-C5D84C6E2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A689D-5228-0861-0FB8-0E4C9B638ABD}"/>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573811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A420B0-DD28-693C-31C7-85E384BCBB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C3908-FD7A-4B4D-5CB2-0A37B7BE40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69016-111A-122C-AEC1-6B62D98C637F}"/>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5" name="Footer Placeholder 4">
            <a:extLst>
              <a:ext uri="{FF2B5EF4-FFF2-40B4-BE49-F238E27FC236}">
                <a16:creationId xmlns:a16="http://schemas.microsoft.com/office/drawing/2014/main" id="{14EDA920-7AC1-CB97-FDBB-346F3B0BD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11167-579B-4028-3DD6-76C8247717B1}"/>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1319404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F043-07C3-4431-716B-2260B64DF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D58D5-53BC-56DB-39EE-55DD43E81D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8E745-0553-5B6C-254F-CB5EBC687EEB}"/>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5" name="Footer Placeholder 4">
            <a:extLst>
              <a:ext uri="{FF2B5EF4-FFF2-40B4-BE49-F238E27FC236}">
                <a16:creationId xmlns:a16="http://schemas.microsoft.com/office/drawing/2014/main" id="{D065F545-08BE-6FBE-9A4D-C44821BC9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8AB81-5527-6FAA-C6DC-34FCD88DD91E}"/>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3588178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DBE0-665C-A2B3-5D57-F0869628A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30378D-81E0-EE31-A52A-4F4E76EF1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1730AF-5AD6-35F0-E718-D268C7ABC028}"/>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5" name="Footer Placeholder 4">
            <a:extLst>
              <a:ext uri="{FF2B5EF4-FFF2-40B4-BE49-F238E27FC236}">
                <a16:creationId xmlns:a16="http://schemas.microsoft.com/office/drawing/2014/main" id="{8165121D-003A-66BA-342C-0499D0EDC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9BE6-E169-A8CD-0CA3-A49DA4E91B47}"/>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399766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4FCEB-DE57-135B-BE92-FF65E5C16C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9732DE-584D-6BFA-300B-64AE332BC3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10230-0A26-DB37-AFFB-6844142CE4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3AB5DB-DCBE-3A00-D366-A972DD20A9F1}"/>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6" name="Footer Placeholder 5">
            <a:extLst>
              <a:ext uri="{FF2B5EF4-FFF2-40B4-BE49-F238E27FC236}">
                <a16:creationId xmlns:a16="http://schemas.microsoft.com/office/drawing/2014/main" id="{12F439B7-F38E-1A3C-BF26-F8E5783485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8741F-B8C9-A5DF-6521-F5D53605F38A}"/>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193754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F620-1D54-295A-5CED-41BB298EF7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84B44E-02CD-66C2-5D30-912C023F6B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105E52-71F6-2106-E06E-CA0DDFD189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053461-46E8-B799-93EC-7BE25F044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79CF66-F2E2-0443-87CB-5D8C9E951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1BBB18-A7A2-83C6-3F41-3B395D7B0C39}"/>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8" name="Footer Placeholder 7">
            <a:extLst>
              <a:ext uri="{FF2B5EF4-FFF2-40B4-BE49-F238E27FC236}">
                <a16:creationId xmlns:a16="http://schemas.microsoft.com/office/drawing/2014/main" id="{28C61900-08B6-5790-54AB-03459C8289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0026CE-8335-D967-04FA-91BB19A4D2CE}"/>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590057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AB5D0-4A94-6B8A-AAF9-F7F176F7DD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D7C012-9586-87FD-DB16-6639292FC49C}"/>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4" name="Footer Placeholder 3">
            <a:extLst>
              <a:ext uri="{FF2B5EF4-FFF2-40B4-BE49-F238E27FC236}">
                <a16:creationId xmlns:a16="http://schemas.microsoft.com/office/drawing/2014/main" id="{B3E9291A-ABA0-87A9-AF18-95225C6C79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67CF96-2320-9547-0B3E-95E3DEED9D26}"/>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194274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8AC6FE-E78A-D70E-3266-656EBF7C5DD6}"/>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3" name="Footer Placeholder 2">
            <a:extLst>
              <a:ext uri="{FF2B5EF4-FFF2-40B4-BE49-F238E27FC236}">
                <a16:creationId xmlns:a16="http://schemas.microsoft.com/office/drawing/2014/main" id="{362116FA-B1BC-5DF0-5B1C-6691058737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460333-A274-1BC9-E7DF-578971C54FBF}"/>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133701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E52F-57FD-9740-5663-AFFB3A66B5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602943-69EF-CB3A-E0A2-320D3C05BC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D47BA0-5E43-D1C2-D575-EE6C4CAB9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8A4F29-04D7-8559-719D-96FE80376D0E}"/>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6" name="Footer Placeholder 5">
            <a:extLst>
              <a:ext uri="{FF2B5EF4-FFF2-40B4-BE49-F238E27FC236}">
                <a16:creationId xmlns:a16="http://schemas.microsoft.com/office/drawing/2014/main" id="{8D72DEFC-FD2E-E668-EC2F-0EC451E0F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DDD259-DAAA-463C-B642-07EB14B67CEA}"/>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319859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F946-2083-C8E0-3084-013D84C9B4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78916C-80A7-521B-7B74-D45D9C7E1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00E4A3-62CB-1FF0-885E-0821ED5E1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EE81B9-B436-C46E-01BD-61B12DF6C69F}"/>
              </a:ext>
            </a:extLst>
          </p:cNvPr>
          <p:cNvSpPr>
            <a:spLocks noGrp="1"/>
          </p:cNvSpPr>
          <p:nvPr>
            <p:ph type="dt" sz="half" idx="10"/>
          </p:nvPr>
        </p:nvSpPr>
        <p:spPr/>
        <p:txBody>
          <a:bodyPr/>
          <a:lstStyle/>
          <a:p>
            <a:fld id="{9A888D83-9ED2-4D05-8386-9F6C8747FF77}" type="datetimeFigureOut">
              <a:rPr lang="en-US" smtClean="0"/>
              <a:t>1/22/2025</a:t>
            </a:fld>
            <a:endParaRPr lang="en-US"/>
          </a:p>
        </p:txBody>
      </p:sp>
      <p:sp>
        <p:nvSpPr>
          <p:cNvPr id="6" name="Footer Placeholder 5">
            <a:extLst>
              <a:ext uri="{FF2B5EF4-FFF2-40B4-BE49-F238E27FC236}">
                <a16:creationId xmlns:a16="http://schemas.microsoft.com/office/drawing/2014/main" id="{34D4B77F-B6E2-2F4C-03BF-1F361B4503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77B8F3-C23A-B9F2-2D63-D30F3DD4348E}"/>
              </a:ext>
            </a:extLst>
          </p:cNvPr>
          <p:cNvSpPr>
            <a:spLocks noGrp="1"/>
          </p:cNvSpPr>
          <p:nvPr>
            <p:ph type="sldNum" sz="quarter" idx="12"/>
          </p:nvPr>
        </p:nvSpPr>
        <p:spPr/>
        <p:txBody>
          <a:bodyPr/>
          <a:lstStyle/>
          <a:p>
            <a:fld id="{E61B72A5-BC1B-4C2A-8CA0-D59C6F61F171}" type="slidenum">
              <a:rPr lang="en-US" smtClean="0"/>
              <a:t>‹#›</a:t>
            </a:fld>
            <a:endParaRPr lang="en-US"/>
          </a:p>
        </p:txBody>
      </p:sp>
    </p:spTree>
    <p:extLst>
      <p:ext uri="{BB962C8B-B14F-4D97-AF65-F5344CB8AC3E}">
        <p14:creationId xmlns:p14="http://schemas.microsoft.com/office/powerpoint/2010/main" val="2249431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864CC3-C979-583A-34A3-AF8F87C3D4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27EA79-8C4F-0362-B4B3-851291EDDA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B0716-C99B-271B-7DB1-961A6949C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88D83-9ED2-4D05-8386-9F6C8747FF77}" type="datetimeFigureOut">
              <a:rPr lang="en-US" smtClean="0"/>
              <a:t>1/22/2025</a:t>
            </a:fld>
            <a:endParaRPr lang="en-US"/>
          </a:p>
        </p:txBody>
      </p:sp>
      <p:sp>
        <p:nvSpPr>
          <p:cNvPr id="5" name="Footer Placeholder 4">
            <a:extLst>
              <a:ext uri="{FF2B5EF4-FFF2-40B4-BE49-F238E27FC236}">
                <a16:creationId xmlns:a16="http://schemas.microsoft.com/office/drawing/2014/main" id="{BE950B1A-C1EC-8F94-C66C-DA0A54C7D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75A6ED-B678-9190-7CEF-A70C555C3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B72A5-BC1B-4C2A-8CA0-D59C6F61F171}" type="slidenum">
              <a:rPr lang="en-US" smtClean="0"/>
              <a:t>‹#›</a:t>
            </a:fld>
            <a:endParaRPr lang="en-US"/>
          </a:p>
        </p:txBody>
      </p:sp>
    </p:spTree>
    <p:extLst>
      <p:ext uri="{BB962C8B-B14F-4D97-AF65-F5344CB8AC3E}">
        <p14:creationId xmlns:p14="http://schemas.microsoft.com/office/powerpoint/2010/main" val="4130055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3927CA-B183-21D8-5CF2-CA1CFACEF901}"/>
              </a:ext>
            </a:extLst>
          </p:cNvPr>
          <p:cNvSpPr>
            <a:spLocks noGrp="1"/>
          </p:cNvSpPr>
          <p:nvPr>
            <p:ph type="ctrTitle"/>
          </p:nvPr>
        </p:nvSpPr>
        <p:spPr>
          <a:xfrm>
            <a:off x="641774" y="1057113"/>
            <a:ext cx="10905053" cy="1651911"/>
          </a:xfrm>
        </p:spPr>
        <p:txBody>
          <a:bodyPr anchor="b">
            <a:normAutofit/>
          </a:bodyPr>
          <a:lstStyle/>
          <a:p>
            <a:r>
              <a:rPr lang="en-US" sz="5400" b="1" i="0" dirty="0">
                <a:effectLst/>
              </a:rPr>
              <a:t>Southbridge Public Schools Data Tasks</a:t>
            </a:r>
            <a:br>
              <a:rPr lang="en-US" sz="5400" b="1" i="0" dirty="0">
                <a:effectLst/>
              </a:rPr>
            </a:br>
            <a:endParaRPr lang="en-US" sz="5400" dirty="0"/>
          </a:p>
        </p:txBody>
      </p:sp>
      <p:sp>
        <p:nvSpPr>
          <p:cNvPr id="3" name="Subtitle 2">
            <a:extLst>
              <a:ext uri="{FF2B5EF4-FFF2-40B4-BE49-F238E27FC236}">
                <a16:creationId xmlns:a16="http://schemas.microsoft.com/office/drawing/2014/main" id="{8E4A4EE0-F593-CE42-32E4-FD28BBE57420}"/>
              </a:ext>
            </a:extLst>
          </p:cNvPr>
          <p:cNvSpPr>
            <a:spLocks noGrp="1"/>
          </p:cNvSpPr>
          <p:nvPr>
            <p:ph type="subTitle" idx="1"/>
          </p:nvPr>
        </p:nvSpPr>
        <p:spPr>
          <a:xfrm>
            <a:off x="1285241" y="4582814"/>
            <a:ext cx="7132335" cy="1312657"/>
          </a:xfrm>
        </p:spPr>
        <p:txBody>
          <a:bodyPr anchor="t">
            <a:normAutofit/>
          </a:bodyPr>
          <a:lstStyle/>
          <a:p>
            <a:pPr algn="l"/>
            <a:r>
              <a:rPr lang="en-US" sz="2200" dirty="0"/>
              <a:t>Sirjana Bhatta</a:t>
            </a:r>
          </a:p>
          <a:p>
            <a:pPr algn="l"/>
            <a:r>
              <a:rPr lang="en-US" sz="2200" dirty="0"/>
              <a:t>Framingham State University </a:t>
            </a:r>
          </a:p>
          <a:p>
            <a:pPr algn="l"/>
            <a:r>
              <a:rPr lang="en-US" sz="2200" dirty="0"/>
              <a:t>December 2024</a:t>
            </a:r>
          </a:p>
        </p:txBody>
      </p:sp>
    </p:spTree>
    <p:extLst>
      <p:ext uri="{BB962C8B-B14F-4D97-AF65-F5344CB8AC3E}">
        <p14:creationId xmlns:p14="http://schemas.microsoft.com/office/powerpoint/2010/main" val="226910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863E-A37E-B084-3184-62CFE3D71C04}"/>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264CDE1C-3716-2B41-C610-31D7F6E2B448}"/>
              </a:ext>
            </a:extLst>
          </p:cNvPr>
          <p:cNvSpPr>
            <a:spLocks noGrp="1"/>
          </p:cNvSpPr>
          <p:nvPr>
            <p:ph idx="1"/>
          </p:nvPr>
        </p:nvSpPr>
        <p:spPr/>
        <p:txBody>
          <a:bodyPr/>
          <a:lstStyle/>
          <a:p>
            <a:r>
              <a:rPr lang="en-US" dirty="0"/>
              <a:t>Based on the histogram, the composite score improved at the end of 2021 compared to the beginning of 2021. Fewer students required intensive support at the end of 2021.</a:t>
            </a:r>
          </a:p>
          <a:p>
            <a:r>
              <a:rPr lang="en-US" dirty="0"/>
              <a:t>Similarly, based on the histogram, the composite score improved at the end of 2022 compared to the beginning of 2022. Fewer students required intensive and strategic support at the end of 2022.</a:t>
            </a:r>
          </a:p>
          <a:p>
            <a:pPr marL="0" indent="0">
              <a:buNone/>
            </a:pPr>
            <a:endParaRPr lang="en-US" dirty="0"/>
          </a:p>
        </p:txBody>
      </p:sp>
    </p:spTree>
    <p:extLst>
      <p:ext uri="{BB962C8B-B14F-4D97-AF65-F5344CB8AC3E}">
        <p14:creationId xmlns:p14="http://schemas.microsoft.com/office/powerpoint/2010/main" val="316496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C493-2B1B-6081-6465-430457D1B8C0}"/>
              </a:ext>
            </a:extLst>
          </p:cNvPr>
          <p:cNvSpPr>
            <a:spLocks noGrp="1"/>
          </p:cNvSpPr>
          <p:nvPr>
            <p:ph type="ctrTitle"/>
          </p:nvPr>
        </p:nvSpPr>
        <p:spPr>
          <a:xfrm>
            <a:off x="804862" y="600075"/>
            <a:ext cx="10582276" cy="5591174"/>
          </a:xfrm>
        </p:spPr>
        <p:txBody>
          <a:bodyPr>
            <a:normAutofit/>
          </a:bodyPr>
          <a:lstStyle/>
          <a:p>
            <a:pPr algn="l">
              <a:lnSpc>
                <a:spcPct val="100000"/>
              </a:lnSpc>
            </a:pPr>
            <a:r>
              <a:rPr lang="en-US" sz="4400" b="1" dirty="0"/>
              <a:t>Task 1: Data Visualization and Observation Task</a:t>
            </a:r>
            <a:br>
              <a:rPr lang="en-US" sz="2700" dirty="0">
                <a:latin typeface="+mn-lt"/>
              </a:rPr>
            </a:br>
            <a:r>
              <a:rPr lang="en-US" sz="2200" b="1" dirty="0">
                <a:latin typeface="+mn-lt"/>
              </a:rPr>
              <a:t>1. Composite Score at the Beginning of 2021</a:t>
            </a:r>
            <a:br>
              <a:rPr lang="en-US" sz="2200" b="1" dirty="0">
                <a:latin typeface="+mn-lt"/>
              </a:rPr>
            </a:br>
            <a:r>
              <a:rPr lang="en-US" sz="2200" b="1" dirty="0">
                <a:latin typeface="+mn-lt"/>
              </a:rPr>
              <a:t>2. Composite Score at the End of 2021</a:t>
            </a:r>
            <a:br>
              <a:rPr lang="en-US" sz="2200" b="1" dirty="0">
                <a:latin typeface="+mn-lt"/>
              </a:rPr>
            </a:br>
            <a:r>
              <a:rPr lang="en-US" sz="2200" b="1" dirty="0">
                <a:latin typeface="+mn-lt"/>
              </a:rPr>
              <a:t>3. Composite Score at the Beginning of 2022</a:t>
            </a:r>
            <a:br>
              <a:rPr lang="en-US" sz="2200" b="1" dirty="0">
                <a:latin typeface="+mn-lt"/>
              </a:rPr>
            </a:br>
            <a:r>
              <a:rPr lang="en-US" sz="2200" b="1" dirty="0">
                <a:latin typeface="+mn-lt"/>
              </a:rPr>
              <a:t>4. Composite Score at the End of 2022</a:t>
            </a:r>
            <a:br>
              <a:rPr lang="en-US" sz="2200" b="1" dirty="0">
                <a:latin typeface="+mn-lt"/>
              </a:rPr>
            </a:br>
            <a:br>
              <a:rPr lang="en-US" sz="2000" b="1" dirty="0">
                <a:latin typeface="+mn-lt"/>
              </a:rPr>
            </a:br>
            <a:br>
              <a:rPr lang="en-US" sz="600" b="1" dirty="0"/>
            </a:br>
            <a:r>
              <a:rPr lang="en-US" sz="4400" b="1" dirty="0">
                <a:effectLst/>
              </a:rPr>
              <a:t>Task 2: Error Troubleshooting Task</a:t>
            </a:r>
            <a:br>
              <a:rPr lang="en-US" sz="4400" b="1" dirty="0"/>
            </a:br>
            <a:r>
              <a:rPr lang="en-US" sz="2200" b="1" u="none" strike="noStrike" dirty="0">
                <a:solidFill>
                  <a:srgbClr val="000000"/>
                </a:solidFill>
                <a:effectLst/>
                <a:latin typeface="+mn-lt"/>
              </a:rPr>
              <a:t>1. EPIMS9400 - Missing WA08 Assignment Code</a:t>
            </a:r>
            <a:br>
              <a:rPr lang="en-US" sz="2200" b="1" dirty="0">
                <a:effectLst/>
                <a:latin typeface="+mn-lt"/>
              </a:rPr>
            </a:br>
            <a:r>
              <a:rPr lang="en-US" sz="2200" b="1" u="none" strike="noStrike" dirty="0">
                <a:solidFill>
                  <a:srgbClr val="000000"/>
                </a:solidFill>
                <a:effectLst/>
                <a:latin typeface="+mn-lt"/>
              </a:rPr>
              <a:t>2. Missing Schedule Term Column</a:t>
            </a:r>
            <a:br>
              <a:rPr lang="en-US" sz="2200" b="1" dirty="0">
                <a:effectLst/>
                <a:latin typeface="+mn-lt"/>
              </a:rPr>
            </a:br>
            <a:r>
              <a:rPr lang="en-US" sz="2200" b="1" u="none" strike="noStrike" dirty="0">
                <a:solidFill>
                  <a:srgbClr val="000000"/>
                </a:solidFill>
                <a:effectLst/>
                <a:latin typeface="+mn-lt"/>
              </a:rPr>
              <a:t>3. Missing Gradebook Access Column</a:t>
            </a:r>
            <a:br>
              <a:rPr lang="en-US" sz="2200" b="1" dirty="0">
                <a:effectLst/>
                <a:latin typeface="+mn-lt"/>
              </a:rPr>
            </a:br>
            <a:r>
              <a:rPr lang="en-US" sz="2200" b="1" u="none" strike="noStrike" dirty="0">
                <a:solidFill>
                  <a:srgbClr val="000000"/>
                </a:solidFill>
                <a:effectLst/>
                <a:latin typeface="+mn-lt"/>
              </a:rPr>
              <a:t>4. EPIMS6750 - Co-Teaching Assignment Must Be Between 2 and 4</a:t>
            </a:r>
            <a:br>
              <a:rPr lang="en-US" sz="2200" b="1" dirty="0">
                <a:effectLst/>
                <a:latin typeface="+mn-lt"/>
              </a:rPr>
            </a:br>
            <a:r>
              <a:rPr lang="en-US" sz="2200" b="1" u="none" strike="noStrike" dirty="0">
                <a:solidFill>
                  <a:srgbClr val="000000"/>
                </a:solidFill>
                <a:effectLst/>
                <a:latin typeface="+mn-lt"/>
              </a:rPr>
              <a:t>5. EPIMS6770 - At Least Two Co-Teachers Required</a:t>
            </a:r>
            <a:br>
              <a:rPr lang="en-US" sz="2200" b="1" dirty="0">
                <a:effectLst/>
                <a:latin typeface="+mn-lt"/>
              </a:rPr>
            </a:br>
            <a:r>
              <a:rPr lang="en-US" sz="2200" b="1" dirty="0">
                <a:latin typeface="+mn-lt"/>
              </a:rPr>
              <a:t>             </a:t>
            </a:r>
          </a:p>
        </p:txBody>
      </p:sp>
    </p:spTree>
    <p:extLst>
      <p:ext uri="{BB962C8B-B14F-4D97-AF65-F5344CB8AC3E}">
        <p14:creationId xmlns:p14="http://schemas.microsoft.com/office/powerpoint/2010/main" val="10257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A5F802-ACEC-0003-600A-E23020E6DB85}"/>
              </a:ext>
            </a:extLst>
          </p:cNvPr>
          <p:cNvSpPr>
            <a:spLocks noGrp="1"/>
          </p:cNvSpPr>
          <p:nvPr>
            <p:ph type="title"/>
          </p:nvPr>
        </p:nvSpPr>
        <p:spPr>
          <a:xfrm>
            <a:off x="133350" y="68432"/>
            <a:ext cx="11887200" cy="1105489"/>
          </a:xfrm>
        </p:spPr>
        <p:txBody>
          <a:bodyPr>
            <a:noAutofit/>
          </a:bodyPr>
          <a:lstStyle/>
          <a:p>
            <a:pPr algn="ctr"/>
            <a:r>
              <a:rPr lang="en-US" sz="4000" b="1" dirty="0"/>
              <a:t>Task 1 : Composite Score at the Beginning of 2021</a:t>
            </a:r>
          </a:p>
        </p:txBody>
      </p:sp>
      <p:sp>
        <p:nvSpPr>
          <p:cNvPr id="11" name="Content Placeholder 10">
            <a:extLst>
              <a:ext uri="{FF2B5EF4-FFF2-40B4-BE49-F238E27FC236}">
                <a16:creationId xmlns:a16="http://schemas.microsoft.com/office/drawing/2014/main" id="{FA248A0F-94CB-6092-5323-53D5EBAFAEFC}"/>
              </a:ext>
            </a:extLst>
          </p:cNvPr>
          <p:cNvSpPr>
            <a:spLocks noGrp="1"/>
          </p:cNvSpPr>
          <p:nvPr>
            <p:ph idx="1"/>
          </p:nvPr>
        </p:nvSpPr>
        <p:spPr>
          <a:xfrm>
            <a:off x="838201" y="1348317"/>
            <a:ext cx="5962785" cy="4430315"/>
          </a:xfrm>
        </p:spPr>
        <p:txBody>
          <a:bodyPr>
            <a:normAutofit/>
          </a:bodyPr>
          <a:lstStyle/>
          <a:p>
            <a:pPr>
              <a:lnSpc>
                <a:spcPct val="100000"/>
              </a:lnSpc>
            </a:pPr>
            <a:r>
              <a:rPr lang="en-US" sz="2000" dirty="0"/>
              <a:t>20</a:t>
            </a:r>
            <a:r>
              <a:rPr lang="en-US" sz="2000" baseline="30000" dirty="0"/>
              <a:t>th</a:t>
            </a:r>
            <a:r>
              <a:rPr lang="en-US" sz="2000" dirty="0"/>
              <a:t> Percentile : 295.4</a:t>
            </a:r>
          </a:p>
          <a:p>
            <a:pPr>
              <a:lnSpc>
                <a:spcPct val="100000"/>
              </a:lnSpc>
            </a:pPr>
            <a:r>
              <a:rPr lang="en-US" sz="2000" dirty="0"/>
              <a:t>40</a:t>
            </a:r>
            <a:r>
              <a:rPr lang="en-US" sz="2000" baseline="30000" dirty="0"/>
              <a:t>th</a:t>
            </a:r>
            <a:r>
              <a:rPr lang="en-US" sz="2000" dirty="0"/>
              <a:t> Percentile: 321.4</a:t>
            </a:r>
          </a:p>
          <a:p>
            <a:pPr>
              <a:lnSpc>
                <a:spcPct val="100000"/>
              </a:lnSpc>
            </a:pPr>
            <a:r>
              <a:rPr lang="en-US" sz="2000" dirty="0"/>
              <a:t>21 students in red with composite score range [269-293] needs intensive Support.</a:t>
            </a:r>
          </a:p>
          <a:p>
            <a:pPr>
              <a:lnSpc>
                <a:spcPct val="100000"/>
              </a:lnSpc>
            </a:pPr>
            <a:r>
              <a:rPr lang="en-US" sz="2000" dirty="0"/>
              <a:t>23 students in yellow with composite score range [293-317]  needs Strategic Support.</a:t>
            </a:r>
          </a:p>
          <a:p>
            <a:pPr>
              <a:lnSpc>
                <a:spcPct val="100000"/>
              </a:lnSpc>
            </a:pPr>
            <a:r>
              <a:rPr lang="en-US" sz="2000" dirty="0"/>
              <a:t>28 students in green with score range [317,365] needs core support.</a:t>
            </a:r>
          </a:p>
          <a:p>
            <a:pPr>
              <a:lnSpc>
                <a:spcPct val="100000"/>
              </a:lnSpc>
            </a:pPr>
            <a:r>
              <a:rPr lang="en-US" sz="2000" dirty="0"/>
              <a:t>45 students in bule with score range [341, 365] , [365, 389], and [389, 423] needs Core plus support.</a:t>
            </a:r>
          </a:p>
          <a:p>
            <a:pPr>
              <a:lnSpc>
                <a:spcPct val="100000"/>
              </a:lnSpc>
            </a:pPr>
            <a:endParaRPr lang="en-US" sz="2000" dirty="0"/>
          </a:p>
          <a:p>
            <a:endParaRPr lang="en-US" sz="2000" dirty="0"/>
          </a:p>
          <a:p>
            <a:endParaRPr lang="en-US" sz="2000" dirty="0"/>
          </a:p>
        </p:txBody>
      </p:sp>
      <p:pic>
        <p:nvPicPr>
          <p:cNvPr id="10" name="Picture 9">
            <a:extLst>
              <a:ext uri="{FF2B5EF4-FFF2-40B4-BE49-F238E27FC236}">
                <a16:creationId xmlns:a16="http://schemas.microsoft.com/office/drawing/2014/main" id="{2D06CCAC-CFF1-4B2E-4AD7-4BBA7831F1F4}"/>
              </a:ext>
            </a:extLst>
          </p:cNvPr>
          <p:cNvPicPr>
            <a:picLocks noChangeAspect="1"/>
          </p:cNvPicPr>
          <p:nvPr/>
        </p:nvPicPr>
        <p:blipFill>
          <a:blip r:embed="rId2"/>
          <a:stretch>
            <a:fillRect/>
          </a:stretch>
        </p:blipFill>
        <p:spPr>
          <a:xfrm>
            <a:off x="6800986" y="1348317"/>
            <a:ext cx="5020187" cy="4430314"/>
          </a:xfrm>
          <a:prstGeom prst="rect">
            <a:avLst/>
          </a:prstGeom>
        </p:spPr>
      </p:pic>
    </p:spTree>
    <p:extLst>
      <p:ext uri="{BB962C8B-B14F-4D97-AF65-F5344CB8AC3E}">
        <p14:creationId xmlns:p14="http://schemas.microsoft.com/office/powerpoint/2010/main" val="287629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F802-ACEC-0003-600A-E23020E6DB85}"/>
              </a:ext>
            </a:extLst>
          </p:cNvPr>
          <p:cNvSpPr>
            <a:spLocks noGrp="1"/>
          </p:cNvSpPr>
          <p:nvPr>
            <p:ph type="title"/>
          </p:nvPr>
        </p:nvSpPr>
        <p:spPr>
          <a:xfrm>
            <a:off x="104775" y="68432"/>
            <a:ext cx="12011025" cy="1105489"/>
          </a:xfrm>
        </p:spPr>
        <p:txBody>
          <a:bodyPr>
            <a:normAutofit/>
          </a:bodyPr>
          <a:lstStyle/>
          <a:p>
            <a:pPr algn="ctr"/>
            <a:r>
              <a:rPr lang="en-US" sz="4000" b="1" dirty="0"/>
              <a:t>Task 1 : Composite Score at the End of 2021</a:t>
            </a:r>
          </a:p>
        </p:txBody>
      </p:sp>
      <p:sp>
        <p:nvSpPr>
          <p:cNvPr id="11" name="Content Placeholder 10">
            <a:extLst>
              <a:ext uri="{FF2B5EF4-FFF2-40B4-BE49-F238E27FC236}">
                <a16:creationId xmlns:a16="http://schemas.microsoft.com/office/drawing/2014/main" id="{FA248A0F-94CB-6092-5323-53D5EBAFAEFC}"/>
              </a:ext>
            </a:extLst>
          </p:cNvPr>
          <p:cNvSpPr>
            <a:spLocks noGrp="1"/>
          </p:cNvSpPr>
          <p:nvPr>
            <p:ph idx="1"/>
          </p:nvPr>
        </p:nvSpPr>
        <p:spPr>
          <a:xfrm>
            <a:off x="838201" y="1248020"/>
            <a:ext cx="5962785" cy="4763165"/>
          </a:xfrm>
        </p:spPr>
        <p:txBody>
          <a:bodyPr>
            <a:normAutofit/>
          </a:bodyPr>
          <a:lstStyle/>
          <a:p>
            <a:r>
              <a:rPr lang="en-US" sz="2000" dirty="0"/>
              <a:t>20</a:t>
            </a:r>
            <a:r>
              <a:rPr lang="en-US" sz="2000" baseline="30000" dirty="0"/>
              <a:t>th</a:t>
            </a:r>
            <a:r>
              <a:rPr lang="en-US" sz="2000" dirty="0"/>
              <a:t> Percentile : 403</a:t>
            </a:r>
          </a:p>
          <a:p>
            <a:r>
              <a:rPr lang="en-US" sz="2000" dirty="0"/>
              <a:t>40</a:t>
            </a:r>
            <a:r>
              <a:rPr lang="en-US" sz="2000" baseline="30000" dirty="0"/>
              <a:t>th</a:t>
            </a:r>
            <a:r>
              <a:rPr lang="en-US" sz="2000" dirty="0"/>
              <a:t> Percentile: 427.8</a:t>
            </a:r>
          </a:p>
          <a:p>
            <a:r>
              <a:rPr lang="en-US" sz="2000" dirty="0"/>
              <a:t>14 students in red with composite score range [362-389] needs intensive Support.</a:t>
            </a:r>
          </a:p>
          <a:p>
            <a:r>
              <a:rPr lang="en-US" sz="2000" dirty="0"/>
              <a:t>23 students in yellow with composite score range [389-416] needs Strategic Support.</a:t>
            </a:r>
          </a:p>
          <a:p>
            <a:r>
              <a:rPr lang="en-US" sz="2000" dirty="0"/>
              <a:t>29 students in green with score range [416,443] needs core support.</a:t>
            </a:r>
          </a:p>
          <a:p>
            <a:r>
              <a:rPr lang="en-US" sz="2000" dirty="0"/>
              <a:t>47 students in bule with score range [443, 470] , [470, 497], [497, 524], and [524, 551] needs Core plus support.</a:t>
            </a:r>
          </a:p>
          <a:p>
            <a:endParaRPr lang="en-US" sz="2000" dirty="0"/>
          </a:p>
          <a:p>
            <a:endParaRPr lang="en-US" sz="2000" dirty="0"/>
          </a:p>
          <a:p>
            <a:endParaRPr lang="en-US" sz="2000" dirty="0"/>
          </a:p>
        </p:txBody>
      </p:sp>
      <p:pic>
        <p:nvPicPr>
          <p:cNvPr id="4" name="Picture 3">
            <a:extLst>
              <a:ext uri="{FF2B5EF4-FFF2-40B4-BE49-F238E27FC236}">
                <a16:creationId xmlns:a16="http://schemas.microsoft.com/office/drawing/2014/main" id="{DCF9FB29-5938-52FA-3595-A48349759271}"/>
              </a:ext>
            </a:extLst>
          </p:cNvPr>
          <p:cNvPicPr>
            <a:picLocks noChangeAspect="1"/>
          </p:cNvPicPr>
          <p:nvPr/>
        </p:nvPicPr>
        <p:blipFill>
          <a:blip r:embed="rId2"/>
          <a:stretch>
            <a:fillRect/>
          </a:stretch>
        </p:blipFill>
        <p:spPr>
          <a:xfrm>
            <a:off x="6800986" y="1248020"/>
            <a:ext cx="5201376" cy="4763165"/>
          </a:xfrm>
          <a:prstGeom prst="rect">
            <a:avLst/>
          </a:prstGeom>
        </p:spPr>
      </p:pic>
    </p:spTree>
    <p:extLst>
      <p:ext uri="{BB962C8B-B14F-4D97-AF65-F5344CB8AC3E}">
        <p14:creationId xmlns:p14="http://schemas.microsoft.com/office/powerpoint/2010/main" val="134729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0DBE-3A6B-1B23-C8D2-4EDCFE56F760}"/>
              </a:ext>
            </a:extLst>
          </p:cNvPr>
          <p:cNvSpPr>
            <a:spLocks noGrp="1"/>
          </p:cNvSpPr>
          <p:nvPr>
            <p:ph type="title"/>
          </p:nvPr>
        </p:nvSpPr>
        <p:spPr>
          <a:xfrm>
            <a:off x="200025" y="152401"/>
            <a:ext cx="11887200" cy="1409699"/>
          </a:xfrm>
        </p:spPr>
        <p:txBody>
          <a:bodyPr>
            <a:normAutofit/>
          </a:bodyPr>
          <a:lstStyle/>
          <a:p>
            <a:pPr algn="ctr"/>
            <a:r>
              <a:rPr lang="en-US" sz="4000" b="1" dirty="0"/>
              <a:t>Task 1 : Composite Score at the Beginning of 2022</a:t>
            </a:r>
          </a:p>
        </p:txBody>
      </p:sp>
      <p:sp>
        <p:nvSpPr>
          <p:cNvPr id="3" name="Content Placeholder 2">
            <a:extLst>
              <a:ext uri="{FF2B5EF4-FFF2-40B4-BE49-F238E27FC236}">
                <a16:creationId xmlns:a16="http://schemas.microsoft.com/office/drawing/2014/main" id="{BD48A00F-97C5-3C05-F5B0-05A4A0AC6B75}"/>
              </a:ext>
            </a:extLst>
          </p:cNvPr>
          <p:cNvSpPr>
            <a:spLocks noGrp="1"/>
          </p:cNvSpPr>
          <p:nvPr>
            <p:ph sz="half" idx="1"/>
          </p:nvPr>
        </p:nvSpPr>
        <p:spPr>
          <a:xfrm>
            <a:off x="838200" y="1904213"/>
            <a:ext cx="5181600" cy="4272750"/>
          </a:xfrm>
        </p:spPr>
        <p:txBody>
          <a:bodyPr>
            <a:normAutofit/>
          </a:bodyPr>
          <a:lstStyle/>
          <a:p>
            <a:r>
              <a:rPr lang="en-US" sz="2000" dirty="0"/>
              <a:t>20</a:t>
            </a:r>
            <a:r>
              <a:rPr lang="en-US" sz="2000" baseline="30000" dirty="0"/>
              <a:t>th</a:t>
            </a:r>
            <a:r>
              <a:rPr lang="en-US" sz="2000" dirty="0"/>
              <a:t> Percentile : 291.8</a:t>
            </a:r>
          </a:p>
          <a:p>
            <a:r>
              <a:rPr lang="en-US" sz="2000" dirty="0"/>
              <a:t>40</a:t>
            </a:r>
            <a:r>
              <a:rPr lang="en-US" sz="2000" baseline="30000" dirty="0"/>
              <a:t>th</a:t>
            </a:r>
            <a:r>
              <a:rPr lang="en-US" sz="2000" dirty="0"/>
              <a:t> Percentile: 309.2</a:t>
            </a:r>
          </a:p>
          <a:p>
            <a:r>
              <a:rPr lang="en-US" sz="2000" dirty="0"/>
              <a:t>30 students in red with composite score range [268-292] needs intensive Support.</a:t>
            </a:r>
          </a:p>
          <a:p>
            <a:r>
              <a:rPr lang="en-US" sz="2000" dirty="0"/>
              <a:t>35 students in yellow with composite score range [292-316] needs Strategic Support.</a:t>
            </a:r>
          </a:p>
          <a:p>
            <a:r>
              <a:rPr lang="en-US" sz="2000" dirty="0"/>
              <a:t>There are no students needs core support.</a:t>
            </a:r>
          </a:p>
          <a:p>
            <a:r>
              <a:rPr lang="en-US" sz="2000" dirty="0"/>
              <a:t>75 students in bule with score range [316,340] , [340, 364] and [364, 388], [388,412], [412,436], [436,460] needs Core plus support.</a:t>
            </a:r>
          </a:p>
          <a:p>
            <a:endParaRPr lang="en-US" sz="2000" dirty="0"/>
          </a:p>
          <a:p>
            <a:endParaRPr lang="en-US" sz="2800" dirty="0"/>
          </a:p>
          <a:p>
            <a:endParaRPr lang="en-US" dirty="0"/>
          </a:p>
        </p:txBody>
      </p:sp>
      <mc:AlternateContent xmlns:mc="http://schemas.openxmlformats.org/markup-compatibility/2006" xmlns:cx1="http://schemas.microsoft.com/office/drawing/2015/9/8/chartex">
        <mc:Choice Requires="cx1">
          <p:graphicFrame>
            <p:nvGraphicFramePr>
              <p:cNvPr id="5" name="Content Placeholder 4">
                <a:extLst>
                  <a:ext uri="{FF2B5EF4-FFF2-40B4-BE49-F238E27FC236}">
                    <a16:creationId xmlns:a16="http://schemas.microsoft.com/office/drawing/2014/main" id="{1745AF23-6658-194E-7C5D-204466C0B132}"/>
                  </a:ext>
                </a:extLst>
              </p:cNvPr>
              <p:cNvGraphicFramePr>
                <a:graphicFrameLocks noGrp="1"/>
              </p:cNvGraphicFramePr>
              <p:nvPr>
                <p:ph sz="half" idx="2"/>
                <p:extLst>
                  <p:ext uri="{D42A27DB-BD31-4B8C-83A1-F6EECF244321}">
                    <p14:modId xmlns:p14="http://schemas.microsoft.com/office/powerpoint/2010/main" val="130992505"/>
                  </p:ext>
                </p:extLst>
              </p:nvPr>
            </p:nvGraphicFramePr>
            <p:xfrm>
              <a:off x="6172200" y="1762812"/>
              <a:ext cx="5181600" cy="441415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ontent Placeholder 4">
                <a:extLst>
                  <a:ext uri="{FF2B5EF4-FFF2-40B4-BE49-F238E27FC236}">
                    <a16:creationId xmlns:a16="http://schemas.microsoft.com/office/drawing/2014/main" id="{1745AF23-6658-194E-7C5D-204466C0B132}"/>
                  </a:ext>
                </a:extLst>
              </p:cNvPr>
              <p:cNvPicPr>
                <a:picLocks noGrp="1" noRot="1" noChangeAspect="1" noMove="1" noResize="1" noEditPoints="1" noAdjustHandles="1" noChangeArrowheads="1" noChangeShapeType="1"/>
              </p:cNvPicPr>
              <p:nvPr/>
            </p:nvPicPr>
            <p:blipFill>
              <a:blip r:embed="rId4"/>
              <a:stretch>
                <a:fillRect/>
              </a:stretch>
            </p:blipFill>
            <p:spPr>
              <a:xfrm>
                <a:off x="6172200" y="1762812"/>
                <a:ext cx="5181600" cy="4414151"/>
              </a:xfrm>
              <a:prstGeom prst="rect">
                <a:avLst/>
              </a:prstGeom>
            </p:spPr>
          </p:pic>
        </mc:Fallback>
      </mc:AlternateContent>
    </p:spTree>
    <p:extLst>
      <p:ext uri="{BB962C8B-B14F-4D97-AF65-F5344CB8AC3E}">
        <p14:creationId xmlns:p14="http://schemas.microsoft.com/office/powerpoint/2010/main" val="2276835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0DBE-3A6B-1B23-C8D2-4EDCFE56F760}"/>
              </a:ext>
            </a:extLst>
          </p:cNvPr>
          <p:cNvSpPr>
            <a:spLocks noGrp="1"/>
          </p:cNvSpPr>
          <p:nvPr>
            <p:ph type="title"/>
          </p:nvPr>
        </p:nvSpPr>
        <p:spPr>
          <a:xfrm>
            <a:off x="290512" y="241300"/>
            <a:ext cx="11763375" cy="1044575"/>
          </a:xfrm>
        </p:spPr>
        <p:txBody>
          <a:bodyPr>
            <a:normAutofit/>
          </a:bodyPr>
          <a:lstStyle/>
          <a:p>
            <a:pPr algn="ctr"/>
            <a:r>
              <a:rPr lang="en-US" sz="4000" b="1" dirty="0"/>
              <a:t>Task 1 : Composite Score at the End of 2022</a:t>
            </a:r>
          </a:p>
        </p:txBody>
      </p:sp>
      <p:sp>
        <p:nvSpPr>
          <p:cNvPr id="3" name="Content Placeholder 2">
            <a:extLst>
              <a:ext uri="{FF2B5EF4-FFF2-40B4-BE49-F238E27FC236}">
                <a16:creationId xmlns:a16="http://schemas.microsoft.com/office/drawing/2014/main" id="{BD48A00F-97C5-3C05-F5B0-05A4A0AC6B75}"/>
              </a:ext>
            </a:extLst>
          </p:cNvPr>
          <p:cNvSpPr>
            <a:spLocks noGrp="1"/>
          </p:cNvSpPr>
          <p:nvPr>
            <p:ph sz="half" idx="1"/>
          </p:nvPr>
        </p:nvSpPr>
        <p:spPr>
          <a:xfrm>
            <a:off x="838200" y="1690688"/>
            <a:ext cx="5181600" cy="4621211"/>
          </a:xfrm>
        </p:spPr>
        <p:txBody>
          <a:bodyPr>
            <a:normAutofit/>
          </a:bodyPr>
          <a:lstStyle/>
          <a:p>
            <a:r>
              <a:rPr lang="en-US" sz="2200" dirty="0"/>
              <a:t>20</a:t>
            </a:r>
            <a:r>
              <a:rPr lang="en-US" sz="2200" baseline="30000" dirty="0"/>
              <a:t>th</a:t>
            </a:r>
            <a:r>
              <a:rPr lang="en-US" sz="2200" dirty="0"/>
              <a:t> Percentile : 395</a:t>
            </a:r>
          </a:p>
          <a:p>
            <a:r>
              <a:rPr lang="en-US" sz="2200" dirty="0"/>
              <a:t>40</a:t>
            </a:r>
            <a:r>
              <a:rPr lang="en-US" sz="2200" baseline="30000" dirty="0"/>
              <a:t>th</a:t>
            </a:r>
            <a:r>
              <a:rPr lang="en-US" sz="2200" dirty="0"/>
              <a:t> Percentile: 419</a:t>
            </a:r>
          </a:p>
          <a:p>
            <a:r>
              <a:rPr lang="en-US" sz="2200" dirty="0"/>
              <a:t>21 students in red with composite score range [358-385] needs intensive Support.</a:t>
            </a:r>
          </a:p>
          <a:p>
            <a:r>
              <a:rPr lang="en-US" sz="2200" dirty="0"/>
              <a:t>30 students in yellow with composite score range [385-412] needs Strategic Support.</a:t>
            </a:r>
          </a:p>
          <a:p>
            <a:r>
              <a:rPr lang="en-US" sz="2200" dirty="0"/>
              <a:t>35 students in green with score range [412,439] needs core support.</a:t>
            </a:r>
          </a:p>
          <a:p>
            <a:r>
              <a:rPr lang="en-US" sz="2200" dirty="0"/>
              <a:t>63 students in bule with score range [439, 466] , [466, 493], [493, 520],[520, 547], and [547, 574] needs Core plus support.</a:t>
            </a:r>
          </a:p>
          <a:p>
            <a:endParaRPr lang="en-US" dirty="0"/>
          </a:p>
        </p:txBody>
      </p:sp>
      <mc:AlternateContent xmlns:mc="http://schemas.openxmlformats.org/markup-compatibility/2006">
        <mc:Choice xmlns:cx1="http://schemas.microsoft.com/office/drawing/2015/9/8/chartex" Requires="cx1">
          <p:graphicFrame>
            <p:nvGraphicFramePr>
              <p:cNvPr id="5" name="Content Placeholder 4">
                <a:extLst>
                  <a:ext uri="{FF2B5EF4-FFF2-40B4-BE49-F238E27FC236}">
                    <a16:creationId xmlns:a16="http://schemas.microsoft.com/office/drawing/2014/main" id="{155B4D2B-8C1B-F517-50A7-A92D9AFD7E5A}"/>
                  </a:ext>
                </a:extLst>
              </p:cNvPr>
              <p:cNvGraphicFramePr>
                <a:graphicFrameLocks noGrp="1"/>
              </p:cNvGraphicFramePr>
              <p:nvPr>
                <p:ph sz="half" idx="2"/>
                <p:extLst>
                  <p:ext uri="{D42A27DB-BD31-4B8C-83A1-F6EECF244321}">
                    <p14:modId xmlns:p14="http://schemas.microsoft.com/office/powerpoint/2010/main" val="3552169993"/>
                  </p:ext>
                </p:extLst>
              </p:nvPr>
            </p:nvGraphicFramePr>
            <p:xfrm>
              <a:off x="6172199" y="1690688"/>
              <a:ext cx="5305425" cy="4621211"/>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ontent Placeholder 4">
                <a:extLst>
                  <a:ext uri="{FF2B5EF4-FFF2-40B4-BE49-F238E27FC236}">
                    <a16:creationId xmlns:a16="http://schemas.microsoft.com/office/drawing/2014/main" id="{155B4D2B-8C1B-F517-50A7-A92D9AFD7E5A}"/>
                  </a:ext>
                </a:extLst>
              </p:cNvPr>
              <p:cNvPicPr>
                <a:picLocks noGrp="1" noRot="1" noChangeAspect="1" noMove="1" noResize="1" noEditPoints="1" noAdjustHandles="1" noChangeArrowheads="1" noChangeShapeType="1"/>
              </p:cNvPicPr>
              <p:nvPr/>
            </p:nvPicPr>
            <p:blipFill>
              <a:blip r:embed="rId4"/>
              <a:stretch>
                <a:fillRect/>
              </a:stretch>
            </p:blipFill>
            <p:spPr>
              <a:xfrm>
                <a:off x="6172199" y="1690688"/>
                <a:ext cx="5305425" cy="4621211"/>
              </a:xfrm>
              <a:prstGeom prst="rect">
                <a:avLst/>
              </a:prstGeom>
            </p:spPr>
          </p:pic>
        </mc:Fallback>
      </mc:AlternateContent>
    </p:spTree>
    <p:extLst>
      <p:ext uri="{BB962C8B-B14F-4D97-AF65-F5344CB8AC3E}">
        <p14:creationId xmlns:p14="http://schemas.microsoft.com/office/powerpoint/2010/main" val="167002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D1A4-6B75-3576-7D07-75E2743D634A}"/>
              </a:ext>
            </a:extLst>
          </p:cNvPr>
          <p:cNvSpPr>
            <a:spLocks noGrp="1"/>
          </p:cNvSpPr>
          <p:nvPr>
            <p:ph type="title"/>
          </p:nvPr>
        </p:nvSpPr>
        <p:spPr>
          <a:xfrm>
            <a:off x="257175" y="298450"/>
            <a:ext cx="11753850" cy="1101725"/>
          </a:xfrm>
        </p:spPr>
        <p:txBody>
          <a:bodyPr>
            <a:normAutofit fontScale="90000"/>
          </a:bodyPr>
          <a:lstStyle/>
          <a:p>
            <a:pPr algn="ctr"/>
            <a:r>
              <a:rPr lang="en-US" b="1" dirty="0">
                <a:effectLst/>
              </a:rPr>
              <a:t>**Task 2: Error Troubleshooting Task**</a:t>
            </a:r>
            <a:br>
              <a:rPr lang="en-US" b="1" dirty="0">
                <a:solidFill>
                  <a:srgbClr val="569CD6"/>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
        <p:nvSpPr>
          <p:cNvPr id="3" name="Content Placeholder 2">
            <a:extLst>
              <a:ext uri="{FF2B5EF4-FFF2-40B4-BE49-F238E27FC236}">
                <a16:creationId xmlns:a16="http://schemas.microsoft.com/office/drawing/2014/main" id="{35BA515C-B794-251E-206F-0E0D2386557D}"/>
              </a:ext>
            </a:extLst>
          </p:cNvPr>
          <p:cNvSpPr>
            <a:spLocks noGrp="1"/>
          </p:cNvSpPr>
          <p:nvPr>
            <p:ph idx="1"/>
          </p:nvPr>
        </p:nvSpPr>
        <p:spPr>
          <a:xfrm>
            <a:off x="819151" y="1466850"/>
            <a:ext cx="10696574" cy="4991099"/>
          </a:xfrm>
        </p:spPr>
        <p:txBody>
          <a:bodyPr>
            <a:normAutofit/>
          </a:bodyPr>
          <a:lstStyle/>
          <a:p>
            <a:pPr marL="0" indent="0" algn="just">
              <a:buNone/>
            </a:pPr>
            <a:r>
              <a:rPr lang="en-US" sz="3200" b="1" dirty="0"/>
              <a:t>Error 1:  EPIMS9400- Missing WA08 Assignment Code</a:t>
            </a:r>
          </a:p>
          <a:p>
            <a:pPr algn="just">
              <a:buFont typeface="Wingdings" panose="05000000000000000000" pitchFamily="2" charset="2"/>
              <a:buChar char="§"/>
            </a:pPr>
            <a:r>
              <a:rPr lang="en-US" sz="2000" b="1" dirty="0"/>
              <a:t>Issue</a:t>
            </a:r>
            <a:r>
              <a:rPr lang="en-US" sz="2000" dirty="0"/>
              <a:t>: The field "WA08" must contain a valid assignment code. It cannot be blank or null.</a:t>
            </a:r>
          </a:p>
          <a:p>
            <a:pPr marL="0" indent="0" algn="just">
              <a:buNone/>
            </a:pPr>
            <a:r>
              <a:rPr lang="en-US" sz="2000" b="1" dirty="0"/>
              <a:t>Example</a:t>
            </a:r>
            <a:r>
              <a:rPr lang="en-US" sz="2000" dirty="0"/>
              <a:t>:</a:t>
            </a:r>
          </a:p>
          <a:p>
            <a:pPr marL="742950" lvl="1" indent="-285750" algn="just">
              <a:buFont typeface="Arial" panose="020B0604020202020204" pitchFamily="34" charset="0"/>
              <a:buChar char="•"/>
            </a:pPr>
            <a:r>
              <a:rPr lang="en-US" sz="2000" dirty="0"/>
              <a:t>Rudd, Paul (WA08 is missing)</a:t>
            </a:r>
          </a:p>
          <a:p>
            <a:pPr marL="742950" lvl="1" indent="-285750" algn="just">
              <a:buFont typeface="Arial" panose="020B0604020202020204" pitchFamily="34" charset="0"/>
              <a:buChar char="•"/>
            </a:pPr>
            <a:r>
              <a:rPr lang="en-US" sz="2000" dirty="0"/>
              <a:t>Joy Randolph, </a:t>
            </a:r>
            <a:r>
              <a:rPr lang="en-US" sz="2000" dirty="0" err="1"/>
              <a:t>Da'Vine</a:t>
            </a:r>
            <a:r>
              <a:rPr lang="en-US" sz="2000" dirty="0"/>
              <a:t> (WA08 is missing)</a:t>
            </a:r>
          </a:p>
          <a:p>
            <a:pPr marL="742950" lvl="1" indent="-285750" algn="just">
              <a:buFont typeface="Arial" panose="020B0604020202020204" pitchFamily="34" charset="0"/>
              <a:buChar char="•"/>
            </a:pPr>
            <a:r>
              <a:rPr lang="en-US" sz="2000" dirty="0"/>
              <a:t>Gomez, Selena (WA08 is missing)</a:t>
            </a:r>
          </a:p>
          <a:p>
            <a:pPr marL="742950" lvl="1" indent="-285750" algn="just">
              <a:buFont typeface="Arial" panose="020B0604020202020204" pitchFamily="34" charset="0"/>
              <a:buChar char="•"/>
            </a:pPr>
            <a:r>
              <a:rPr lang="en-US" sz="2000" dirty="0"/>
              <a:t>Martin, Steve (WA08 is missing)</a:t>
            </a:r>
          </a:p>
          <a:p>
            <a:pPr marL="742950" lvl="1" indent="-285750" algn="just">
              <a:buFont typeface="Arial" panose="020B0604020202020204" pitchFamily="34" charset="0"/>
              <a:buChar char="•"/>
            </a:pPr>
            <a:r>
              <a:rPr lang="en-US" sz="2000" dirty="0"/>
              <a:t>Streep, Meryl (WA08 is missing)</a:t>
            </a:r>
          </a:p>
          <a:p>
            <a:pPr marL="742950" lvl="1" indent="-285750" algn="just">
              <a:buFont typeface="Arial" panose="020B0604020202020204" pitchFamily="34" charset="0"/>
              <a:buChar char="•"/>
            </a:pPr>
            <a:r>
              <a:rPr lang="en-US" sz="2000" dirty="0"/>
              <a:t>Lynch, Jane (WA08 is missing)</a:t>
            </a:r>
          </a:p>
          <a:p>
            <a:pPr algn="just">
              <a:buFont typeface="Wingdings" panose="05000000000000000000" pitchFamily="2" charset="2"/>
              <a:buChar char="§"/>
            </a:pPr>
            <a:r>
              <a:rPr lang="en-US" sz="2000" b="1" dirty="0"/>
              <a:t>Fix</a:t>
            </a:r>
            <a:r>
              <a:rPr lang="en-US" sz="2000" dirty="0"/>
              <a:t>: Add the correct assignment code for each person.</a:t>
            </a:r>
          </a:p>
          <a:p>
            <a:endParaRPr lang="en-US" dirty="0"/>
          </a:p>
        </p:txBody>
      </p:sp>
    </p:spTree>
    <p:extLst>
      <p:ext uri="{BB962C8B-B14F-4D97-AF65-F5344CB8AC3E}">
        <p14:creationId xmlns:p14="http://schemas.microsoft.com/office/powerpoint/2010/main" val="126030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90F8-89A2-BD70-2D53-EC8D4369B67A}"/>
              </a:ext>
            </a:extLst>
          </p:cNvPr>
          <p:cNvSpPr>
            <a:spLocks noGrp="1"/>
          </p:cNvSpPr>
          <p:nvPr>
            <p:ph type="ctrTitle"/>
          </p:nvPr>
        </p:nvSpPr>
        <p:spPr>
          <a:xfrm>
            <a:off x="171450" y="219075"/>
            <a:ext cx="11849100" cy="1076325"/>
          </a:xfrm>
        </p:spPr>
        <p:txBody>
          <a:bodyPr>
            <a:noAutofit/>
          </a:bodyPr>
          <a:lstStyle/>
          <a:p>
            <a:r>
              <a:rPr lang="en-US" sz="4000" b="1" dirty="0"/>
              <a:t>Task 2: Error 2 &amp; 3</a:t>
            </a:r>
            <a:br>
              <a:rPr lang="en-US" sz="4000" b="1" dirty="0"/>
            </a:br>
            <a:endParaRPr lang="en-US" sz="4000" b="1" dirty="0"/>
          </a:p>
        </p:txBody>
      </p:sp>
      <p:sp>
        <p:nvSpPr>
          <p:cNvPr id="3" name="Subtitle 2">
            <a:extLst>
              <a:ext uri="{FF2B5EF4-FFF2-40B4-BE49-F238E27FC236}">
                <a16:creationId xmlns:a16="http://schemas.microsoft.com/office/drawing/2014/main" id="{A50B9F88-72EE-560F-F042-57980D785425}"/>
              </a:ext>
            </a:extLst>
          </p:cNvPr>
          <p:cNvSpPr>
            <a:spLocks noGrp="1"/>
          </p:cNvSpPr>
          <p:nvPr>
            <p:ph type="subTitle" idx="1"/>
          </p:nvPr>
        </p:nvSpPr>
        <p:spPr>
          <a:xfrm>
            <a:off x="904875" y="1243012"/>
            <a:ext cx="10639425" cy="4371975"/>
          </a:xfrm>
        </p:spPr>
        <p:txBody>
          <a:bodyPr>
            <a:normAutofit/>
          </a:bodyPr>
          <a:lstStyle/>
          <a:p>
            <a:pPr algn="just"/>
            <a:r>
              <a:rPr lang="en-US" sz="3200" b="1" dirty="0"/>
              <a:t>Error 2: Missing Schedule Term Column</a:t>
            </a:r>
          </a:p>
          <a:p>
            <a:pPr marL="342900" indent="-342900" algn="just">
              <a:buFont typeface="Wingdings" panose="05000000000000000000" pitchFamily="2" charset="2"/>
              <a:buChar char="§"/>
            </a:pPr>
            <a:r>
              <a:rPr lang="en-US" sz="2000" b="1" dirty="0"/>
              <a:t>Issue</a:t>
            </a:r>
            <a:r>
              <a:rPr lang="en-US" sz="2000" dirty="0"/>
              <a:t>: The "Schedule Term" column is missing from the schedule data.</a:t>
            </a:r>
          </a:p>
          <a:p>
            <a:pPr marL="342900" indent="-342900" algn="just">
              <a:buFont typeface="Wingdings" panose="05000000000000000000" pitchFamily="2" charset="2"/>
              <a:buChar char="§"/>
            </a:pPr>
            <a:r>
              <a:rPr lang="en-US" sz="2000" b="1" dirty="0"/>
              <a:t>Fix</a:t>
            </a:r>
            <a:r>
              <a:rPr lang="en-US" sz="2000" dirty="0"/>
              <a:t>: Include the "Schedule Term" column to specify which term (e.g., Fall, Spring) the schedule applies to.</a:t>
            </a:r>
          </a:p>
          <a:p>
            <a:pPr algn="just"/>
            <a:endParaRPr lang="en-US" sz="500" dirty="0"/>
          </a:p>
          <a:p>
            <a:pPr algn="just"/>
            <a:r>
              <a:rPr lang="en-US" sz="3200" b="1" dirty="0"/>
              <a:t>Error 3: Missing Gradebook Access Column</a:t>
            </a:r>
            <a:endParaRPr lang="en-US" sz="3200" dirty="0"/>
          </a:p>
          <a:p>
            <a:pPr marL="342900" indent="-342900" algn="just">
              <a:buFont typeface="Wingdings" panose="05000000000000000000" pitchFamily="2" charset="2"/>
              <a:buChar char="§"/>
            </a:pPr>
            <a:r>
              <a:rPr lang="en-US" sz="2000" b="1" dirty="0"/>
              <a:t>Issue</a:t>
            </a:r>
            <a:r>
              <a:rPr lang="en-US" sz="2000" dirty="0"/>
              <a:t>: The "Gradebook Access" column is missing.</a:t>
            </a:r>
          </a:p>
          <a:p>
            <a:pPr marL="342900" indent="-342900" algn="just">
              <a:buFont typeface="Wingdings" panose="05000000000000000000" pitchFamily="2" charset="2"/>
              <a:buChar char="§"/>
            </a:pPr>
            <a:r>
              <a:rPr lang="en-US" sz="2000" b="1" dirty="0"/>
              <a:t>Fix</a:t>
            </a:r>
            <a:r>
              <a:rPr lang="en-US" sz="2000" dirty="0"/>
              <a:t>: Add the "Gradebook Access" column to show who has access to the gradebook.</a:t>
            </a:r>
          </a:p>
          <a:p>
            <a:pPr>
              <a:buFont typeface="Arial" panose="020B0604020202020204" pitchFamily="34" charset="0"/>
              <a:buChar char="•"/>
            </a:pPr>
            <a:endParaRPr lang="en-US" sz="3200" dirty="0"/>
          </a:p>
          <a:p>
            <a:endParaRPr lang="en-US" sz="3200" b="1" dirty="0"/>
          </a:p>
        </p:txBody>
      </p:sp>
    </p:spTree>
    <p:extLst>
      <p:ext uri="{BB962C8B-B14F-4D97-AF65-F5344CB8AC3E}">
        <p14:creationId xmlns:p14="http://schemas.microsoft.com/office/powerpoint/2010/main" val="13714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5E770-81A8-118E-5DC8-CE798455309C}"/>
              </a:ext>
            </a:extLst>
          </p:cNvPr>
          <p:cNvSpPr>
            <a:spLocks noGrp="1"/>
          </p:cNvSpPr>
          <p:nvPr>
            <p:ph type="ctrTitle"/>
          </p:nvPr>
        </p:nvSpPr>
        <p:spPr>
          <a:xfrm>
            <a:off x="114301" y="228599"/>
            <a:ext cx="11782424" cy="834231"/>
          </a:xfrm>
        </p:spPr>
        <p:txBody>
          <a:bodyPr>
            <a:normAutofit/>
          </a:bodyPr>
          <a:lstStyle/>
          <a:p>
            <a:r>
              <a:rPr lang="en-US" sz="4000" b="1" dirty="0"/>
              <a:t>Task 2: Error 4 &amp; 5</a:t>
            </a:r>
          </a:p>
        </p:txBody>
      </p:sp>
      <p:sp>
        <p:nvSpPr>
          <p:cNvPr id="3" name="Subtitle 2">
            <a:extLst>
              <a:ext uri="{FF2B5EF4-FFF2-40B4-BE49-F238E27FC236}">
                <a16:creationId xmlns:a16="http://schemas.microsoft.com/office/drawing/2014/main" id="{78B8B2D8-F978-E664-6F5C-020C7517AD56}"/>
              </a:ext>
            </a:extLst>
          </p:cNvPr>
          <p:cNvSpPr>
            <a:spLocks noGrp="1"/>
          </p:cNvSpPr>
          <p:nvPr>
            <p:ph type="subTitle" idx="1"/>
          </p:nvPr>
        </p:nvSpPr>
        <p:spPr>
          <a:xfrm>
            <a:off x="466725" y="1485900"/>
            <a:ext cx="10906126" cy="4114800"/>
          </a:xfrm>
        </p:spPr>
        <p:txBody>
          <a:bodyPr>
            <a:normAutofit/>
          </a:bodyPr>
          <a:lstStyle/>
          <a:p>
            <a:pPr algn="just"/>
            <a:r>
              <a:rPr lang="en-US" sz="2800" b="1" dirty="0"/>
              <a:t>Error 4: EPIMS6750-  Co-Teaching Assignment Must Be Between 2 and 4</a:t>
            </a:r>
            <a:endParaRPr lang="en-US" sz="2800" dirty="0"/>
          </a:p>
          <a:p>
            <a:pPr marL="342900" indent="-342900" algn="l">
              <a:buFont typeface="Wingdings" panose="05000000000000000000" pitchFamily="2" charset="2"/>
              <a:buChar char="§"/>
            </a:pPr>
            <a:r>
              <a:rPr lang="en-US" sz="2000" b="1" dirty="0"/>
              <a:t>Issue</a:t>
            </a:r>
            <a:r>
              <a:rPr lang="en-US" sz="2000" dirty="0"/>
              <a:t>: The system requires between 2 and 4 co-teachers, but only 1 co-teacher (Steve Martin) is listed.</a:t>
            </a:r>
          </a:p>
          <a:p>
            <a:pPr marL="342900" indent="-342900" algn="l">
              <a:buFont typeface="Wingdings" panose="05000000000000000000" pitchFamily="2" charset="2"/>
              <a:buChar char="§"/>
            </a:pPr>
            <a:r>
              <a:rPr lang="en-US" sz="2000" b="1" dirty="0"/>
              <a:t>Fix</a:t>
            </a:r>
            <a:r>
              <a:rPr lang="en-US" sz="2000" dirty="0"/>
              <a:t>: Add more co-teachers or adjust the assignment if only 1 co-teacher is needed.</a:t>
            </a:r>
          </a:p>
          <a:p>
            <a:pPr algn="just"/>
            <a:endParaRPr lang="en-US" sz="500" dirty="0"/>
          </a:p>
          <a:p>
            <a:pPr algn="just"/>
            <a:r>
              <a:rPr lang="en-US" sz="2800" b="1" dirty="0"/>
              <a:t>Error 5: EPIMS6770- At Least Two Co-Teachers Required</a:t>
            </a:r>
            <a:endParaRPr lang="en-US" sz="2800" dirty="0"/>
          </a:p>
          <a:p>
            <a:pPr marL="342900" indent="-342900" algn="just">
              <a:buFont typeface="Wingdings" panose="05000000000000000000" pitchFamily="2" charset="2"/>
              <a:buChar char="§"/>
            </a:pPr>
            <a:r>
              <a:rPr lang="en-US" sz="2000" b="1" dirty="0"/>
              <a:t>Issue</a:t>
            </a:r>
            <a:r>
              <a:rPr lang="en-US" sz="2000" dirty="0"/>
              <a:t>: The rule requires more than 1 co-teacher, but only 1 (Steve Martin) is listed.</a:t>
            </a:r>
          </a:p>
          <a:p>
            <a:pPr marL="342900" indent="-342900" algn="just">
              <a:buFont typeface="Wingdings" panose="05000000000000000000" pitchFamily="2" charset="2"/>
              <a:buChar char="§"/>
            </a:pPr>
            <a:r>
              <a:rPr lang="en-US" sz="2000" b="1" dirty="0"/>
              <a:t>Fix</a:t>
            </a:r>
            <a:r>
              <a:rPr lang="en-US" sz="2000" dirty="0"/>
              <a:t>: Add another co-teacher or update the data to show that only 1 co-teacher is needed.</a:t>
            </a:r>
          </a:p>
          <a:p>
            <a:endParaRPr lang="en-US" dirty="0"/>
          </a:p>
        </p:txBody>
      </p:sp>
    </p:spTree>
    <p:extLst>
      <p:ext uri="{BB962C8B-B14F-4D97-AF65-F5344CB8AC3E}">
        <p14:creationId xmlns:p14="http://schemas.microsoft.com/office/powerpoint/2010/main" val="493192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TotalTime>
  <Words>889</Words>
  <Application>Microsoft Office PowerPoint</Application>
  <PresentationFormat>Widescreen</PresentationFormat>
  <Paragraphs>74</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Wingdings</vt:lpstr>
      <vt:lpstr>Office Theme</vt:lpstr>
      <vt:lpstr>Southbridge Public Schools Data Tasks </vt:lpstr>
      <vt:lpstr>Task 1: Data Visualization and Observation Task 1. Composite Score at the Beginning of 2021 2. Composite Score at the End of 2021 3. Composite Score at the Beginning of 2022 4. Composite Score at the End of 2022   Task 2: Error Troubleshooting Task 1. EPIMS9400 - Missing WA08 Assignment Code 2. Missing Schedule Term Column 3. Missing Gradebook Access Column 4. EPIMS6750 - Co-Teaching Assignment Must Be Between 2 and 4 5. EPIMS6770 - At Least Two Co-Teachers Required              </vt:lpstr>
      <vt:lpstr>Task 1 : Composite Score at the Beginning of 2021</vt:lpstr>
      <vt:lpstr>Task 1 : Composite Score at the End of 2021</vt:lpstr>
      <vt:lpstr>Task 1 : Composite Score at the Beginning of 2022</vt:lpstr>
      <vt:lpstr>Task 1 : Composite Score at the End of 2022</vt:lpstr>
      <vt:lpstr>**Task 2: Error Troubleshooting Task** </vt:lpstr>
      <vt:lpstr>Task 2: Error 2 &amp; 3 </vt:lpstr>
      <vt:lpstr>Task 2: Error 4 &amp; 5</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Southbridge Public Schools</dc:title>
  <dc:creator>Sirjana Bhatta</dc:creator>
  <cp:lastModifiedBy>Sirjana Bhatta</cp:lastModifiedBy>
  <cp:revision>26</cp:revision>
  <dcterms:created xsi:type="dcterms:W3CDTF">2025-01-20T03:48:27Z</dcterms:created>
  <dcterms:modified xsi:type="dcterms:W3CDTF">2025-01-23T04:17:20Z</dcterms:modified>
</cp:coreProperties>
</file>