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0" r:id="rId4"/>
    <p:sldId id="267" r:id="rId5"/>
    <p:sldId id="268" r:id="rId6"/>
    <p:sldId id="269" r:id="rId7"/>
    <p:sldId id="270" r:id="rId8"/>
    <p:sldId id="271" r:id="rId9"/>
    <p:sldId id="272" r:id="rId10"/>
    <p:sldId id="262" r:id="rId11"/>
    <p:sldId id="263" r:id="rId12"/>
    <p:sldId id="259" r:id="rId13"/>
    <p:sldId id="258" r:id="rId14"/>
    <p:sldId id="273" r:id="rId15"/>
    <p:sldId id="257"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3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8646" y="1447802"/>
            <a:ext cx="7172715"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938646" y="4777380"/>
            <a:ext cx="7172715"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21507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7" y="4800587"/>
            <a:ext cx="7172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8646" y="685800"/>
            <a:ext cx="7172715"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7" y="5367325"/>
            <a:ext cx="71727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E3C7A5-D0AA-4892-9D38-1FBDC4D1F39B}"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226837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6" y="1447800"/>
            <a:ext cx="7172715"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938646" y="3657600"/>
            <a:ext cx="7172715"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38063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861" y="1447800"/>
            <a:ext cx="650113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568859" y="3771174"/>
            <a:ext cx="5916256"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938646" y="4350657"/>
            <a:ext cx="7172715"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
        <p:nvSpPr>
          <p:cNvPr id="12" name="TextBox 11"/>
          <p:cNvSpPr txBox="1"/>
          <p:nvPr/>
        </p:nvSpPr>
        <p:spPr>
          <a:xfrm>
            <a:off x="730055" y="971253"/>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7582998" y="2613787"/>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3842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8645" y="3124201"/>
            <a:ext cx="7172716"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292591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14404" y="1981200"/>
            <a:ext cx="239495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530265" y="2667000"/>
            <a:ext cx="237909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156296" y="1981200"/>
            <a:ext cx="238631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147719" y="2667000"/>
            <a:ext cx="23948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790327" y="1981200"/>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790327" y="2667000"/>
            <a:ext cx="238296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896481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30265" y="4250949"/>
            <a:ext cx="23894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530265" y="2209800"/>
            <a:ext cx="23894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530265" y="4827213"/>
            <a:ext cx="2389413"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160941" y="4250949"/>
            <a:ext cx="238167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160940" y="2209800"/>
            <a:ext cx="238167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159841" y="4827212"/>
            <a:ext cx="238482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790327" y="4250949"/>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790326" y="2209800"/>
            <a:ext cx="238296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790226" y="4827210"/>
            <a:ext cx="2386119"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421003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247114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931" y="430215"/>
            <a:ext cx="1424359"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0264" y="773205"/>
            <a:ext cx="6032880"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18322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395826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647" y="2861735"/>
            <a:ext cx="7172714"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59249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6675" y="2060577"/>
            <a:ext cx="35729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5473" y="2056093"/>
            <a:ext cx="35729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3C7A5-D0AA-4892-9D38-1FBDC4D1F39B}"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5223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96675" y="1905000"/>
            <a:ext cx="35729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96675"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5474" y="1905000"/>
            <a:ext cx="35729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595474"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E3C7A5-D0AA-4892-9D38-1FBDC4D1F39B}"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8453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30300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28719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4" y="1447800"/>
            <a:ext cx="276408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88514" y="1447800"/>
            <a:ext cx="422284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8644" y="3129282"/>
            <a:ext cx="2764084"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CE3C7A5-D0AA-4892-9D38-1FBDC4D1F39B}" type="datetimeFigureOut">
              <a:rPr lang="en-US" smtClean="0"/>
              <a:t>8/9/2022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240694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7794" y="1854192"/>
            <a:ext cx="413906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7977" y="1143000"/>
            <a:ext cx="260100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4" y="3657600"/>
            <a:ext cx="4132622"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E3C7A5-D0AA-4892-9D38-1FBDC4D1F39B}"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15E7-5655-4FD2-BE00-48797E0BB7CB}" type="slidenum">
              <a:rPr lang="en-US" smtClean="0"/>
              <a:t>‹#›</a:t>
            </a:fld>
            <a:endParaRPr lang="en-US"/>
          </a:p>
        </p:txBody>
      </p:sp>
    </p:spTree>
    <p:extLst>
      <p:ext uri="{BB962C8B-B14F-4D97-AF65-F5344CB8AC3E}">
        <p14:creationId xmlns:p14="http://schemas.microsoft.com/office/powerpoint/2010/main" val="12940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824385" y="1676400"/>
            <a:ext cx="30543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163985" y="-457200"/>
            <a:ext cx="173355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824385" y="6096000"/>
            <a:ext cx="107315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6820" y="2667000"/>
            <a:ext cx="454025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09770" y="2895600"/>
            <a:ext cx="255905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25103" y="452718"/>
            <a:ext cx="7643328"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96675" y="2052925"/>
            <a:ext cx="7270959"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60847" y="1819244"/>
            <a:ext cx="990599" cy="247714"/>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E3C7A5-D0AA-4892-9D38-1FBDC4D1F39B}" type="datetimeFigureOut">
              <a:rPr lang="en-US" smtClean="0"/>
              <a:t>8/9/2022</a:t>
            </a:fld>
            <a:endParaRPr lang="en-US"/>
          </a:p>
        </p:txBody>
      </p:sp>
      <p:sp>
        <p:nvSpPr>
          <p:cNvPr id="5" name="Footer Placeholder 4"/>
          <p:cNvSpPr>
            <a:spLocks noGrp="1"/>
          </p:cNvSpPr>
          <p:nvPr>
            <p:ph type="ftr" sz="quarter" idx="3"/>
          </p:nvPr>
        </p:nvSpPr>
        <p:spPr>
          <a:xfrm rot="5400000">
            <a:off x="6913605" y="3253844"/>
            <a:ext cx="3859795" cy="247715"/>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8413634" y="295737"/>
            <a:ext cx="681214"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96215E7-5655-4FD2-BE00-48797E0BB7CB}" type="slidenum">
              <a:rPr lang="en-US" smtClean="0"/>
              <a:t>‹#›</a:t>
            </a:fld>
            <a:endParaRPr lang="en-US"/>
          </a:p>
        </p:txBody>
      </p:sp>
    </p:spTree>
    <p:extLst>
      <p:ext uri="{BB962C8B-B14F-4D97-AF65-F5344CB8AC3E}">
        <p14:creationId xmlns:p14="http://schemas.microsoft.com/office/powerpoint/2010/main" val="383545919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563" y="1251565"/>
            <a:ext cx="9364874" cy="3110574"/>
          </a:xfrm>
        </p:spPr>
        <p:txBody>
          <a:bodyPr/>
          <a:lstStyle/>
          <a:p>
            <a:pPr algn="ctr"/>
            <a:br>
              <a:rPr lang="en-GB" sz="3200" b="0" i="0" u="none" strike="noStrike" baseline="0" dirty="0">
                <a:solidFill>
                  <a:schemeClr val="tx1"/>
                </a:solidFill>
                <a:latin typeface="Open Sans" panose="020B0604020202020204" pitchFamily="34" charset="0"/>
              </a:rPr>
            </a:br>
            <a:r>
              <a:rPr lang="en-GB" sz="3600" b="1" i="0" u="none" strike="noStrike" baseline="0" dirty="0">
                <a:solidFill>
                  <a:schemeClr val="tx1"/>
                </a:solidFill>
                <a:latin typeface="Open Sans" panose="020B0604020202020204" pitchFamily="34" charset="0"/>
              </a:rPr>
              <a:t>Google Data Analysis Course Case Study</a:t>
            </a:r>
            <a:br>
              <a:rPr lang="en-GB" sz="3600" b="0" i="0" u="none" strike="noStrike" baseline="0" dirty="0">
                <a:solidFill>
                  <a:schemeClr val="tx1"/>
                </a:solidFill>
                <a:latin typeface="Open Sans" panose="020B0604020202020204" pitchFamily="34" charset="0"/>
              </a:rPr>
            </a:br>
            <a:br>
              <a:rPr lang="en-GB" sz="3600" b="0" i="0" u="none" strike="noStrike" baseline="0" dirty="0">
                <a:solidFill>
                  <a:schemeClr val="tx1"/>
                </a:solidFill>
                <a:latin typeface="Open Sans" panose="020B0604020202020204" pitchFamily="34" charset="0"/>
              </a:rPr>
            </a:br>
            <a:r>
              <a:rPr lang="en-GB" sz="3600" b="0" i="0" u="none" strike="noStrike" baseline="0" dirty="0">
                <a:solidFill>
                  <a:schemeClr val="tx1"/>
                </a:solidFill>
                <a:latin typeface="Open Sans" panose="020B0604020202020204" pitchFamily="34" charset="0"/>
              </a:rPr>
              <a:t> </a:t>
            </a:r>
            <a:br>
              <a:rPr lang="en-GB" sz="3600" b="0" i="0" u="none" strike="noStrike" baseline="0" dirty="0">
                <a:solidFill>
                  <a:schemeClr val="tx1"/>
                </a:solidFill>
                <a:latin typeface="Open Sans" panose="020B0604020202020204" pitchFamily="34" charset="0"/>
              </a:rPr>
            </a:br>
            <a:r>
              <a:rPr lang="en-US" sz="3600" i="0" u="none" strike="noStrike" baseline="0" dirty="0">
                <a:solidFill>
                  <a:schemeClr val="tx1"/>
                </a:solidFill>
                <a:latin typeface="Open Sans" panose="020B0604020202020204" pitchFamily="34" charset="0"/>
              </a:rPr>
              <a:t>Case Study 1: How Does a Bike-Share Navigate Speedy Success? </a:t>
            </a:r>
            <a:endParaRPr lang="en-US" sz="3600" dirty="0">
              <a:solidFill>
                <a:schemeClr val="tx1"/>
              </a:solidFill>
            </a:endParaRPr>
          </a:p>
        </p:txBody>
      </p:sp>
      <p:sp>
        <p:nvSpPr>
          <p:cNvPr id="3" name="TextBox 2">
            <a:extLst>
              <a:ext uri="{FF2B5EF4-FFF2-40B4-BE49-F238E27FC236}">
                <a16:creationId xmlns:a16="http://schemas.microsoft.com/office/drawing/2014/main" id="{C0A9E495-EC50-455E-98F2-C0207E66CFA9}"/>
              </a:ext>
            </a:extLst>
          </p:cNvPr>
          <p:cNvSpPr txBox="1"/>
          <p:nvPr/>
        </p:nvSpPr>
        <p:spPr>
          <a:xfrm>
            <a:off x="1034321" y="4961743"/>
            <a:ext cx="7974768" cy="954107"/>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Presented By: Aliyu Atiku Mustapha</a:t>
            </a:r>
          </a:p>
          <a:p>
            <a:pPr algn="ctr"/>
            <a:r>
              <a:rPr lang="en-GB" sz="2800" dirty="0">
                <a:latin typeface="Open Sans" panose="020B0606030504020204" pitchFamily="34" charset="0"/>
                <a:ea typeface="Open Sans" panose="020B0606030504020204" pitchFamily="34" charset="0"/>
                <a:cs typeface="Open Sans" panose="020B0606030504020204" pitchFamily="34" charset="0"/>
              </a:rPr>
              <a:t>Last Updated: 27/07/2022</a:t>
            </a:r>
          </a:p>
        </p:txBody>
      </p:sp>
    </p:spTree>
    <p:extLst>
      <p:ext uri="{BB962C8B-B14F-4D97-AF65-F5344CB8AC3E}">
        <p14:creationId xmlns:p14="http://schemas.microsoft.com/office/powerpoint/2010/main" val="22731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Bike Type Preference</a:t>
            </a:r>
          </a:p>
        </p:txBody>
      </p:sp>
      <p:pic>
        <p:nvPicPr>
          <p:cNvPr id="5" name="Picture 4">
            <a:extLst>
              <a:ext uri="{FF2B5EF4-FFF2-40B4-BE49-F238E27FC236}">
                <a16:creationId xmlns:a16="http://schemas.microsoft.com/office/drawing/2014/main" id="{50E28DD8-0271-4DBB-AFF0-2E85C4055D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723869" y="1114086"/>
            <a:ext cx="6460761" cy="5513843"/>
          </a:xfrm>
          <a:prstGeom prst="rect">
            <a:avLst/>
          </a:prstGeom>
        </p:spPr>
      </p:pic>
    </p:spTree>
    <p:extLst>
      <p:ext uri="{BB962C8B-B14F-4D97-AF65-F5344CB8AC3E}">
        <p14:creationId xmlns:p14="http://schemas.microsoft.com/office/powerpoint/2010/main" val="401247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Trips per month</a:t>
            </a:r>
          </a:p>
        </p:txBody>
      </p:sp>
      <p:pic>
        <p:nvPicPr>
          <p:cNvPr id="5" name="Picture 4">
            <a:extLst>
              <a:ext uri="{FF2B5EF4-FFF2-40B4-BE49-F238E27FC236}">
                <a16:creationId xmlns:a16="http://schemas.microsoft.com/office/drawing/2014/main" id="{DFE6C642-C316-454C-840F-D311C9FCE27A}"/>
              </a:ext>
            </a:extLst>
          </p:cNvPr>
          <p:cNvPicPr>
            <a:picLocks noChangeAspect="1"/>
          </p:cNvPicPr>
          <p:nvPr/>
        </p:nvPicPr>
        <p:blipFill>
          <a:blip r:embed="rId2">
            <a:extLst>
              <a:ext uri="{28A0092B-C50C-407E-A947-70E740481C1C}">
                <a14:useLocalDpi xmlns:a14="http://schemas.microsoft.com/office/drawing/2010/main" val="0"/>
              </a:ext>
            </a:extLst>
          </a:blip>
          <a:srcRect l="38" r="38"/>
          <a:stretch/>
        </p:blipFill>
        <p:spPr>
          <a:xfrm>
            <a:off x="696460" y="1149928"/>
            <a:ext cx="8513081" cy="5419566"/>
          </a:xfrm>
          <a:prstGeom prst="rect">
            <a:avLst/>
          </a:prstGeom>
        </p:spPr>
      </p:pic>
    </p:spTree>
    <p:extLst>
      <p:ext uri="{BB962C8B-B14F-4D97-AF65-F5344CB8AC3E}">
        <p14:creationId xmlns:p14="http://schemas.microsoft.com/office/powerpoint/2010/main" val="30662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3" y="1149927"/>
            <a:ext cx="9092045" cy="5555673"/>
          </a:xfrm>
        </p:spPr>
        <p:txBody>
          <a:bodyPr/>
          <a:lstStyle/>
          <a:p>
            <a:pPr>
              <a:buClr>
                <a:schemeClr val="tx1"/>
              </a:buClr>
            </a:pP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1. There are 12.64% more Member Riders that use </a:t>
            </a:r>
            <a:r>
              <a:rPr lang="en-US" sz="2200" dirty="0" err="1">
                <a:latin typeface="Open Sans" panose="020B0606030504020204" pitchFamily="34" charset="0"/>
                <a:ea typeface="Open Sans" panose="020B0606030504020204" pitchFamily="34" charset="0"/>
                <a:cs typeface="Open Sans" panose="020B0606030504020204" pitchFamily="34" charset="0"/>
              </a:rPr>
              <a:t>Cyclistics</a:t>
            </a:r>
            <a:r>
              <a:rPr lang="en-US" sz="2200" dirty="0">
                <a:latin typeface="Open Sans" panose="020B0606030504020204" pitchFamily="34" charset="0"/>
                <a:ea typeface="Open Sans" panose="020B0606030504020204" pitchFamily="34" charset="0"/>
                <a:cs typeface="Open Sans" panose="020B0606030504020204" pitchFamily="34" charset="0"/>
              </a:rPr>
              <a:t> Bike-	Share than  Casual riders. Which drives the need for more.</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2. Casual Riders use bikes majorly during weekends while Members 	use during weekdays, which indicates usage is work related.</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3. Casual and Members prefer the Classic and Electric bikes over the 	Docked.</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4. Some Stations have much higher numbers of rides starting and 	ending, with some having low-ten figures.</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5. Summer Months take the larger share of rides taken per year.</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endPar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Take Away</a:t>
            </a:r>
          </a:p>
        </p:txBody>
      </p:sp>
    </p:spTree>
    <p:extLst>
      <p:ext uri="{BB962C8B-B14F-4D97-AF65-F5344CB8AC3E}">
        <p14:creationId xmlns:p14="http://schemas.microsoft.com/office/powerpoint/2010/main" val="327612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Recommendations</a:t>
            </a:r>
          </a:p>
        </p:txBody>
      </p:sp>
      <p:sp>
        <p:nvSpPr>
          <p:cNvPr id="4" name="Title 1">
            <a:extLst>
              <a:ext uri="{FF2B5EF4-FFF2-40B4-BE49-F238E27FC236}">
                <a16:creationId xmlns:a16="http://schemas.microsoft.com/office/drawing/2014/main" id="{96456040-68C2-41AC-9870-F61AA2871FF9}"/>
              </a:ext>
            </a:extLst>
          </p:cNvPr>
          <p:cNvSpPr>
            <a:spLocks noGrp="1"/>
          </p:cNvSpPr>
          <p:nvPr>
            <p:ph type="ctrTitle"/>
          </p:nvPr>
        </p:nvSpPr>
        <p:spPr>
          <a:xfrm>
            <a:off x="412173" y="1149927"/>
            <a:ext cx="9226502" cy="5555673"/>
          </a:xfrm>
        </p:spPr>
        <p:txBody>
          <a:bodyPr/>
          <a:lstStyle/>
          <a:p>
            <a:pPr>
              <a:buClr>
                <a:schemeClr val="tx1"/>
              </a:buClr>
            </a:pP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1. Run specific online social-media campaigns targeting casual users.</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2. Campaigns should have higher visibility during weekends, which 	is when the target audience mostly use the service.</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3. Classic and Electric bikes should be increased.</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4. Stations with higher ride starting and ending figures should also 	run adverts and campaigns.</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5. Sunny months of the year have higher ride numbers and so 	campaigns should run more often in them.</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endPar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20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3" y="1364674"/>
            <a:ext cx="9092045" cy="5340926"/>
          </a:xfrm>
        </p:spPr>
        <p:txBody>
          <a:bodyPr/>
          <a:lstStyle/>
          <a:p>
            <a:r>
              <a:rPr lang="en-US" sz="2200" dirty="0">
                <a:latin typeface="Open Sans" panose="020B0606030504020204" pitchFamily="34" charset="0"/>
                <a:ea typeface="Open Sans" panose="020B0606030504020204" pitchFamily="34" charset="0"/>
                <a:cs typeface="Open Sans" panose="020B0606030504020204" pitchFamily="34" charset="0"/>
              </a:rPr>
              <a:t>1. Need more clarity in data to understand anomalies</a:t>
            </a: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	a. What trip lengths of 0 minute mean?</a:t>
            </a: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	b. Why Start or End station names were missing?</a:t>
            </a: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	c. Inconsistency in station IDs .</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2. Data over multiple years will provide more season  	trends and 	patterns.</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3. More user specific data to understand what influences bike 	usage?</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r>
              <a:rPr lang="en-US" sz="2200" dirty="0">
                <a:latin typeface="Open Sans" panose="020B0606030504020204" pitchFamily="34" charset="0"/>
                <a:ea typeface="Open Sans" panose="020B0606030504020204" pitchFamily="34" charset="0"/>
                <a:cs typeface="Open Sans" panose="020B0606030504020204" pitchFamily="34" charset="0"/>
              </a:rPr>
              <a:t>4. Surveys should be taken to understand which social media 	platforms most bike riders use to have a more tailored and 	target campaigns.</a:t>
            </a:r>
            <a:br>
              <a:rPr lang="en-US" sz="2200" dirty="0">
                <a:latin typeface="Open Sans" panose="020B0606030504020204" pitchFamily="34" charset="0"/>
                <a:ea typeface="Open Sans" panose="020B0606030504020204" pitchFamily="34" charset="0"/>
                <a:cs typeface="Open Sans" panose="020B0606030504020204" pitchFamily="34" charset="0"/>
              </a:rPr>
            </a:br>
            <a:br>
              <a:rPr lang="en-US" sz="2200" dirty="0">
                <a:latin typeface="Open Sans" panose="020B0606030504020204" pitchFamily="34" charset="0"/>
                <a:ea typeface="Open Sans" panose="020B0606030504020204" pitchFamily="34" charset="0"/>
                <a:cs typeface="Open Sans" panose="020B0606030504020204" pitchFamily="34" charset="0"/>
              </a:rPr>
            </a:b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Next Steps</a:t>
            </a:r>
          </a:p>
        </p:txBody>
      </p:sp>
    </p:spTree>
    <p:extLst>
      <p:ext uri="{BB962C8B-B14F-4D97-AF65-F5344CB8AC3E}">
        <p14:creationId xmlns:p14="http://schemas.microsoft.com/office/powerpoint/2010/main" val="26789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977" y="1730653"/>
            <a:ext cx="9092045" cy="3396693"/>
          </a:xfrm>
        </p:spPr>
        <p:txBody>
          <a:bodyPr/>
          <a:lstStyle/>
          <a:p>
            <a:pPr algn="ctr"/>
            <a:r>
              <a:rPr lang="en-US" sz="11500" b="1" dirty="0">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58952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4" y="2567580"/>
            <a:ext cx="9092045" cy="2064326"/>
          </a:xfrm>
        </p:spPr>
        <p:txBody>
          <a:bodyPr/>
          <a:lstStyle/>
          <a:p>
            <a:pPr algn="ctr"/>
            <a:r>
              <a:rPr lang="en-US" sz="3600" b="0" i="0" u="none" strike="noStrike" baseline="0" dirty="0">
                <a:solidFill>
                  <a:schemeClr val="tx1"/>
                </a:solidFill>
                <a:latin typeface="Open Sans" panose="020B0606030504020204" pitchFamily="34" charset="0"/>
              </a:rPr>
              <a:t>Design marketing strategies aimed at converting casual riders into annual members. </a:t>
            </a:r>
            <a:endParaRPr lang="en-US" sz="4000" dirty="0">
              <a:solidFill>
                <a:schemeClr val="tx1"/>
              </a:solidFill>
            </a:endParaRPr>
          </a:p>
        </p:txBody>
      </p:sp>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Objective</a:t>
            </a:r>
          </a:p>
        </p:txBody>
      </p:sp>
    </p:spTree>
    <p:extLst>
      <p:ext uri="{BB962C8B-B14F-4D97-AF65-F5344CB8AC3E}">
        <p14:creationId xmlns:p14="http://schemas.microsoft.com/office/powerpoint/2010/main" val="358895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3" y="1364674"/>
            <a:ext cx="9092045" cy="4487486"/>
          </a:xfrm>
        </p:spPr>
        <p:txBody>
          <a:bodyPr/>
          <a:lstStyle/>
          <a:p>
            <a:r>
              <a:rPr lang="en-US" sz="2800" b="0" i="0" u="none" strike="noStrike" baseline="0" dirty="0">
                <a:solidFill>
                  <a:schemeClr val="tx1"/>
                </a:solidFill>
                <a:latin typeface="Open Sans" panose="020B0606030504020204" pitchFamily="34" charset="0"/>
              </a:rPr>
              <a:t>1. How do annual members and casual riders use Cyclistic bikes differently? </a:t>
            </a:r>
            <a:br>
              <a:rPr lang="en-US" sz="2800" b="0" i="0" u="none" strike="noStrike" baseline="0" dirty="0">
                <a:solidFill>
                  <a:schemeClr val="tx1"/>
                </a:solidFill>
                <a:latin typeface="Open Sans" panose="020B0606030504020204" pitchFamily="34" charset="0"/>
              </a:rPr>
            </a:br>
            <a:br>
              <a:rPr lang="en-US" sz="2800" b="0" i="0" u="none" strike="noStrike" baseline="0" dirty="0">
                <a:solidFill>
                  <a:schemeClr val="tx1"/>
                </a:solidFill>
                <a:latin typeface="Open Sans" panose="020B0606030504020204" pitchFamily="34" charset="0"/>
              </a:rPr>
            </a:br>
            <a:r>
              <a:rPr lang="en-US" sz="2800" b="0" i="0" u="none" strike="noStrike" baseline="0" dirty="0">
                <a:solidFill>
                  <a:schemeClr val="tx1"/>
                </a:solidFill>
                <a:latin typeface="Open Sans" panose="020B0606030504020204" pitchFamily="34" charset="0"/>
              </a:rPr>
              <a:t>2. Why would casual riders buy Cyclistic annual memberships? </a:t>
            </a:r>
            <a:br>
              <a:rPr lang="en-US" sz="2800" b="0" i="0" u="none" strike="noStrike" baseline="0" dirty="0">
                <a:solidFill>
                  <a:schemeClr val="tx1"/>
                </a:solidFill>
                <a:latin typeface="Open Sans" panose="020B0606030504020204" pitchFamily="34" charset="0"/>
              </a:rPr>
            </a:br>
            <a:br>
              <a:rPr lang="en-US" sz="2800" b="0" i="0" u="none" strike="noStrike" baseline="0" dirty="0">
                <a:solidFill>
                  <a:schemeClr val="tx1"/>
                </a:solidFill>
                <a:latin typeface="Open Sans" panose="020B0606030504020204" pitchFamily="34" charset="0"/>
              </a:rPr>
            </a:br>
            <a:r>
              <a:rPr lang="en-US" sz="2800" b="0" i="0" u="none" strike="noStrike" baseline="0" dirty="0">
                <a:solidFill>
                  <a:schemeClr val="tx1"/>
                </a:solidFill>
                <a:latin typeface="Open Sans" panose="020B0606030504020204" pitchFamily="34" charset="0"/>
              </a:rPr>
              <a:t>3. How can Cyclistic use digital media to influence casual riders to become members?</a:t>
            </a:r>
            <a:br>
              <a:rPr lang="en-US" sz="2800" b="0" i="0" u="none" strike="noStrike" baseline="0" dirty="0">
                <a:solidFill>
                  <a:schemeClr val="tx1"/>
                </a:solidFill>
                <a:latin typeface="Open Sans" panose="020B0606030504020204" pitchFamily="34" charset="0"/>
              </a:rPr>
            </a:br>
            <a:endParaRPr lang="en-US" sz="3200" dirty="0">
              <a:solidFill>
                <a:schemeClr val="tx1"/>
              </a:solidFill>
            </a:endParaRPr>
          </a:p>
        </p:txBody>
      </p:sp>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Task</a:t>
            </a:r>
          </a:p>
        </p:txBody>
      </p:sp>
    </p:spTree>
    <p:extLst>
      <p:ext uri="{BB962C8B-B14F-4D97-AF65-F5344CB8AC3E}">
        <p14:creationId xmlns:p14="http://schemas.microsoft.com/office/powerpoint/2010/main" val="3647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3" y="1364674"/>
            <a:ext cx="9092045" cy="5340926"/>
          </a:xfrm>
        </p:spPr>
        <p: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Source: Data was sourced directly from company and was deemed reliable.</a:t>
            </a:r>
            <a:br>
              <a:rPr lang="en-US" sz="3200" dirty="0">
                <a:latin typeface="Open Sans" panose="020B0606030504020204" pitchFamily="34" charset="0"/>
                <a:ea typeface="Open Sans" panose="020B0606030504020204" pitchFamily="34" charset="0"/>
                <a:cs typeface="Open Sans" panose="020B0606030504020204" pitchFamily="34" charset="0"/>
              </a:rPr>
            </a:b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Data Range Period: June 2021 to May 2022</a:t>
            </a:r>
            <a:br>
              <a:rPr lang="en-US" sz="3200" dirty="0">
                <a:latin typeface="Open Sans" panose="020B0606030504020204" pitchFamily="34" charset="0"/>
                <a:ea typeface="Open Sans" panose="020B0606030504020204" pitchFamily="34" charset="0"/>
                <a:cs typeface="Open Sans" panose="020B0606030504020204" pitchFamily="34" charset="0"/>
              </a:rPr>
            </a:b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Note: Data was cleaned, structured and organized in the best possible way.</a:t>
            </a:r>
            <a:br>
              <a:rPr lang="en-US" sz="3200" dirty="0">
                <a:latin typeface="Open Sans" panose="020B0606030504020204" pitchFamily="34" charset="0"/>
                <a:ea typeface="Open Sans" panose="020B0606030504020204" pitchFamily="34" charset="0"/>
                <a:cs typeface="Open Sans" panose="020B0606030504020204" pitchFamily="34" charset="0"/>
              </a:rPr>
            </a:br>
            <a:br>
              <a:rPr lang="en-US" sz="3200" dirty="0">
                <a:latin typeface="Open Sans" panose="020B0606030504020204" pitchFamily="34" charset="0"/>
                <a:ea typeface="Open Sans" panose="020B0606030504020204" pitchFamily="34" charset="0"/>
                <a:cs typeface="Open Sans" panose="020B0606030504020204" pitchFamily="34" charset="0"/>
              </a:rPr>
            </a:br>
            <a:br>
              <a:rPr lang="en-US" sz="3200" dirty="0">
                <a:latin typeface="Open Sans" panose="020B0606030504020204" pitchFamily="34" charset="0"/>
                <a:ea typeface="Open Sans" panose="020B0606030504020204" pitchFamily="34" charset="0"/>
                <a:cs typeface="Open Sans" panose="020B0606030504020204" pitchFamily="34" charset="0"/>
              </a:rPr>
            </a:b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12174" y="288507"/>
            <a:ext cx="7886699" cy="861420"/>
          </a:xfrm>
        </p:spPr>
        <p:txBody>
          <a:bodyPr>
            <a:normAutofit fontScale="92500"/>
          </a:bodyPr>
          <a:lstStyle/>
          <a:p>
            <a:r>
              <a:rPr lang="en-US" sz="4800" dirty="0">
                <a:solidFill>
                  <a:schemeClr val="tx1"/>
                </a:solidFill>
              </a:rPr>
              <a:t>Source of data and type</a:t>
            </a:r>
          </a:p>
        </p:txBody>
      </p:sp>
    </p:spTree>
    <p:extLst>
      <p:ext uri="{BB962C8B-B14F-4D97-AF65-F5344CB8AC3E}">
        <p14:creationId xmlns:p14="http://schemas.microsoft.com/office/powerpoint/2010/main" val="128566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73" y="1364674"/>
            <a:ext cx="9092045" cy="5340926"/>
          </a:xfrm>
        </p:spPr>
        <p:txBody>
          <a:bodyPr/>
          <a:lstStyle/>
          <a:p>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1. Understand </a:t>
            </a:r>
            <a:r>
              <a:rPr lang="en-US" sz="2800" dirty="0">
                <a:solidFill>
                  <a:prstClr val="white"/>
                </a:solidFill>
                <a:latin typeface="Open Sans" panose="020B0606030504020204" pitchFamily="34" charset="0"/>
              </a:rPr>
              <a:t>C</a:t>
            </a:r>
            <a:r>
              <a:rPr kumimoji="0" lang="en-US" sz="2800" b="0" i="0" u="none" strike="noStrike" kern="1200" cap="none" spc="0" normalizeH="0" baseline="0" noProof="0" dirty="0" err="1">
                <a:ln>
                  <a:noFill/>
                </a:ln>
                <a:solidFill>
                  <a:prstClr val="white"/>
                </a:solidFill>
                <a:effectLst/>
                <a:uLnTx/>
                <a:uFillTx/>
                <a:latin typeface="Open Sans" panose="020B0606030504020204" pitchFamily="34" charset="0"/>
                <a:ea typeface="+mj-ea"/>
                <a:cs typeface="+mj-cs"/>
              </a:rPr>
              <a:t>asual</a:t>
            </a: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 and Member usage.</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2. Bike Usage during the week.</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3. Most preferred Bike type.</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4. </a:t>
            </a:r>
            <a:r>
              <a:rPr lang="en-US" sz="2800" dirty="0">
                <a:solidFill>
                  <a:prstClr val="white"/>
                </a:solidFill>
                <a:latin typeface="Open Sans" panose="020B0606030504020204" pitchFamily="34" charset="0"/>
              </a:rPr>
              <a:t>Average, min and max l</a:t>
            </a:r>
            <a:r>
              <a:rPr kumimoji="0" lang="en-US" sz="2800" b="0" i="0" u="none" strike="noStrike" kern="1200" cap="none" spc="0" normalizeH="0" baseline="0" noProof="0" dirty="0" err="1">
                <a:ln>
                  <a:noFill/>
                </a:ln>
                <a:solidFill>
                  <a:prstClr val="white"/>
                </a:solidFill>
                <a:effectLst/>
                <a:uLnTx/>
                <a:uFillTx/>
                <a:latin typeface="Open Sans" panose="020B0606030504020204" pitchFamily="34" charset="0"/>
                <a:ea typeface="+mj-ea"/>
                <a:cs typeface="+mj-cs"/>
              </a:rPr>
              <a:t>ength</a:t>
            </a: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 of trips.</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5. Busy stations for starting and ending trips.</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t>6. Trips comparison per Month.</a:t>
            </a:r>
            <a:br>
              <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mj-ea"/>
                <a:cs typeface="+mj-cs"/>
              </a:rPr>
            </a:br>
            <a:endParaRPr lang="en-US" sz="2000" dirty="0"/>
          </a:p>
        </p:txBody>
      </p:sp>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analysis</a:t>
            </a:r>
          </a:p>
        </p:txBody>
      </p:sp>
    </p:spTree>
    <p:extLst>
      <p:ext uri="{BB962C8B-B14F-4D97-AF65-F5344CB8AC3E}">
        <p14:creationId xmlns:p14="http://schemas.microsoft.com/office/powerpoint/2010/main" val="412709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Customer type</a:t>
            </a:r>
          </a:p>
        </p:txBody>
      </p:sp>
      <p:pic>
        <p:nvPicPr>
          <p:cNvPr id="7" name="Picture 6">
            <a:extLst>
              <a:ext uri="{FF2B5EF4-FFF2-40B4-BE49-F238E27FC236}">
                <a16:creationId xmlns:a16="http://schemas.microsoft.com/office/drawing/2014/main" id="{3ECF9F02-1A1C-468D-8D89-4ABB93ACBE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738859" y="1149927"/>
            <a:ext cx="6560014" cy="5419566"/>
          </a:xfrm>
          <a:prstGeom prst="rect">
            <a:avLst/>
          </a:prstGeom>
        </p:spPr>
      </p:pic>
    </p:spTree>
    <p:extLst>
      <p:ext uri="{BB962C8B-B14F-4D97-AF65-F5344CB8AC3E}">
        <p14:creationId xmlns:p14="http://schemas.microsoft.com/office/powerpoint/2010/main" val="370978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a:bodyPr>
          <a:lstStyle/>
          <a:p>
            <a:r>
              <a:rPr lang="en-US" sz="4800" dirty="0">
                <a:solidFill>
                  <a:schemeClr val="tx1"/>
                </a:solidFill>
              </a:rPr>
              <a:t>Daily usage numbers</a:t>
            </a:r>
          </a:p>
        </p:txBody>
      </p:sp>
      <p:pic>
        <p:nvPicPr>
          <p:cNvPr id="5" name="Picture 4">
            <a:extLst>
              <a:ext uri="{FF2B5EF4-FFF2-40B4-BE49-F238E27FC236}">
                <a16:creationId xmlns:a16="http://schemas.microsoft.com/office/drawing/2014/main" id="{8BB2A083-120E-4B6A-80FD-490D079AD0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4636" y="1224876"/>
            <a:ext cx="9324059" cy="5244783"/>
          </a:xfrm>
          <a:prstGeom prst="rect">
            <a:avLst/>
          </a:prstGeom>
        </p:spPr>
      </p:pic>
    </p:spTree>
    <p:extLst>
      <p:ext uri="{BB962C8B-B14F-4D97-AF65-F5344CB8AC3E}">
        <p14:creationId xmlns:p14="http://schemas.microsoft.com/office/powerpoint/2010/main" val="204601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fontScale="77500" lnSpcReduction="20000"/>
          </a:bodyPr>
          <a:lstStyle/>
          <a:p>
            <a:r>
              <a:rPr lang="en-US" sz="4800" dirty="0">
                <a:solidFill>
                  <a:schemeClr val="tx1"/>
                </a:solidFill>
              </a:rPr>
              <a:t>Daily usage per customer type</a:t>
            </a:r>
          </a:p>
        </p:txBody>
      </p:sp>
      <p:pic>
        <p:nvPicPr>
          <p:cNvPr id="5" name="Picture 4">
            <a:extLst>
              <a:ext uri="{FF2B5EF4-FFF2-40B4-BE49-F238E27FC236}">
                <a16:creationId xmlns:a16="http://schemas.microsoft.com/office/drawing/2014/main" id="{2C5C518D-E4D5-42C3-9AEB-C31C883F7F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96405" y="1201243"/>
            <a:ext cx="9313189" cy="5238669"/>
          </a:xfrm>
          <a:prstGeom prst="rect">
            <a:avLst/>
          </a:prstGeom>
        </p:spPr>
      </p:pic>
    </p:spTree>
    <p:extLst>
      <p:ext uri="{BB962C8B-B14F-4D97-AF65-F5344CB8AC3E}">
        <p14:creationId xmlns:p14="http://schemas.microsoft.com/office/powerpoint/2010/main" val="260845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74" y="288507"/>
            <a:ext cx="7886699" cy="861420"/>
          </a:xfrm>
        </p:spPr>
        <p:txBody>
          <a:bodyPr>
            <a:normAutofit fontScale="92500"/>
          </a:bodyPr>
          <a:lstStyle/>
          <a:p>
            <a:r>
              <a:rPr lang="en-US" sz="4800" dirty="0">
                <a:solidFill>
                  <a:schemeClr val="tx1"/>
                </a:solidFill>
              </a:rPr>
              <a:t>Daily usage per Bike type</a:t>
            </a:r>
          </a:p>
          <a:p>
            <a:endParaRPr lang="en-US" sz="4800" dirty="0">
              <a:solidFill>
                <a:schemeClr val="tx1"/>
              </a:solidFill>
            </a:endParaRPr>
          </a:p>
        </p:txBody>
      </p:sp>
      <p:pic>
        <p:nvPicPr>
          <p:cNvPr id="5" name="Picture 4">
            <a:extLst>
              <a:ext uri="{FF2B5EF4-FFF2-40B4-BE49-F238E27FC236}">
                <a16:creationId xmlns:a16="http://schemas.microsoft.com/office/drawing/2014/main" id="{D9FADC76-0568-4ADA-A2CB-FF738CD50F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0349" y="1209887"/>
            <a:ext cx="9334887" cy="5250874"/>
          </a:xfrm>
          <a:prstGeom prst="rect">
            <a:avLst/>
          </a:prstGeom>
        </p:spPr>
      </p:pic>
    </p:spTree>
    <p:extLst>
      <p:ext uri="{BB962C8B-B14F-4D97-AF65-F5344CB8AC3E}">
        <p14:creationId xmlns:p14="http://schemas.microsoft.com/office/powerpoint/2010/main" val="3419239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Circuit</Template>
  <TotalTime>194</TotalTime>
  <Words>550</Words>
  <Application>Microsoft Office PowerPoint</Application>
  <PresentationFormat>A4 Paper (210x297 mm)</PresentationFormat>
  <Paragraphs>24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Open Sans</vt:lpstr>
      <vt:lpstr>Wingdings 3</vt:lpstr>
      <vt:lpstr>Ion</vt:lpstr>
      <vt:lpstr> Google Data Analysis Course Case Study    Case Study 1: How Does a Bike-Share Navigate Speedy Success? </vt:lpstr>
      <vt:lpstr>Design marketing strategies aimed at converting casual riders into annual members. </vt:lpstr>
      <vt:lpstr>1. How do annual members and casual riders use Cyclistic bikes differently?   2. Why would casual riders buy Cyclistic annual memberships?   3. How can Cyclistic use digital media to influence casual riders to become members? </vt:lpstr>
      <vt:lpstr>Source: Data was sourced directly from company and was deemed reliable.  Data Range Period: June 2021 to May 2022  Note: Data was cleaned, structured and organized in the best possible way.   </vt:lpstr>
      <vt:lpstr>1. Understand Casual and Member usage.  2. Bike Usage during the week.  3. Most preferred Bike type.  4. Average, min and max length of trips.  5. Busy stations for starting and ending trips.  6. Trips comparison per Month. </vt:lpstr>
      <vt:lpstr>PowerPoint Presentation</vt:lpstr>
      <vt:lpstr>PowerPoint Presentation</vt:lpstr>
      <vt:lpstr>PowerPoint Presentation</vt:lpstr>
      <vt:lpstr>PowerPoint Presentation</vt:lpstr>
      <vt:lpstr>PowerPoint Presentation</vt:lpstr>
      <vt:lpstr>PowerPoint Presentation</vt:lpstr>
      <vt:lpstr>  1. There are 12.64% more Member Riders that use Cyclistics Bike- Share than  Casual riders. Which drives the need for more.  2. Casual Riders use bikes majorly during weekends while Members  use during weekdays, which indicates usage is work related.  3. Casual and Members prefer the Classic and Electric bikes over the  Docked.  4. Some Stations have much higher numbers of rides starting and  ending, with some having low-ten figures.  5. Summer Months take the larger share of rides taken per year.  </vt:lpstr>
      <vt:lpstr>  1. Run specific online social-media campaigns targeting casual users.  2. Campaigns should have higher visibility during weekends, which  is when the target audience mostly use the service.  3. Classic and Electric bikes should be increased.  4. Stations with higher ride starting and ending figures should also  run adverts and campaigns.  5. Sunny months of the year have higher ride numbers and so  campaigns should run more often in them.  </vt:lpstr>
      <vt:lpstr>1. Need more clarity in data to understand anomalies  a. What trip lengths of 0 minute mean?  b. Why Start or End station names were missing?  c. Inconsistency in station IDs .  2. Data over multiple years will provide more season   trends and  patterns.  3. More user specific data to understand what influences bike  usage?  4. Surveys should be taken to understand which social media  platforms most bike riders use to have a more tailored and  target campaigns.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36</cp:revision>
  <dcterms:created xsi:type="dcterms:W3CDTF">2022-07-14T22:58:58Z</dcterms:created>
  <dcterms:modified xsi:type="dcterms:W3CDTF">2022-08-09T19:07:36Z</dcterms:modified>
</cp:coreProperties>
</file>