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84" r:id="rId5"/>
    <p:sldId id="275" r:id="rId6"/>
    <p:sldId id="257" r:id="rId7"/>
    <p:sldId id="264" r:id="rId8"/>
    <p:sldId id="27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3" r:id="rId17"/>
    <p:sldId id="271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  <p:sldId id="319" r:id="rId57"/>
    <p:sldId id="318" r:id="rId58"/>
    <p:sldId id="317" r:id="rId59"/>
    <p:sldId id="32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9633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473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865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64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33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49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261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4295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861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928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13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1EB47-E047-47A0-8A71-6EC4C3AA7AFA}" type="datetimeFigureOut">
              <a:rPr lang="en-IN" smtClean="0"/>
              <a:pPr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5F59BC-64BA-4D9E-9A61-437CD871AB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502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File:C-DAC LogoTransp.png - Wikipedia">
            <a:extLst>
              <a:ext uri="{FF2B5EF4-FFF2-40B4-BE49-F238E27FC236}">
                <a16:creationId xmlns="" xmlns:a16="http://schemas.microsoft.com/office/drawing/2014/main" id="{FA6CA664-1E81-4226-A8D3-E036946C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="" xmlns:a16="http://schemas.microsoft.com/office/drawing/2014/main" id="{CFF46834-5784-45DC-9C82-66433B545EFC}"/>
              </a:ext>
            </a:extLst>
          </p:cNvPr>
          <p:cNvSpPr/>
          <p:nvPr/>
        </p:nvSpPr>
        <p:spPr>
          <a:xfrm>
            <a:off x="1955800" y="2082800"/>
            <a:ext cx="8280400" cy="343279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Cloud Computing</a:t>
            </a:r>
          </a:p>
        </p:txBody>
      </p:sp>
    </p:spTree>
    <p:extLst>
      <p:ext uri="{BB962C8B-B14F-4D97-AF65-F5344CB8AC3E}">
        <p14:creationId xmlns="" xmlns:p14="http://schemas.microsoft.com/office/powerpoint/2010/main" val="2539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B6D2F-A279-4716-8923-A45CBDC3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3689"/>
            <a:ext cx="725424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Advantages of Cloud Computing">
            <a:extLst>
              <a:ext uri="{FF2B5EF4-FFF2-40B4-BE49-F238E27FC236}">
                <a16:creationId xmlns="" xmlns:a16="http://schemas.microsoft.com/office/drawing/2014/main" id="{8487FCBF-93E0-4D7D-BBDF-356DF824D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4913" y="195262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="" xmlns:a16="http://schemas.microsoft.com/office/drawing/2014/main" id="{239F7A61-3CA4-43AD-B1E9-7D3A5438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67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ECD78315-895C-4A62-9A1A-5416C23D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3689"/>
            <a:ext cx="725424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2AF34C2-14FA-4773-A7AC-EBFA7F90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78647702"/>
              </p:ext>
            </p:extLst>
          </p:nvPr>
        </p:nvGraphicFramePr>
        <p:xfrm>
          <a:off x="506027" y="2603500"/>
          <a:ext cx="11159232" cy="34528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3111">
                  <a:extLst>
                    <a:ext uri="{9D8B030D-6E8A-4147-A177-3AD203B41FA5}">
                      <a16:colId xmlns="" xmlns:a16="http://schemas.microsoft.com/office/drawing/2014/main" val="1944024343"/>
                    </a:ext>
                  </a:extLst>
                </a:gridCol>
                <a:gridCol w="7466121">
                  <a:extLst>
                    <a:ext uri="{9D8B030D-6E8A-4147-A177-3AD203B41FA5}">
                      <a16:colId xmlns="" xmlns:a16="http://schemas.microsoft.com/office/drawing/2014/main" val="1648255446"/>
                    </a:ext>
                  </a:extLst>
                </a:gridCol>
              </a:tblGrid>
              <a:tr h="1080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Back-up and restore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Once the data is stored in the cloud, it is easier to get back-up and restore that data using the cloud.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747012"/>
                  </a:ext>
                </a:extLst>
              </a:tr>
              <a:tr h="10919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applications improve collaboration by allowing groups of people to quickly and easily share information in the cloud via shared storage.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889886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allows us to quickly and easily access store information anywhere, anytime in the whole world, using an internet connection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8944033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computing reduces both hardware and software maintenance costs for organizations.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1518618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71137751-F928-46A2-8C3D-326F25FC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6D10DA55-E573-4FC4-89B6-5A042C8E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3689"/>
            <a:ext cx="725424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2AF34C2-14FA-4773-A7AC-EBFA7F90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22370716"/>
              </p:ext>
            </p:extLst>
          </p:nvPr>
        </p:nvGraphicFramePr>
        <p:xfrm>
          <a:off x="594804" y="2807687"/>
          <a:ext cx="11248008" cy="32042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03324">
                  <a:extLst>
                    <a:ext uri="{9D8B030D-6E8A-4147-A177-3AD203B41FA5}">
                      <a16:colId xmlns="" xmlns:a16="http://schemas.microsoft.com/office/drawing/2014/main" val="1944024343"/>
                    </a:ext>
                  </a:extLst>
                </a:gridCol>
                <a:gridCol w="6844684">
                  <a:extLst>
                    <a:ext uri="{9D8B030D-6E8A-4147-A177-3AD203B41FA5}">
                      <a16:colId xmlns="" xmlns:a16="http://schemas.microsoft.com/office/drawing/2014/main" val="1648255446"/>
                    </a:ext>
                  </a:extLst>
                </a:gridCol>
              </a:tblGrid>
              <a:tr h="867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computing allows us to easily access all cloud data via mobile.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747012"/>
                  </a:ext>
                </a:extLst>
              </a:tr>
              <a:tr h="105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pay-per-use model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computing offers APIs to the users for access services on the cloud and pays the charges as per the usage of service.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889886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offers us a huge amount of storing capacity for storing our important data in one place.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8944033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offers many advanced features related to security and ensures that data is securely stored and handled.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1518618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9E432CA4-6330-4B92-8EE8-ABEFA76E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9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786BA-05A0-4B6C-9954-2C652E44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347" y="240983"/>
            <a:ext cx="6968174" cy="145075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2AF34C2-14FA-4773-A7AC-EBFA7F90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32789478"/>
              </p:ext>
            </p:extLst>
          </p:nvPr>
        </p:nvGraphicFramePr>
        <p:xfrm>
          <a:off x="514905" y="1997476"/>
          <a:ext cx="11248008" cy="40837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5545">
                  <a:extLst>
                    <a:ext uri="{9D8B030D-6E8A-4147-A177-3AD203B41FA5}">
                      <a16:colId xmlns="" xmlns:a16="http://schemas.microsoft.com/office/drawing/2014/main" val="1944024343"/>
                    </a:ext>
                  </a:extLst>
                </a:gridCol>
                <a:gridCol w="8602463">
                  <a:extLst>
                    <a:ext uri="{9D8B030D-6E8A-4147-A177-3AD203B41FA5}">
                      <a16:colId xmlns="" xmlns:a16="http://schemas.microsoft.com/office/drawing/2014/main" val="1648255446"/>
                    </a:ext>
                  </a:extLst>
                </a:gridCol>
              </a:tblGrid>
              <a:tr h="10186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If you do not have good internet connectivity, you cannot access these data. However, we have no any other way to access data from the cloud.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747012"/>
                  </a:ext>
                </a:extLst>
              </a:tr>
              <a:tr h="12402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 lock-in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Organizations may face problems when transferring their services from one vendor to another. As different vendors provide different platforms, that can cause difficulty moving from one cloud to another.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889886"/>
                  </a:ext>
                </a:extLst>
              </a:tr>
              <a:tr h="10734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Control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infrastructure is completely owned, managed, and monitored by the service provider, so the cloud users have less control over the function and execution of services within a cloud infrastructure.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8944033"/>
                  </a:ext>
                </a:extLst>
              </a:tr>
              <a:tr h="7514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While sending the data on the cloud, there may be a chance that your organization’s sensitive information is hacked by Hackers.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1518618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45AB4278-DD55-4BB1-9307-2AC740DE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99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1BA45-5AD1-40FC-8992-64AD7AD2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Cloud Computing Applications">
            <a:extLst>
              <a:ext uri="{FF2B5EF4-FFF2-40B4-BE49-F238E27FC236}">
                <a16:creationId xmlns="" xmlns:a16="http://schemas.microsoft.com/office/drawing/2014/main" id="{BAE3B989-C98E-4C45-80AF-A0ACE93B65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422" y="2009517"/>
            <a:ext cx="5239482" cy="3696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="" xmlns:a16="http://schemas.microsoft.com/office/drawing/2014/main" id="{3F568F10-D834-4A19-815A-7881EEF2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7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1" y="2423225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Art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492750" y="3746812"/>
            <a:ext cx="1775534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Moo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E8D163B-6E2F-4D8F-9B06-81099E17E235}"/>
              </a:ext>
            </a:extLst>
          </p:cNvPr>
          <p:cNvSpPr/>
          <p:nvPr/>
        </p:nvSpPr>
        <p:spPr>
          <a:xfrm>
            <a:off x="3883976" y="5606682"/>
            <a:ext cx="4074849" cy="706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Adobe Creative Cloud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334827" y="3689919"/>
            <a:ext cx="2015226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Vistaprint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File:C-DAC LogoTransp.png - Wikipedia">
            <a:extLst>
              <a:ext uri="{FF2B5EF4-FFF2-40B4-BE49-F238E27FC236}">
                <a16:creationId xmlns="" xmlns:a16="http://schemas.microsoft.com/office/drawing/2014/main" id="{079CE72B-60C8-4EEE-B5A3-9667E262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1A49EC1-9589-47C8-9D9B-76C12A91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86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3" y="2366333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Business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057742" y="2345385"/>
            <a:ext cx="2705236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MailChimp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E8D163B-6E2F-4D8F-9B06-81099E17E235}"/>
              </a:ext>
            </a:extLst>
          </p:cNvPr>
          <p:cNvSpPr/>
          <p:nvPr/>
        </p:nvSpPr>
        <p:spPr>
          <a:xfrm>
            <a:off x="4725138" y="5623628"/>
            <a:ext cx="2392526" cy="706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Quickbooks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293034" y="2345386"/>
            <a:ext cx="2485353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Salesforce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C6EDF3C-F26D-46E6-A34A-94C0427B6573}"/>
              </a:ext>
            </a:extLst>
          </p:cNvPr>
          <p:cNvSpPr/>
          <p:nvPr/>
        </p:nvSpPr>
        <p:spPr>
          <a:xfrm>
            <a:off x="2334827" y="3587346"/>
            <a:ext cx="2015226" cy="5931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Chatter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56A3938B-3422-4CB1-806C-C88F6AF0773A}"/>
              </a:ext>
            </a:extLst>
          </p:cNvPr>
          <p:cNvSpPr/>
          <p:nvPr/>
        </p:nvSpPr>
        <p:spPr>
          <a:xfrm>
            <a:off x="2548994" y="4706443"/>
            <a:ext cx="2015226" cy="593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Bitrix24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5900FE5-DA53-4827-8684-E8B2E45319C9}"/>
              </a:ext>
            </a:extLst>
          </p:cNvPr>
          <p:cNvSpPr/>
          <p:nvPr/>
        </p:nvSpPr>
        <p:spPr>
          <a:xfrm>
            <a:off x="7492750" y="3667840"/>
            <a:ext cx="1944213" cy="593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Paypal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B40ED58E-D8F3-4AB9-BB4A-D2676988134A}"/>
              </a:ext>
            </a:extLst>
          </p:cNvPr>
          <p:cNvSpPr/>
          <p:nvPr/>
        </p:nvSpPr>
        <p:spPr>
          <a:xfrm>
            <a:off x="7275246" y="4734611"/>
            <a:ext cx="1944213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Slack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3" name="Picture 3" descr="File:C-DAC LogoTransp.png - Wikipedia">
            <a:extLst>
              <a:ext uri="{FF2B5EF4-FFF2-40B4-BE49-F238E27FC236}">
                <a16:creationId xmlns="" xmlns:a16="http://schemas.microsoft.com/office/drawing/2014/main" id="{3CC531E8-C117-4A9B-BDCF-C7A9AD7A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FAF0C7A-F118-42D8-BBD5-1CB650E1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416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3" y="2366333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Storage &amp; backup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057742" y="2345385"/>
            <a:ext cx="2930320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Google G Suite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763161" y="2345386"/>
            <a:ext cx="2015226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Box.com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C6EDF3C-F26D-46E6-A34A-94C0427B6573}"/>
              </a:ext>
            </a:extLst>
          </p:cNvPr>
          <p:cNvSpPr/>
          <p:nvPr/>
        </p:nvSpPr>
        <p:spPr>
          <a:xfrm>
            <a:off x="2548994" y="4734612"/>
            <a:ext cx="2015226" cy="5931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Joukuu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B40ED58E-D8F3-4AB9-BB4A-D2676988134A}"/>
              </a:ext>
            </a:extLst>
          </p:cNvPr>
          <p:cNvSpPr/>
          <p:nvPr/>
        </p:nvSpPr>
        <p:spPr>
          <a:xfrm>
            <a:off x="7275246" y="4734611"/>
            <a:ext cx="1944213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Mozy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8" name="Picture 3" descr="File:C-DAC LogoTransp.png - Wikipedia">
            <a:extLst>
              <a:ext uri="{FF2B5EF4-FFF2-40B4-BE49-F238E27FC236}">
                <a16:creationId xmlns="" xmlns:a16="http://schemas.microsoft.com/office/drawing/2014/main" id="{0E14C710-AAD7-41D1-8671-C8ABDACB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1B7A2B4E-B679-4AD0-ABED-56E20F55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307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3" y="2366333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Education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492750" y="3746812"/>
            <a:ext cx="1775534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AWS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086252" y="3689919"/>
            <a:ext cx="2263801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Google Apps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File:C-DAC LogoTransp.png - Wikipedia">
            <a:extLst>
              <a:ext uri="{FF2B5EF4-FFF2-40B4-BE49-F238E27FC236}">
                <a16:creationId xmlns="" xmlns:a16="http://schemas.microsoft.com/office/drawing/2014/main" id="{D784217B-6174-45D2-9BC8-809D4A24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CE49BAF-9454-4766-97B4-E9BC1FC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70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190260" y="2366333"/>
            <a:ext cx="3773009" cy="3517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Entertainment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963269" y="3828743"/>
            <a:ext cx="3329127" cy="7069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 Video Conferencing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1926459" y="3848094"/>
            <a:ext cx="2263801" cy="55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Online games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File:C-DAC LogoTransp.png - Wikipedia">
            <a:extLst>
              <a:ext uri="{FF2B5EF4-FFF2-40B4-BE49-F238E27FC236}">
                <a16:creationId xmlns="" xmlns:a16="http://schemas.microsoft.com/office/drawing/2014/main" id="{7100E452-1217-48D1-812C-3B9A1B2D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5625D7A-6BB5-4110-B522-1949E23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93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F195BC-A273-426F-BCA9-F4F3AA3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4" y="391813"/>
            <a:ext cx="10058400" cy="86241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</a:t>
            </a:r>
            <a:r>
              <a:rPr lang="en-IN" dirty="0">
                <a:solidFill>
                  <a:schemeClr val="tx1"/>
                </a:solidFill>
                <a:latin typeface="erdana"/>
              </a:rPr>
              <a:t>     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What is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" name="object 20">
            <a:extLst>
              <a:ext uri="{FF2B5EF4-FFF2-40B4-BE49-F238E27FC236}">
                <a16:creationId xmlns="" xmlns:a16="http://schemas.microsoft.com/office/drawing/2014/main" id="{5C25D5F0-C1D3-4471-B650-BD70413CE448}"/>
              </a:ext>
            </a:extLst>
          </p:cNvPr>
          <p:cNvGrpSpPr/>
          <p:nvPr/>
        </p:nvGrpSpPr>
        <p:grpSpPr>
          <a:xfrm>
            <a:off x="1002965" y="1756809"/>
            <a:ext cx="10247029" cy="4461266"/>
            <a:chOff x="393743" y="1140603"/>
            <a:chExt cx="11467439" cy="5157573"/>
          </a:xfrm>
        </p:grpSpPr>
        <p:sp>
          <p:nvSpPr>
            <p:cNvPr id="5" name="object 21">
              <a:extLst>
                <a:ext uri="{FF2B5EF4-FFF2-40B4-BE49-F238E27FC236}">
                  <a16:creationId xmlns="" xmlns:a16="http://schemas.microsoft.com/office/drawing/2014/main" id="{7684D0CE-D714-4E1F-851E-24C194240A78}"/>
                </a:ext>
              </a:extLst>
            </p:cNvPr>
            <p:cNvSpPr/>
            <p:nvPr/>
          </p:nvSpPr>
          <p:spPr>
            <a:xfrm>
              <a:off x="393743" y="2979036"/>
              <a:ext cx="9580880" cy="3319140"/>
            </a:xfrm>
            <a:custGeom>
              <a:avLst/>
              <a:gdLst/>
              <a:ahLst/>
              <a:cxnLst/>
              <a:rect l="l" t="t" r="r" b="b"/>
              <a:pathLst>
                <a:path w="9580880" h="3731259">
                  <a:moveTo>
                    <a:pt x="0" y="219"/>
                  </a:moveTo>
                  <a:lnTo>
                    <a:pt x="64061" y="84"/>
                  </a:lnTo>
                  <a:lnTo>
                    <a:pt x="131006" y="13"/>
                  </a:lnTo>
                  <a:lnTo>
                    <a:pt x="165539" y="0"/>
                  </a:lnTo>
                  <a:lnTo>
                    <a:pt x="200767" y="1"/>
                  </a:lnTo>
                  <a:lnTo>
                    <a:pt x="273275" y="49"/>
                  </a:lnTo>
                  <a:lnTo>
                    <a:pt x="348464" y="153"/>
                  </a:lnTo>
                  <a:lnTo>
                    <a:pt x="387042" y="225"/>
                  </a:lnTo>
                  <a:lnTo>
                    <a:pt x="426265" y="311"/>
                  </a:lnTo>
                  <a:lnTo>
                    <a:pt x="466124" y="410"/>
                  </a:lnTo>
                  <a:lnTo>
                    <a:pt x="506610" y="523"/>
                  </a:lnTo>
                  <a:lnTo>
                    <a:pt x="547716" y="648"/>
                  </a:lnTo>
                  <a:lnTo>
                    <a:pt x="589432" y="785"/>
                  </a:lnTo>
                  <a:lnTo>
                    <a:pt x="631751" y="934"/>
                  </a:lnTo>
                  <a:lnTo>
                    <a:pt x="674664" y="1096"/>
                  </a:lnTo>
                  <a:lnTo>
                    <a:pt x="718161" y="1269"/>
                  </a:lnTo>
                  <a:lnTo>
                    <a:pt x="762236" y="1454"/>
                  </a:lnTo>
                  <a:lnTo>
                    <a:pt x="806879" y="1650"/>
                  </a:lnTo>
                  <a:lnTo>
                    <a:pt x="852082" y="1857"/>
                  </a:lnTo>
                  <a:lnTo>
                    <a:pt x="897837" y="2075"/>
                  </a:lnTo>
                  <a:lnTo>
                    <a:pt x="944134" y="2303"/>
                  </a:lnTo>
                  <a:lnTo>
                    <a:pt x="990966" y="2542"/>
                  </a:lnTo>
                  <a:lnTo>
                    <a:pt x="1038324" y="2790"/>
                  </a:lnTo>
                  <a:lnTo>
                    <a:pt x="1086200" y="3049"/>
                  </a:lnTo>
                  <a:lnTo>
                    <a:pt x="1134585" y="3317"/>
                  </a:lnTo>
                  <a:lnTo>
                    <a:pt x="1183470" y="3594"/>
                  </a:lnTo>
                  <a:lnTo>
                    <a:pt x="1232848" y="3880"/>
                  </a:lnTo>
                  <a:lnTo>
                    <a:pt x="1282709" y="4175"/>
                  </a:lnTo>
                  <a:lnTo>
                    <a:pt x="1333045" y="4479"/>
                  </a:lnTo>
                  <a:lnTo>
                    <a:pt x="1383849" y="4791"/>
                  </a:lnTo>
                  <a:lnTo>
                    <a:pt x="1435110" y="5111"/>
                  </a:lnTo>
                  <a:lnTo>
                    <a:pt x="1486822" y="5439"/>
                  </a:lnTo>
                  <a:lnTo>
                    <a:pt x="1538974" y="5775"/>
                  </a:lnTo>
                  <a:lnTo>
                    <a:pt x="1591560" y="6118"/>
                  </a:lnTo>
                  <a:lnTo>
                    <a:pt x="1644570" y="6468"/>
                  </a:lnTo>
                  <a:lnTo>
                    <a:pt x="1697996" y="6825"/>
                  </a:lnTo>
                  <a:lnTo>
                    <a:pt x="1751829" y="7188"/>
                  </a:lnTo>
                  <a:lnTo>
                    <a:pt x="1806062" y="7558"/>
                  </a:lnTo>
                  <a:lnTo>
                    <a:pt x="1860685" y="7934"/>
                  </a:lnTo>
                  <a:lnTo>
                    <a:pt x="1915690" y="8316"/>
                  </a:lnTo>
                  <a:lnTo>
                    <a:pt x="1971069" y="8704"/>
                  </a:lnTo>
                  <a:lnTo>
                    <a:pt x="2026813" y="9097"/>
                  </a:lnTo>
                  <a:lnTo>
                    <a:pt x="2082913" y="9495"/>
                  </a:lnTo>
                  <a:lnTo>
                    <a:pt x="2139362" y="9898"/>
                  </a:lnTo>
                  <a:lnTo>
                    <a:pt x="2196151" y="10306"/>
                  </a:lnTo>
                  <a:lnTo>
                    <a:pt x="2253270" y="10719"/>
                  </a:lnTo>
                  <a:lnTo>
                    <a:pt x="2310713" y="11135"/>
                  </a:lnTo>
                  <a:lnTo>
                    <a:pt x="2368470" y="11556"/>
                  </a:lnTo>
                  <a:lnTo>
                    <a:pt x="2426533" y="11980"/>
                  </a:lnTo>
                  <a:lnTo>
                    <a:pt x="2484893" y="12408"/>
                  </a:lnTo>
                  <a:lnTo>
                    <a:pt x="2543542" y="12838"/>
                  </a:lnTo>
                  <a:lnTo>
                    <a:pt x="2602471" y="13272"/>
                  </a:lnTo>
                  <a:lnTo>
                    <a:pt x="2661673" y="13709"/>
                  </a:lnTo>
                  <a:lnTo>
                    <a:pt x="2721138" y="14148"/>
                  </a:lnTo>
                  <a:lnTo>
                    <a:pt x="2780858" y="14590"/>
                  </a:lnTo>
                  <a:lnTo>
                    <a:pt x="2840825" y="15033"/>
                  </a:lnTo>
                  <a:lnTo>
                    <a:pt x="2901029" y="15478"/>
                  </a:lnTo>
                  <a:lnTo>
                    <a:pt x="2961464" y="15925"/>
                  </a:lnTo>
                  <a:lnTo>
                    <a:pt x="3022119" y="16373"/>
                  </a:lnTo>
                  <a:lnTo>
                    <a:pt x="3082988" y="16822"/>
                  </a:lnTo>
                  <a:lnTo>
                    <a:pt x="3144060" y="17272"/>
                  </a:lnTo>
                  <a:lnTo>
                    <a:pt x="3205328" y="17722"/>
                  </a:lnTo>
                  <a:lnTo>
                    <a:pt x="3266784" y="18173"/>
                  </a:lnTo>
                  <a:lnTo>
                    <a:pt x="3328418" y="18624"/>
                  </a:lnTo>
                  <a:lnTo>
                    <a:pt x="3390223" y="19075"/>
                  </a:lnTo>
                  <a:lnTo>
                    <a:pt x="3452190" y="19525"/>
                  </a:lnTo>
                  <a:lnTo>
                    <a:pt x="3514310" y="19974"/>
                  </a:lnTo>
                  <a:lnTo>
                    <a:pt x="3576575" y="20423"/>
                  </a:lnTo>
                  <a:lnTo>
                    <a:pt x="3638976" y="20871"/>
                  </a:lnTo>
                  <a:lnTo>
                    <a:pt x="3701506" y="21317"/>
                  </a:lnTo>
                  <a:lnTo>
                    <a:pt x="3764155" y="21761"/>
                  </a:lnTo>
                  <a:lnTo>
                    <a:pt x="3826915" y="22204"/>
                  </a:lnTo>
                  <a:lnTo>
                    <a:pt x="3889778" y="22645"/>
                  </a:lnTo>
                  <a:lnTo>
                    <a:pt x="3952735" y="23083"/>
                  </a:lnTo>
                  <a:lnTo>
                    <a:pt x="4015777" y="23518"/>
                  </a:lnTo>
                  <a:lnTo>
                    <a:pt x="4078897" y="23951"/>
                  </a:lnTo>
                  <a:lnTo>
                    <a:pt x="4142086" y="24381"/>
                  </a:lnTo>
                  <a:lnTo>
                    <a:pt x="4205334" y="24807"/>
                  </a:lnTo>
                  <a:lnTo>
                    <a:pt x="4268635" y="25230"/>
                  </a:lnTo>
                  <a:lnTo>
                    <a:pt x="4331979" y="25649"/>
                  </a:lnTo>
                  <a:lnTo>
                    <a:pt x="4395358" y="26064"/>
                  </a:lnTo>
                  <a:lnTo>
                    <a:pt x="4458763" y="26475"/>
                  </a:lnTo>
                  <a:lnTo>
                    <a:pt x="4522186" y="26881"/>
                  </a:lnTo>
                  <a:lnTo>
                    <a:pt x="4585618" y="27282"/>
                  </a:lnTo>
                  <a:lnTo>
                    <a:pt x="4649052" y="27678"/>
                  </a:lnTo>
                  <a:lnTo>
                    <a:pt x="4712478" y="28069"/>
                  </a:lnTo>
                  <a:lnTo>
                    <a:pt x="4775888" y="28455"/>
                  </a:lnTo>
                  <a:lnTo>
                    <a:pt x="4839274" y="28834"/>
                  </a:lnTo>
                  <a:lnTo>
                    <a:pt x="4902627" y="29208"/>
                  </a:lnTo>
                  <a:lnTo>
                    <a:pt x="4965938" y="29576"/>
                  </a:lnTo>
                  <a:lnTo>
                    <a:pt x="5029200" y="29937"/>
                  </a:lnTo>
                  <a:lnTo>
                    <a:pt x="5092403" y="30291"/>
                  </a:lnTo>
                  <a:lnTo>
                    <a:pt x="5155539" y="30638"/>
                  </a:lnTo>
                  <a:lnTo>
                    <a:pt x="5218601" y="30978"/>
                  </a:lnTo>
                  <a:lnTo>
                    <a:pt x="5281578" y="31311"/>
                  </a:lnTo>
                  <a:lnTo>
                    <a:pt x="5344464" y="31636"/>
                  </a:lnTo>
                  <a:lnTo>
                    <a:pt x="5407248" y="31953"/>
                  </a:lnTo>
                  <a:lnTo>
                    <a:pt x="5469924" y="32262"/>
                  </a:lnTo>
                  <a:lnTo>
                    <a:pt x="5532482" y="32562"/>
                  </a:lnTo>
                  <a:lnTo>
                    <a:pt x="5594914" y="32854"/>
                  </a:lnTo>
                  <a:lnTo>
                    <a:pt x="5657212" y="33137"/>
                  </a:lnTo>
                  <a:lnTo>
                    <a:pt x="5719366" y="33410"/>
                  </a:lnTo>
                  <a:lnTo>
                    <a:pt x="5781369" y="33675"/>
                  </a:lnTo>
                  <a:lnTo>
                    <a:pt x="5843212" y="33929"/>
                  </a:lnTo>
                  <a:lnTo>
                    <a:pt x="5904887" y="34174"/>
                  </a:lnTo>
                  <a:lnTo>
                    <a:pt x="5966385" y="34409"/>
                  </a:lnTo>
                  <a:lnTo>
                    <a:pt x="6027698" y="34633"/>
                  </a:lnTo>
                  <a:lnTo>
                    <a:pt x="6088816" y="34847"/>
                  </a:lnTo>
                  <a:lnTo>
                    <a:pt x="6149733" y="35049"/>
                  </a:lnTo>
                  <a:lnTo>
                    <a:pt x="6210439" y="35241"/>
                  </a:lnTo>
                  <a:lnTo>
                    <a:pt x="6270925" y="35421"/>
                  </a:lnTo>
                  <a:lnTo>
                    <a:pt x="6331184" y="35590"/>
                  </a:lnTo>
                  <a:lnTo>
                    <a:pt x="6391207" y="35747"/>
                  </a:lnTo>
                  <a:lnTo>
                    <a:pt x="6450985" y="35892"/>
                  </a:lnTo>
                  <a:lnTo>
                    <a:pt x="6510510" y="36024"/>
                  </a:lnTo>
                  <a:lnTo>
                    <a:pt x="6569774" y="36144"/>
                  </a:lnTo>
                  <a:lnTo>
                    <a:pt x="6628767" y="36252"/>
                  </a:lnTo>
                  <a:lnTo>
                    <a:pt x="6687482" y="36346"/>
                  </a:lnTo>
                  <a:lnTo>
                    <a:pt x="6745910" y="36427"/>
                  </a:lnTo>
                  <a:lnTo>
                    <a:pt x="6804043" y="36494"/>
                  </a:lnTo>
                  <a:lnTo>
                    <a:pt x="6861872" y="36548"/>
                  </a:lnTo>
                  <a:lnTo>
                    <a:pt x="6919388" y="36587"/>
                  </a:lnTo>
                  <a:lnTo>
                    <a:pt x="6976584" y="36612"/>
                  </a:lnTo>
                  <a:lnTo>
                    <a:pt x="7033450" y="36623"/>
                  </a:lnTo>
                  <a:lnTo>
                    <a:pt x="7089978" y="36619"/>
                  </a:lnTo>
                  <a:lnTo>
                    <a:pt x="7146161" y="36600"/>
                  </a:lnTo>
                  <a:lnTo>
                    <a:pt x="7201988" y="36566"/>
                  </a:lnTo>
                  <a:lnTo>
                    <a:pt x="7257453" y="36517"/>
                  </a:lnTo>
                  <a:lnTo>
                    <a:pt x="7312545" y="36451"/>
                  </a:lnTo>
                  <a:lnTo>
                    <a:pt x="7367258" y="36370"/>
                  </a:lnTo>
                  <a:lnTo>
                    <a:pt x="7421582" y="36272"/>
                  </a:lnTo>
                  <a:lnTo>
                    <a:pt x="7475509" y="36158"/>
                  </a:lnTo>
                  <a:lnTo>
                    <a:pt x="7529031" y="36028"/>
                  </a:lnTo>
                  <a:lnTo>
                    <a:pt x="7582138" y="35880"/>
                  </a:lnTo>
                  <a:lnTo>
                    <a:pt x="7634823" y="35716"/>
                  </a:lnTo>
                  <a:lnTo>
                    <a:pt x="7687077" y="35533"/>
                  </a:lnTo>
                  <a:lnTo>
                    <a:pt x="7738892" y="35334"/>
                  </a:lnTo>
                  <a:lnTo>
                    <a:pt x="7790259" y="35116"/>
                  </a:lnTo>
                  <a:lnTo>
                    <a:pt x="7841169" y="34880"/>
                  </a:lnTo>
                  <a:lnTo>
                    <a:pt x="7891615" y="34626"/>
                  </a:lnTo>
                  <a:lnTo>
                    <a:pt x="7941588" y="34353"/>
                  </a:lnTo>
                  <a:lnTo>
                    <a:pt x="7991078" y="34061"/>
                  </a:lnTo>
                  <a:lnTo>
                    <a:pt x="8040079" y="33750"/>
                  </a:lnTo>
                  <a:lnTo>
                    <a:pt x="8088581" y="33420"/>
                  </a:lnTo>
                  <a:lnTo>
                    <a:pt x="8136576" y="33070"/>
                  </a:lnTo>
                  <a:lnTo>
                    <a:pt x="8184055" y="32701"/>
                  </a:lnTo>
                  <a:lnTo>
                    <a:pt x="8231010" y="32311"/>
                  </a:lnTo>
                  <a:lnTo>
                    <a:pt x="8277432" y="31901"/>
                  </a:lnTo>
                  <a:lnTo>
                    <a:pt x="8323314" y="31470"/>
                  </a:lnTo>
                  <a:lnTo>
                    <a:pt x="8368646" y="31019"/>
                  </a:lnTo>
                  <a:lnTo>
                    <a:pt x="8413420" y="30547"/>
                  </a:lnTo>
                  <a:lnTo>
                    <a:pt x="8457627" y="30053"/>
                  </a:lnTo>
                  <a:lnTo>
                    <a:pt x="8501260" y="29537"/>
                  </a:lnTo>
                  <a:lnTo>
                    <a:pt x="8544310" y="29000"/>
                  </a:lnTo>
                  <a:lnTo>
                    <a:pt x="8586767" y="28441"/>
                  </a:lnTo>
                  <a:lnTo>
                    <a:pt x="8628624" y="27860"/>
                  </a:lnTo>
                  <a:lnTo>
                    <a:pt x="8669873" y="27256"/>
                  </a:lnTo>
                  <a:lnTo>
                    <a:pt x="8710504" y="26629"/>
                  </a:lnTo>
                  <a:lnTo>
                    <a:pt x="8750510" y="25979"/>
                  </a:lnTo>
                  <a:lnTo>
                    <a:pt x="8789881" y="25306"/>
                  </a:lnTo>
                  <a:lnTo>
                    <a:pt x="8828610" y="24610"/>
                  </a:lnTo>
                  <a:lnTo>
                    <a:pt x="8904105" y="23146"/>
                  </a:lnTo>
                  <a:lnTo>
                    <a:pt x="8976929" y="21585"/>
                  </a:lnTo>
                  <a:lnTo>
                    <a:pt x="9047012" y="19925"/>
                  </a:lnTo>
                  <a:lnTo>
                    <a:pt x="9114288" y="18164"/>
                  </a:lnTo>
                  <a:lnTo>
                    <a:pt x="9178688" y="16301"/>
                  </a:lnTo>
                  <a:lnTo>
                    <a:pt x="9240146" y="14333"/>
                  </a:lnTo>
                  <a:lnTo>
                    <a:pt x="9298592" y="12258"/>
                  </a:lnTo>
                  <a:lnTo>
                    <a:pt x="9353959" y="10075"/>
                  </a:lnTo>
                  <a:lnTo>
                    <a:pt x="9406180" y="7782"/>
                  </a:lnTo>
                  <a:lnTo>
                    <a:pt x="9455187" y="5376"/>
                  </a:lnTo>
                  <a:lnTo>
                    <a:pt x="9500912" y="2855"/>
                  </a:lnTo>
                  <a:lnTo>
                    <a:pt x="9543288" y="219"/>
                  </a:lnTo>
                  <a:lnTo>
                    <a:pt x="9538236" y="38022"/>
                  </a:lnTo>
                  <a:lnTo>
                    <a:pt x="9533607" y="75909"/>
                  </a:lnTo>
                  <a:lnTo>
                    <a:pt x="9529388" y="113889"/>
                  </a:lnTo>
                  <a:lnTo>
                    <a:pt x="9525568" y="151975"/>
                  </a:lnTo>
                  <a:lnTo>
                    <a:pt x="9522133" y="190178"/>
                  </a:lnTo>
                  <a:lnTo>
                    <a:pt x="9519074" y="228509"/>
                  </a:lnTo>
                  <a:lnTo>
                    <a:pt x="9516376" y="266979"/>
                  </a:lnTo>
                  <a:lnTo>
                    <a:pt x="9514030" y="305601"/>
                  </a:lnTo>
                  <a:lnTo>
                    <a:pt x="9512022" y="344385"/>
                  </a:lnTo>
                  <a:lnTo>
                    <a:pt x="9510341" y="383343"/>
                  </a:lnTo>
                  <a:lnTo>
                    <a:pt x="9508974" y="422486"/>
                  </a:lnTo>
                  <a:lnTo>
                    <a:pt x="9507911" y="461826"/>
                  </a:lnTo>
                  <a:lnTo>
                    <a:pt x="9507139" y="501374"/>
                  </a:lnTo>
                  <a:lnTo>
                    <a:pt x="9506646" y="541140"/>
                  </a:lnTo>
                  <a:lnTo>
                    <a:pt x="9506421" y="581138"/>
                  </a:lnTo>
                  <a:lnTo>
                    <a:pt x="9506451" y="621378"/>
                  </a:lnTo>
                  <a:lnTo>
                    <a:pt x="9506724" y="661871"/>
                  </a:lnTo>
                  <a:lnTo>
                    <a:pt x="9507229" y="702629"/>
                  </a:lnTo>
                  <a:lnTo>
                    <a:pt x="9507954" y="743663"/>
                  </a:lnTo>
                  <a:lnTo>
                    <a:pt x="9508886" y="784985"/>
                  </a:lnTo>
                  <a:lnTo>
                    <a:pt x="9510014" y="826606"/>
                  </a:lnTo>
                  <a:lnTo>
                    <a:pt x="9511327" y="868538"/>
                  </a:lnTo>
                  <a:lnTo>
                    <a:pt x="9512811" y="910791"/>
                  </a:lnTo>
                  <a:lnTo>
                    <a:pt x="9514455" y="953377"/>
                  </a:lnTo>
                  <a:lnTo>
                    <a:pt x="9516248" y="996308"/>
                  </a:lnTo>
                  <a:lnTo>
                    <a:pt x="9518177" y="1039594"/>
                  </a:lnTo>
                  <a:lnTo>
                    <a:pt x="9520231" y="1083248"/>
                  </a:lnTo>
                  <a:lnTo>
                    <a:pt x="9522397" y="1127281"/>
                  </a:lnTo>
                  <a:lnTo>
                    <a:pt x="9524663" y="1171704"/>
                  </a:lnTo>
                  <a:lnTo>
                    <a:pt x="9527019" y="1216528"/>
                  </a:lnTo>
                  <a:lnTo>
                    <a:pt x="9529451" y="1261765"/>
                  </a:lnTo>
                  <a:lnTo>
                    <a:pt x="9531948" y="1307426"/>
                  </a:lnTo>
                  <a:lnTo>
                    <a:pt x="9534498" y="1353523"/>
                  </a:lnTo>
                  <a:lnTo>
                    <a:pt x="9537089" y="1400066"/>
                  </a:lnTo>
                  <a:lnTo>
                    <a:pt x="9539709" y="1447069"/>
                  </a:lnTo>
                  <a:lnTo>
                    <a:pt x="9542347" y="1494540"/>
                  </a:lnTo>
                  <a:lnTo>
                    <a:pt x="9544990" y="1542493"/>
                  </a:lnTo>
                  <a:lnTo>
                    <a:pt x="9547626" y="1590939"/>
                  </a:lnTo>
                  <a:lnTo>
                    <a:pt x="9550244" y="1639888"/>
                  </a:lnTo>
                  <a:lnTo>
                    <a:pt x="9552832" y="1689353"/>
                  </a:lnTo>
                  <a:lnTo>
                    <a:pt x="9555378" y="1739344"/>
                  </a:lnTo>
                  <a:lnTo>
                    <a:pt x="9557869" y="1789874"/>
                  </a:lnTo>
                  <a:lnTo>
                    <a:pt x="9560294" y="1840952"/>
                  </a:lnTo>
                  <a:lnTo>
                    <a:pt x="9562642" y="1892592"/>
                  </a:lnTo>
                  <a:lnTo>
                    <a:pt x="9564899" y="1944804"/>
                  </a:lnTo>
                  <a:lnTo>
                    <a:pt x="9567055" y="1997599"/>
                  </a:lnTo>
                  <a:lnTo>
                    <a:pt x="9569097" y="2050989"/>
                  </a:lnTo>
                  <a:lnTo>
                    <a:pt x="9571013" y="2104986"/>
                  </a:lnTo>
                  <a:lnTo>
                    <a:pt x="9572792" y="2159600"/>
                  </a:lnTo>
                  <a:lnTo>
                    <a:pt x="9574422" y="2214843"/>
                  </a:lnTo>
                  <a:lnTo>
                    <a:pt x="9575890" y="2270727"/>
                  </a:lnTo>
                  <a:lnTo>
                    <a:pt x="9577185" y="2327263"/>
                  </a:lnTo>
                  <a:lnTo>
                    <a:pt x="9578295" y="2384462"/>
                  </a:lnTo>
                  <a:lnTo>
                    <a:pt x="9579208" y="2442335"/>
                  </a:lnTo>
                  <a:lnTo>
                    <a:pt x="9579912" y="2500895"/>
                  </a:lnTo>
                  <a:lnTo>
                    <a:pt x="9580395" y="2560152"/>
                  </a:lnTo>
                  <a:lnTo>
                    <a:pt x="9580646" y="2620118"/>
                  </a:lnTo>
                  <a:lnTo>
                    <a:pt x="9580652" y="2680804"/>
                  </a:lnTo>
                  <a:lnTo>
                    <a:pt x="9580401" y="2742221"/>
                  </a:lnTo>
                  <a:lnTo>
                    <a:pt x="9579882" y="2804381"/>
                  </a:lnTo>
                  <a:lnTo>
                    <a:pt x="9579082" y="2867296"/>
                  </a:lnTo>
                  <a:lnTo>
                    <a:pt x="9577991" y="2930976"/>
                  </a:lnTo>
                  <a:lnTo>
                    <a:pt x="9576595" y="2995434"/>
                  </a:lnTo>
                  <a:lnTo>
                    <a:pt x="9574883" y="3060680"/>
                  </a:lnTo>
                  <a:lnTo>
                    <a:pt x="9572843" y="3126725"/>
                  </a:lnTo>
                  <a:lnTo>
                    <a:pt x="9570463" y="3193582"/>
                  </a:lnTo>
                  <a:lnTo>
                    <a:pt x="9567731" y="3261262"/>
                  </a:lnTo>
                  <a:lnTo>
                    <a:pt x="9564636" y="3329775"/>
                  </a:lnTo>
                  <a:lnTo>
                    <a:pt x="9561165" y="3399134"/>
                  </a:lnTo>
                  <a:lnTo>
                    <a:pt x="9557307" y="3469350"/>
                  </a:lnTo>
                  <a:lnTo>
                    <a:pt x="9553049" y="3540433"/>
                  </a:lnTo>
                  <a:lnTo>
                    <a:pt x="9548380" y="3612397"/>
                  </a:lnTo>
                  <a:lnTo>
                    <a:pt x="9543288" y="3685251"/>
                  </a:lnTo>
                  <a:lnTo>
                    <a:pt x="9495554" y="3688568"/>
                  </a:lnTo>
                  <a:lnTo>
                    <a:pt x="9444523" y="3691739"/>
                  </a:lnTo>
                  <a:lnTo>
                    <a:pt x="9390262" y="3694765"/>
                  </a:lnTo>
                  <a:lnTo>
                    <a:pt x="9332843" y="3697649"/>
                  </a:lnTo>
                  <a:lnTo>
                    <a:pt x="9272334" y="3700394"/>
                  </a:lnTo>
                  <a:lnTo>
                    <a:pt x="9208807" y="3703001"/>
                  </a:lnTo>
                  <a:lnTo>
                    <a:pt x="9142330" y="3705473"/>
                  </a:lnTo>
                  <a:lnTo>
                    <a:pt x="9072973" y="3707813"/>
                  </a:lnTo>
                  <a:lnTo>
                    <a:pt x="9000806" y="3710023"/>
                  </a:lnTo>
                  <a:lnTo>
                    <a:pt x="8925900" y="3712107"/>
                  </a:lnTo>
                  <a:lnTo>
                    <a:pt x="8887441" y="3713101"/>
                  </a:lnTo>
                  <a:lnTo>
                    <a:pt x="8848324" y="3714065"/>
                  </a:lnTo>
                  <a:lnTo>
                    <a:pt x="8808556" y="3714998"/>
                  </a:lnTo>
                  <a:lnTo>
                    <a:pt x="8768147" y="3715901"/>
                  </a:lnTo>
                  <a:lnTo>
                    <a:pt x="8727106" y="3716773"/>
                  </a:lnTo>
                  <a:lnTo>
                    <a:pt x="8685440" y="3717616"/>
                  </a:lnTo>
                  <a:lnTo>
                    <a:pt x="8643160" y="3718430"/>
                  </a:lnTo>
                  <a:lnTo>
                    <a:pt x="8600273" y="3719215"/>
                  </a:lnTo>
                  <a:lnTo>
                    <a:pt x="8556788" y="3719971"/>
                  </a:lnTo>
                  <a:lnTo>
                    <a:pt x="8512715" y="3720698"/>
                  </a:lnTo>
                  <a:lnTo>
                    <a:pt x="8468061" y="3721398"/>
                  </a:lnTo>
                  <a:lnTo>
                    <a:pt x="8422836" y="3722069"/>
                  </a:lnTo>
                  <a:lnTo>
                    <a:pt x="8377048" y="3722713"/>
                  </a:lnTo>
                  <a:lnTo>
                    <a:pt x="8330706" y="3723330"/>
                  </a:lnTo>
                  <a:lnTo>
                    <a:pt x="8283819" y="3723920"/>
                  </a:lnTo>
                  <a:lnTo>
                    <a:pt x="8236395" y="3724484"/>
                  </a:lnTo>
                  <a:lnTo>
                    <a:pt x="8188443" y="3725021"/>
                  </a:lnTo>
                  <a:lnTo>
                    <a:pt x="8139972" y="3725532"/>
                  </a:lnTo>
                  <a:lnTo>
                    <a:pt x="8090991" y="3726018"/>
                  </a:lnTo>
                  <a:lnTo>
                    <a:pt x="8041508" y="3726478"/>
                  </a:lnTo>
                  <a:lnTo>
                    <a:pt x="7991533" y="3726913"/>
                  </a:lnTo>
                  <a:lnTo>
                    <a:pt x="7941073" y="3727323"/>
                  </a:lnTo>
                  <a:lnTo>
                    <a:pt x="7890138" y="3727709"/>
                  </a:lnTo>
                  <a:lnTo>
                    <a:pt x="7838736" y="3728071"/>
                  </a:lnTo>
                  <a:lnTo>
                    <a:pt x="7786876" y="3728409"/>
                  </a:lnTo>
                  <a:lnTo>
                    <a:pt x="7734567" y="3728724"/>
                  </a:lnTo>
                  <a:lnTo>
                    <a:pt x="7681817" y="3729015"/>
                  </a:lnTo>
                  <a:lnTo>
                    <a:pt x="7628635" y="3729284"/>
                  </a:lnTo>
                  <a:lnTo>
                    <a:pt x="7575031" y="3729530"/>
                  </a:lnTo>
                  <a:lnTo>
                    <a:pt x="7521012" y="3729753"/>
                  </a:lnTo>
                  <a:lnTo>
                    <a:pt x="7466587" y="3729955"/>
                  </a:lnTo>
                  <a:lnTo>
                    <a:pt x="7411766" y="3730135"/>
                  </a:lnTo>
                  <a:lnTo>
                    <a:pt x="7356556" y="3730294"/>
                  </a:lnTo>
                  <a:lnTo>
                    <a:pt x="7300967" y="3730431"/>
                  </a:lnTo>
                  <a:lnTo>
                    <a:pt x="7245007" y="3730548"/>
                  </a:lnTo>
                  <a:lnTo>
                    <a:pt x="7188686" y="3730645"/>
                  </a:lnTo>
                  <a:lnTo>
                    <a:pt x="7132011" y="3730721"/>
                  </a:lnTo>
                  <a:lnTo>
                    <a:pt x="7074992" y="3730778"/>
                  </a:lnTo>
                  <a:lnTo>
                    <a:pt x="7017637" y="3730815"/>
                  </a:lnTo>
                  <a:lnTo>
                    <a:pt x="6959954" y="3730833"/>
                  </a:lnTo>
                  <a:lnTo>
                    <a:pt x="6901954" y="3730833"/>
                  </a:lnTo>
                  <a:lnTo>
                    <a:pt x="6843644" y="3730813"/>
                  </a:lnTo>
                  <a:lnTo>
                    <a:pt x="6785033" y="3730776"/>
                  </a:lnTo>
                  <a:lnTo>
                    <a:pt x="6726130" y="3730720"/>
                  </a:lnTo>
                  <a:lnTo>
                    <a:pt x="6666944" y="3730647"/>
                  </a:lnTo>
                  <a:lnTo>
                    <a:pt x="6607483" y="3730556"/>
                  </a:lnTo>
                  <a:lnTo>
                    <a:pt x="6547756" y="3730449"/>
                  </a:lnTo>
                  <a:lnTo>
                    <a:pt x="6487772" y="3730324"/>
                  </a:lnTo>
                  <a:lnTo>
                    <a:pt x="6427539" y="3730184"/>
                  </a:lnTo>
                  <a:lnTo>
                    <a:pt x="6367067" y="3730027"/>
                  </a:lnTo>
                  <a:lnTo>
                    <a:pt x="6306364" y="3729854"/>
                  </a:lnTo>
                  <a:lnTo>
                    <a:pt x="6245438" y="3729666"/>
                  </a:lnTo>
                  <a:lnTo>
                    <a:pt x="6184299" y="3729463"/>
                  </a:lnTo>
                  <a:lnTo>
                    <a:pt x="6122955" y="3729245"/>
                  </a:lnTo>
                  <a:lnTo>
                    <a:pt x="6061415" y="3729013"/>
                  </a:lnTo>
                  <a:lnTo>
                    <a:pt x="5999688" y="3728766"/>
                  </a:lnTo>
                  <a:lnTo>
                    <a:pt x="5937782" y="3728505"/>
                  </a:lnTo>
                  <a:lnTo>
                    <a:pt x="5875706" y="3728231"/>
                  </a:lnTo>
                  <a:lnTo>
                    <a:pt x="5813469" y="3727943"/>
                  </a:lnTo>
                  <a:lnTo>
                    <a:pt x="5751080" y="3727643"/>
                  </a:lnTo>
                  <a:lnTo>
                    <a:pt x="5688547" y="3727329"/>
                  </a:lnTo>
                  <a:lnTo>
                    <a:pt x="5625879" y="3727003"/>
                  </a:lnTo>
                  <a:lnTo>
                    <a:pt x="5563085" y="3726666"/>
                  </a:lnTo>
                  <a:lnTo>
                    <a:pt x="5500173" y="3726316"/>
                  </a:lnTo>
                  <a:lnTo>
                    <a:pt x="5437152" y="3725955"/>
                  </a:lnTo>
                  <a:lnTo>
                    <a:pt x="5374032" y="3725583"/>
                  </a:lnTo>
                  <a:lnTo>
                    <a:pt x="5310820" y="3725200"/>
                  </a:lnTo>
                  <a:lnTo>
                    <a:pt x="5247525" y="3724806"/>
                  </a:lnTo>
                  <a:lnTo>
                    <a:pt x="5184157" y="3724403"/>
                  </a:lnTo>
                  <a:lnTo>
                    <a:pt x="5120723" y="3723989"/>
                  </a:lnTo>
                  <a:lnTo>
                    <a:pt x="5057233" y="3723566"/>
                  </a:lnTo>
                  <a:lnTo>
                    <a:pt x="4993696" y="3723133"/>
                  </a:lnTo>
                  <a:lnTo>
                    <a:pt x="4930119" y="3722691"/>
                  </a:lnTo>
                  <a:lnTo>
                    <a:pt x="4866512" y="3722241"/>
                  </a:lnTo>
                  <a:lnTo>
                    <a:pt x="4802884" y="3721782"/>
                  </a:lnTo>
                  <a:lnTo>
                    <a:pt x="4739243" y="3721316"/>
                  </a:lnTo>
                  <a:lnTo>
                    <a:pt x="4675598" y="3720841"/>
                  </a:lnTo>
                  <a:lnTo>
                    <a:pt x="4611958" y="3720359"/>
                  </a:lnTo>
                  <a:lnTo>
                    <a:pt x="4548331" y="3719870"/>
                  </a:lnTo>
                  <a:lnTo>
                    <a:pt x="4484727" y="3719374"/>
                  </a:lnTo>
                  <a:lnTo>
                    <a:pt x="4421153" y="3718872"/>
                  </a:lnTo>
                  <a:lnTo>
                    <a:pt x="4357619" y="3718363"/>
                  </a:lnTo>
                  <a:lnTo>
                    <a:pt x="4294134" y="3717849"/>
                  </a:lnTo>
                  <a:lnTo>
                    <a:pt x="4230705" y="3717329"/>
                  </a:lnTo>
                  <a:lnTo>
                    <a:pt x="4167342" y="3716803"/>
                  </a:lnTo>
                  <a:lnTo>
                    <a:pt x="4104054" y="3716273"/>
                  </a:lnTo>
                  <a:lnTo>
                    <a:pt x="4040849" y="3715738"/>
                  </a:lnTo>
                  <a:lnTo>
                    <a:pt x="3977736" y="3715198"/>
                  </a:lnTo>
                  <a:lnTo>
                    <a:pt x="3914724" y="3714655"/>
                  </a:lnTo>
                  <a:lnTo>
                    <a:pt x="3851821" y="3714108"/>
                  </a:lnTo>
                  <a:lnTo>
                    <a:pt x="3789037" y="3713557"/>
                  </a:lnTo>
                  <a:lnTo>
                    <a:pt x="3726380" y="3713003"/>
                  </a:lnTo>
                  <a:lnTo>
                    <a:pt x="3663858" y="3712447"/>
                  </a:lnTo>
                  <a:lnTo>
                    <a:pt x="3601480" y="3711888"/>
                  </a:lnTo>
                  <a:lnTo>
                    <a:pt x="3539256" y="3711326"/>
                  </a:lnTo>
                  <a:lnTo>
                    <a:pt x="3477194" y="3710763"/>
                  </a:lnTo>
                  <a:lnTo>
                    <a:pt x="3415302" y="3710198"/>
                  </a:lnTo>
                  <a:lnTo>
                    <a:pt x="3353589" y="3709632"/>
                  </a:lnTo>
                  <a:lnTo>
                    <a:pt x="3292065" y="3709065"/>
                  </a:lnTo>
                  <a:lnTo>
                    <a:pt x="3230737" y="3708498"/>
                  </a:lnTo>
                  <a:lnTo>
                    <a:pt x="3169615" y="3707930"/>
                  </a:lnTo>
                  <a:lnTo>
                    <a:pt x="3108707" y="3707362"/>
                  </a:lnTo>
                  <a:lnTo>
                    <a:pt x="3048022" y="3706794"/>
                  </a:lnTo>
                  <a:lnTo>
                    <a:pt x="2987569" y="3706227"/>
                  </a:lnTo>
                  <a:lnTo>
                    <a:pt x="2927356" y="3705660"/>
                  </a:lnTo>
                  <a:lnTo>
                    <a:pt x="2867392" y="3705095"/>
                  </a:lnTo>
                  <a:lnTo>
                    <a:pt x="2807687" y="3704532"/>
                  </a:lnTo>
                  <a:lnTo>
                    <a:pt x="2748247" y="3703970"/>
                  </a:lnTo>
                  <a:lnTo>
                    <a:pt x="2689084" y="3703410"/>
                  </a:lnTo>
                  <a:lnTo>
                    <a:pt x="2630204" y="3702853"/>
                  </a:lnTo>
                  <a:lnTo>
                    <a:pt x="2571617" y="3702298"/>
                  </a:lnTo>
                  <a:lnTo>
                    <a:pt x="2513332" y="3701747"/>
                  </a:lnTo>
                  <a:lnTo>
                    <a:pt x="2455357" y="3701199"/>
                  </a:lnTo>
                  <a:lnTo>
                    <a:pt x="2397701" y="3700654"/>
                  </a:lnTo>
                  <a:lnTo>
                    <a:pt x="2340372" y="3700114"/>
                  </a:lnTo>
                  <a:lnTo>
                    <a:pt x="2283380" y="3699578"/>
                  </a:lnTo>
                  <a:lnTo>
                    <a:pt x="2226734" y="3699046"/>
                  </a:lnTo>
                  <a:lnTo>
                    <a:pt x="2170441" y="3698519"/>
                  </a:lnTo>
                  <a:lnTo>
                    <a:pt x="2114511" y="3697998"/>
                  </a:lnTo>
                  <a:lnTo>
                    <a:pt x="2058952" y="3697482"/>
                  </a:lnTo>
                  <a:lnTo>
                    <a:pt x="2003774" y="3696972"/>
                  </a:lnTo>
                  <a:lnTo>
                    <a:pt x="1948984" y="3696468"/>
                  </a:lnTo>
                  <a:lnTo>
                    <a:pt x="1894592" y="3695970"/>
                  </a:lnTo>
                  <a:lnTo>
                    <a:pt x="1840606" y="3695479"/>
                  </a:lnTo>
                  <a:lnTo>
                    <a:pt x="1787035" y="3694996"/>
                  </a:lnTo>
                  <a:lnTo>
                    <a:pt x="1733888" y="3694519"/>
                  </a:lnTo>
                  <a:lnTo>
                    <a:pt x="1681174" y="3694050"/>
                  </a:lnTo>
                  <a:lnTo>
                    <a:pt x="1628900" y="3693590"/>
                  </a:lnTo>
                  <a:lnTo>
                    <a:pt x="1577077" y="3693137"/>
                  </a:lnTo>
                  <a:lnTo>
                    <a:pt x="1525712" y="3692693"/>
                  </a:lnTo>
                  <a:lnTo>
                    <a:pt x="1474815" y="3692258"/>
                  </a:lnTo>
                  <a:lnTo>
                    <a:pt x="1424394" y="3691833"/>
                  </a:lnTo>
                  <a:lnTo>
                    <a:pt x="1374458" y="3691417"/>
                  </a:lnTo>
                  <a:lnTo>
                    <a:pt x="1325015" y="3691010"/>
                  </a:lnTo>
                  <a:lnTo>
                    <a:pt x="1276075" y="3690614"/>
                  </a:lnTo>
                  <a:lnTo>
                    <a:pt x="1227646" y="3690228"/>
                  </a:lnTo>
                  <a:lnTo>
                    <a:pt x="1179737" y="3689853"/>
                  </a:lnTo>
                  <a:lnTo>
                    <a:pt x="1132356" y="3689489"/>
                  </a:lnTo>
                  <a:lnTo>
                    <a:pt x="1085512" y="3689137"/>
                  </a:lnTo>
                  <a:lnTo>
                    <a:pt x="1039215" y="3688796"/>
                  </a:lnTo>
                  <a:lnTo>
                    <a:pt x="993472" y="3688467"/>
                  </a:lnTo>
                  <a:lnTo>
                    <a:pt x="948292" y="3688151"/>
                  </a:lnTo>
                  <a:lnTo>
                    <a:pt x="903685" y="3687847"/>
                  </a:lnTo>
                  <a:lnTo>
                    <a:pt x="859659" y="3687556"/>
                  </a:lnTo>
                  <a:lnTo>
                    <a:pt x="816222" y="3687278"/>
                  </a:lnTo>
                  <a:lnTo>
                    <a:pt x="773384" y="3687014"/>
                  </a:lnTo>
                  <a:lnTo>
                    <a:pt x="731153" y="3686763"/>
                  </a:lnTo>
                  <a:lnTo>
                    <a:pt x="689537" y="3686527"/>
                  </a:lnTo>
                  <a:lnTo>
                    <a:pt x="648546" y="3686305"/>
                  </a:lnTo>
                  <a:lnTo>
                    <a:pt x="608189" y="3686098"/>
                  </a:lnTo>
                  <a:lnTo>
                    <a:pt x="568473" y="3685906"/>
                  </a:lnTo>
                  <a:lnTo>
                    <a:pt x="529409" y="3685730"/>
                  </a:lnTo>
                  <a:lnTo>
                    <a:pt x="491003" y="3685569"/>
                  </a:lnTo>
                  <a:lnTo>
                    <a:pt x="416206" y="3685296"/>
                  </a:lnTo>
                  <a:lnTo>
                    <a:pt x="344152" y="3685089"/>
                  </a:lnTo>
                  <a:lnTo>
                    <a:pt x="274910" y="3684951"/>
                  </a:lnTo>
                  <a:lnTo>
                    <a:pt x="208551" y="3684885"/>
                  </a:lnTo>
                  <a:lnTo>
                    <a:pt x="176474" y="3684879"/>
                  </a:lnTo>
                  <a:lnTo>
                    <a:pt x="145143" y="3684892"/>
                  </a:lnTo>
                  <a:lnTo>
                    <a:pt x="84758" y="3684976"/>
                  </a:lnTo>
                  <a:lnTo>
                    <a:pt x="27465" y="3685139"/>
                  </a:lnTo>
                  <a:lnTo>
                    <a:pt x="0" y="3685251"/>
                  </a:lnTo>
                  <a:lnTo>
                    <a:pt x="6414" y="3628623"/>
                  </a:lnTo>
                  <a:lnTo>
                    <a:pt x="12503" y="3571431"/>
                  </a:lnTo>
                  <a:lnTo>
                    <a:pt x="18272" y="3513707"/>
                  </a:lnTo>
                  <a:lnTo>
                    <a:pt x="23727" y="3455482"/>
                  </a:lnTo>
                  <a:lnTo>
                    <a:pt x="28875" y="3396786"/>
                  </a:lnTo>
                  <a:lnTo>
                    <a:pt x="33721" y="3337651"/>
                  </a:lnTo>
                  <a:lnTo>
                    <a:pt x="38273" y="3278107"/>
                  </a:lnTo>
                  <a:lnTo>
                    <a:pt x="42536" y="3218186"/>
                  </a:lnTo>
                  <a:lnTo>
                    <a:pt x="46517" y="3157919"/>
                  </a:lnTo>
                  <a:lnTo>
                    <a:pt x="50222" y="3097336"/>
                  </a:lnTo>
                  <a:lnTo>
                    <a:pt x="53657" y="3036469"/>
                  </a:lnTo>
                  <a:lnTo>
                    <a:pt x="56829" y="2975349"/>
                  </a:lnTo>
                  <a:lnTo>
                    <a:pt x="59743" y="2914006"/>
                  </a:lnTo>
                  <a:lnTo>
                    <a:pt x="62406" y="2852473"/>
                  </a:lnTo>
                  <a:lnTo>
                    <a:pt x="64824" y="2790779"/>
                  </a:lnTo>
                  <a:lnTo>
                    <a:pt x="67003" y="2728956"/>
                  </a:lnTo>
                  <a:lnTo>
                    <a:pt x="68951" y="2667034"/>
                  </a:lnTo>
                  <a:lnTo>
                    <a:pt x="70672" y="2605046"/>
                  </a:lnTo>
                  <a:lnTo>
                    <a:pt x="72173" y="2543022"/>
                  </a:lnTo>
                  <a:lnTo>
                    <a:pt x="73461" y="2480993"/>
                  </a:lnTo>
                  <a:lnTo>
                    <a:pt x="74541" y="2418989"/>
                  </a:lnTo>
                  <a:lnTo>
                    <a:pt x="75420" y="2357043"/>
                  </a:lnTo>
                  <a:lnTo>
                    <a:pt x="76104" y="2295185"/>
                  </a:lnTo>
                  <a:lnTo>
                    <a:pt x="76600" y="2233445"/>
                  </a:lnTo>
                  <a:lnTo>
                    <a:pt x="76913" y="2171856"/>
                  </a:lnTo>
                  <a:lnTo>
                    <a:pt x="77051" y="2110448"/>
                  </a:lnTo>
                  <a:lnTo>
                    <a:pt x="77018" y="2049252"/>
                  </a:lnTo>
                  <a:lnTo>
                    <a:pt x="76822" y="1988300"/>
                  </a:lnTo>
                  <a:lnTo>
                    <a:pt x="76468" y="1927621"/>
                  </a:lnTo>
                  <a:lnTo>
                    <a:pt x="75964" y="1867248"/>
                  </a:lnTo>
                  <a:lnTo>
                    <a:pt x="75314" y="1807211"/>
                  </a:lnTo>
                  <a:lnTo>
                    <a:pt x="74526" y="1747541"/>
                  </a:lnTo>
                  <a:lnTo>
                    <a:pt x="73606" y="1688270"/>
                  </a:lnTo>
                  <a:lnTo>
                    <a:pt x="72559" y="1629427"/>
                  </a:lnTo>
                  <a:lnTo>
                    <a:pt x="71393" y="1571046"/>
                  </a:lnTo>
                  <a:lnTo>
                    <a:pt x="70113" y="1513155"/>
                  </a:lnTo>
                  <a:lnTo>
                    <a:pt x="68725" y="1455787"/>
                  </a:lnTo>
                  <a:lnTo>
                    <a:pt x="67237" y="1398973"/>
                  </a:lnTo>
                  <a:lnTo>
                    <a:pt x="65653" y="1342743"/>
                  </a:lnTo>
                  <a:lnTo>
                    <a:pt x="63981" y="1287129"/>
                  </a:lnTo>
                  <a:lnTo>
                    <a:pt x="62227" y="1232161"/>
                  </a:lnTo>
                  <a:lnTo>
                    <a:pt x="60397" y="1177870"/>
                  </a:lnTo>
                  <a:lnTo>
                    <a:pt x="58496" y="1124288"/>
                  </a:lnTo>
                  <a:lnTo>
                    <a:pt x="56532" y="1071446"/>
                  </a:lnTo>
                  <a:lnTo>
                    <a:pt x="54511" y="1019375"/>
                  </a:lnTo>
                  <a:lnTo>
                    <a:pt x="52439" y="968105"/>
                  </a:lnTo>
                  <a:lnTo>
                    <a:pt x="50322" y="917667"/>
                  </a:lnTo>
                  <a:lnTo>
                    <a:pt x="48166" y="868094"/>
                  </a:lnTo>
                  <a:lnTo>
                    <a:pt x="45977" y="819415"/>
                  </a:lnTo>
                  <a:lnTo>
                    <a:pt x="43763" y="771662"/>
                  </a:lnTo>
                  <a:lnTo>
                    <a:pt x="41529" y="724866"/>
                  </a:lnTo>
                  <a:lnTo>
                    <a:pt x="39281" y="679058"/>
                  </a:lnTo>
                  <a:lnTo>
                    <a:pt x="37026" y="634268"/>
                  </a:lnTo>
                  <a:lnTo>
                    <a:pt x="34770" y="590528"/>
                  </a:lnTo>
                  <a:lnTo>
                    <a:pt x="32518" y="547870"/>
                  </a:lnTo>
                  <a:lnTo>
                    <a:pt x="30279" y="506323"/>
                  </a:lnTo>
                  <a:lnTo>
                    <a:pt x="28057" y="465919"/>
                  </a:lnTo>
                  <a:lnTo>
                    <a:pt x="25858" y="426689"/>
                  </a:lnTo>
                  <a:lnTo>
                    <a:pt x="21558" y="351876"/>
                  </a:lnTo>
                  <a:lnTo>
                    <a:pt x="17429" y="282130"/>
                  </a:lnTo>
                  <a:lnTo>
                    <a:pt x="13520" y="217701"/>
                  </a:lnTo>
                  <a:lnTo>
                    <a:pt x="9882" y="158837"/>
                  </a:lnTo>
                  <a:lnTo>
                    <a:pt x="6564" y="105786"/>
                  </a:lnTo>
                  <a:lnTo>
                    <a:pt x="5041" y="81518"/>
                  </a:lnTo>
                  <a:lnTo>
                    <a:pt x="3616" y="58796"/>
                  </a:lnTo>
                  <a:lnTo>
                    <a:pt x="2297" y="37652"/>
                  </a:lnTo>
                  <a:lnTo>
                    <a:pt x="1090" y="18115"/>
                  </a:lnTo>
                  <a:lnTo>
                    <a:pt x="0" y="219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22">
              <a:extLst>
                <a:ext uri="{FF2B5EF4-FFF2-40B4-BE49-F238E27FC236}">
                  <a16:creationId xmlns="" xmlns:a16="http://schemas.microsoft.com/office/drawing/2014/main" id="{39180F97-EEE8-4CC5-91B5-99C297AD5BED}"/>
                </a:ext>
              </a:extLst>
            </p:cNvPr>
            <p:cNvSpPr/>
            <p:nvPr/>
          </p:nvSpPr>
          <p:spPr>
            <a:xfrm>
              <a:off x="10317371" y="1140603"/>
              <a:ext cx="1543811" cy="154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="" xmlns:a16="http://schemas.microsoft.com/office/drawing/2014/main" id="{8AE195DA-724A-4DE1-B91F-DFE4C8984D8B}"/>
                </a:ext>
              </a:extLst>
            </p:cNvPr>
            <p:cNvSpPr/>
            <p:nvPr/>
          </p:nvSpPr>
          <p:spPr>
            <a:xfrm>
              <a:off x="4381326" y="1580702"/>
              <a:ext cx="1935693" cy="817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24">
              <a:extLst>
                <a:ext uri="{FF2B5EF4-FFF2-40B4-BE49-F238E27FC236}">
                  <a16:creationId xmlns="" xmlns:a16="http://schemas.microsoft.com/office/drawing/2014/main" id="{FB13396C-D2FC-4334-819C-2F830722F962}"/>
                </a:ext>
              </a:extLst>
            </p:cNvPr>
            <p:cNvSpPr/>
            <p:nvPr/>
          </p:nvSpPr>
          <p:spPr>
            <a:xfrm>
              <a:off x="5100693" y="1816984"/>
              <a:ext cx="5297170" cy="1162049"/>
            </a:xfrm>
            <a:custGeom>
              <a:avLst/>
              <a:gdLst/>
              <a:ahLst/>
              <a:cxnLst/>
              <a:rect l="l" t="t" r="r" b="b"/>
              <a:pathLst>
                <a:path w="5297170" h="1162050">
                  <a:moveTo>
                    <a:pt x="76200" y="1085469"/>
                  </a:moveTo>
                  <a:lnTo>
                    <a:pt x="44450" y="1085469"/>
                  </a:lnTo>
                  <a:lnTo>
                    <a:pt x="44450" y="571500"/>
                  </a:lnTo>
                  <a:lnTo>
                    <a:pt x="31750" y="571500"/>
                  </a:lnTo>
                  <a:lnTo>
                    <a:pt x="31750" y="1085469"/>
                  </a:lnTo>
                  <a:lnTo>
                    <a:pt x="0" y="1085469"/>
                  </a:lnTo>
                  <a:lnTo>
                    <a:pt x="38100" y="1161669"/>
                  </a:lnTo>
                  <a:lnTo>
                    <a:pt x="69850" y="1098169"/>
                  </a:lnTo>
                  <a:lnTo>
                    <a:pt x="76200" y="1085469"/>
                  </a:lnTo>
                  <a:close/>
                </a:path>
                <a:path w="5297170" h="1162050">
                  <a:moveTo>
                    <a:pt x="5297043" y="38100"/>
                  </a:moveTo>
                  <a:lnTo>
                    <a:pt x="5284343" y="31750"/>
                  </a:lnTo>
                  <a:lnTo>
                    <a:pt x="5220843" y="0"/>
                  </a:lnTo>
                  <a:lnTo>
                    <a:pt x="5220843" y="31750"/>
                  </a:lnTo>
                  <a:lnTo>
                    <a:pt x="947928" y="31750"/>
                  </a:lnTo>
                  <a:lnTo>
                    <a:pt x="947928" y="44450"/>
                  </a:lnTo>
                  <a:lnTo>
                    <a:pt x="5220843" y="44450"/>
                  </a:lnTo>
                  <a:lnTo>
                    <a:pt x="5220843" y="76200"/>
                  </a:lnTo>
                  <a:lnTo>
                    <a:pt x="5284343" y="44450"/>
                  </a:lnTo>
                  <a:lnTo>
                    <a:pt x="5297043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6BC100DF-D817-4460-8937-C110D81C1404}"/>
              </a:ext>
            </a:extLst>
          </p:cNvPr>
          <p:cNvSpPr/>
          <p:nvPr/>
        </p:nvSpPr>
        <p:spPr>
          <a:xfrm>
            <a:off x="2780846" y="3462648"/>
            <a:ext cx="5005482" cy="756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 </a:t>
            </a:r>
            <a:r>
              <a:rPr kumimoji="0" lang="en-IN" sz="2400" b="0" i="0" u="none" strike="noStrike" kern="1200" cap="none" spc="-8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DAD570A-C64D-478F-AB78-90535D66372D}"/>
              </a:ext>
            </a:extLst>
          </p:cNvPr>
          <p:cNvSpPr/>
          <p:nvPr/>
        </p:nvSpPr>
        <p:spPr>
          <a:xfrm>
            <a:off x="2780846" y="4219033"/>
            <a:ext cx="5005482" cy="7069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SOFTWARE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35BD14FA-E121-429E-B736-5A55B9016B12}"/>
              </a:ext>
            </a:extLst>
          </p:cNvPr>
          <p:cNvSpPr/>
          <p:nvPr/>
        </p:nvSpPr>
        <p:spPr>
          <a:xfrm>
            <a:off x="2780846" y="4956720"/>
            <a:ext cx="5005482" cy="7069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lang="en-IN" sz="2400" b="0" i="0" u="none" strike="noStrike" kern="1200" cap="none" spc="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STORAGE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28159BF9-822A-42C1-872A-A5754431B990}"/>
              </a:ext>
            </a:extLst>
          </p:cNvPr>
          <p:cNvSpPr/>
          <p:nvPr/>
        </p:nvSpPr>
        <p:spPr>
          <a:xfrm>
            <a:off x="2767783" y="5695444"/>
            <a:ext cx="5005482" cy="706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NETWORK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6" name="Picture 3" descr="File:C-DAC LogoTransp.png - Wikipedia">
            <a:extLst>
              <a:ext uri="{FF2B5EF4-FFF2-40B4-BE49-F238E27FC236}">
                <a16:creationId xmlns="" xmlns:a16="http://schemas.microsoft.com/office/drawing/2014/main" id="{01EAB658-F2FD-431B-B0CB-A4D7060E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56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190260" y="2366333"/>
            <a:ext cx="3773009" cy="3517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Management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688061" y="2718759"/>
            <a:ext cx="2159323" cy="6307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Evernote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3275860" y="2718760"/>
            <a:ext cx="1207363" cy="55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Toggl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8600237-DAB2-482A-A080-DBF1BCA157CA}"/>
              </a:ext>
            </a:extLst>
          </p:cNvPr>
          <p:cNvSpPr/>
          <p:nvPr/>
        </p:nvSpPr>
        <p:spPr>
          <a:xfrm>
            <a:off x="2894119" y="4983186"/>
            <a:ext cx="1589104" cy="554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Outright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A32BEA64-CDC6-495F-AE9D-1B378DF0803A}"/>
              </a:ext>
            </a:extLst>
          </p:cNvPr>
          <p:cNvSpPr/>
          <p:nvPr/>
        </p:nvSpPr>
        <p:spPr>
          <a:xfrm>
            <a:off x="7688062" y="4983186"/>
            <a:ext cx="2651692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GoToMeeting</a:t>
            </a:r>
          </a:p>
        </p:txBody>
      </p:sp>
      <p:pic>
        <p:nvPicPr>
          <p:cNvPr id="10" name="Picture 3" descr="File:C-DAC LogoTransp.png - Wikipedia">
            <a:extLst>
              <a:ext uri="{FF2B5EF4-FFF2-40B4-BE49-F238E27FC236}">
                <a16:creationId xmlns="" xmlns:a16="http://schemas.microsoft.com/office/drawing/2014/main" id="{10467EF7-0B0B-402C-8109-37920F43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B48984F-344C-4966-909F-0EC1D712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927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190260" y="2366333"/>
            <a:ext cx="3773009" cy="3517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Social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688062" y="2718759"/>
            <a:ext cx="1313895" cy="6307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Twitter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096086" y="2718760"/>
            <a:ext cx="2387138" cy="55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Facebook</a:t>
            </a:r>
            <a:endParaRPr lang="en-IN" sz="28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8600237-DAB2-482A-A080-DBF1BCA157CA}"/>
              </a:ext>
            </a:extLst>
          </p:cNvPr>
          <p:cNvSpPr/>
          <p:nvPr/>
        </p:nvSpPr>
        <p:spPr>
          <a:xfrm>
            <a:off x="2894119" y="4983186"/>
            <a:ext cx="1589104" cy="554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Yammer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A32BEA64-CDC6-495F-AE9D-1B378DF0803A}"/>
              </a:ext>
            </a:extLst>
          </p:cNvPr>
          <p:cNvSpPr/>
          <p:nvPr/>
        </p:nvSpPr>
        <p:spPr>
          <a:xfrm>
            <a:off x="7688062" y="4983186"/>
            <a:ext cx="2933046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LinkedIn</a:t>
            </a:r>
            <a:endParaRPr lang="en-IN" sz="28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pic>
        <p:nvPicPr>
          <p:cNvPr id="10" name="Picture 3" descr="File:C-DAC LogoTransp.png - Wikipedia">
            <a:extLst>
              <a:ext uri="{FF2B5EF4-FFF2-40B4-BE49-F238E27FC236}">
                <a16:creationId xmlns="" xmlns:a16="http://schemas.microsoft.com/office/drawing/2014/main" id="{276D265F-ABEB-4E41-8A57-BC09780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CF1BFB20-277F-4A77-9FA0-EA9BDCB1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39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1CA48-BB92-44E2-BD7B-016F6DDA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333"/>
            <a:ext cx="10058400" cy="1450757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	</a:t>
            </a:r>
            <a:r>
              <a:rPr lang="en-US" b="0" i="0" dirty="0">
                <a:solidFill>
                  <a:schemeClr val="tx1"/>
                </a:solidFill>
                <a:effectLst/>
                <a:latin typeface="erdana"/>
              </a:rPr>
              <a:t>Types of</a:t>
            </a:r>
            <a:r>
              <a:rPr lang="en-US" dirty="0">
                <a:solidFill>
                  <a:schemeClr val="tx1"/>
                </a:solidFill>
                <a:latin typeface="erdana"/>
              </a:rPr>
              <a:t> Cloud</a:t>
            </a:r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	Types of Cloud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 of Cloud">
            <a:extLst>
              <a:ext uri="{FF2B5EF4-FFF2-40B4-BE49-F238E27FC236}">
                <a16:creationId xmlns="" xmlns:a16="http://schemas.microsoft.com/office/drawing/2014/main" id="{2D827C06-DB1D-4BFA-A8AE-747D8FDA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3" y="2747732"/>
            <a:ext cx="6115050" cy="3067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="" xmlns:a16="http://schemas.microsoft.com/office/drawing/2014/main" id="{AC656647-BAB6-489D-A014-6B727CCB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0831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86" y="525676"/>
            <a:ext cx="10182687" cy="7069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erdana"/>
              </a:rPr>
              <a:t>				Public Cloud</a:t>
            </a:r>
            <a:endParaRPr lang="en-IN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600722" y="2511537"/>
            <a:ext cx="8383479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provides a </a:t>
            </a:r>
            <a:r>
              <a:rPr lang="en-US" b="1" i="0" dirty="0">
                <a:solidFill>
                  <a:schemeClr val="tx1"/>
                </a:solidFill>
                <a:effectLst/>
                <a:latin typeface="inter-bold"/>
              </a:rPr>
              <a:t>shared platform</a:t>
            </a:r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 that is accessible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general public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through an Internet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3322468" y="3363863"/>
            <a:ext cx="8383479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operated on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pay-as-per-use model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 administrated by the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Cloud service provider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600723" y="4200816"/>
            <a:ext cx="8383478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same storage is being used by multiple users at the same time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3322468" y="5070133"/>
            <a:ext cx="8407153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owned, managed,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operated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by businesses, universities, government organizations, or a combination of them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8" name="Picture 7" descr="File:C-DAC LogoTransp.png - Wikipedia">
            <a:extLst>
              <a:ext uri="{FF2B5EF4-FFF2-40B4-BE49-F238E27FC236}">
                <a16:creationId xmlns="" xmlns:a16="http://schemas.microsoft.com/office/drawing/2014/main" id="{F50243E2-7867-46D9-97C4-89C59028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579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67FD4-E0FE-4177-9899-6D4A0442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74333"/>
            <a:ext cx="7279323" cy="8534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erdana"/>
              </a:rPr>
              <a:t>Public Cloud Service Provider</a:t>
            </a:r>
            <a:endParaRPr lang="en-IN" dirty="0">
              <a:solidFill>
                <a:schemeClr val="tx1"/>
              </a:solidFill>
              <a:latin typeface="erdana"/>
            </a:endParaRPr>
          </a:p>
        </p:txBody>
      </p:sp>
      <p:pic>
        <p:nvPicPr>
          <p:cNvPr id="2050" name="Picture 2" descr="public cloud model">
            <a:extLst>
              <a:ext uri="{FF2B5EF4-FFF2-40B4-BE49-F238E27FC236}">
                <a16:creationId xmlns="" xmlns:a16="http://schemas.microsoft.com/office/drawing/2014/main" id="{AAD25F3F-35D0-4093-8098-BAA270F3A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8663" y="2276475"/>
            <a:ext cx="5715000" cy="3162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A701FC-EFCD-47E1-911E-D6E82D3D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50" y="2974852"/>
            <a:ext cx="1781175" cy="542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D4510E-DBF6-44CC-B5A1-E21A601F0AF9}"/>
              </a:ext>
            </a:extLst>
          </p:cNvPr>
          <p:cNvSpPr/>
          <p:nvPr/>
        </p:nvSpPr>
        <p:spPr>
          <a:xfrm>
            <a:off x="4321037" y="5299969"/>
            <a:ext cx="914400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</a:p>
        </p:txBody>
      </p:sp>
      <p:pic>
        <p:nvPicPr>
          <p:cNvPr id="6" name="Picture 5" descr="File:C-DAC LogoTransp.png - Wikipedia">
            <a:extLst>
              <a:ext uri="{FF2B5EF4-FFF2-40B4-BE49-F238E27FC236}">
                <a16:creationId xmlns="" xmlns:a16="http://schemas.microsoft.com/office/drawing/2014/main" id="{36F57A82-6F3C-4101-BFF5-1729252D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72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374333"/>
            <a:ext cx="10058400" cy="899160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Public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992379"/>
              </p:ext>
            </p:extLst>
          </p:nvPr>
        </p:nvGraphicFramePr>
        <p:xfrm>
          <a:off x="666141" y="2111919"/>
          <a:ext cx="11105966" cy="390788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Agility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ability to elastically re-size computer resources based on the organization's requirements.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Independent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independent because its services are offered through the internet.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Time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service provider is responsible for the manage and maintain data centers so the user can save their time to establish connectivity, deploying new products, assemble servers 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760158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Quickly and easily set up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 can easily buy public cloud on the internet and deployed and configured it remotely.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8417518"/>
                  </a:ext>
                </a:extLst>
              </a:tr>
              <a:tr h="4331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and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scalable and reliable (24*7 available) services to the users.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1305648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cost than private, or hybrid cloud, as it shares the same resources with a large number of consumers.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861534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D99CB9E9-02E6-44B4-BA06-4E28826F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6950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67" y="153779"/>
            <a:ext cx="6947854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Public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68688603"/>
              </p:ext>
            </p:extLst>
          </p:nvPr>
        </p:nvGraphicFramePr>
        <p:xfrm>
          <a:off x="568170" y="2603500"/>
          <a:ext cx="11105966" cy="1920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secure because resources are shared publicly.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depends upon the speed of internet connectivity.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customizable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customizable than the private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938075B2-76B8-4ABB-A22F-D31F62CE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167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22" y="323932"/>
            <a:ext cx="10182687" cy="819962"/>
          </a:xfrm>
        </p:spPr>
        <p:txBody>
          <a:bodyPr>
            <a:normAutofit/>
          </a:bodyPr>
          <a:lstStyle/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  <a:latin typeface="erdana"/>
              </a:rPr>
              <a:t>Private Cloud</a:t>
            </a:r>
            <a:endParaRPr lang="en-IN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1169683" y="1793613"/>
            <a:ext cx="8836240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known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internal cloud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corporate cloud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724894" y="2680943"/>
            <a:ext cx="8383479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provides computing services 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within the organization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instead of the general public.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1169683" y="3536136"/>
            <a:ext cx="8836240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provides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high level of security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privacy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to data through firewalls and internal hosting. It also ensures that operational and sensitive data are not accessible to third-party providers.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2724894" y="4318741"/>
            <a:ext cx="8407153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owned, managed,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operated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by businesses, universities, government organizations, or a combination of them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B0160E-9546-465E-83C9-162A8C7F2C36}"/>
              </a:ext>
            </a:extLst>
          </p:cNvPr>
          <p:cNvSpPr/>
          <p:nvPr/>
        </p:nvSpPr>
        <p:spPr>
          <a:xfrm>
            <a:off x="1169683" y="5136731"/>
            <a:ext cx="8836240" cy="85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HP Data Centers, Microsoft,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Elastra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-private cloud, and Ubuntu are some examples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9" name="Picture 8" descr="File:C-DAC LogoTransp.png - Wikipedia">
            <a:extLst>
              <a:ext uri="{FF2B5EF4-FFF2-40B4-BE49-F238E27FC236}">
                <a16:creationId xmlns="" xmlns:a16="http://schemas.microsoft.com/office/drawing/2014/main" id="{3FFBCA80-C9B9-41A4-907B-1C352DF0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34960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387" y="225534"/>
            <a:ext cx="6866574" cy="145075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Private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62362896"/>
              </p:ext>
            </p:extLst>
          </p:nvPr>
        </p:nvGraphicFramePr>
        <p:xfrm>
          <a:off x="568170" y="2603500"/>
          <a:ext cx="11105966" cy="32202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1038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Control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control over their resources and hardware than public clouds because it is only accessed within organization.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&amp; privacy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the big advantages over public cloud.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  <a:tr h="12073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performance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performance with improved speed and space capacity.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013422EF-7298-4714-A3AB-95F27629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73" y="507156"/>
            <a:ext cx="135001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477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760" y="261303"/>
            <a:ext cx="691896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Private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7326067"/>
              </p:ext>
            </p:extLst>
          </p:nvPr>
        </p:nvGraphicFramePr>
        <p:xfrm>
          <a:off x="568170" y="2603500"/>
          <a:ext cx="11105966" cy="30547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11815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cost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is higher than a public cloud because set up and maintain hardware resources are costly.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941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 area of operations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within the organization, so the area of operations is limited.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  <a:tr h="9312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scalability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scaled only within the capacity of internal hosted resources.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10F7331E-605D-4DCA-B3A6-68D838B57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714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AFE4421-5654-4C74-8995-D938C68EF10C}"/>
              </a:ext>
            </a:extLst>
          </p:cNvPr>
          <p:cNvSpPr/>
          <p:nvPr/>
        </p:nvSpPr>
        <p:spPr>
          <a:xfrm>
            <a:off x="1491456" y="2902999"/>
            <a:ext cx="9543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allows us to create, configure, and customize applications via an internet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7231B0F-B063-4916-897A-BC5E4A48E963}"/>
              </a:ext>
            </a:extLst>
          </p:cNvPr>
          <p:cNvSpPr/>
          <p:nvPr/>
        </p:nvSpPr>
        <p:spPr>
          <a:xfrm>
            <a:off x="1491456" y="4741415"/>
            <a:ext cx="954348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inter-regular"/>
              </a:rPr>
              <a:t>allows us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to store, manage, and access data online rather than local drives</a:t>
            </a:r>
            <a:endParaRPr lang="en-IN" sz="2400" dirty="0"/>
          </a:p>
        </p:txBody>
      </p:sp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126FC5DF-33AF-4850-8703-FFD46EEB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2191597A-596B-474D-845B-F7B882B9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4" y="391813"/>
            <a:ext cx="10058400" cy="86241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</a:t>
            </a:r>
            <a:r>
              <a:rPr lang="en-IN" dirty="0">
                <a:solidFill>
                  <a:schemeClr val="tx1"/>
                </a:solidFill>
                <a:latin typeface="erdana"/>
              </a:rPr>
              <a:t>     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What is Cloud Computing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28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420" y="525676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Hybrid</a:t>
            </a:r>
            <a:r>
              <a:rPr lang="en-US" dirty="0"/>
              <a:t> 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Cloud</a:t>
            </a:r>
            <a:endParaRPr lang="en-IN" sz="53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1190002" y="1872088"/>
            <a:ext cx="8383479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combination of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and 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clouds.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724894" y="2724166"/>
            <a:ext cx="8383479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 aim to combine Public and Private cloud is to create a unified, automated, and well-managed computing environment.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1190002" y="3551945"/>
            <a:ext cx="8383478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non-critical activities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are performed by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cloud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critical activities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are performed by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private cloud.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2724894" y="4422980"/>
            <a:ext cx="8407153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Mainly, a hybrid cloud is used in finance, healthcare, and Universities.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B0160E-9546-465E-83C9-162A8C7F2C36}"/>
              </a:ext>
            </a:extLst>
          </p:cNvPr>
          <p:cNvSpPr/>
          <p:nvPr/>
        </p:nvSpPr>
        <p:spPr>
          <a:xfrm>
            <a:off x="1190001" y="5239087"/>
            <a:ext cx="8383479" cy="85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hybrid cloud provider companies are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Amazon, Microsoft, Google, Cisco,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NetApp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9" name="Picture 8" descr="File:C-DAC LogoTransp.png - Wikipedia">
            <a:extLst>
              <a:ext uri="{FF2B5EF4-FFF2-40B4-BE49-F238E27FC236}">
                <a16:creationId xmlns="" xmlns:a16="http://schemas.microsoft.com/office/drawing/2014/main" id="{FED5876E-7C8B-4835-92AB-D16E43C34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6811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427" y="549593"/>
            <a:ext cx="7029134" cy="80264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Hybrid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41198998"/>
              </p:ext>
            </p:extLst>
          </p:nvPr>
        </p:nvGraphicFramePr>
        <p:xfrm>
          <a:off x="568170" y="2603500"/>
          <a:ext cx="11105966" cy="20128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66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846929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1038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and secure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flexible resources because of the public cloud and secure resources because of the private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effective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the features of both the public as well as the private cloud. It helps organizations to save costs for both infrastructure and application support.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B49AC10E-ACD2-469C-8D49-A1ECBEC9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0932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680" y="233363"/>
            <a:ext cx="713232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Hybrid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07377902"/>
              </p:ext>
            </p:extLst>
          </p:nvPr>
        </p:nvGraphicFramePr>
        <p:xfrm>
          <a:off x="568170" y="2603500"/>
          <a:ext cx="11105966" cy="30547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11815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 issues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 becomes complex because of the private and the public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941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Infrastructure Compatibility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dual-levels of infrastructure, a private cloud controls the company, and a public cloud does not, so there is a possibility that they are running in separate stacks.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  <a:tr h="9312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reliability of the services depends on cloud service providers.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FFFB0E1E-599C-4A69-BF0B-362C6FC1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1496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66" y="597431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Community</a:t>
            </a:r>
            <a:r>
              <a:rPr lang="en-US" dirty="0"/>
              <a:t> 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Cloud</a:t>
            </a:r>
            <a:endParaRPr lang="en-IN" sz="53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1228569" y="2229316"/>
            <a:ext cx="8383479" cy="1121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allows systems and services to be accessible by a group of several organizations to share the information.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724894" y="3351022"/>
            <a:ext cx="8383479" cy="1121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owned, managed, and operated by one or more organizations in the community, a third party, or a combination of them.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B0160E-9546-465E-83C9-162A8C7F2C36}"/>
              </a:ext>
            </a:extLst>
          </p:cNvPr>
          <p:cNvSpPr/>
          <p:nvPr/>
        </p:nvSpPr>
        <p:spPr>
          <a:xfrm>
            <a:off x="1228568" y="4472728"/>
            <a:ext cx="8383479" cy="11217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Our government organization within India may share computing infrastructure in the cloud to manage data.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6" name="Picture 5" descr="File:C-DAC LogoTransp.png - Wikipedia">
            <a:extLst>
              <a:ext uri="{FF2B5EF4-FFF2-40B4-BE49-F238E27FC236}">
                <a16:creationId xmlns="" xmlns:a16="http://schemas.microsoft.com/office/drawing/2014/main" id="{B007088C-60A5-4E2C-AABA-AB7B178CA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888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880" y="374333"/>
            <a:ext cx="713232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Community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07030399"/>
              </p:ext>
            </p:extLst>
          </p:nvPr>
        </p:nvGraphicFramePr>
        <p:xfrm>
          <a:off x="618970" y="2044700"/>
          <a:ext cx="11105966" cy="39610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669">
                  <a:extLst>
                    <a:ext uri="{9D8B030D-6E8A-4147-A177-3AD203B41FA5}">
                      <a16:colId xmlns="" xmlns:a16="http://schemas.microsoft.com/office/drawing/2014/main" val="524035266"/>
                    </a:ext>
                  </a:extLst>
                </a:gridCol>
                <a:gridCol w="8469297">
                  <a:extLst>
                    <a:ext uri="{9D8B030D-6E8A-4147-A177-3AD203B41FA5}">
                      <a16:colId xmlns="" xmlns:a16="http://schemas.microsoft.com/office/drawing/2014/main" val="2060089183"/>
                    </a:ext>
                  </a:extLst>
                </a:gridCol>
              </a:tblGrid>
              <a:tr h="1038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effective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whole cloud is shared between several organizations or a community.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090899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and Scalable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the users to modify the documents as per their needs and requirement.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3638356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secure than the public cloud but less secure than the private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0771190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infrastructure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 to share cloud resources, infrastructure, and other capabilities among various organizations.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5847571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="" xmlns:a16="http://schemas.microsoft.com/office/drawing/2014/main" id="{593AAC0C-F7C6-4CDB-ADE7-4E9E46F1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6576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489" y="385276"/>
            <a:ext cx="6819234" cy="13062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erdana"/>
              </a:rPr>
              <a:t>D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isadvantages of Community Cloud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FC9297-1542-4EF5-8AEB-E468038EB2AF}"/>
              </a:ext>
            </a:extLst>
          </p:cNvPr>
          <p:cNvSpPr/>
          <p:nvPr/>
        </p:nvSpPr>
        <p:spPr>
          <a:xfrm>
            <a:off x="590734" y="1947760"/>
            <a:ext cx="11105225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not a good choice for every organization.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80DECD9-121C-45E0-AC7D-9A1C6BA9AB2E}"/>
              </a:ext>
            </a:extLst>
          </p:cNvPr>
          <p:cNvSpPr/>
          <p:nvPr/>
        </p:nvSpPr>
        <p:spPr>
          <a:xfrm>
            <a:off x="1083627" y="2813386"/>
            <a:ext cx="10085033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Slow adoption to data.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597B064-B6C6-484C-9C25-081C638A42BF}"/>
              </a:ext>
            </a:extLst>
          </p:cNvPr>
          <p:cNvSpPr/>
          <p:nvPr/>
        </p:nvSpPr>
        <p:spPr>
          <a:xfrm>
            <a:off x="1639410" y="3654713"/>
            <a:ext cx="8913180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fixed amount of data storage and bandwidth is shared among all community members.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6B6FCCF-1F3D-4024-9F42-093FD277AFE5}"/>
              </a:ext>
            </a:extLst>
          </p:cNvPr>
          <p:cNvSpPr/>
          <p:nvPr/>
        </p:nvSpPr>
        <p:spPr>
          <a:xfrm>
            <a:off x="2256408" y="4518537"/>
            <a:ext cx="7679184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costly than the public cloud.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6931DE-1369-4055-B6E7-70802A2335BE}"/>
              </a:ext>
            </a:extLst>
          </p:cNvPr>
          <p:cNvSpPr/>
          <p:nvPr/>
        </p:nvSpPr>
        <p:spPr>
          <a:xfrm>
            <a:off x="3045039" y="5351689"/>
            <a:ext cx="6196614" cy="85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Sharing responsibilities among organizations is difficult.</a:t>
            </a:r>
          </a:p>
        </p:txBody>
      </p:sp>
      <p:pic>
        <p:nvPicPr>
          <p:cNvPr id="11" name="Picture 10" descr="File:C-DAC LogoTransp.png - Wikipedia">
            <a:extLst>
              <a:ext uri="{FF2B5EF4-FFF2-40B4-BE49-F238E27FC236}">
                <a16:creationId xmlns="" xmlns:a16="http://schemas.microsoft.com/office/drawing/2014/main" id="{A331FAE3-4A3F-43E8-A0AA-C22E5E71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66348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6F6A3-B037-49CA-8387-A0C23043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427" y="374333"/>
            <a:ext cx="6808517" cy="87738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Service Models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loud Service Models">
            <a:extLst>
              <a:ext uri="{FF2B5EF4-FFF2-40B4-BE49-F238E27FC236}">
                <a16:creationId xmlns="" xmlns:a16="http://schemas.microsoft.com/office/drawing/2014/main" id="{7AA16D76-AB22-4C11-9CD5-2380178A0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2563" y="1952625"/>
            <a:ext cx="42672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1C72D1D8-D9F8-4900-A09E-4AAFC92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17350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23" y="525676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	IaaS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2531427" y="2936280"/>
            <a:ext cx="8649068" cy="1019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erdana"/>
              </a:rPr>
              <a:t>allows customers to outsource their IT infrastructures such as servers, networking, processing, storage, virtual machines, and other resources.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605406" y="5002612"/>
            <a:ext cx="8575089" cy="9034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erdana"/>
              </a:rPr>
              <a:t>clients can dynamically scale the configuration to meet changing requirements and are billed only for the services actually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1199437" y="3957731"/>
            <a:ext cx="7548978" cy="10198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erdana"/>
              </a:rPr>
              <a:t>eliminates the need for every organization to maintain the IT infrastructure.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0444A3-2475-479A-B95F-B0653E26C226}"/>
              </a:ext>
            </a:extLst>
          </p:cNvPr>
          <p:cNvSpPr/>
          <p:nvPr/>
        </p:nvSpPr>
        <p:spPr>
          <a:xfrm>
            <a:off x="1199437" y="1943796"/>
            <a:ext cx="7548978" cy="971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b="0" i="0" dirty="0">
                <a:solidFill>
                  <a:schemeClr val="tx1"/>
                </a:solidFill>
                <a:effectLst/>
                <a:latin typeface="erdana"/>
              </a:rPr>
              <a:t>IaaS or Infrastructure as a Service</a:t>
            </a:r>
          </a:p>
        </p:txBody>
      </p:sp>
      <p:pic>
        <p:nvPicPr>
          <p:cNvPr id="8" name="Picture 3" descr="File:C-DAC LogoTransp.png - Wikipedia">
            <a:extLst>
              <a:ext uri="{FF2B5EF4-FFF2-40B4-BE49-F238E27FC236}">
                <a16:creationId xmlns="" xmlns:a16="http://schemas.microsoft.com/office/drawing/2014/main" id="{DE9610F9-390C-4371-8ADF-05EACB971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51875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620EF-CFB3-4A42-ABF0-76C2CD84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69" y="467678"/>
            <a:ext cx="10058400" cy="822960"/>
          </a:xfrm>
        </p:spPr>
        <p:txBody>
          <a:bodyPr/>
          <a:lstStyle/>
          <a:p>
            <a:r>
              <a:rPr lang="en-IN" dirty="0"/>
              <a:t>					IaaS</a:t>
            </a:r>
          </a:p>
        </p:txBody>
      </p:sp>
      <p:pic>
        <p:nvPicPr>
          <p:cNvPr id="2050" name="Picture 2" descr="Infrastructure as a Service">
            <a:extLst>
              <a:ext uri="{FF2B5EF4-FFF2-40B4-BE49-F238E27FC236}">
                <a16:creationId xmlns="" xmlns:a16="http://schemas.microsoft.com/office/drawing/2014/main" id="{C35C1508-CD21-4D26-BC08-A62FEC5C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19" y="264029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27561A7B-9B2D-4BE1-B5D8-9F6BC969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9639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5AC37-8C2F-4F78-8C4A-4DEA10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27" y="522106"/>
            <a:ext cx="10058400" cy="714103"/>
          </a:xfrm>
        </p:spPr>
        <p:txBody>
          <a:bodyPr>
            <a:normAutofit/>
          </a:bodyPr>
          <a:lstStyle/>
          <a:p>
            <a:r>
              <a:rPr lang="en-IN" dirty="0"/>
              <a:t>		Services provided by IaaS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142601F-15C9-4091-9216-FB49E2DB6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28479334"/>
              </p:ext>
            </p:extLst>
          </p:nvPr>
        </p:nvGraphicFramePr>
        <p:xfrm>
          <a:off x="653988" y="2124739"/>
          <a:ext cx="10884024" cy="389687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57274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8726750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Computing as a Service includes virtual central processing units and virtual main memory for the VMs that is provisioned to the end-users.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IaaS provider provides back-end storage for storing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7077798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Network as a Service (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NaaS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) provides networking components such as routers, switches for the VMs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balancer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It provides load balancing capability at the infrastructure layer.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612057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6C2C8398-FED4-4A60-85A3-66367F3C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31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1" y="477520"/>
            <a:ext cx="6949440" cy="12031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dana"/>
              </a:rPr>
              <a:t> What can be done using Cloud       Computing</a:t>
            </a:r>
            <a:endParaRPr lang="en-IN" dirty="0"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600723" y="2511537"/>
            <a:ext cx="5356194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Developing new applications and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5956916" y="2975364"/>
            <a:ext cx="5725357" cy="4616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Storage, back up, and recovery of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600723" y="3441380"/>
            <a:ext cx="5356192" cy="461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Hosting blogs and websites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5956914" y="3911773"/>
            <a:ext cx="5749033" cy="461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Delivery of software on demand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EA68D4-6251-4E1B-B545-943C6D67C631}"/>
              </a:ext>
            </a:extLst>
          </p:cNvPr>
          <p:cNvSpPr/>
          <p:nvPr/>
        </p:nvSpPr>
        <p:spPr>
          <a:xfrm>
            <a:off x="2784629" y="5584439"/>
            <a:ext cx="6199573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tc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 ….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28E948-30C7-400B-B276-68D8DF352926}"/>
              </a:ext>
            </a:extLst>
          </p:cNvPr>
          <p:cNvSpPr/>
          <p:nvPr/>
        </p:nvSpPr>
        <p:spPr>
          <a:xfrm>
            <a:off x="600723" y="4391166"/>
            <a:ext cx="5356191" cy="4616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Analysis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64C5293-5DF2-4B7D-83C2-C57158F63C0A}"/>
              </a:ext>
            </a:extLst>
          </p:cNvPr>
          <p:cNvSpPr/>
          <p:nvPr/>
        </p:nvSpPr>
        <p:spPr>
          <a:xfrm>
            <a:off x="5956914" y="4863516"/>
            <a:ext cx="5749034" cy="4616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Streaming videos and audios</a:t>
            </a:r>
          </a:p>
        </p:txBody>
      </p:sp>
      <p:pic>
        <p:nvPicPr>
          <p:cNvPr id="11" name="Picture 3" descr="File:C-DAC LogoTransp.png - Wikipedia">
            <a:extLst>
              <a:ext uri="{FF2B5EF4-FFF2-40B4-BE49-F238E27FC236}">
                <a16:creationId xmlns="" xmlns:a16="http://schemas.microsoft.com/office/drawing/2014/main" id="{0CF06946-F227-45B8-A855-65496B52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518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7390-09EE-4756-B486-5A2BCE6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374333"/>
            <a:ext cx="10058400" cy="855617"/>
          </a:xfrm>
        </p:spPr>
        <p:txBody>
          <a:bodyPr/>
          <a:lstStyle/>
          <a:p>
            <a:r>
              <a:rPr lang="en-IN" dirty="0"/>
              <a:t>			Advantages of IaaS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FDB83B0-9298-4970-9BC1-87C78172B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75154321"/>
              </p:ext>
            </p:extLst>
          </p:nvPr>
        </p:nvGraphicFramePr>
        <p:xfrm>
          <a:off x="767495" y="1917699"/>
          <a:ext cx="10884024" cy="418287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22090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7261934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infrastructure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allows multiple users to share the same physical infrastructure.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access to the resources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allows IT users to access resources over the internet.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7077798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Pay-as-per-use model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IaaS providers provide services based on the pay-as-per-use basis. The users are required to pay for what they have used.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On-demand scalability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Avail as per requirement. Using IaaS, users do not worry about to upgrade software and troubleshoot the issues related to hardware components.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612057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9D352AB1-DB1D-4B3B-A120-6D34EACE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10997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7390-09EE-4756-B486-5A2BCE6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505778"/>
            <a:ext cx="10058400" cy="746760"/>
          </a:xfrm>
        </p:spPr>
        <p:txBody>
          <a:bodyPr/>
          <a:lstStyle/>
          <a:p>
            <a:r>
              <a:rPr lang="en-IN" dirty="0"/>
              <a:t>			Disadvantages of IaaS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FDB83B0-9298-4970-9BC1-87C78172B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8250769"/>
              </p:ext>
            </p:extLst>
          </p:nvPr>
        </p:nvGraphicFramePr>
        <p:xfrm>
          <a:off x="745724" y="2276927"/>
          <a:ext cx="10884024" cy="2989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82897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7901127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1494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Security is one of the biggest issues in IaaS. Most of the IaaS providers are not able to provide 100% security.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14947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Interoperability issues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It is difficult to migrate VM from one IaaS provider to the other, so the customers might face problem related to vendor lock-in.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2A9EA3DA-B3F1-4AEF-BAE8-F24B3F42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9850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23" y="525676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	PaaS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2531427" y="3101793"/>
            <a:ext cx="8649068" cy="1019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erdana"/>
              </a:rPr>
              <a:t>allows programmers to easily create, test, run, and deploy web applications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1232095" y="4140897"/>
            <a:ext cx="7548978" cy="11452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erdana"/>
              </a:rPr>
              <a:t>back end scalability is managed by the cloud service provider, so end-users do not need to worry about managing the 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0444A3-2475-479A-B95F-B0653E26C226}"/>
              </a:ext>
            </a:extLst>
          </p:cNvPr>
          <p:cNvSpPr/>
          <p:nvPr/>
        </p:nvSpPr>
        <p:spPr>
          <a:xfrm>
            <a:off x="1232095" y="2082075"/>
            <a:ext cx="7548978" cy="971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erdana"/>
              </a:rPr>
              <a:t>PaaS or Platform as a Service provides a runtime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erdana"/>
              </a:rPr>
              <a:t>environment</a:t>
            </a:r>
          </a:p>
        </p:txBody>
      </p:sp>
      <p:pic>
        <p:nvPicPr>
          <p:cNvPr id="8" name="Picture 3" descr="File:C-DAC LogoTransp.png - Wikipedia">
            <a:extLst>
              <a:ext uri="{FF2B5EF4-FFF2-40B4-BE49-F238E27FC236}">
                <a16:creationId xmlns="" xmlns:a16="http://schemas.microsoft.com/office/drawing/2014/main" id="{2C33D3F9-7C6D-4A2D-BD59-D20FB36A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54541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620EF-CFB3-4A42-ABF0-76C2CD84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51" y="260236"/>
            <a:ext cx="10058400" cy="877389"/>
          </a:xfrm>
        </p:spPr>
        <p:txBody>
          <a:bodyPr/>
          <a:lstStyle/>
          <a:p>
            <a:r>
              <a:rPr lang="en-IN" dirty="0"/>
              <a:t>					PaaS</a:t>
            </a:r>
          </a:p>
        </p:txBody>
      </p:sp>
      <p:pic>
        <p:nvPicPr>
          <p:cNvPr id="3074" name="Picture 2" descr="Platform as a Service">
            <a:extLst>
              <a:ext uri="{FF2B5EF4-FFF2-40B4-BE49-F238E27FC236}">
                <a16:creationId xmlns="" xmlns:a16="http://schemas.microsoft.com/office/drawing/2014/main" id="{4F76F269-9803-4DEA-B127-83ED16D8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583112"/>
            <a:ext cx="4762500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CBA48729-3264-430F-90D1-4C83C2D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37964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5AC37-8C2F-4F78-8C4A-4DEA10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3" y="346533"/>
            <a:ext cx="10058400" cy="877389"/>
          </a:xfrm>
        </p:spPr>
        <p:txBody>
          <a:bodyPr/>
          <a:lstStyle/>
          <a:p>
            <a:r>
              <a:rPr lang="en-IN" dirty="0"/>
              <a:t>		Services provided by PaaS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142601F-15C9-4091-9216-FB49E2DB6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81180495"/>
              </p:ext>
            </p:extLst>
          </p:nvPr>
        </p:nvGraphicFramePr>
        <p:xfrm>
          <a:off x="653988" y="2004996"/>
          <a:ext cx="10884024" cy="418287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65647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8318377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902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languages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PaaS providers provide various programming languages for the developers to develop the applications.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frameworks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PaaS providers provide application frameworks to easily understand the application development. Some popular application frameworks are Node.js, Drupal, Joomla, etc.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7077798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PaaS providers provide various databases such as PostgreSQL, MongoDB etc. to communicate with the applications.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902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tools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PaaS providers provide various other tools that are required to develop, test, and deploy the applications.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612057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EC3E09D8-1C3A-4A8D-890E-C4F9E139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21292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7390-09EE-4756-B486-5A2BCE6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484006"/>
            <a:ext cx="10058400" cy="790303"/>
          </a:xfrm>
        </p:spPr>
        <p:txBody>
          <a:bodyPr/>
          <a:lstStyle/>
          <a:p>
            <a:r>
              <a:rPr lang="en-IN" dirty="0"/>
              <a:t>			Advantages of PaaS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FDB83B0-9298-4970-9BC1-87C78172B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879652"/>
              </p:ext>
            </p:extLst>
          </p:nvPr>
        </p:nvGraphicFramePr>
        <p:xfrm>
          <a:off x="745724" y="2244270"/>
          <a:ext cx="10884024" cy="3931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22090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7261934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113068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Simplified Development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PaaS allows developers to focus on development and innovation without worrying about infrastructure management.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114531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Prebuilt business functionality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Some PaaS vendors also provide already defined business functionality so that users can avoid building everything from very scratch and hence can directly start the projects only.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113068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Applications deployed can scale from one to thousands of users without any changes to the applications.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0331783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5E6F63E3-33D4-4F7B-89DB-1BD802E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5889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7390-09EE-4756-B486-5A2BCE6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566" y="485885"/>
            <a:ext cx="10058400" cy="860529"/>
          </a:xfrm>
        </p:spPr>
        <p:txBody>
          <a:bodyPr/>
          <a:lstStyle/>
          <a:p>
            <a:r>
              <a:rPr lang="en-IN" dirty="0"/>
              <a:t>			Disadvantages of PaaS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FDB83B0-9298-4970-9BC1-87C78172B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5806537"/>
              </p:ext>
            </p:extLst>
          </p:nvPr>
        </p:nvGraphicFramePr>
        <p:xfrm>
          <a:off x="653988" y="2384199"/>
          <a:ext cx="10884024" cy="3108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22090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7261934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133491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 lock-in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One has to write the applications according to the platform provided by the PaaS vendor, so the migration of an application to another PaaS vendor would be a problem.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133491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Privacy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erdana"/>
                          <a:ea typeface="+mn-ea"/>
                          <a:cs typeface="+mn-cs"/>
                        </a:rPr>
                        <a:t>Corporate data, whether it can be critical or not, will be private, so if it is not located within the walls of the company, there can be a risk in terms of privacy of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3B330DE7-CC86-4650-A2A5-8FB17E96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49449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525676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sz="5300" dirty="0"/>
              <a:t>SaaS</a:t>
            </a:r>
            <a:endParaRPr lang="en-IN" sz="53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2531427" y="3786611"/>
            <a:ext cx="8649068" cy="1019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erdana"/>
              </a:rPr>
              <a:t>software distribution model in which services are hosted by a cloud service provider.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0444A3-2475-479A-B95F-B0653E26C226}"/>
              </a:ext>
            </a:extLst>
          </p:cNvPr>
          <p:cNvSpPr/>
          <p:nvPr/>
        </p:nvSpPr>
        <p:spPr>
          <a:xfrm>
            <a:off x="1277433" y="2751685"/>
            <a:ext cx="7548978" cy="971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erdana"/>
              </a:rPr>
              <a:t>SaaS or Software as a Service </a:t>
            </a:r>
            <a:r>
              <a:rPr lang="en-US" sz="2400" dirty="0">
                <a:solidFill>
                  <a:schemeClr val="tx1"/>
                </a:solidFill>
                <a:latin typeface="erdana"/>
              </a:rPr>
              <a:t>is also known as "On-Demand Software".</a:t>
            </a:r>
            <a:endParaRPr lang="en-IN" sz="2400" dirty="0">
              <a:solidFill>
                <a:schemeClr val="tx1"/>
              </a:solidFill>
              <a:latin typeface="erdana"/>
            </a:endParaRPr>
          </a:p>
        </p:txBody>
      </p:sp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A77F0D9D-EBF5-41DF-98EE-DB7AAED7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81341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620EF-CFB3-4A42-ABF0-76C2CD84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66" y="411831"/>
            <a:ext cx="10058400" cy="844731"/>
          </a:xfrm>
        </p:spPr>
        <p:txBody>
          <a:bodyPr/>
          <a:lstStyle/>
          <a:p>
            <a:r>
              <a:rPr lang="en-IN" dirty="0"/>
              <a:t>					SaaS</a:t>
            </a:r>
          </a:p>
        </p:txBody>
      </p:sp>
      <p:pic>
        <p:nvPicPr>
          <p:cNvPr id="4098" name="Picture 2" descr="Software as a Service">
            <a:extLst>
              <a:ext uri="{FF2B5EF4-FFF2-40B4-BE49-F238E27FC236}">
                <a16:creationId xmlns="" xmlns:a16="http://schemas.microsoft.com/office/drawing/2014/main" id="{1556455B-6F0D-4A88-A880-250B37D8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553303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D06F2BF9-14E9-44A1-8013-0AC6A02E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4307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5AC37-8C2F-4F78-8C4A-4DEA10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8" y="516663"/>
            <a:ext cx="10058400" cy="724989"/>
          </a:xfrm>
        </p:spPr>
        <p:txBody>
          <a:bodyPr/>
          <a:lstStyle/>
          <a:p>
            <a:r>
              <a:rPr lang="en-IN" dirty="0"/>
              <a:t>		Services provided by SaaS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142601F-15C9-4091-9216-FB49E2DB6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50803369"/>
              </p:ext>
            </p:extLst>
          </p:nvPr>
        </p:nvGraphicFramePr>
        <p:xfrm>
          <a:off x="585926" y="2092083"/>
          <a:ext cx="10884024" cy="378620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65647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8318377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94349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Services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SaaS business services include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(Enterprise Resource Planning),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(Customer Relationship Management),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94349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Management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SaaS document management is a software application to create, manage, and track electronic documents.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7077798"/>
                  </a:ext>
                </a:extLst>
              </a:tr>
              <a:tr h="94349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Networks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networking service providers use SaaS for their convenience and handle the general public's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95570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Services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handle the unpredictable number of users and load on e-mail services, many e-mail providers offering their services using SaaS.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612057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3970EFBB-BB9E-4A25-8904-08FA847E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4187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2F7032-F263-493F-AB1E-60DB128D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79" y="513618"/>
            <a:ext cx="10058400" cy="81146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</a:t>
            </a:r>
            <a:r>
              <a:rPr lang="en-IN" dirty="0">
                <a:solidFill>
                  <a:schemeClr val="tx1"/>
                </a:solidFill>
                <a:latin typeface="erdana"/>
              </a:rPr>
              <a:t>   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History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4A8911F-86A8-4B9F-9167-28DD3A039AFB}"/>
              </a:ext>
            </a:extLst>
          </p:cNvPr>
          <p:cNvSpPr/>
          <p:nvPr/>
        </p:nvSpPr>
        <p:spPr>
          <a:xfrm>
            <a:off x="570833" y="2053035"/>
            <a:ext cx="4181383" cy="4091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1961, John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MacCharty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 suggested in a speech at MIT that computing can be sold like a utility, just like a water or electricity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D1B38D4-6323-4317-9B9C-BA7D1EC0C450}"/>
              </a:ext>
            </a:extLst>
          </p:cNvPr>
          <p:cNvSpPr/>
          <p:nvPr/>
        </p:nvSpPr>
        <p:spPr>
          <a:xfrm>
            <a:off x="6394331" y="1940326"/>
            <a:ext cx="4714042" cy="5060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1999, 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Salesforce.com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F5544A5-D455-45E0-8680-47FCEA6BB7CE}"/>
              </a:ext>
            </a:extLst>
          </p:cNvPr>
          <p:cNvSpPr/>
          <p:nvPr/>
        </p:nvSpPr>
        <p:spPr>
          <a:xfrm>
            <a:off x="6394331" y="2711562"/>
            <a:ext cx="4714042" cy="5060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2002, 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Amazon AWS</a:t>
            </a: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D33C6D-FE03-4049-BE11-A4938F356C87}"/>
              </a:ext>
            </a:extLst>
          </p:cNvPr>
          <p:cNvSpPr/>
          <p:nvPr/>
        </p:nvSpPr>
        <p:spPr>
          <a:xfrm>
            <a:off x="6393405" y="3447380"/>
            <a:ext cx="4714042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2009, 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Google Apps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8790B0-15FF-468A-9FFE-7A0EA491C55F}"/>
              </a:ext>
            </a:extLst>
          </p:cNvPr>
          <p:cNvSpPr/>
          <p:nvPr/>
        </p:nvSpPr>
        <p:spPr>
          <a:xfrm>
            <a:off x="6393405" y="4231227"/>
            <a:ext cx="4714042" cy="506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2009, 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Microsoft Azure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2575F8-B2C4-4C1D-9C6F-A369548CA17C}"/>
              </a:ext>
            </a:extLst>
          </p:cNvPr>
          <p:cNvSpPr/>
          <p:nvPr/>
        </p:nvSpPr>
        <p:spPr>
          <a:xfrm>
            <a:off x="6393405" y="4849523"/>
            <a:ext cx="4714042" cy="506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Oracle and HP have all joined the game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223D2F-9159-4374-83BE-D48749C147CC}"/>
              </a:ext>
            </a:extLst>
          </p:cNvPr>
          <p:cNvSpPr/>
          <p:nvPr/>
        </p:nvSpPr>
        <p:spPr>
          <a:xfrm>
            <a:off x="6393405" y="5643414"/>
            <a:ext cx="4714042" cy="5060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  <a:latin typeface="inter-regular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oday, cloud computing has become mainstream.</a:t>
            </a:r>
            <a:endParaRPr lang="en-IN" dirty="0"/>
          </a:p>
        </p:txBody>
      </p:sp>
      <p:pic>
        <p:nvPicPr>
          <p:cNvPr id="11" name="Picture 3" descr="File:C-DAC LogoTransp.png - Wikipedia">
            <a:extLst>
              <a:ext uri="{FF2B5EF4-FFF2-40B4-BE49-F238E27FC236}">
                <a16:creationId xmlns="" xmlns:a16="http://schemas.microsoft.com/office/drawing/2014/main" id="{E9C93F7F-459B-44C2-8A19-CBF5E1B2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435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7390-09EE-4756-B486-5A2BCE6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577533"/>
            <a:ext cx="10058400" cy="746760"/>
          </a:xfrm>
        </p:spPr>
        <p:txBody>
          <a:bodyPr/>
          <a:lstStyle/>
          <a:p>
            <a:r>
              <a:rPr lang="en-IN" dirty="0"/>
              <a:t>			Advantages of SaaS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FDB83B0-9298-4970-9BC1-87C78172B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6693473"/>
              </p:ext>
            </p:extLst>
          </p:nvPr>
        </p:nvGraphicFramePr>
        <p:xfrm>
          <a:off x="655254" y="1871663"/>
          <a:ext cx="11132599" cy="455882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46883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7785716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99943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buy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SaaS pricing is based on a monthly fee/annual fee subscription, so it allows you to access business functionality at a low cost, which is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less than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licensed applications.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929518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special software or hardware versions required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All users will have the same version of the software and typically access it through the web browser.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997145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hardware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The software is hosted remotely, so organizations do not need to invest in additional hardware.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0331783"/>
                  </a:ext>
                </a:extLst>
              </a:tr>
              <a:tr h="997145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maintenance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SaaS removes the need for installation, set-up, and daily maintenance for the organizations.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4439763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72A15C89-2B2E-4EA8-AE65-5F24B181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42033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7390-09EE-4756-B486-5A2BCE6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374333"/>
            <a:ext cx="10058400" cy="920931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dirty="0">
                <a:solidFill>
                  <a:schemeClr val="tx1"/>
                </a:solidFill>
              </a:rPr>
              <a:t>Disadvantages of SaaS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FDB83B0-9298-4970-9BC1-87C78172B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77227255"/>
              </p:ext>
            </p:extLst>
          </p:nvPr>
        </p:nvGraphicFramePr>
        <p:xfrm>
          <a:off x="781235" y="2009328"/>
          <a:ext cx="10884024" cy="420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33817">
                  <a:extLst>
                    <a:ext uri="{9D8B030D-6E8A-4147-A177-3AD203B41FA5}">
                      <a16:colId xmlns="" xmlns:a16="http://schemas.microsoft.com/office/drawing/2014/main" val="2383230211"/>
                    </a:ext>
                  </a:extLst>
                </a:gridCol>
                <a:gridCol w="7750207">
                  <a:extLst>
                    <a:ext uri="{9D8B030D-6E8A-4147-A177-3AD203B41FA5}">
                      <a16:colId xmlns="" xmlns:a16="http://schemas.microsoft.com/office/drawing/2014/main" val="1245750372"/>
                    </a:ext>
                  </a:extLst>
                </a:gridCol>
              </a:tblGrid>
              <a:tr h="133491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Latency issue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Since data and applications are stored in the cloud at a variable distance from the end-user, there is a possibility that there may be greater latency when interacting with the application compared to local deployment. Therefore,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the SaaS model is not suitable for applications whose demand response time is in milliseconds.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913730"/>
                  </a:ext>
                </a:extLst>
              </a:tr>
              <a:tr h="133491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Switching between SaaS vendors is difficult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Switching SaaS vendors involves the difficult and slow task of transferring the very large data files over the internet and then converting and importing them into another SaaS also.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8890679"/>
                  </a:ext>
                </a:extLst>
              </a:tr>
            </a:tbl>
          </a:graphicData>
        </a:graphic>
      </p:graphicFrame>
      <p:pic>
        <p:nvPicPr>
          <p:cNvPr id="6" name="Picture 3" descr="File:C-DAC LogoTransp.png - Wikipedia">
            <a:extLst>
              <a:ext uri="{FF2B5EF4-FFF2-40B4-BE49-F238E27FC236}">
                <a16:creationId xmlns="" xmlns:a16="http://schemas.microsoft.com/office/drawing/2014/main" id="{9BCD6432-EBF0-4B9D-9B4A-3BFFBEEB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1828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C5719F65-17BF-4BBE-A425-09C548BA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3888549"/>
              </p:ext>
            </p:extLst>
          </p:nvPr>
        </p:nvGraphicFramePr>
        <p:xfrm>
          <a:off x="281900" y="1141378"/>
          <a:ext cx="11709645" cy="6446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34649">
                  <a:extLst>
                    <a:ext uri="{9D8B030D-6E8A-4147-A177-3AD203B41FA5}">
                      <a16:colId xmlns="" xmlns:a16="http://schemas.microsoft.com/office/drawing/2014/main" val="1966061997"/>
                    </a:ext>
                  </a:extLst>
                </a:gridCol>
                <a:gridCol w="3968318">
                  <a:extLst>
                    <a:ext uri="{9D8B030D-6E8A-4147-A177-3AD203B41FA5}">
                      <a16:colId xmlns="" xmlns:a16="http://schemas.microsoft.com/office/drawing/2014/main" val="2364432582"/>
                    </a:ext>
                  </a:extLst>
                </a:gridCol>
                <a:gridCol w="3506678">
                  <a:extLst>
                    <a:ext uri="{9D8B030D-6E8A-4147-A177-3AD203B41FA5}">
                      <a16:colId xmlns="" xmlns:a16="http://schemas.microsoft.com/office/drawing/2014/main" val="4207138251"/>
                    </a:ext>
                  </a:extLst>
                </a:gridCol>
              </a:tblGrid>
              <a:tr h="614231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0" kern="1200" dirty="0">
                          <a:solidFill>
                            <a:schemeClr val="tx1"/>
                          </a:solidFill>
                        </a:rPr>
                        <a:t>              IaaS</a:t>
                      </a:r>
                      <a:endParaRPr lang="en-IN" sz="3200" b="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0" kern="12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IN" sz="3200" b="0" kern="1200" dirty="0" err="1">
                          <a:solidFill>
                            <a:schemeClr val="tx1"/>
                          </a:solidFill>
                        </a:rPr>
                        <a:t>Paas</a:t>
                      </a:r>
                      <a:endParaRPr lang="en-IN" sz="3200" b="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b="0" kern="1200" dirty="0">
                          <a:solidFill>
                            <a:schemeClr val="tx1"/>
                          </a:solidFill>
                        </a:rPr>
                        <a:t>        SaaS</a:t>
                      </a:r>
                      <a:endParaRPr lang="en-IN" sz="3200" b="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3743202833"/>
                  </a:ext>
                </a:extLst>
              </a:tr>
              <a:tr h="13852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provides a virtual data center to store information and create platforms for app development, testing, and deployment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provides virtual platforms and tools to create, test, and deploy apps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provides web software and apps to complete business tasks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856105388"/>
                  </a:ext>
                </a:extLst>
              </a:tr>
              <a:tr h="107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provides access to resources such as virtual machines, virtual storage,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etc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erdana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provides runtime environments and deployment tools for applications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provides software as a service to the end-users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4243060866"/>
                  </a:ext>
                </a:extLst>
              </a:tr>
              <a:tr h="44433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is used by network architects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is used by developers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It is used by end users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944267681"/>
                  </a:ext>
                </a:extLst>
              </a:tr>
              <a:tr h="107163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IaaS provides only Infrastructure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PaaS provides </a:t>
                      </a:r>
                    </a:p>
                    <a:p>
                      <a:pPr algn="l" fontAlgn="t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Infrastructure + Platform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SaaS provides </a:t>
                      </a:r>
                    </a:p>
                    <a:p>
                      <a:pPr algn="l" fontAlgn="t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erdana"/>
                          <a:ea typeface="+mn-ea"/>
                          <a:cs typeface="+mn-cs"/>
                        </a:rPr>
                        <a:t>Infrastructure + Platform + Software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63604406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="" xmlns:a16="http://schemas.microsoft.com/office/drawing/2014/main" id="{5F78C037-F71E-433B-90E4-89D5F6F87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0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19208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93" y="0"/>
            <a:ext cx="8957457" cy="638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875" y="0"/>
            <a:ext cx="8797509" cy="64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802" y="1553746"/>
            <a:ext cx="9664065" cy="434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602" y="458299"/>
            <a:ext cx="10156874" cy="537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E4CF56-B691-4FD3-B034-AD5BE9D3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374333"/>
            <a:ext cx="10058400" cy="88392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	Why Cloud Computing?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loud Computing">
            <a:extLst>
              <a:ext uri="{FF2B5EF4-FFF2-40B4-BE49-F238E27FC236}">
                <a16:creationId xmlns="" xmlns:a16="http://schemas.microsoft.com/office/drawing/2014/main" id="{1EA514AB-6FF5-4E88-82AF-D6E44A782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8663" y="19526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="" xmlns:a16="http://schemas.microsoft.com/office/drawing/2014/main" id="{94B533B9-ED6C-439B-9D26-40A13944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6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A17421-AAA5-4308-BF03-FD1C5F95FF32}"/>
              </a:ext>
            </a:extLst>
          </p:cNvPr>
          <p:cNvSpPr/>
          <p:nvPr/>
        </p:nvSpPr>
        <p:spPr>
          <a:xfrm>
            <a:off x="615519" y="5421878"/>
            <a:ext cx="7270812" cy="583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spend lots of money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B26CA7C-EBEB-4F36-9FFA-7A0219956EFA}"/>
              </a:ext>
            </a:extLst>
          </p:cNvPr>
          <p:cNvSpPr/>
          <p:nvPr/>
        </p:nvSpPr>
        <p:spPr>
          <a:xfrm>
            <a:off x="8069800" y="3797157"/>
            <a:ext cx="3598417" cy="162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reduce the IT infrastructure cost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5FEDB657-2CAC-4F5E-8909-A864C9CBA03C}"/>
              </a:ext>
            </a:extLst>
          </p:cNvPr>
          <p:cNvSpPr/>
          <p:nvPr/>
        </p:nvSpPr>
        <p:spPr>
          <a:xfrm>
            <a:off x="513424" y="1975662"/>
            <a:ext cx="7474998" cy="4273724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6A94EAD-8957-4A9E-80D3-EF83B660D029}"/>
              </a:ext>
            </a:extLst>
          </p:cNvPr>
          <p:cNvSpPr/>
          <p:nvPr/>
        </p:nvSpPr>
        <p:spPr>
          <a:xfrm>
            <a:off x="7988422" y="1975662"/>
            <a:ext cx="3781887" cy="4163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Table 17">
            <a:extLst>
              <a:ext uri="{FF2B5EF4-FFF2-40B4-BE49-F238E27FC236}">
                <a16:creationId xmlns="" xmlns:a16="http://schemas.microsoft.com/office/drawing/2014/main" id="{7BFBCF8D-41BF-4CD3-9D54-F3ED1A36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9607730"/>
              </p:ext>
            </p:extLst>
          </p:nvPr>
        </p:nvGraphicFramePr>
        <p:xfrm>
          <a:off x="615518" y="3612339"/>
          <a:ext cx="7270812" cy="14154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5406">
                  <a:extLst>
                    <a:ext uri="{9D8B030D-6E8A-4147-A177-3AD203B41FA5}">
                      <a16:colId xmlns="" xmlns:a16="http://schemas.microsoft.com/office/drawing/2014/main" val="1761736114"/>
                    </a:ext>
                  </a:extLst>
                </a:gridCol>
                <a:gridCol w="3635406">
                  <a:extLst>
                    <a:ext uri="{9D8B030D-6E8A-4147-A177-3AD203B41FA5}">
                      <a16:colId xmlns="" xmlns:a16="http://schemas.microsoft.com/office/drawing/2014/main" val="3933202519"/>
                    </a:ext>
                  </a:extLst>
                </a:gridCol>
              </a:tblGrid>
              <a:tr h="1415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Server Room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</a:rPr>
                        <a:t>database server, mail server, networking, firewalls, routers, modem, switches, the maintenance engineers etc..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0739839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="" xmlns:a16="http://schemas.microsoft.com/office/drawing/2014/main" id="{2A23EE26-5BDF-4D42-AFFD-BFD98736A661}"/>
              </a:ext>
            </a:extLst>
          </p:cNvPr>
          <p:cNvSpPr/>
          <p:nvPr/>
        </p:nvSpPr>
        <p:spPr>
          <a:xfrm>
            <a:off x="3411984" y="2474919"/>
            <a:ext cx="1677879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Traditional Method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C120DEE-5C4A-4D67-B56E-734EA164D715}"/>
              </a:ext>
            </a:extLst>
          </p:cNvPr>
          <p:cNvSpPr/>
          <p:nvPr/>
        </p:nvSpPr>
        <p:spPr>
          <a:xfrm>
            <a:off x="9019711" y="2514600"/>
            <a:ext cx="272681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Cloud Computing</a:t>
            </a:r>
            <a:endParaRPr lang="en-IN" dirty="0"/>
          </a:p>
        </p:txBody>
      </p:sp>
      <p:pic>
        <p:nvPicPr>
          <p:cNvPr id="10" name="Picture 3" descr="File:C-DAC LogoTransp.png - Wikipedia">
            <a:extLst>
              <a:ext uri="{FF2B5EF4-FFF2-40B4-BE49-F238E27FC236}">
                <a16:creationId xmlns="" xmlns:a16="http://schemas.microsoft.com/office/drawing/2014/main" id="{4A6F9D05-5C8B-418B-98B7-3B86F3DB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B5ED1DCC-F1F3-44F6-90AD-256ACD1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374333"/>
            <a:ext cx="10058400" cy="88392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	Why Cloud Computing?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49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F54-6DEE-4819-A067-25C2837F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0" y="343536"/>
            <a:ext cx="674624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Characteristics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02D53856-814C-4D51-9F50-FB5FDDFF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51117820"/>
              </p:ext>
            </p:extLst>
          </p:nvPr>
        </p:nvGraphicFramePr>
        <p:xfrm>
          <a:off x="603385" y="1988819"/>
          <a:ext cx="11168110" cy="422031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261281">
                  <a:extLst>
                    <a:ext uri="{9D8B030D-6E8A-4147-A177-3AD203B41FA5}">
                      <a16:colId xmlns="" xmlns:a16="http://schemas.microsoft.com/office/drawing/2014/main" val="4228989852"/>
                    </a:ext>
                  </a:extLst>
                </a:gridCol>
                <a:gridCol w="6906829">
                  <a:extLst>
                    <a:ext uri="{9D8B030D-6E8A-4147-A177-3AD203B41FA5}">
                      <a16:colId xmlns="" xmlns:a16="http://schemas.microsoft.com/office/drawing/2014/main" val="2617707225"/>
                    </a:ext>
                  </a:extLst>
                </a:gridCol>
              </a:tblGrid>
              <a:tr h="7740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Elasticity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indent="0">
                        <a:lnSpc>
                          <a:spcPts val="2280"/>
                        </a:lnSpc>
                        <a:buFont typeface="Arial"/>
                        <a:buNone/>
                        <a:tabLst>
                          <a:tab pos="240665" algn="l"/>
                          <a:tab pos="241300" algn="l"/>
                        </a:tabLst>
                      </a:pP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Computational 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capacity </a:t>
                      </a: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increases</a:t>
                      </a:r>
                      <a:r>
                        <a:rPr lang="en-US" sz="1800" b="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decreases automatically based</a:t>
                      </a:r>
                      <a:r>
                        <a:rPr lang="en-US" sz="1800" b="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on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  <a:p>
                      <a:r>
                        <a:rPr lang="en-IN" b="0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5032455"/>
                  </a:ext>
                </a:extLst>
              </a:tr>
              <a:tr h="10741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Services in the pay-per-use mode</a:t>
                      </a:r>
                      <a:endParaRPr lang="en-IN" sz="1800" b="1" kern="1200" spc="-5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APIs are provided to the users so that they can access services on the cloud by using these APIs and pay the charges as per the usage of services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3570653"/>
                  </a:ext>
                </a:extLst>
              </a:tr>
              <a:tr h="5328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It shares resources among users and works very fast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9340419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High availability and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Availability of servers is high and more reliable because the chances of infrastructure failure are 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857541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High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offers "on-demand" provisioning of resources on a large scale, without having engineers for peak 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2990625"/>
                  </a:ext>
                </a:extLst>
              </a:tr>
            </a:tbl>
          </a:graphicData>
        </a:graphic>
      </p:graphicFrame>
      <p:pic>
        <p:nvPicPr>
          <p:cNvPr id="4" name="Picture 3" descr="File:C-DAC LogoTransp.png - Wikipedia">
            <a:extLst>
              <a:ext uri="{FF2B5EF4-FFF2-40B4-BE49-F238E27FC236}">
                <a16:creationId xmlns="" xmlns:a16="http://schemas.microsoft.com/office/drawing/2014/main" id="{1B83B67F-A6F9-4809-95CB-ACCABF8D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32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F54-6DEE-4819-A067-25C2837F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0" y="225534"/>
            <a:ext cx="7244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Characteristics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02D53856-814C-4D51-9F50-FB5FDDFF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67683800"/>
              </p:ext>
            </p:extLst>
          </p:nvPr>
        </p:nvGraphicFramePr>
        <p:xfrm>
          <a:off x="511945" y="2466339"/>
          <a:ext cx="11168110" cy="34043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04443">
                  <a:extLst>
                    <a:ext uri="{9D8B030D-6E8A-4147-A177-3AD203B41FA5}">
                      <a16:colId xmlns="" xmlns:a16="http://schemas.microsoft.com/office/drawing/2014/main" val="4228989852"/>
                    </a:ext>
                  </a:extLst>
                </a:gridCol>
                <a:gridCol w="7063667">
                  <a:extLst>
                    <a:ext uri="{9D8B030D-6E8A-4147-A177-3AD203B41FA5}">
                      <a16:colId xmlns="" xmlns:a16="http://schemas.microsoft.com/office/drawing/2014/main" val="2617707225"/>
                    </a:ext>
                  </a:extLst>
                </a:gridCol>
              </a:tblGrid>
              <a:tr h="924931">
                <a:tc>
                  <a:txBody>
                    <a:bodyPr/>
                    <a:lstStyle/>
                    <a:p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Multi-Sharing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Multiple users and applications can work more efficiently with cost reductions by sharing common infrastructure.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3570653"/>
                  </a:ext>
                </a:extLst>
              </a:tr>
              <a:tr h="532811">
                <a:tc>
                  <a:txBody>
                    <a:bodyPr/>
                    <a:lstStyle/>
                    <a:p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Device and Location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As infrastructure is off-site and accessed via the Internet, users can connect from anywhere.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9340419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Maintenance of applications is easier, since they do not need to be installed on each user's computer and can be accessed from different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857541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Low Cost</a:t>
                      </a:r>
                    </a:p>
                    <a:p>
                      <a:endParaRPr lang="en-IN" sz="1800" b="1" kern="1200" spc="-5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IT company need not to set its own infrastructure and pay-as-per usage of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2990625"/>
                  </a:ext>
                </a:extLst>
              </a:tr>
            </a:tbl>
          </a:graphicData>
        </a:graphic>
      </p:graphicFrame>
      <p:pic>
        <p:nvPicPr>
          <p:cNvPr id="4" name="Picture 3" descr="File:C-DAC LogoTransp.png - Wikipedia">
            <a:extLst>
              <a:ext uri="{FF2B5EF4-FFF2-40B4-BE49-F238E27FC236}">
                <a16:creationId xmlns="" xmlns:a16="http://schemas.microsoft.com/office/drawing/2014/main" id="{BDA3A5D8-4987-4710-8DF3-312BC0C6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619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8CDB41EA26A342A0993689F5F83883" ma:contentTypeVersion="12" ma:contentTypeDescription="Create a new document." ma:contentTypeScope="" ma:versionID="e45835f17dacb1ef6745fd65335bbed6">
  <xsd:schema xmlns:xsd="http://www.w3.org/2001/XMLSchema" xmlns:xs="http://www.w3.org/2001/XMLSchema" xmlns:p="http://schemas.microsoft.com/office/2006/metadata/properties" xmlns:ns2="a19066d1-afed-4db6-9b53-8318513b0d46" xmlns:ns3="c505c9ba-f540-4270-8421-214057e2534e" targetNamespace="http://schemas.microsoft.com/office/2006/metadata/properties" ma:root="true" ma:fieldsID="34564478b759cb53beb61bb51964bd26" ns2:_="" ns3:_="">
    <xsd:import namespace="a19066d1-afed-4db6-9b53-8318513b0d46"/>
    <xsd:import namespace="c505c9ba-f540-4270-8421-214057e253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066d1-afed-4db6-9b53-8318513b0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5c9ba-f540-4270-8421-214057e2534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0A308-7F69-4ABD-B59A-908072E87B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9066d1-afed-4db6-9b53-8318513b0d46"/>
    <ds:schemaRef ds:uri="c505c9ba-f540-4270-8421-214057e25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500E1F-BAA0-4A1A-89BE-6B3A3321EB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CF9C4-28BD-4EF4-A671-DDCBC48E5E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2212</Words>
  <Application>Microsoft Office PowerPoint</Application>
  <PresentationFormat>Custom</PresentationFormat>
  <Paragraphs>308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Retrospect</vt:lpstr>
      <vt:lpstr>Slide 1</vt:lpstr>
      <vt:lpstr>      What is Cloud Computing</vt:lpstr>
      <vt:lpstr>      What is Cloud Computing</vt:lpstr>
      <vt:lpstr> What can be done using Cloud       Computing</vt:lpstr>
      <vt:lpstr>    History of Cloud Computing</vt:lpstr>
      <vt:lpstr>  Why Cloud Computing?</vt:lpstr>
      <vt:lpstr>  Why Cloud Computing?</vt:lpstr>
      <vt:lpstr>Characteristics of Cloud Computing</vt:lpstr>
      <vt:lpstr>Characteristics of Cloud Computing</vt:lpstr>
      <vt:lpstr>Advantages of Cloud Computing</vt:lpstr>
      <vt:lpstr>Advantages of Cloud Computing</vt:lpstr>
      <vt:lpstr>Advantages of Cloud Computing</vt:lpstr>
      <vt:lpstr>Disadvantages of Cloud Computing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   Types of Cloud   Types of Cloud</vt:lpstr>
      <vt:lpstr>    Public Cloud</vt:lpstr>
      <vt:lpstr>Public Cloud Service Provider</vt:lpstr>
      <vt:lpstr>  Advantages of Public Cloud</vt:lpstr>
      <vt:lpstr>Disadvantages of Public Cloud</vt:lpstr>
      <vt:lpstr>    Private Cloud</vt:lpstr>
      <vt:lpstr>Advantages of Private Cloud</vt:lpstr>
      <vt:lpstr>Disadvantages of Private Cloud</vt:lpstr>
      <vt:lpstr>     Hybrid Cloud</vt:lpstr>
      <vt:lpstr>Advantages of Hybrid Cloud</vt:lpstr>
      <vt:lpstr>Disadvantages of Hybrid Cloud</vt:lpstr>
      <vt:lpstr>    Community Cloud</vt:lpstr>
      <vt:lpstr>Advantages of Community Cloud</vt:lpstr>
      <vt:lpstr>Disadvantages of Community Cloud</vt:lpstr>
      <vt:lpstr> Cloud Service Models</vt:lpstr>
      <vt:lpstr>     IaaS</vt:lpstr>
      <vt:lpstr>     IaaS</vt:lpstr>
      <vt:lpstr>  Services provided by IaaS</vt:lpstr>
      <vt:lpstr>   Advantages of IaaS</vt:lpstr>
      <vt:lpstr>   Disadvantages of IaaS</vt:lpstr>
      <vt:lpstr>     PaaS</vt:lpstr>
      <vt:lpstr>     PaaS</vt:lpstr>
      <vt:lpstr>  Services provided by PaaS</vt:lpstr>
      <vt:lpstr>   Advantages of PaaS</vt:lpstr>
      <vt:lpstr>   Disadvantages of PaaS</vt:lpstr>
      <vt:lpstr>     SaaS</vt:lpstr>
      <vt:lpstr>     SaaS</vt:lpstr>
      <vt:lpstr>  Services provided by SaaS</vt:lpstr>
      <vt:lpstr>   Advantages of SaaS</vt:lpstr>
      <vt:lpstr>   Disadvantages of SaaS</vt:lpstr>
      <vt:lpstr>Slide 52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CDAC-INTERNATIONAL</dc:creator>
  <cp:lastModifiedBy>CDAC</cp:lastModifiedBy>
  <cp:revision>65</cp:revision>
  <dcterms:created xsi:type="dcterms:W3CDTF">2021-08-09T05:42:08Z</dcterms:created>
  <dcterms:modified xsi:type="dcterms:W3CDTF">2022-01-06T07:00:03Z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0x010100D28CDB41EA26A342A0993689F5F83883</vt:lpwstr>
  </property>
</Properties>
</file>