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9" r:id="rId43"/>
    <p:sldId id="300" r:id="rId44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32815"/>
          </a:xfrm>
          <a:custGeom>
            <a:avLst/>
            <a:gdLst/>
            <a:ahLst/>
            <a:cxnLst/>
            <a:rect l="l" t="t" r="r" b="b"/>
            <a:pathLst>
              <a:path w="13004800" h="932815">
                <a:moveTo>
                  <a:pt x="0" y="0"/>
                </a:moveTo>
                <a:lnTo>
                  <a:pt x="13004800" y="0"/>
                </a:lnTo>
                <a:lnTo>
                  <a:pt x="13004800" y="932282"/>
                </a:lnTo>
                <a:lnTo>
                  <a:pt x="0" y="932282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2616200"/>
          </a:xfrm>
          <a:custGeom>
            <a:avLst/>
            <a:gdLst/>
            <a:ahLst/>
            <a:cxnLst/>
            <a:rect l="l" t="t" r="r" b="b"/>
            <a:pathLst>
              <a:path w="13004800" h="2616200">
                <a:moveTo>
                  <a:pt x="0" y="0"/>
                </a:moveTo>
                <a:lnTo>
                  <a:pt x="13004800" y="0"/>
                </a:lnTo>
                <a:lnTo>
                  <a:pt x="130048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775" y="660400"/>
            <a:ext cx="1177925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1100" y="4022897"/>
            <a:ext cx="10895330" cy="3634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522200" y="9315805"/>
            <a:ext cx="314959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  <p:pic>
        <p:nvPicPr>
          <p:cNvPr id="8" name="Picture 7" descr="File:C-DAC LogoTransp.png - Wikipedia"/>
          <p:cNvPicPr/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1479463" y="-20131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lassian.com/git/tutorials/using-branch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atlassian.com/git/tutori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atlassian.com/git/tutorials/using-branches/git-mer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5051425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Courier New"/>
                <a:cs typeface="Courier New"/>
              </a:rPr>
              <a:t>git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1200" y="2616200"/>
            <a:ext cx="411226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An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80" dirty="0">
                <a:latin typeface="Arial MT"/>
                <a:cs typeface="Arial MT"/>
              </a:rPr>
              <a:t>Introduction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30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3000" spc="50" dirty="0">
                <a:latin typeface="Arial MT"/>
                <a:cs typeface="Arial MT"/>
              </a:rPr>
              <a:t>What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50" dirty="0">
                <a:latin typeface="Arial MT"/>
                <a:cs typeface="Arial MT"/>
              </a:rPr>
              <a:t>is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spc="45" dirty="0">
                <a:latin typeface="Arial MT"/>
                <a:cs typeface="Arial MT"/>
              </a:rPr>
              <a:t>it?</a:t>
            </a:r>
            <a:endParaRPr sz="30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Why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70" dirty="0">
                <a:latin typeface="Arial MT"/>
                <a:cs typeface="Arial MT"/>
              </a:rPr>
              <a:t>should</a:t>
            </a:r>
            <a:r>
              <a:rPr sz="3000" spc="50" dirty="0">
                <a:latin typeface="Arial MT"/>
                <a:cs typeface="Arial MT"/>
              </a:rPr>
              <a:t> </a:t>
            </a:r>
            <a:r>
              <a:rPr sz="3000" spc="60" dirty="0">
                <a:latin typeface="Arial MT"/>
                <a:cs typeface="Arial MT"/>
              </a:rPr>
              <a:t>you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</a:t>
            </a:r>
            <a:r>
              <a:rPr sz="3000" spc="50" dirty="0">
                <a:latin typeface="Arial MT"/>
                <a:cs typeface="Arial MT"/>
              </a:rPr>
              <a:t> </a:t>
            </a:r>
            <a:r>
              <a:rPr sz="3000" spc="45" dirty="0">
                <a:latin typeface="Arial MT"/>
                <a:cs typeface="Arial MT"/>
              </a:rPr>
              <a:t>it?</a:t>
            </a:r>
            <a:endParaRPr sz="3000" dirty="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Arial MT"/>
                <a:cs typeface="Arial MT"/>
              </a:rPr>
              <a:t>How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80" dirty="0">
                <a:latin typeface="Arial MT"/>
                <a:cs typeface="Arial MT"/>
              </a:rPr>
              <a:t>does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105" dirty="0">
                <a:latin typeface="Arial MT"/>
                <a:cs typeface="Arial MT"/>
              </a:rPr>
              <a:t>it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55" dirty="0">
                <a:latin typeface="Arial MT"/>
                <a:cs typeface="Arial MT"/>
              </a:rPr>
              <a:t>work?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3000" dirty="0">
              <a:latin typeface="Arial MT"/>
              <a:cs typeface="Arial MT"/>
            </a:endParaRPr>
          </a:p>
        </p:txBody>
      </p:sp>
      <p:pic>
        <p:nvPicPr>
          <p:cNvPr id="5" name="Picture 4" descr="File:C-DAC LogoTransp.png - Wikipedi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0600" y="1172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help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61991" y="3873602"/>
            <a:ext cx="518668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81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0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help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&lt;command&gt;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1991" y="4861232"/>
            <a:ext cx="564515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2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&lt;command&gt;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--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help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1991" y="5848861"/>
            <a:ext cx="495681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man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git-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&lt;command&gt;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3073400"/>
            <a:ext cx="4753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6140" algn="l"/>
              </a:tabLst>
            </a:pPr>
            <a:r>
              <a:rPr sz="3000" b="1" spc="-25" dirty="0">
                <a:latin typeface="Arial"/>
                <a:cs typeface="Arial"/>
              </a:rPr>
              <a:t>Get</a:t>
            </a:r>
            <a:r>
              <a:rPr sz="3000" b="1" dirty="0">
                <a:latin typeface="Arial"/>
                <a:cs typeface="Arial"/>
              </a:rPr>
              <a:t>	help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for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command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100" y="6718300"/>
            <a:ext cx="2319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Trebuchet MS"/>
                <a:cs typeface="Trebuchet MS"/>
              </a:rPr>
              <a:t>Works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oﬄine!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8534400"/>
            <a:ext cx="10474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2355" algn="l"/>
              </a:tabLst>
            </a:pPr>
            <a:r>
              <a:rPr sz="3000" b="1" spc="-10" dirty="0">
                <a:latin typeface="Arial"/>
                <a:cs typeface="Arial"/>
              </a:rPr>
              <a:t>Installation:</a:t>
            </a:r>
            <a:r>
              <a:rPr sz="3000" b="1" dirty="0">
                <a:latin typeface="Arial"/>
                <a:cs typeface="Arial"/>
              </a:rPr>
              <a:t>	</a:t>
            </a:r>
            <a:r>
              <a:rPr sz="3000" spc="135" dirty="0">
                <a:latin typeface="Trebuchet MS"/>
                <a:cs typeface="Trebuchet MS"/>
              </a:rPr>
              <a:t>Good</a:t>
            </a:r>
            <a:r>
              <a:rPr sz="3000" spc="-16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it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already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installed,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15" dirty="0">
                <a:latin typeface="Trebuchet MS"/>
                <a:cs typeface="Trebuchet MS"/>
              </a:rPr>
              <a:t>if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0076BA"/>
                </a:solidFill>
                <a:latin typeface="Trebuchet MS"/>
                <a:cs typeface="Trebuchet MS"/>
              </a:rPr>
              <a:t>[</a:t>
            </a:r>
            <a:r>
              <a:rPr sz="3000" u="sng" spc="-60" dirty="0">
                <a:solidFill>
                  <a:srgbClr val="0076BA"/>
                </a:solidFill>
                <a:uFill>
                  <a:solidFill>
                    <a:srgbClr val="0076BA"/>
                  </a:solidFill>
                </a:uFill>
                <a:latin typeface="Trebuchet MS"/>
                <a:cs typeface="Trebuchet MS"/>
              </a:rPr>
              <a:t>Link</a:t>
            </a:r>
            <a:r>
              <a:rPr sz="3000" spc="-60" dirty="0">
                <a:solidFill>
                  <a:srgbClr val="0076BA"/>
                </a:solidFill>
                <a:latin typeface="Trebuchet MS"/>
                <a:cs typeface="Trebuchet MS"/>
              </a:rPr>
              <a:t>]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45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config </a:t>
            </a:r>
            <a:r>
              <a:rPr sz="4000" b="1" spc="-20" dirty="0">
                <a:latin typeface="Courier New"/>
                <a:cs typeface="Courier New"/>
              </a:rPr>
              <a:t>init </a:t>
            </a:r>
            <a:r>
              <a:rPr sz="4000" b="1" spc="-10" dirty="0">
                <a:latin typeface="Courier New"/>
                <a:cs typeface="Courier New"/>
              </a:rPr>
              <a:t>status </a:t>
            </a:r>
            <a:r>
              <a:rPr sz="4000" b="1" spc="-25" dirty="0">
                <a:latin typeface="Courier New"/>
                <a:cs typeface="Courier New"/>
              </a:rPr>
              <a:t>add </a:t>
            </a:r>
            <a:r>
              <a:rPr sz="4000" b="1" spc="-10" dirty="0">
                <a:latin typeface="Courier New"/>
                <a:cs typeface="Courier New"/>
              </a:rPr>
              <a:t>commit </a:t>
            </a:r>
            <a:r>
              <a:rPr sz="4000" b="1" spc="-20" dirty="0">
                <a:latin typeface="Courier New"/>
                <a:cs typeface="Courier New"/>
              </a:rPr>
              <a:t>diff </a:t>
            </a:r>
            <a:r>
              <a:rPr sz="4000" b="1" spc="-25" dirty="0"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200" y="4330700"/>
            <a:ext cx="15551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clone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push pull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59371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config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61991" y="4019958"/>
            <a:ext cx="102330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config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--global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user.name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&lt;your_name&gt;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1991" y="4689943"/>
            <a:ext cx="1092073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429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config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--global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user.email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&lt;your_email&gt;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3225800"/>
            <a:ext cx="7680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Before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doing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anything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else: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Identify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yourself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5422900"/>
            <a:ext cx="9065895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latin typeface="Trebuchet MS"/>
                <a:cs typeface="Trebuchet MS"/>
              </a:rPr>
              <a:t>Make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sure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consistent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across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machines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14"/>
              </a:spcBef>
            </a:pPr>
            <a:endParaRPr sz="3000">
              <a:latin typeface="Trebuchet MS"/>
              <a:cs typeface="Trebuchet MS"/>
            </a:endParaRPr>
          </a:p>
          <a:p>
            <a:pPr marL="630555" algn="ctr">
              <a:lnSpc>
                <a:spcPct val="100000"/>
              </a:lnSpc>
            </a:pPr>
            <a:r>
              <a:rPr sz="2500" b="1" spc="-10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0358" y="7048727"/>
            <a:ext cx="7230109" cy="200850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1366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894"/>
              </a:spcBef>
            </a:pPr>
            <a:r>
              <a:rPr sz="2500" spc="-10" dirty="0">
                <a:latin typeface="Arial MT"/>
                <a:cs typeface="Arial MT"/>
              </a:rPr>
              <a:t>Aliases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2500">
              <a:latin typeface="Arial MT"/>
              <a:cs typeface="Arial MT"/>
            </a:endParaRPr>
          </a:p>
          <a:p>
            <a:pPr marL="123189">
              <a:lnSpc>
                <a:spcPct val="100000"/>
              </a:lnSpc>
            </a:pPr>
            <a:r>
              <a:rPr sz="2500" spc="110" dirty="0">
                <a:latin typeface="Arial MT"/>
                <a:cs typeface="Arial MT"/>
              </a:rPr>
              <a:t>„Did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you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45" dirty="0">
                <a:latin typeface="Arial MT"/>
                <a:cs typeface="Arial MT"/>
              </a:rPr>
              <a:t>mean?“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4117" y="8392157"/>
            <a:ext cx="6694170" cy="4064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help.autocorrect </a:t>
            </a:r>
            <a:r>
              <a:rPr sz="2000" spc="-25" dirty="0">
                <a:solidFill>
                  <a:srgbClr val="F9F9F9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7983" y="7545069"/>
            <a:ext cx="6331585" cy="4064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683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alias.st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„status“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7353300"/>
            <a:ext cx="3975735" cy="14097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7620" algn="ctr">
              <a:lnSpc>
                <a:spcPct val="101400"/>
              </a:lnSpc>
              <a:spcBef>
                <a:spcPts val="50"/>
              </a:spcBef>
            </a:pPr>
            <a:r>
              <a:rPr sz="3000" spc="114" dirty="0">
                <a:latin typeface="Trebuchet MS"/>
                <a:cs typeface="Trebuchet MS"/>
              </a:rPr>
              <a:t>Make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life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easier: </a:t>
            </a:r>
            <a:r>
              <a:rPr sz="3000" spc="70" dirty="0">
                <a:latin typeface="Trebuchet MS"/>
                <a:cs typeface="Trebuchet MS"/>
              </a:rPr>
              <a:t>Set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up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tab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completion </a:t>
            </a:r>
            <a:r>
              <a:rPr sz="3000" spc="-10" dirty="0">
                <a:solidFill>
                  <a:srgbClr val="0076BA"/>
                </a:solidFill>
                <a:latin typeface="Trebuchet MS"/>
                <a:cs typeface="Trebuchet MS"/>
              </a:rPr>
              <a:t>[</a:t>
            </a:r>
            <a:r>
              <a:rPr sz="3000" u="sng" spc="-10" dirty="0">
                <a:solidFill>
                  <a:srgbClr val="0076BA"/>
                </a:solidFill>
                <a:uFill>
                  <a:solidFill>
                    <a:srgbClr val="0076BA"/>
                  </a:solidFill>
                </a:uFill>
                <a:latin typeface="Trebuchet MS"/>
                <a:cs typeface="Trebuchet MS"/>
              </a:rPr>
              <a:t>Link</a:t>
            </a:r>
            <a:r>
              <a:rPr sz="3000" spc="-10" dirty="0">
                <a:solidFill>
                  <a:srgbClr val="0076BA"/>
                </a:solidFill>
                <a:latin typeface="Trebuchet MS"/>
                <a:cs typeface="Trebuchet MS"/>
              </a:rPr>
              <a:t>]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init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70000" y="3968750"/>
            <a:ext cx="10617835" cy="12319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4450" rIns="0" bIns="0" rtlCol="0">
            <a:spAutoFit/>
          </a:bodyPr>
          <a:lstStyle/>
          <a:p>
            <a:pPr marL="63500">
              <a:lnSpc>
                <a:spcPts val="2950"/>
              </a:lnSpc>
              <a:spcBef>
                <a:spcPts val="35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20" dirty="0">
                <a:solidFill>
                  <a:srgbClr val="F9F9F9"/>
                </a:solidFill>
                <a:latin typeface="Courier New"/>
                <a:cs typeface="Courier New"/>
              </a:rPr>
              <a:t>init</a:t>
            </a:r>
            <a:endParaRPr sz="2500">
              <a:latin typeface="Courier New"/>
              <a:cs typeface="Courier New"/>
            </a:endParaRPr>
          </a:p>
          <a:p>
            <a:pPr marL="63500" marR="1943735">
              <a:lnSpc>
                <a:spcPts val="2900"/>
              </a:lnSpc>
              <a:spcBef>
                <a:spcPts val="13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Initialized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empty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repository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in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/path/to/ example_repo/.git/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225800"/>
            <a:ext cx="6755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Arial"/>
                <a:cs typeface="Arial"/>
              </a:rPr>
              <a:t>Initalizing</a:t>
            </a:r>
            <a:r>
              <a:rPr sz="3000" b="1" spc="-11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empty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(local)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Git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5372100"/>
            <a:ext cx="10102850" cy="224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75640">
              <a:lnSpc>
                <a:spcPct val="102800"/>
              </a:lnSpc>
            </a:pPr>
            <a:r>
              <a:rPr sz="3000" spc="155" dirty="0">
                <a:latin typeface="Trebuchet MS"/>
                <a:cs typeface="Trebuchet MS"/>
              </a:rPr>
              <a:t>Adds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hidden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Courier New"/>
                <a:cs typeface="Courier New"/>
              </a:rPr>
              <a:t>.git</a:t>
            </a:r>
            <a:r>
              <a:rPr sz="3000" spc="-969" dirty="0">
                <a:latin typeface="Courier New"/>
                <a:cs typeface="Courier New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directory,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where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git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stores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its </a:t>
            </a:r>
            <a:r>
              <a:rPr sz="3000" spc="-10" dirty="0">
                <a:latin typeface="Trebuchet MS"/>
                <a:cs typeface="Trebuchet MS"/>
              </a:rPr>
              <a:t>information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000"/>
              </a:spcBef>
            </a:pPr>
            <a:r>
              <a:rPr sz="3000" spc="-25" dirty="0">
                <a:latin typeface="Trebuchet MS"/>
                <a:cs typeface="Trebuchet MS"/>
              </a:rPr>
              <a:t>Git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140" dirty="0">
                <a:latin typeface="Trebuchet MS"/>
                <a:cs typeface="Trebuchet MS"/>
              </a:rPr>
              <a:t>uses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relative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paths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(source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can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rebuchet MS"/>
                <a:cs typeface="Trebuchet MS"/>
              </a:rPr>
              <a:t>moved </a:t>
            </a:r>
            <a:r>
              <a:rPr sz="3000" spc="-10" dirty="0">
                <a:latin typeface="Trebuchet MS"/>
                <a:cs typeface="Trebuchet MS"/>
              </a:rPr>
              <a:t>freely)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59371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2946400"/>
            <a:ext cx="11130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Display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status</a:t>
            </a:r>
            <a:r>
              <a:rPr sz="3000" b="1" spc="4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information</a:t>
            </a:r>
            <a:r>
              <a:rPr sz="3000" b="1" spc="4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786" y="3664661"/>
            <a:ext cx="10617835" cy="49149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3815" rIns="0" bIns="0" rtlCol="0">
            <a:spAutoFit/>
          </a:bodyPr>
          <a:lstStyle/>
          <a:p>
            <a:pPr marL="67310">
              <a:lnSpc>
                <a:spcPts val="2950"/>
              </a:lnSpc>
              <a:spcBef>
                <a:spcPts val="345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2500">
              <a:latin typeface="Courier New"/>
              <a:cs typeface="Courier New"/>
            </a:endParaRPr>
          </a:p>
          <a:p>
            <a:pPr marL="67310">
              <a:lnSpc>
                <a:spcPts val="2950"/>
              </a:lnSpc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On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25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280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No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commits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25" dirty="0">
                <a:solidFill>
                  <a:srgbClr val="F9F9F9"/>
                </a:solidFill>
                <a:latin typeface="Courier New"/>
                <a:cs typeface="Courier New"/>
              </a:rPr>
              <a:t>yet</a:t>
            </a:r>
            <a:endParaRPr sz="2500">
              <a:latin typeface="Courier New"/>
              <a:cs typeface="Courier New"/>
            </a:endParaRPr>
          </a:p>
          <a:p>
            <a:pPr marL="67310">
              <a:lnSpc>
                <a:spcPts val="2950"/>
              </a:lnSpc>
              <a:spcBef>
                <a:spcPts val="280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Untracked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files:</a:t>
            </a:r>
            <a:endParaRPr sz="2500">
              <a:latin typeface="Courier New"/>
              <a:cs typeface="Courier New"/>
            </a:endParaRPr>
          </a:p>
          <a:p>
            <a:pPr marL="67310" marR="410209" indent="382270">
              <a:lnSpc>
                <a:spcPts val="2900"/>
              </a:lnSpc>
              <a:spcBef>
                <a:spcPts val="13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(use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"git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&lt;file&gt;..."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to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include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in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what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will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25" dirty="0">
                <a:solidFill>
                  <a:srgbClr val="F9F9F9"/>
                </a:solidFill>
                <a:latin typeface="Courier New"/>
                <a:cs typeface="Courier New"/>
              </a:rPr>
              <a:t>be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committed)</a:t>
            </a:r>
            <a:endParaRPr sz="25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  <a:spcBef>
                <a:spcPts val="2720"/>
              </a:spcBef>
            </a:pPr>
            <a:r>
              <a:rPr sz="2500" spc="-10" dirty="0">
                <a:solidFill>
                  <a:srgbClr val="F68066"/>
                </a:solidFill>
                <a:latin typeface="Courier New"/>
                <a:cs typeface="Courier New"/>
              </a:rPr>
              <a:t>hello.cpp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500">
              <a:latin typeface="Courier New"/>
              <a:cs typeface="Courier New"/>
            </a:endParaRPr>
          </a:p>
          <a:p>
            <a:pPr marL="67310" marR="792480">
              <a:lnSpc>
                <a:spcPts val="2900"/>
              </a:lnSpc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nothing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added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to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but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untracked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files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present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(use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"git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add"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to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track)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8826500"/>
            <a:ext cx="11043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latin typeface="Trebuchet MS"/>
                <a:cs typeface="Trebuchet MS"/>
              </a:rPr>
              <a:t>(Output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for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newly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initialized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repo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 </a:t>
            </a:r>
            <a:r>
              <a:rPr sz="3000" dirty="0">
                <a:latin typeface="Trebuchet MS"/>
                <a:cs typeface="Trebuchet MS"/>
              </a:rPr>
              <a:t>one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file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hello.cpp</a:t>
            </a:r>
            <a:r>
              <a:rPr sz="3000" spc="-1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44690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5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035300"/>
            <a:ext cx="6242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latin typeface="Arial"/>
                <a:cs typeface="Arial"/>
              </a:rPr>
              <a:t>Adding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changes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765958"/>
            <a:ext cx="541591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&lt;file_name&gt;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864" y="5454650"/>
            <a:ext cx="65627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75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5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&lt;directory_name&gt;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6083300"/>
            <a:ext cx="10681335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latin typeface="Trebuchet MS"/>
                <a:cs typeface="Trebuchet MS"/>
              </a:rPr>
              <a:t>Adds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files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area.</a:t>
            </a:r>
            <a:endParaRPr sz="3000">
              <a:latin typeface="Trebuchet MS"/>
              <a:cs typeface="Trebuchet MS"/>
            </a:endParaRPr>
          </a:p>
          <a:p>
            <a:pPr marR="1040130" algn="ctr">
              <a:lnSpc>
                <a:spcPct val="100000"/>
              </a:lnSpc>
              <a:spcBef>
                <a:spcPts val="2500"/>
              </a:spcBef>
            </a:pPr>
            <a:r>
              <a:rPr sz="2400" b="1" spc="-10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4330700"/>
            <a:ext cx="6729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latin typeface="Trebuchet MS"/>
                <a:cs typeface="Trebuchet MS"/>
              </a:rPr>
              <a:t>Adds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file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staging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3547" y="7270140"/>
            <a:ext cx="6918325" cy="21774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28905" marR="351155">
              <a:lnSpc>
                <a:spcPct val="100000"/>
              </a:lnSpc>
              <a:spcBef>
                <a:spcPts val="855"/>
              </a:spcBef>
            </a:pPr>
            <a:r>
              <a:rPr sz="2500" dirty="0">
                <a:latin typeface="Arial MT"/>
                <a:cs typeface="Arial MT"/>
              </a:rPr>
              <a:t>You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can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also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80" dirty="0">
                <a:latin typeface="Arial MT"/>
                <a:cs typeface="Arial MT"/>
              </a:rPr>
              <a:t>add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only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70" dirty="0">
                <a:latin typeface="Arial MT"/>
                <a:cs typeface="Arial MT"/>
              </a:rPr>
              <a:t>specific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changes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100" dirty="0">
                <a:latin typeface="Arial MT"/>
                <a:cs typeface="Arial MT"/>
              </a:rPr>
              <a:t>to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a </a:t>
            </a:r>
            <a:r>
              <a:rPr sz="2500" dirty="0">
                <a:latin typeface="Arial MT"/>
                <a:cs typeface="Arial MT"/>
              </a:rPr>
              <a:t>file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(so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called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i="1" dirty="0">
                <a:latin typeface="Arial"/>
                <a:cs typeface="Arial"/>
              </a:rPr>
              <a:t>hunks</a:t>
            </a:r>
            <a:r>
              <a:rPr sz="2500" dirty="0">
                <a:latin typeface="Arial MT"/>
                <a:cs typeface="Arial MT"/>
              </a:rPr>
              <a:t>)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100" dirty="0">
                <a:latin typeface="Arial MT"/>
                <a:cs typeface="Arial MT"/>
              </a:rPr>
              <a:t>to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the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staging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area.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500">
              <a:latin typeface="Arial MT"/>
              <a:cs typeface="Arial MT"/>
            </a:endParaRPr>
          </a:p>
          <a:p>
            <a:pPr marL="128905">
              <a:lnSpc>
                <a:spcPct val="100000"/>
              </a:lnSpc>
            </a:pPr>
            <a:r>
              <a:rPr sz="2500" dirty="0">
                <a:latin typeface="Arial MT"/>
                <a:cs typeface="Arial MT"/>
              </a:rPr>
              <a:t>Ignore</a:t>
            </a:r>
            <a:r>
              <a:rPr sz="2500" spc="18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certain</a:t>
            </a:r>
            <a:r>
              <a:rPr sz="2500" spc="18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files</a:t>
            </a:r>
            <a:r>
              <a:rPr sz="2500" spc="185" dirty="0">
                <a:latin typeface="Arial MT"/>
                <a:cs typeface="Arial MT"/>
              </a:rPr>
              <a:t> </a:t>
            </a:r>
            <a:r>
              <a:rPr sz="2500" spc="85" dirty="0">
                <a:latin typeface="Arial MT"/>
                <a:cs typeface="Arial MT"/>
              </a:rPr>
              <a:t>with</a:t>
            </a:r>
            <a:r>
              <a:rPr sz="2500" spc="19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.gitignore</a:t>
            </a:r>
            <a:r>
              <a:rPr sz="2500" spc="185" dirty="0">
                <a:latin typeface="Arial MT"/>
                <a:cs typeface="Arial MT"/>
              </a:rPr>
              <a:t> </a:t>
            </a:r>
            <a:r>
              <a:rPr sz="25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[Link]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5438" y="8320451"/>
            <a:ext cx="4168140" cy="479425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7429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add -p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&lt;file_name&gt;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00379" y="3581808"/>
            <a:ext cx="4170679" cy="2027555"/>
            <a:chOff x="8700379" y="3581808"/>
            <a:chExt cx="4170679" cy="20275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0379" y="3782825"/>
              <a:ext cx="4170676" cy="18264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11979" y="3619908"/>
              <a:ext cx="1897380" cy="889000"/>
            </a:xfrm>
            <a:custGeom>
              <a:avLst/>
              <a:gdLst/>
              <a:ahLst/>
              <a:cxnLst/>
              <a:rect l="l" t="t" r="r" b="b"/>
              <a:pathLst>
                <a:path w="1897379" h="889000">
                  <a:moveTo>
                    <a:pt x="224685" y="0"/>
                  </a:moveTo>
                  <a:lnTo>
                    <a:pt x="1672351" y="0"/>
                  </a:lnTo>
                  <a:lnTo>
                    <a:pt x="1715245" y="172"/>
                  </a:lnTo>
                  <a:lnTo>
                    <a:pt x="1778016" y="4645"/>
                  </a:lnTo>
                  <a:lnTo>
                    <a:pt x="1831095" y="24284"/>
                  </a:lnTo>
                  <a:lnTo>
                    <a:pt x="1872752" y="65941"/>
                  </a:lnTo>
                  <a:lnTo>
                    <a:pt x="1892391" y="119036"/>
                  </a:lnTo>
                  <a:lnTo>
                    <a:pt x="1896865" y="182212"/>
                  </a:lnTo>
                  <a:lnTo>
                    <a:pt x="1897037" y="225684"/>
                  </a:lnTo>
                  <a:lnTo>
                    <a:pt x="1897037" y="664314"/>
                  </a:lnTo>
                  <a:lnTo>
                    <a:pt x="1896865" y="707208"/>
                  </a:lnTo>
                  <a:lnTo>
                    <a:pt x="1892391" y="769979"/>
                  </a:lnTo>
                  <a:lnTo>
                    <a:pt x="1872752" y="823058"/>
                  </a:lnTo>
                  <a:lnTo>
                    <a:pt x="1831095" y="864715"/>
                  </a:lnTo>
                  <a:lnTo>
                    <a:pt x="1778000" y="884354"/>
                  </a:lnTo>
                  <a:lnTo>
                    <a:pt x="1714824" y="888827"/>
                  </a:lnTo>
                  <a:lnTo>
                    <a:pt x="1671353" y="889000"/>
                  </a:lnTo>
                  <a:lnTo>
                    <a:pt x="224685" y="889000"/>
                  </a:lnTo>
                  <a:lnTo>
                    <a:pt x="181791" y="888827"/>
                  </a:lnTo>
                  <a:lnTo>
                    <a:pt x="119020" y="884354"/>
                  </a:lnTo>
                  <a:lnTo>
                    <a:pt x="65941" y="864715"/>
                  </a:lnTo>
                  <a:lnTo>
                    <a:pt x="24284" y="823058"/>
                  </a:lnTo>
                  <a:lnTo>
                    <a:pt x="4645" y="769963"/>
                  </a:lnTo>
                  <a:lnTo>
                    <a:pt x="172" y="706787"/>
                  </a:lnTo>
                  <a:lnTo>
                    <a:pt x="0" y="663315"/>
                  </a:lnTo>
                  <a:lnTo>
                    <a:pt x="0" y="224685"/>
                  </a:lnTo>
                  <a:lnTo>
                    <a:pt x="172" y="181791"/>
                  </a:lnTo>
                  <a:lnTo>
                    <a:pt x="4645" y="119020"/>
                  </a:lnTo>
                  <a:lnTo>
                    <a:pt x="24284" y="65941"/>
                  </a:lnTo>
                  <a:lnTo>
                    <a:pt x="65941" y="24284"/>
                  </a:lnTo>
                  <a:lnTo>
                    <a:pt x="119036" y="4645"/>
                  </a:lnTo>
                  <a:lnTo>
                    <a:pt x="182212" y="172"/>
                  </a:lnTo>
                  <a:lnTo>
                    <a:pt x="225684" y="0"/>
                  </a:lnTo>
                  <a:lnTo>
                    <a:pt x="224685" y="0"/>
                  </a:lnTo>
                  <a:close/>
                </a:path>
              </a:pathLst>
            </a:custGeom>
            <a:ln w="762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59371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908300"/>
            <a:ext cx="8258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Committing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staged</a:t>
            </a:r>
            <a:r>
              <a:rPr sz="3000" b="1" i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changes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575458"/>
            <a:ext cx="3351529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4267200"/>
            <a:ext cx="6572884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00"/>
              </a:lnSpc>
            </a:pPr>
            <a:r>
              <a:rPr sz="3000" spc="-30" dirty="0">
                <a:latin typeface="Trebuchet MS"/>
                <a:cs typeface="Trebuchet MS"/>
              </a:rPr>
              <a:t>External</a:t>
            </a:r>
            <a:r>
              <a:rPr sz="3000" spc="-19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text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editor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(most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likely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Courier New"/>
                <a:cs typeface="Courier New"/>
              </a:rPr>
              <a:t>vi</a:t>
            </a:r>
            <a:r>
              <a:rPr sz="3000" spc="-90" dirty="0">
                <a:latin typeface="Trebuchet MS"/>
                <a:cs typeface="Trebuchet MS"/>
              </a:rPr>
              <a:t>)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will </a:t>
            </a:r>
            <a:r>
              <a:rPr sz="3000" dirty="0">
                <a:latin typeface="Trebuchet MS"/>
                <a:cs typeface="Trebuchet MS"/>
              </a:rPr>
              <a:t>open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ask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for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commit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message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00" y="5969000"/>
            <a:ext cx="10523220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u="sng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Invest</a:t>
            </a:r>
            <a:r>
              <a:rPr sz="3000" b="1" u="sng" spc="-45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 </a:t>
            </a:r>
            <a:r>
              <a:rPr sz="3000" b="1" u="sng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in</a:t>
            </a:r>
            <a:r>
              <a:rPr sz="3000" b="1" u="sng" spc="-45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 </a:t>
            </a:r>
            <a:r>
              <a:rPr sz="3000" b="1" u="sng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good</a:t>
            </a:r>
            <a:r>
              <a:rPr sz="3000" b="1" u="sng" spc="-40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 </a:t>
            </a:r>
            <a:r>
              <a:rPr sz="3000" b="1" u="sng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commit</a:t>
            </a:r>
            <a:r>
              <a:rPr sz="3000" b="1" u="sng" spc="-45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 </a:t>
            </a:r>
            <a:r>
              <a:rPr sz="3000" b="1" u="sng" spc="-10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messages!</a:t>
            </a:r>
            <a:endParaRPr sz="3000">
              <a:latin typeface="Arial"/>
              <a:cs typeface="Arial"/>
            </a:endParaRPr>
          </a:p>
          <a:p>
            <a:pPr marL="901700" indent="-419100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01700" algn="l"/>
              </a:tabLst>
            </a:pPr>
            <a:r>
              <a:rPr sz="3000" dirty="0">
                <a:latin typeface="Trebuchet MS"/>
                <a:cs typeface="Trebuchet MS"/>
              </a:rPr>
              <a:t>Subject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line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+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body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(Follow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50/72</a:t>
            </a:r>
            <a:r>
              <a:rPr sz="3000" spc="-100" dirty="0">
                <a:latin typeface="Trebuchet MS"/>
                <a:cs typeface="Trebuchet MS"/>
              </a:rPr>
              <a:t> rule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0076BA"/>
                </a:solidFill>
                <a:latin typeface="Trebuchet MS"/>
                <a:cs typeface="Trebuchet MS"/>
              </a:rPr>
              <a:t>[</a:t>
            </a:r>
            <a:r>
              <a:rPr sz="3000" u="sng" spc="-10" dirty="0">
                <a:solidFill>
                  <a:srgbClr val="0076BA"/>
                </a:solidFill>
                <a:uFill>
                  <a:solidFill>
                    <a:srgbClr val="0076BA"/>
                  </a:solidFill>
                </a:uFill>
                <a:latin typeface="Trebuchet MS"/>
                <a:cs typeface="Trebuchet MS"/>
              </a:rPr>
              <a:t>Link</a:t>
            </a:r>
            <a:r>
              <a:rPr sz="3000" spc="-10" dirty="0">
                <a:solidFill>
                  <a:srgbClr val="0076BA"/>
                </a:solidFill>
                <a:latin typeface="Trebuchet MS"/>
                <a:cs typeface="Trebuchet MS"/>
              </a:rPr>
              <a:t>]</a:t>
            </a:r>
            <a:r>
              <a:rPr sz="3000" spc="-1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901700" indent="-419100">
              <a:lnSpc>
                <a:spcPct val="100000"/>
              </a:lnSpc>
              <a:spcBef>
                <a:spcPts val="1000"/>
              </a:spcBef>
              <a:buSzPct val="145000"/>
              <a:buChar char="•"/>
              <a:tabLst>
                <a:tab pos="901700" algn="l"/>
              </a:tabLst>
            </a:pPr>
            <a:r>
              <a:rPr sz="3000" spc="-85" dirty="0">
                <a:latin typeface="Trebuchet MS"/>
                <a:cs typeface="Trebuchet MS"/>
              </a:rPr>
              <a:t>Write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them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like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email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yourself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585" dirty="0">
                <a:latin typeface="Trebuchet MS"/>
                <a:cs typeface="Trebuchet MS"/>
              </a:rPr>
              <a:t>/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other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developers</a:t>
            </a:r>
            <a:endParaRPr sz="3000">
              <a:latin typeface="Trebuchet MS"/>
              <a:cs typeface="Trebuchet MS"/>
            </a:endParaRPr>
          </a:p>
          <a:p>
            <a:pPr marL="901700" indent="-419100">
              <a:lnSpc>
                <a:spcPct val="100000"/>
              </a:lnSpc>
              <a:spcBef>
                <a:spcPts val="1000"/>
              </a:spcBef>
              <a:buSzPct val="145000"/>
              <a:buChar char="•"/>
              <a:tabLst>
                <a:tab pos="901700" algn="l"/>
              </a:tabLst>
            </a:pPr>
            <a:r>
              <a:rPr sz="3000" dirty="0">
                <a:latin typeface="Trebuchet MS"/>
                <a:cs typeface="Trebuchet MS"/>
              </a:rPr>
              <a:t>Document</a:t>
            </a:r>
            <a:r>
              <a:rPr sz="3000" spc="35" dirty="0">
                <a:latin typeface="Trebuchet MS"/>
                <a:cs typeface="Trebuchet MS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why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made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changes</a:t>
            </a:r>
            <a:endParaRPr sz="3000">
              <a:latin typeface="Trebuchet MS"/>
              <a:cs typeface="Trebuchet MS"/>
            </a:endParaRPr>
          </a:p>
          <a:p>
            <a:pPr marL="143510" marR="161290" indent="-106045">
              <a:lnSpc>
                <a:spcPct val="100000"/>
              </a:lnSpc>
              <a:spcBef>
                <a:spcPts val="1500"/>
              </a:spcBef>
            </a:pPr>
            <a:r>
              <a:rPr sz="3000" b="1" dirty="0">
                <a:latin typeface="Arial"/>
                <a:cs typeface="Arial"/>
              </a:rPr>
              <a:t>Good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commits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are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small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and</a:t>
            </a:r>
            <a:r>
              <a:rPr sz="3000" i="1" spc="2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often,</a:t>
            </a:r>
            <a:r>
              <a:rPr sz="3000" i="1" spc="2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conceptually</a:t>
            </a:r>
            <a:r>
              <a:rPr sz="3000" i="1" spc="20" dirty="0">
                <a:latin typeface="Arial"/>
                <a:cs typeface="Arial"/>
              </a:rPr>
              <a:t> </a:t>
            </a:r>
            <a:r>
              <a:rPr sz="3000" i="1" spc="-10" dirty="0">
                <a:latin typeface="Arial"/>
                <a:cs typeface="Arial"/>
              </a:rPr>
              <a:t>separated, </a:t>
            </a:r>
            <a:r>
              <a:rPr sz="3000" i="1" dirty="0">
                <a:latin typeface="Arial"/>
                <a:cs typeface="Arial"/>
              </a:rPr>
              <a:t>only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include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source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files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&amp;</a:t>
            </a:r>
            <a:r>
              <a:rPr sz="3000" i="1" spc="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at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best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working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spc="-20" dirty="0"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300" y="5346700"/>
            <a:ext cx="2291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Don’t</a:t>
            </a:r>
            <a:r>
              <a:rPr sz="3000" spc="-20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like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Courier New"/>
                <a:cs typeface="Courier New"/>
              </a:rPr>
              <a:t>vi</a:t>
            </a:r>
            <a:r>
              <a:rPr sz="3000" spc="-60" dirty="0"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8522" y="5396731"/>
            <a:ext cx="6475730" cy="4064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873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core.editor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„nano“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65851" y="3181758"/>
            <a:ext cx="4170679" cy="2078989"/>
            <a:chOff x="8365851" y="3181758"/>
            <a:chExt cx="4170679" cy="207898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5851" y="3433884"/>
              <a:ext cx="4170670" cy="1826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74239" y="3219858"/>
              <a:ext cx="1897380" cy="889000"/>
            </a:xfrm>
            <a:custGeom>
              <a:avLst/>
              <a:gdLst/>
              <a:ahLst/>
              <a:cxnLst/>
              <a:rect l="l" t="t" r="r" b="b"/>
              <a:pathLst>
                <a:path w="1897379" h="889000">
                  <a:moveTo>
                    <a:pt x="224685" y="0"/>
                  </a:moveTo>
                  <a:lnTo>
                    <a:pt x="1672351" y="0"/>
                  </a:lnTo>
                  <a:lnTo>
                    <a:pt x="1715245" y="172"/>
                  </a:lnTo>
                  <a:lnTo>
                    <a:pt x="1778016" y="4645"/>
                  </a:lnTo>
                  <a:lnTo>
                    <a:pt x="1831095" y="24284"/>
                  </a:lnTo>
                  <a:lnTo>
                    <a:pt x="1872752" y="65941"/>
                  </a:lnTo>
                  <a:lnTo>
                    <a:pt x="1892391" y="119036"/>
                  </a:lnTo>
                  <a:lnTo>
                    <a:pt x="1896865" y="182212"/>
                  </a:lnTo>
                  <a:lnTo>
                    <a:pt x="1897037" y="225684"/>
                  </a:lnTo>
                  <a:lnTo>
                    <a:pt x="1897037" y="664314"/>
                  </a:lnTo>
                  <a:lnTo>
                    <a:pt x="1896865" y="707208"/>
                  </a:lnTo>
                  <a:lnTo>
                    <a:pt x="1892391" y="769979"/>
                  </a:lnTo>
                  <a:lnTo>
                    <a:pt x="1872752" y="823058"/>
                  </a:lnTo>
                  <a:lnTo>
                    <a:pt x="1831095" y="864715"/>
                  </a:lnTo>
                  <a:lnTo>
                    <a:pt x="1778000" y="884354"/>
                  </a:lnTo>
                  <a:lnTo>
                    <a:pt x="1714824" y="888827"/>
                  </a:lnTo>
                  <a:lnTo>
                    <a:pt x="1671353" y="889000"/>
                  </a:lnTo>
                  <a:lnTo>
                    <a:pt x="224685" y="889000"/>
                  </a:lnTo>
                  <a:lnTo>
                    <a:pt x="181791" y="888827"/>
                  </a:lnTo>
                  <a:lnTo>
                    <a:pt x="119020" y="884354"/>
                  </a:lnTo>
                  <a:lnTo>
                    <a:pt x="65941" y="864715"/>
                  </a:lnTo>
                  <a:lnTo>
                    <a:pt x="24284" y="823058"/>
                  </a:lnTo>
                  <a:lnTo>
                    <a:pt x="4645" y="769963"/>
                  </a:lnTo>
                  <a:lnTo>
                    <a:pt x="172" y="706787"/>
                  </a:lnTo>
                  <a:lnTo>
                    <a:pt x="0" y="663315"/>
                  </a:lnTo>
                  <a:lnTo>
                    <a:pt x="0" y="224685"/>
                  </a:lnTo>
                  <a:lnTo>
                    <a:pt x="172" y="181791"/>
                  </a:lnTo>
                  <a:lnTo>
                    <a:pt x="4645" y="119020"/>
                  </a:lnTo>
                  <a:lnTo>
                    <a:pt x="24284" y="65941"/>
                  </a:lnTo>
                  <a:lnTo>
                    <a:pt x="65941" y="24284"/>
                  </a:lnTo>
                  <a:lnTo>
                    <a:pt x="119036" y="4645"/>
                  </a:lnTo>
                  <a:lnTo>
                    <a:pt x="182212" y="172"/>
                  </a:lnTo>
                  <a:lnTo>
                    <a:pt x="225684" y="0"/>
                  </a:lnTo>
                  <a:lnTo>
                    <a:pt x="224685" y="0"/>
                  </a:lnTo>
                  <a:close/>
                </a:path>
              </a:pathLst>
            </a:custGeom>
            <a:ln w="762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3073400"/>
            <a:ext cx="6481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Arial"/>
                <a:cs typeface="Arial"/>
              </a:rPr>
              <a:t>Display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changes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tracked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files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816758"/>
            <a:ext cx="28924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559300"/>
            <a:ext cx="904430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spc="-105" dirty="0">
                <a:latin typeface="Trebuchet MS"/>
                <a:cs typeface="Trebuchet MS"/>
              </a:rPr>
              <a:t>To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precise: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Differences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directory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540" dirty="0">
                <a:latin typeface="Segoe UI Symbol"/>
                <a:cs typeface="Segoe UI Symbol"/>
              </a:rPr>
              <a:t>➡</a:t>
            </a:r>
            <a:r>
              <a:rPr sz="3000" spc="105" dirty="0">
                <a:latin typeface="Segoe UI Symbol"/>
                <a:cs typeface="Segoe UI Symbol"/>
              </a:rPr>
              <a:t> </a:t>
            </a: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unstaged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changes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spc="-40" dirty="0">
                <a:latin typeface="Trebuchet MS"/>
                <a:cs typeface="Trebuchet MS"/>
              </a:rPr>
              <a:t>Helpful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inspect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what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have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done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44690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3073400"/>
            <a:ext cx="5571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Arial"/>
                <a:cs typeface="Arial"/>
              </a:rPr>
              <a:t>Display</a:t>
            </a:r>
            <a:r>
              <a:rPr sz="3000" b="1" spc="-114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history</a:t>
            </a:r>
            <a:r>
              <a:rPr sz="3000" b="1" spc="-11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1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commits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816758"/>
            <a:ext cx="266319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419600"/>
            <a:ext cx="8706485" cy="1397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140" dirty="0">
                <a:latin typeface="Trebuchet MS"/>
                <a:cs typeface="Trebuchet MS"/>
              </a:rPr>
              <a:t>See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last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that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were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made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latin typeface="Trebuchet MS"/>
                <a:cs typeface="Trebuchet MS"/>
              </a:rPr>
              <a:t>including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commit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message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(at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least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default)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39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config </a:t>
            </a:r>
            <a:r>
              <a:rPr sz="4000" b="1" spc="-20" dirty="0">
                <a:latin typeface="Courier New"/>
                <a:cs typeface="Courier New"/>
              </a:rPr>
              <a:t>init </a:t>
            </a:r>
            <a:r>
              <a:rPr sz="4000" b="1" spc="-10" dirty="0">
                <a:latin typeface="Courier New"/>
                <a:cs typeface="Courier New"/>
              </a:rPr>
              <a:t>status </a:t>
            </a:r>
            <a:r>
              <a:rPr sz="4000" b="1" spc="-25" dirty="0">
                <a:latin typeface="Courier New"/>
                <a:cs typeface="Courier New"/>
              </a:rPr>
              <a:t>add </a:t>
            </a:r>
            <a:r>
              <a:rPr sz="4000" b="1" spc="-10" dirty="0">
                <a:latin typeface="Courier New"/>
                <a:cs typeface="Courier New"/>
              </a:rPr>
              <a:t>commit </a:t>
            </a:r>
            <a:r>
              <a:rPr sz="4000" b="1" spc="-20" dirty="0">
                <a:latin typeface="Courier New"/>
                <a:cs typeface="Courier New"/>
              </a:rPr>
              <a:t>diff </a:t>
            </a:r>
            <a:r>
              <a:rPr sz="4000" b="1" spc="-25" dirty="0"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0024" y="7300148"/>
            <a:ext cx="4166235" cy="16897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R="1270" algn="ctr">
              <a:lnSpc>
                <a:spcPts val="4150"/>
              </a:lnSpc>
              <a:spcBef>
                <a:spcPts val="415"/>
              </a:spcBef>
            </a:pPr>
            <a:r>
              <a:rPr sz="3500" b="1" spc="-10" dirty="0">
                <a:latin typeface="Arial"/>
                <a:cs typeface="Arial"/>
              </a:rPr>
              <a:t>Solutions</a:t>
            </a:r>
            <a:endParaRPr sz="3500">
              <a:latin typeface="Arial"/>
              <a:cs typeface="Arial"/>
            </a:endParaRPr>
          </a:p>
          <a:p>
            <a:pPr marL="146685" marR="140970" algn="ctr">
              <a:lnSpc>
                <a:spcPts val="4100"/>
              </a:lnSpc>
              <a:spcBef>
                <a:spcPts val="170"/>
              </a:spcBef>
            </a:pPr>
            <a:r>
              <a:rPr sz="3500" spc="50" dirty="0">
                <a:latin typeface="Trebuchet MS"/>
                <a:cs typeface="Trebuchet MS"/>
              </a:rPr>
              <a:t>can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be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found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-90" dirty="0">
                <a:latin typeface="Trebuchet MS"/>
                <a:cs typeface="Trebuchet MS"/>
              </a:rPr>
              <a:t>at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spc="-50" dirty="0">
                <a:latin typeface="Trebuchet MS"/>
                <a:cs typeface="Trebuchet MS"/>
              </a:rPr>
              <a:t>the </a:t>
            </a:r>
            <a:r>
              <a:rPr sz="3500" dirty="0">
                <a:latin typeface="Trebuchet MS"/>
                <a:cs typeface="Trebuchet MS"/>
              </a:rPr>
              <a:t>end</a:t>
            </a:r>
            <a:r>
              <a:rPr sz="3500" spc="-12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of</a:t>
            </a:r>
            <a:r>
              <a:rPr sz="3500" spc="-125" dirty="0">
                <a:latin typeface="Trebuchet MS"/>
                <a:cs typeface="Trebuchet MS"/>
              </a:rPr>
              <a:t> </a:t>
            </a:r>
            <a:r>
              <a:rPr sz="3500" spc="-70" dirty="0">
                <a:latin typeface="Trebuchet MS"/>
                <a:cs typeface="Trebuchet MS"/>
              </a:rPr>
              <a:t>the</a:t>
            </a:r>
            <a:r>
              <a:rPr sz="3500" spc="-120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slides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2616200"/>
          </a:xfrm>
          <a:custGeom>
            <a:avLst/>
            <a:gdLst/>
            <a:ahLst/>
            <a:cxnLst/>
            <a:rect l="l" t="t" r="r" b="b"/>
            <a:pathLst>
              <a:path w="13004800" h="2616200">
                <a:moveTo>
                  <a:pt x="0" y="0"/>
                </a:moveTo>
                <a:lnTo>
                  <a:pt x="13004800" y="0"/>
                </a:lnTo>
                <a:lnTo>
                  <a:pt x="130048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58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What</a:t>
            </a:r>
            <a:r>
              <a:rPr dirty="0"/>
              <a:t> </a:t>
            </a:r>
            <a:r>
              <a:rPr spc="140" dirty="0"/>
              <a:t>is</a:t>
            </a:r>
            <a:r>
              <a:rPr spc="5" dirty="0"/>
              <a:t> </a:t>
            </a:r>
            <a:r>
              <a:rPr spc="140" dirty="0"/>
              <a:t>it?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5300" y="2959100"/>
            <a:ext cx="10683875" cy="394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0" marR="389890" algn="ctr">
              <a:lnSpc>
                <a:spcPct val="102800"/>
              </a:lnSpc>
            </a:pPr>
            <a:r>
              <a:rPr sz="3000" i="1" spc="70" dirty="0">
                <a:latin typeface="Arial"/>
                <a:cs typeface="Arial"/>
              </a:rPr>
              <a:t>“Git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is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free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and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open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source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distributed</a:t>
            </a:r>
            <a:r>
              <a:rPr sz="3000" b="1" i="1" spc="-35" dirty="0">
                <a:latin typeface="Arial"/>
                <a:cs typeface="Arial"/>
              </a:rPr>
              <a:t> </a:t>
            </a:r>
            <a:r>
              <a:rPr sz="3000" b="1" i="1" spc="-20" dirty="0">
                <a:latin typeface="Arial"/>
                <a:cs typeface="Arial"/>
              </a:rPr>
              <a:t>version </a:t>
            </a:r>
            <a:r>
              <a:rPr sz="3000" b="1" i="1" dirty="0">
                <a:latin typeface="Arial"/>
                <a:cs typeface="Arial"/>
              </a:rPr>
              <a:t>control</a:t>
            </a:r>
            <a:r>
              <a:rPr sz="3000" b="1" i="1" spc="-3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system</a:t>
            </a:r>
            <a:r>
              <a:rPr sz="3000" i="1" dirty="0">
                <a:latin typeface="Arial"/>
                <a:cs typeface="Arial"/>
              </a:rPr>
              <a:t>,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which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is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fast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and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spc="-10" dirty="0">
                <a:latin typeface="Arial"/>
                <a:cs typeface="Arial"/>
              </a:rPr>
              <a:t>efficient.“</a:t>
            </a:r>
            <a:endParaRPr sz="3000">
              <a:latin typeface="Arial"/>
              <a:cs typeface="Arial"/>
            </a:endParaRPr>
          </a:p>
          <a:p>
            <a:pPr marL="1341120" algn="ctr">
              <a:lnSpc>
                <a:spcPct val="100000"/>
              </a:lnSpc>
              <a:spcBef>
                <a:spcPts val="700"/>
              </a:spcBef>
            </a:pPr>
            <a:r>
              <a:rPr sz="2400" b="1" spc="175" dirty="0">
                <a:latin typeface="Arial"/>
                <a:cs typeface="Arial"/>
              </a:rPr>
              <a:t>-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Homepage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Arial"/>
              <a:cs typeface="Arial"/>
            </a:endParaRPr>
          </a:p>
          <a:p>
            <a:pPr marL="456565" indent="-443865">
              <a:lnSpc>
                <a:spcPct val="100000"/>
              </a:lnSpc>
              <a:spcBef>
                <a:spcPts val="5"/>
              </a:spcBef>
              <a:buSzPct val="145000"/>
              <a:buChar char="•"/>
              <a:tabLst>
                <a:tab pos="456565" algn="l"/>
                <a:tab pos="4863465" algn="l"/>
              </a:tabLst>
            </a:pPr>
            <a:r>
              <a:rPr sz="3000" dirty="0">
                <a:latin typeface="Trebuchet MS"/>
                <a:cs typeface="Trebuchet MS"/>
              </a:rPr>
              <a:t>Version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control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system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170" dirty="0">
                <a:latin typeface="Trebuchet MS"/>
                <a:cs typeface="Trebuchet MS"/>
              </a:rPr>
              <a:t>=</a:t>
            </a:r>
            <a:r>
              <a:rPr sz="3000" dirty="0">
                <a:latin typeface="Trebuchet MS"/>
                <a:cs typeface="Trebuchet MS"/>
              </a:rPr>
              <a:t>	tracks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versions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files</a:t>
            </a:r>
            <a:endParaRPr sz="3000">
              <a:latin typeface="Trebuchet MS"/>
              <a:cs typeface="Trebuchet MS"/>
            </a:endParaRPr>
          </a:p>
          <a:p>
            <a:pPr marL="901700" marR="781685">
              <a:lnSpc>
                <a:spcPct val="100000"/>
              </a:lnSpc>
              <a:spcBef>
                <a:spcPts val="500"/>
              </a:spcBef>
            </a:pPr>
            <a:r>
              <a:rPr sz="2500" spc="-65" dirty="0">
                <a:latin typeface="Trebuchet MS"/>
                <a:cs typeface="Trebuchet MS"/>
              </a:rPr>
              <a:t>e.g.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source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code,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LaTeX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thesis,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paper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or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talk,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website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html,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etc. </a:t>
            </a:r>
            <a:r>
              <a:rPr sz="2500" spc="-30" dirty="0">
                <a:latin typeface="Trebuchet MS"/>
                <a:cs typeface="Trebuchet MS"/>
              </a:rPr>
              <a:t>(Rule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of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thumb: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Everything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you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edit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in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text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editors)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50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buSzPct val="145000"/>
              <a:buChar char="•"/>
              <a:tabLst>
                <a:tab pos="456565" algn="l"/>
              </a:tabLst>
            </a:pPr>
            <a:r>
              <a:rPr sz="3000" spc="-20" dirty="0">
                <a:latin typeface="Trebuchet MS"/>
                <a:cs typeface="Trebuchet MS"/>
              </a:rPr>
              <a:t>Distributed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=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everyone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has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full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75" dirty="0">
                <a:latin typeface="Trebuchet MS"/>
                <a:cs typeface="Trebuchet MS"/>
              </a:rPr>
              <a:t>copy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6182" y="7246839"/>
            <a:ext cx="3427795" cy="23202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0255" y="7159418"/>
            <a:ext cx="3452672" cy="24382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9900" y="7962900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distributed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0" y="7962900"/>
            <a:ext cx="151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rebuchet MS"/>
                <a:cs typeface="Trebuchet MS"/>
              </a:rPr>
              <a:t>centralized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39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4700" y="2833623"/>
            <a:ext cx="11458575" cy="64884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066800" marR="607060" indent="-533400">
              <a:lnSpc>
                <a:spcPct val="103800"/>
              </a:lnSpc>
              <a:spcBef>
                <a:spcPts val="15"/>
              </a:spcBef>
              <a:buAutoNum type="arabicPeriod"/>
              <a:tabLst>
                <a:tab pos="1066800" algn="l"/>
              </a:tabLst>
            </a:pPr>
            <a:r>
              <a:rPr sz="2650" dirty="0">
                <a:latin typeface="Trebuchet MS"/>
                <a:cs typeface="Trebuchet MS"/>
              </a:rPr>
              <a:t>Configure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your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git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setup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65" dirty="0">
                <a:latin typeface="Trebuchet MS"/>
                <a:cs typeface="Trebuchet MS"/>
              </a:rPr>
              <a:t>by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setting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your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name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and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mail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address. </a:t>
            </a:r>
            <a:r>
              <a:rPr sz="2650" spc="-85" dirty="0">
                <a:latin typeface="Trebuchet MS"/>
                <a:cs typeface="Trebuchet MS"/>
              </a:rPr>
              <a:t>If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you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done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114" dirty="0">
                <a:latin typeface="Trebuchet MS"/>
                <a:cs typeface="Trebuchet MS"/>
              </a:rPr>
              <a:t>that,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65" dirty="0">
                <a:latin typeface="Trebuchet MS"/>
                <a:cs typeface="Trebuchet MS"/>
              </a:rPr>
              <a:t>check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Courier New"/>
                <a:cs typeface="Courier New"/>
              </a:rPr>
              <a:t>.gitconfig</a:t>
            </a:r>
            <a:r>
              <a:rPr sz="2650" spc="-844" dirty="0">
                <a:latin typeface="Courier New"/>
                <a:cs typeface="Courier New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file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in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your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home</a:t>
            </a:r>
            <a:endParaRPr sz="2650">
              <a:latin typeface="Trebuchet MS"/>
              <a:cs typeface="Trebuchet MS"/>
            </a:endParaRPr>
          </a:p>
          <a:p>
            <a:pPr marL="1066800">
              <a:lnSpc>
                <a:spcPct val="100000"/>
              </a:lnSpc>
              <a:spcBef>
                <a:spcPts val="220"/>
              </a:spcBef>
            </a:pPr>
            <a:r>
              <a:rPr sz="2650" spc="-10" dirty="0">
                <a:latin typeface="Trebuchet MS"/>
                <a:cs typeface="Trebuchet MS"/>
              </a:rPr>
              <a:t>directory.</a:t>
            </a:r>
            <a:endParaRPr sz="2650">
              <a:latin typeface="Trebuchet MS"/>
              <a:cs typeface="Trebuchet MS"/>
            </a:endParaRPr>
          </a:p>
          <a:p>
            <a:pPr marL="1066165" indent="-532765">
              <a:lnSpc>
                <a:spcPct val="100000"/>
              </a:lnSpc>
              <a:spcBef>
                <a:spcPts val="2620"/>
              </a:spcBef>
              <a:buAutoNum type="arabicPeriod" startAt="2"/>
              <a:tabLst>
                <a:tab pos="1066165" algn="l"/>
              </a:tabLst>
            </a:pPr>
            <a:r>
              <a:rPr sz="2650" dirty="0">
                <a:latin typeface="Trebuchet MS"/>
                <a:cs typeface="Trebuchet MS"/>
              </a:rPr>
              <a:t>Create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a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new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directory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and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initialize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empty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git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repository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in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it.</a:t>
            </a:r>
            <a:endParaRPr sz="2650">
              <a:latin typeface="Trebuchet MS"/>
              <a:cs typeface="Trebuchet MS"/>
            </a:endParaRPr>
          </a:p>
          <a:p>
            <a:pPr marL="1066165" indent="-532765">
              <a:lnSpc>
                <a:spcPct val="100000"/>
              </a:lnSpc>
              <a:spcBef>
                <a:spcPts val="2620"/>
              </a:spcBef>
              <a:buAutoNum type="arabicPeriod" startAt="2"/>
              <a:tabLst>
                <a:tab pos="1066165" algn="l"/>
              </a:tabLst>
            </a:pPr>
            <a:r>
              <a:rPr sz="2650" dirty="0">
                <a:latin typeface="Trebuchet MS"/>
                <a:cs typeface="Trebuchet MS"/>
              </a:rPr>
              <a:t>Create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a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simple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sample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80" dirty="0">
                <a:latin typeface="Trebuchet MS"/>
                <a:cs typeface="Trebuchet MS"/>
              </a:rPr>
              <a:t>code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file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in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directory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and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commit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it.</a:t>
            </a:r>
            <a:endParaRPr sz="2650">
              <a:latin typeface="Trebuchet MS"/>
              <a:cs typeface="Trebuchet MS"/>
            </a:endParaRPr>
          </a:p>
          <a:p>
            <a:pPr marL="1066800" marR="549910" indent="-533400">
              <a:lnSpc>
                <a:spcPct val="103800"/>
              </a:lnSpc>
              <a:spcBef>
                <a:spcPts val="2600"/>
              </a:spcBef>
              <a:buAutoNum type="arabicPeriod" startAt="2"/>
              <a:tabLst>
                <a:tab pos="1066800" algn="l"/>
              </a:tabLst>
            </a:pPr>
            <a:r>
              <a:rPr sz="2650" spc="65" dirty="0">
                <a:latin typeface="Trebuchet MS"/>
                <a:cs typeface="Trebuchet MS"/>
              </a:rPr>
              <a:t>Modify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sample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80" dirty="0">
                <a:latin typeface="Trebuchet MS"/>
                <a:cs typeface="Trebuchet MS"/>
              </a:rPr>
              <a:t>code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file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and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commit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70" dirty="0">
                <a:latin typeface="Trebuchet MS"/>
                <a:cs typeface="Trebuchet MS"/>
              </a:rPr>
              <a:t> </a:t>
            </a:r>
            <a:r>
              <a:rPr sz="2650" spc="65" dirty="0">
                <a:latin typeface="Trebuchet MS"/>
                <a:cs typeface="Trebuchet MS"/>
              </a:rPr>
              <a:t>changes.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110" dirty="0">
                <a:latin typeface="Trebuchet MS"/>
                <a:cs typeface="Trebuchet MS"/>
              </a:rPr>
              <a:t>Check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the </a:t>
            </a:r>
            <a:r>
              <a:rPr sz="2650" spc="105" dirty="0">
                <a:latin typeface="Trebuchet MS"/>
                <a:cs typeface="Trebuchet MS"/>
              </a:rPr>
              <a:t>changes</a:t>
            </a:r>
            <a:r>
              <a:rPr sz="2650" spc="-3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first.</a:t>
            </a:r>
            <a:endParaRPr sz="2650">
              <a:latin typeface="Trebuchet MS"/>
              <a:cs typeface="Trebuchet MS"/>
            </a:endParaRPr>
          </a:p>
          <a:p>
            <a:pPr marL="1066165" indent="-532765">
              <a:lnSpc>
                <a:spcPct val="100000"/>
              </a:lnSpc>
              <a:spcBef>
                <a:spcPts val="2620"/>
              </a:spcBef>
              <a:buAutoNum type="arabicPeriod" startAt="2"/>
              <a:tabLst>
                <a:tab pos="1066165" algn="l"/>
              </a:tabLst>
            </a:pPr>
            <a:r>
              <a:rPr sz="2650" spc="110" dirty="0">
                <a:latin typeface="Trebuchet MS"/>
                <a:cs typeface="Trebuchet MS"/>
              </a:rPr>
              <a:t>Look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at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commit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history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you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created.</a:t>
            </a:r>
            <a:endParaRPr sz="2650">
              <a:latin typeface="Trebuchet MS"/>
              <a:cs typeface="Trebuchet MS"/>
            </a:endParaRPr>
          </a:p>
          <a:p>
            <a:pPr marL="12065" marR="5080" indent="3810" algn="ctr">
              <a:lnSpc>
                <a:spcPct val="100000"/>
              </a:lnSpc>
              <a:spcBef>
                <a:spcPts val="2370"/>
              </a:spcBef>
            </a:pPr>
            <a:r>
              <a:rPr sz="2000" b="1" i="1" dirty="0">
                <a:latin typeface="Arial"/>
                <a:cs typeface="Arial"/>
              </a:rPr>
              <a:t>Optional</a:t>
            </a:r>
            <a:r>
              <a:rPr sz="2000" i="1" dirty="0">
                <a:latin typeface="Arial"/>
                <a:cs typeface="Arial"/>
              </a:rPr>
              <a:t>: If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you currently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work on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65" dirty="0">
                <a:latin typeface="Arial"/>
                <a:cs typeface="Arial"/>
              </a:rPr>
              <a:t>"code"</a:t>
            </a:r>
            <a:r>
              <a:rPr sz="2000" i="1" dirty="0">
                <a:latin typeface="Arial"/>
                <a:cs typeface="Arial"/>
              </a:rPr>
              <a:t> project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30" dirty="0">
                <a:latin typeface="Arial"/>
                <a:cs typeface="Arial"/>
              </a:rPr>
              <a:t>(remember,</a:t>
            </a:r>
            <a:r>
              <a:rPr sz="2000" i="1" dirty="0">
                <a:latin typeface="Arial"/>
                <a:cs typeface="Arial"/>
              </a:rPr>
              <a:t> this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also might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e.g.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be a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110" dirty="0">
                <a:latin typeface="Arial"/>
                <a:cs typeface="Arial"/>
              </a:rPr>
              <a:t>LaTeX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paper </a:t>
            </a:r>
            <a:r>
              <a:rPr sz="2000" i="1" dirty="0">
                <a:latin typeface="Arial"/>
                <a:cs typeface="Arial"/>
              </a:rPr>
              <a:t>project),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repeat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step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2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and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3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and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make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git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repository.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Instead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creating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sample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file,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you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just </a:t>
            </a:r>
            <a:r>
              <a:rPr sz="2000" i="1" dirty="0">
                <a:latin typeface="Arial"/>
                <a:cs typeface="Arial"/>
              </a:rPr>
              <a:t>commit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your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source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files.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Do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not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worry,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your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project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files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will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remain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untouched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by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this.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The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next</a:t>
            </a:r>
            <a:r>
              <a:rPr sz="2000" i="1" spc="20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time </a:t>
            </a:r>
            <a:r>
              <a:rPr sz="2000" i="1" dirty="0">
                <a:latin typeface="Arial"/>
                <a:cs typeface="Arial"/>
              </a:rPr>
              <a:t>you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change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your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project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files,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just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commit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your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changes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(step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4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and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5).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Just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continue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to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repeat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step</a:t>
            </a:r>
            <a:r>
              <a:rPr sz="2000" i="1" spc="15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4 </a:t>
            </a:r>
            <a:r>
              <a:rPr sz="2000" i="1" dirty="0">
                <a:latin typeface="Arial"/>
                <a:cs typeface="Arial"/>
              </a:rPr>
              <a:t>and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5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every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time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you work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on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your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project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and you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will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have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already</a:t>
            </a:r>
            <a:r>
              <a:rPr sz="2000" i="1" dirty="0">
                <a:latin typeface="Arial"/>
                <a:cs typeface="Arial"/>
              </a:rPr>
              <a:t> mastered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main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git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workflow.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025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Basic</a:t>
            </a:r>
            <a:r>
              <a:rPr dirty="0"/>
              <a:t> </a:t>
            </a:r>
            <a:r>
              <a:rPr spc="18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800" y="3543300"/>
            <a:ext cx="427990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b="1" i="1" spc="-20" dirty="0">
                <a:latin typeface="Arial"/>
                <a:cs typeface="Arial"/>
              </a:rPr>
              <a:t>WORK</a:t>
            </a:r>
            <a:endParaRPr sz="4000">
              <a:latin typeface="Arial"/>
              <a:cs typeface="Arial"/>
            </a:endParaRPr>
          </a:p>
          <a:p>
            <a:pPr marL="12700" marR="5080" algn="ctr">
              <a:lnSpc>
                <a:spcPts val="9800"/>
              </a:lnSpc>
              <a:spcBef>
                <a:spcPts val="1160"/>
              </a:spcBef>
            </a:pPr>
            <a:r>
              <a:rPr sz="4000" b="1" dirty="0">
                <a:latin typeface="Arial"/>
                <a:cs typeface="Arial"/>
              </a:rPr>
              <a:t>git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status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365" dirty="0">
                <a:latin typeface="Arial"/>
                <a:cs typeface="Arial"/>
              </a:rPr>
              <a:t>/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git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diff </a:t>
            </a:r>
            <a:r>
              <a:rPr sz="4000" b="1" dirty="0">
                <a:latin typeface="Arial"/>
                <a:cs typeface="Arial"/>
              </a:rPr>
              <a:t>git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add</a:t>
            </a:r>
            <a:endParaRPr sz="40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3840"/>
              </a:spcBef>
            </a:pPr>
            <a:r>
              <a:rPr sz="4000" b="1" dirty="0">
                <a:latin typeface="Arial"/>
                <a:cs typeface="Arial"/>
              </a:rPr>
              <a:t>git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commit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7237" y="5446092"/>
            <a:ext cx="530860" cy="757555"/>
          </a:xfrm>
          <a:custGeom>
            <a:avLst/>
            <a:gdLst/>
            <a:ahLst/>
            <a:cxnLst/>
            <a:rect l="l" t="t" r="r" b="b"/>
            <a:pathLst>
              <a:path w="530859" h="757554">
                <a:moveTo>
                  <a:pt x="354131" y="0"/>
                </a:moveTo>
                <a:lnTo>
                  <a:pt x="176192" y="0"/>
                </a:lnTo>
                <a:lnTo>
                  <a:pt x="176192" y="397551"/>
                </a:lnTo>
                <a:lnTo>
                  <a:pt x="0" y="397551"/>
                </a:lnTo>
                <a:lnTo>
                  <a:pt x="265162" y="757038"/>
                </a:lnTo>
                <a:lnTo>
                  <a:pt x="530324" y="397551"/>
                </a:lnTo>
                <a:lnTo>
                  <a:pt x="354131" y="397551"/>
                </a:lnTo>
                <a:lnTo>
                  <a:pt x="35413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7237" y="4182715"/>
            <a:ext cx="530860" cy="757555"/>
          </a:xfrm>
          <a:custGeom>
            <a:avLst/>
            <a:gdLst/>
            <a:ahLst/>
            <a:cxnLst/>
            <a:rect l="l" t="t" r="r" b="b"/>
            <a:pathLst>
              <a:path w="530859" h="757554">
                <a:moveTo>
                  <a:pt x="354131" y="0"/>
                </a:moveTo>
                <a:lnTo>
                  <a:pt x="176192" y="0"/>
                </a:lnTo>
                <a:lnTo>
                  <a:pt x="176192" y="397551"/>
                </a:lnTo>
                <a:lnTo>
                  <a:pt x="0" y="397551"/>
                </a:lnTo>
                <a:lnTo>
                  <a:pt x="265162" y="757038"/>
                </a:lnTo>
                <a:lnTo>
                  <a:pt x="530324" y="397551"/>
                </a:lnTo>
                <a:lnTo>
                  <a:pt x="354131" y="397551"/>
                </a:lnTo>
                <a:lnTo>
                  <a:pt x="35413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7237" y="6709469"/>
            <a:ext cx="530860" cy="757555"/>
          </a:xfrm>
          <a:custGeom>
            <a:avLst/>
            <a:gdLst/>
            <a:ahLst/>
            <a:cxnLst/>
            <a:rect l="l" t="t" r="r" b="b"/>
            <a:pathLst>
              <a:path w="530859" h="757554">
                <a:moveTo>
                  <a:pt x="354131" y="0"/>
                </a:moveTo>
                <a:lnTo>
                  <a:pt x="176192" y="0"/>
                </a:lnTo>
                <a:lnTo>
                  <a:pt x="176192" y="397553"/>
                </a:lnTo>
                <a:lnTo>
                  <a:pt x="0" y="397553"/>
                </a:lnTo>
                <a:lnTo>
                  <a:pt x="265162" y="757039"/>
                </a:lnTo>
                <a:lnTo>
                  <a:pt x="530324" y="397553"/>
                </a:lnTo>
                <a:lnTo>
                  <a:pt x="354131" y="397553"/>
                </a:lnTo>
                <a:lnTo>
                  <a:pt x="35413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686016" y="3833105"/>
            <a:ext cx="2042160" cy="3942715"/>
            <a:chOff x="7686016" y="3833105"/>
            <a:chExt cx="2042160" cy="3942715"/>
          </a:xfrm>
        </p:grpSpPr>
        <p:sp>
          <p:nvSpPr>
            <p:cNvPr id="8" name="object 8"/>
            <p:cNvSpPr/>
            <p:nvPr/>
          </p:nvSpPr>
          <p:spPr>
            <a:xfrm>
              <a:off x="8153748" y="4077701"/>
              <a:ext cx="1497965" cy="3622040"/>
            </a:xfrm>
            <a:custGeom>
              <a:avLst/>
              <a:gdLst/>
              <a:ahLst/>
              <a:cxnLst/>
              <a:rect l="l" t="t" r="r" b="b"/>
              <a:pathLst>
                <a:path w="1497965" h="3622040">
                  <a:moveTo>
                    <a:pt x="3400" y="0"/>
                  </a:moveTo>
                  <a:lnTo>
                    <a:pt x="74784" y="26661"/>
                  </a:lnTo>
                  <a:lnTo>
                    <a:pt x="124914" y="48172"/>
                  </a:lnTo>
                  <a:lnTo>
                    <a:pt x="174145" y="69861"/>
                  </a:lnTo>
                  <a:lnTo>
                    <a:pt x="222478" y="91728"/>
                  </a:lnTo>
                  <a:lnTo>
                    <a:pt x="269911" y="113771"/>
                  </a:lnTo>
                  <a:lnTo>
                    <a:pt x="316446" y="135993"/>
                  </a:lnTo>
                  <a:lnTo>
                    <a:pt x="362082" y="158391"/>
                  </a:lnTo>
                  <a:lnTo>
                    <a:pt x="406819" y="180967"/>
                  </a:lnTo>
                  <a:lnTo>
                    <a:pt x="450657" y="203720"/>
                  </a:lnTo>
                  <a:lnTo>
                    <a:pt x="493596" y="226651"/>
                  </a:lnTo>
                  <a:lnTo>
                    <a:pt x="535636" y="249759"/>
                  </a:lnTo>
                  <a:lnTo>
                    <a:pt x="576777" y="273044"/>
                  </a:lnTo>
                  <a:lnTo>
                    <a:pt x="617019" y="296507"/>
                  </a:lnTo>
                  <a:lnTo>
                    <a:pt x="656362" y="320147"/>
                  </a:lnTo>
                  <a:lnTo>
                    <a:pt x="694807" y="343965"/>
                  </a:lnTo>
                  <a:lnTo>
                    <a:pt x="732352" y="367960"/>
                  </a:lnTo>
                  <a:lnTo>
                    <a:pt x="768999" y="392132"/>
                  </a:lnTo>
                  <a:lnTo>
                    <a:pt x="804747" y="416482"/>
                  </a:lnTo>
                  <a:lnTo>
                    <a:pt x="839596" y="441009"/>
                  </a:lnTo>
                  <a:lnTo>
                    <a:pt x="873546" y="465713"/>
                  </a:lnTo>
                  <a:lnTo>
                    <a:pt x="906597" y="490595"/>
                  </a:lnTo>
                  <a:lnTo>
                    <a:pt x="938749" y="515654"/>
                  </a:lnTo>
                  <a:lnTo>
                    <a:pt x="970002" y="540891"/>
                  </a:lnTo>
                  <a:lnTo>
                    <a:pt x="1000356" y="566305"/>
                  </a:lnTo>
                  <a:lnTo>
                    <a:pt x="1029812" y="591896"/>
                  </a:lnTo>
                  <a:lnTo>
                    <a:pt x="1058368" y="617665"/>
                  </a:lnTo>
                  <a:lnTo>
                    <a:pt x="1112785" y="669735"/>
                  </a:lnTo>
                  <a:lnTo>
                    <a:pt x="1163606" y="722514"/>
                  </a:lnTo>
                  <a:lnTo>
                    <a:pt x="1210831" y="776003"/>
                  </a:lnTo>
                  <a:lnTo>
                    <a:pt x="1254461" y="830201"/>
                  </a:lnTo>
                  <a:lnTo>
                    <a:pt x="1294495" y="885109"/>
                  </a:lnTo>
                  <a:lnTo>
                    <a:pt x="1330934" y="940727"/>
                  </a:lnTo>
                  <a:lnTo>
                    <a:pt x="1363777" y="997054"/>
                  </a:lnTo>
                  <a:lnTo>
                    <a:pt x="1393025" y="1054091"/>
                  </a:lnTo>
                  <a:lnTo>
                    <a:pt x="1418678" y="1111837"/>
                  </a:lnTo>
                  <a:lnTo>
                    <a:pt x="1440735" y="1170293"/>
                  </a:lnTo>
                  <a:lnTo>
                    <a:pt x="1459196" y="1229458"/>
                  </a:lnTo>
                  <a:lnTo>
                    <a:pt x="1474062" y="1289333"/>
                  </a:lnTo>
                  <a:lnTo>
                    <a:pt x="1485332" y="1349918"/>
                  </a:lnTo>
                  <a:lnTo>
                    <a:pt x="1493008" y="1411212"/>
                  </a:lnTo>
                  <a:lnTo>
                    <a:pt x="1497087" y="1473216"/>
                  </a:lnTo>
                  <a:lnTo>
                    <a:pt x="1497779" y="1504484"/>
                  </a:lnTo>
                  <a:lnTo>
                    <a:pt x="1497572" y="1535929"/>
                  </a:lnTo>
                  <a:lnTo>
                    <a:pt x="1494460" y="1599352"/>
                  </a:lnTo>
                  <a:lnTo>
                    <a:pt x="1487754" y="1663485"/>
                  </a:lnTo>
                  <a:lnTo>
                    <a:pt x="1477452" y="1728327"/>
                  </a:lnTo>
                  <a:lnTo>
                    <a:pt x="1463555" y="1793879"/>
                  </a:lnTo>
                  <a:lnTo>
                    <a:pt x="1446062" y="1860141"/>
                  </a:lnTo>
                  <a:lnTo>
                    <a:pt x="1424974" y="1927112"/>
                  </a:lnTo>
                  <a:lnTo>
                    <a:pt x="1400291" y="1994793"/>
                  </a:lnTo>
                  <a:lnTo>
                    <a:pt x="1372012" y="2063183"/>
                  </a:lnTo>
                  <a:lnTo>
                    <a:pt x="1340139" y="2132283"/>
                  </a:lnTo>
                  <a:lnTo>
                    <a:pt x="1322853" y="2167099"/>
                  </a:lnTo>
                  <a:lnTo>
                    <a:pt x="1304669" y="2202093"/>
                  </a:lnTo>
                  <a:lnTo>
                    <a:pt x="1285586" y="2237264"/>
                  </a:lnTo>
                  <a:lnTo>
                    <a:pt x="1265605" y="2272612"/>
                  </a:lnTo>
                  <a:lnTo>
                    <a:pt x="1244724" y="2308138"/>
                  </a:lnTo>
                  <a:lnTo>
                    <a:pt x="1222945" y="2343841"/>
                  </a:lnTo>
                  <a:lnTo>
                    <a:pt x="1200267" y="2379722"/>
                  </a:lnTo>
                  <a:lnTo>
                    <a:pt x="1176690" y="2415780"/>
                  </a:lnTo>
                  <a:lnTo>
                    <a:pt x="1152214" y="2452015"/>
                  </a:lnTo>
                  <a:lnTo>
                    <a:pt x="1126840" y="2488428"/>
                  </a:lnTo>
                  <a:lnTo>
                    <a:pt x="1100566" y="2525019"/>
                  </a:lnTo>
                  <a:lnTo>
                    <a:pt x="1073394" y="2561786"/>
                  </a:lnTo>
                  <a:lnTo>
                    <a:pt x="1045323" y="2598731"/>
                  </a:lnTo>
                  <a:lnTo>
                    <a:pt x="1016353" y="2635854"/>
                  </a:lnTo>
                  <a:lnTo>
                    <a:pt x="986485" y="2673154"/>
                  </a:lnTo>
                  <a:lnTo>
                    <a:pt x="955717" y="2710631"/>
                  </a:lnTo>
                  <a:lnTo>
                    <a:pt x="924051" y="2748286"/>
                  </a:lnTo>
                  <a:lnTo>
                    <a:pt x="891486" y="2786118"/>
                  </a:lnTo>
                  <a:lnTo>
                    <a:pt x="858022" y="2824128"/>
                  </a:lnTo>
                  <a:lnTo>
                    <a:pt x="823660" y="2862315"/>
                  </a:lnTo>
                  <a:lnTo>
                    <a:pt x="788398" y="2900680"/>
                  </a:lnTo>
                  <a:lnTo>
                    <a:pt x="752238" y="2939221"/>
                  </a:lnTo>
                  <a:lnTo>
                    <a:pt x="715179" y="2977941"/>
                  </a:lnTo>
                  <a:lnTo>
                    <a:pt x="677221" y="3016838"/>
                  </a:lnTo>
                  <a:lnTo>
                    <a:pt x="638365" y="3055912"/>
                  </a:lnTo>
                  <a:lnTo>
                    <a:pt x="598609" y="3095163"/>
                  </a:lnTo>
                  <a:lnTo>
                    <a:pt x="557955" y="3134592"/>
                  </a:lnTo>
                  <a:lnTo>
                    <a:pt x="516402" y="3174199"/>
                  </a:lnTo>
                  <a:lnTo>
                    <a:pt x="473950" y="3213983"/>
                  </a:lnTo>
                  <a:lnTo>
                    <a:pt x="430600" y="3253944"/>
                  </a:lnTo>
                  <a:lnTo>
                    <a:pt x="386350" y="3294083"/>
                  </a:lnTo>
                  <a:lnTo>
                    <a:pt x="341202" y="3334399"/>
                  </a:lnTo>
                  <a:lnTo>
                    <a:pt x="295155" y="3374892"/>
                  </a:lnTo>
                  <a:lnTo>
                    <a:pt x="248210" y="3415564"/>
                  </a:lnTo>
                  <a:lnTo>
                    <a:pt x="200365" y="3456412"/>
                  </a:lnTo>
                  <a:lnTo>
                    <a:pt x="151622" y="3497438"/>
                  </a:lnTo>
                  <a:lnTo>
                    <a:pt x="101980" y="3538641"/>
                  </a:lnTo>
                  <a:lnTo>
                    <a:pt x="51439" y="3580022"/>
                  </a:lnTo>
                  <a:lnTo>
                    <a:pt x="0" y="3621580"/>
                  </a:lnTo>
                </a:path>
              </a:pathLst>
            </a:custGeom>
            <a:ln w="152400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86016" y="3833105"/>
              <a:ext cx="643890" cy="542925"/>
            </a:xfrm>
            <a:custGeom>
              <a:avLst/>
              <a:gdLst/>
              <a:ahLst/>
              <a:cxnLst/>
              <a:rect l="l" t="t" r="r" b="b"/>
              <a:pathLst>
                <a:path w="643890" h="542925">
                  <a:moveTo>
                    <a:pt x="643829" y="0"/>
                  </a:moveTo>
                  <a:lnTo>
                    <a:pt x="0" y="68633"/>
                  </a:lnTo>
                  <a:lnTo>
                    <a:pt x="441204" y="542514"/>
                  </a:lnTo>
                  <a:lnTo>
                    <a:pt x="64382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674052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50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3073400"/>
            <a:ext cx="6141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Directly</a:t>
            </a:r>
            <a:r>
              <a:rPr sz="3000" b="1" spc="1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commit</a:t>
            </a:r>
            <a:r>
              <a:rPr sz="3000" b="1" spc="14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unstaged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changes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740558"/>
            <a:ext cx="403923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30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4660900"/>
            <a:ext cx="20504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Shortcut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for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6404" y="6363517"/>
            <a:ext cx="10832465" cy="2974340"/>
          </a:xfrm>
          <a:prstGeom prst="rect">
            <a:avLst/>
          </a:prstGeom>
          <a:solidFill>
            <a:srgbClr val="1DB100">
              <a:alpha val="38539"/>
            </a:srgbClr>
          </a:solidFill>
        </p:spPr>
        <p:txBody>
          <a:bodyPr vert="horz" wrap="square" lIns="0" tIns="1130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890"/>
              </a:spcBef>
            </a:pPr>
            <a:r>
              <a:rPr sz="3000" dirty="0">
                <a:latin typeface="Trebuchet MS"/>
                <a:cs typeface="Trebuchet MS"/>
              </a:rPr>
              <a:t>What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purpose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area?</a:t>
            </a:r>
            <a:endParaRPr sz="3000">
              <a:latin typeface="Trebuchet MS"/>
              <a:cs typeface="Trebuchet MS"/>
            </a:endParaRPr>
          </a:p>
          <a:p>
            <a:pPr marL="983615" marR="589915" indent="-406400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83615" algn="l"/>
              </a:tabLst>
            </a:pPr>
            <a:r>
              <a:rPr sz="3000" dirty="0">
                <a:latin typeface="Trebuchet MS"/>
                <a:cs typeface="Trebuchet MS"/>
              </a:rPr>
              <a:t>Allows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commit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part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(</a:t>
            </a:r>
            <a:r>
              <a:rPr sz="3000" i="1" spc="-10" dirty="0">
                <a:latin typeface="Arial"/>
                <a:cs typeface="Arial"/>
              </a:rPr>
              <a:t>Assemble </a:t>
            </a:r>
            <a:r>
              <a:rPr sz="3000" i="1" dirty="0">
                <a:latin typeface="Arial"/>
                <a:cs typeface="Arial"/>
              </a:rPr>
              <a:t>your</a:t>
            </a:r>
            <a:r>
              <a:rPr sz="3000" i="1" spc="5" dirty="0">
                <a:latin typeface="Arial"/>
                <a:cs typeface="Arial"/>
              </a:rPr>
              <a:t> </a:t>
            </a:r>
            <a:r>
              <a:rPr sz="3000" i="1" spc="60" dirty="0">
                <a:latin typeface="Arial"/>
                <a:cs typeface="Arial"/>
              </a:rPr>
              <a:t>commit</a:t>
            </a:r>
            <a:r>
              <a:rPr sz="3000" i="1" spc="5" dirty="0">
                <a:latin typeface="Arial"/>
                <a:cs typeface="Arial"/>
              </a:rPr>
              <a:t> </a:t>
            </a:r>
            <a:r>
              <a:rPr sz="3000" i="1" spc="75" dirty="0">
                <a:latin typeface="Arial"/>
                <a:cs typeface="Arial"/>
              </a:rPr>
              <a:t>to</a:t>
            </a:r>
            <a:r>
              <a:rPr sz="3000" i="1" spc="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your</a:t>
            </a:r>
            <a:r>
              <a:rPr sz="3000" i="1" spc="10" dirty="0">
                <a:latin typeface="Arial"/>
                <a:cs typeface="Arial"/>
              </a:rPr>
              <a:t> </a:t>
            </a:r>
            <a:r>
              <a:rPr sz="3000" i="1" spc="-10" dirty="0">
                <a:latin typeface="Arial"/>
                <a:cs typeface="Arial"/>
              </a:rPr>
              <a:t>liking</a:t>
            </a:r>
            <a:r>
              <a:rPr sz="3000" spc="-1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983615" indent="-406400">
              <a:lnSpc>
                <a:spcPct val="100000"/>
              </a:lnSpc>
              <a:spcBef>
                <a:spcPts val="1000"/>
              </a:spcBef>
              <a:buSzPct val="145000"/>
              <a:buChar char="•"/>
              <a:tabLst>
                <a:tab pos="983615" algn="l"/>
              </a:tabLst>
            </a:pPr>
            <a:r>
              <a:rPr sz="3000" dirty="0">
                <a:latin typeface="Trebuchet MS"/>
                <a:cs typeface="Trebuchet MS"/>
              </a:rPr>
              <a:t>Split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across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commits</a:t>
            </a:r>
            <a:endParaRPr sz="3000">
              <a:latin typeface="Trebuchet MS"/>
              <a:cs typeface="Trebuchet MS"/>
            </a:endParaRPr>
          </a:p>
          <a:p>
            <a:pPr marL="983615" indent="-406400">
              <a:lnSpc>
                <a:spcPct val="100000"/>
              </a:lnSpc>
              <a:spcBef>
                <a:spcPts val="1000"/>
              </a:spcBef>
              <a:buSzPct val="145000"/>
              <a:buChar char="•"/>
              <a:tabLst>
                <a:tab pos="983615" algn="l"/>
              </a:tabLst>
            </a:pPr>
            <a:r>
              <a:rPr sz="3000" spc="80" dirty="0">
                <a:latin typeface="Trebuchet MS"/>
                <a:cs typeface="Trebuchet MS"/>
              </a:rPr>
              <a:t>Also</a:t>
            </a:r>
            <a:r>
              <a:rPr sz="3000" spc="-60" dirty="0">
                <a:latin typeface="Trebuchet MS"/>
                <a:cs typeface="Trebuchet MS"/>
              </a:rPr>
              <a:t> other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use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125" dirty="0">
                <a:latin typeface="Trebuchet MS"/>
                <a:cs typeface="Trebuchet MS"/>
              </a:rPr>
              <a:t>cases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e.g.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for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reviewing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changes,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740" dirty="0">
                <a:latin typeface="Trebuchet MS"/>
                <a:cs typeface="Trebuchet MS"/>
              </a:rPr>
              <a:t>…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7916" y="4763739"/>
            <a:ext cx="3351529" cy="10160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6830" rIns="0" bIns="0" rtlCol="0">
            <a:spAutoFit/>
          </a:bodyPr>
          <a:lstStyle/>
          <a:p>
            <a:pPr marL="291465">
              <a:lnSpc>
                <a:spcPts val="3550"/>
              </a:lnSpc>
              <a:spcBef>
                <a:spcPts val="29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3000" spc="-50" dirty="0">
                <a:solidFill>
                  <a:srgbClr val="F9F9F9"/>
                </a:solidFill>
                <a:latin typeface="Courier New"/>
                <a:cs typeface="Courier New"/>
              </a:rPr>
              <a:t>u</a:t>
            </a:r>
            <a:endParaRPr sz="3000">
              <a:latin typeface="Courier New"/>
              <a:cs typeface="Courier New"/>
            </a:endParaRPr>
          </a:p>
          <a:p>
            <a:pPr marL="291465">
              <a:lnSpc>
                <a:spcPts val="3550"/>
              </a:lnSpc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9220" y="3875589"/>
            <a:ext cx="4032885" cy="188087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27000" marR="909319">
              <a:lnSpc>
                <a:spcPct val="100000"/>
              </a:lnSpc>
              <a:spcBef>
                <a:spcPts val="880"/>
              </a:spcBef>
            </a:pPr>
            <a:r>
              <a:rPr sz="2500" dirty="0">
                <a:latin typeface="Arial MT"/>
                <a:cs typeface="Arial MT"/>
              </a:rPr>
              <a:t>Stage</a:t>
            </a:r>
            <a:r>
              <a:rPr sz="2500" spc="8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all</a:t>
            </a:r>
            <a:r>
              <a:rPr sz="2500" spc="8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changes</a:t>
            </a:r>
            <a:r>
              <a:rPr sz="2500" spc="85" dirty="0">
                <a:latin typeface="Arial MT"/>
                <a:cs typeface="Arial MT"/>
              </a:rPr>
              <a:t> </a:t>
            </a:r>
            <a:r>
              <a:rPr sz="2500" spc="45" dirty="0">
                <a:latin typeface="Arial MT"/>
                <a:cs typeface="Arial MT"/>
              </a:rPr>
              <a:t>to </a:t>
            </a:r>
            <a:r>
              <a:rPr sz="2500" spc="70" dirty="0">
                <a:latin typeface="Arial MT"/>
                <a:cs typeface="Arial MT"/>
              </a:rPr>
              <a:t>tracked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files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at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45" dirty="0">
                <a:latin typeface="Arial MT"/>
                <a:cs typeface="Arial MT"/>
              </a:rPr>
              <a:t>once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2900" y="3403600"/>
            <a:ext cx="155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4324" y="4885216"/>
            <a:ext cx="2392680" cy="48387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8001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63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2000" b="1" spc="-50" dirty="0">
                <a:solidFill>
                  <a:srgbClr val="F9F9F9"/>
                </a:solidFill>
                <a:latin typeface="Courier New"/>
                <a:cs typeface="Courier New"/>
              </a:rPr>
              <a:t>u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45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config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init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status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add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commit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diff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200" y="4330700"/>
            <a:ext cx="15551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clone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push pull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4425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2716924"/>
            <a:ext cx="9067165" cy="45732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1305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75" dirty="0">
                <a:latin typeface="Trebuchet MS"/>
                <a:cs typeface="Trebuchet MS"/>
              </a:rPr>
              <a:t>Branches</a:t>
            </a:r>
            <a:r>
              <a:rPr sz="3000" spc="-1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store</a:t>
            </a:r>
            <a:r>
              <a:rPr sz="3000" spc="-175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different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spc="-30" dirty="0">
                <a:latin typeface="Arial"/>
                <a:cs typeface="Arial"/>
              </a:rPr>
              <a:t>versions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of</a:t>
            </a:r>
            <a:r>
              <a:rPr sz="3000" b="1" spc="-10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your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project</a:t>
            </a:r>
            <a:endParaRPr sz="3000">
              <a:latin typeface="Arial"/>
              <a:cs typeface="Arial"/>
            </a:endParaRPr>
          </a:p>
          <a:p>
            <a:pPr marL="456565" indent="-443865">
              <a:lnSpc>
                <a:spcPct val="100000"/>
              </a:lnSpc>
              <a:spcBef>
                <a:spcPts val="3100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-60" dirty="0">
                <a:latin typeface="Trebuchet MS"/>
                <a:cs typeface="Trebuchet MS"/>
              </a:rPr>
              <a:t>Parallel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development</a:t>
            </a:r>
            <a:endParaRPr sz="3000">
              <a:latin typeface="Trebuchet MS"/>
              <a:cs typeface="Trebuchet MS"/>
            </a:endParaRPr>
          </a:p>
          <a:p>
            <a:pPr marL="901065" lvl="1" indent="-443865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01065" algn="l"/>
              </a:tabLst>
            </a:pPr>
            <a:r>
              <a:rPr sz="3000" spc="-40" dirty="0">
                <a:latin typeface="Trebuchet MS"/>
                <a:cs typeface="Trebuchet MS"/>
              </a:rPr>
              <a:t>Implement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features</a:t>
            </a:r>
            <a:endParaRPr sz="3000">
              <a:latin typeface="Trebuchet MS"/>
              <a:cs typeface="Trebuchet MS"/>
            </a:endParaRPr>
          </a:p>
          <a:p>
            <a:pPr marL="901065" lvl="1" indent="-443865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01065" algn="l"/>
              </a:tabLst>
            </a:pPr>
            <a:r>
              <a:rPr sz="3000" dirty="0">
                <a:latin typeface="Trebuchet MS"/>
                <a:cs typeface="Trebuchet MS"/>
              </a:rPr>
              <a:t>Fix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130" dirty="0">
                <a:latin typeface="Trebuchet MS"/>
                <a:cs typeface="Trebuchet MS"/>
              </a:rPr>
              <a:t>bugs</a:t>
            </a:r>
            <a:endParaRPr sz="3000">
              <a:latin typeface="Trebuchet MS"/>
              <a:cs typeface="Trebuchet MS"/>
            </a:endParaRPr>
          </a:p>
          <a:p>
            <a:pPr marL="901065" lvl="1" indent="-443865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01065" algn="l"/>
              </a:tabLst>
            </a:pPr>
            <a:r>
              <a:rPr sz="3000" spc="-160" dirty="0">
                <a:latin typeface="Trebuchet MS"/>
                <a:cs typeface="Trebuchet MS"/>
              </a:rPr>
              <a:t>Try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</a:t>
            </a:r>
            <a:r>
              <a:rPr sz="3000" spc="-1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something</a:t>
            </a:r>
            <a:endParaRPr sz="300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spcBef>
                <a:spcPts val="3000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95" dirty="0">
                <a:latin typeface="Trebuchet MS"/>
                <a:cs typeface="Trebuchet MS"/>
              </a:rPr>
              <a:t>Cheap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95" dirty="0">
                <a:latin typeface="Trebuchet MS"/>
                <a:cs typeface="Trebuchet MS"/>
              </a:rPr>
              <a:t>do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git</a:t>
            </a:r>
            <a:endParaRPr sz="3000">
              <a:latin typeface="Trebuchet MS"/>
              <a:cs typeface="Trebuchet MS"/>
            </a:endParaRPr>
          </a:p>
          <a:p>
            <a:pPr marL="506730">
              <a:lnSpc>
                <a:spcPct val="100000"/>
              </a:lnSpc>
            </a:pPr>
            <a:r>
              <a:rPr sz="2000" spc="-50" dirty="0">
                <a:latin typeface="Trebuchet MS"/>
                <a:cs typeface="Trebuchet MS"/>
              </a:rPr>
              <a:t>(technically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just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pointers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commit)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7645400"/>
            <a:ext cx="4411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75" dirty="0">
                <a:latin typeface="Trebuchet MS"/>
                <a:cs typeface="Trebuchet MS"/>
              </a:rPr>
              <a:t>Main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=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master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" y="8293100"/>
            <a:ext cx="10125710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43865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81965" algn="l"/>
              </a:tabLst>
            </a:pPr>
            <a:r>
              <a:rPr sz="3000" spc="170" dirty="0">
                <a:latin typeface="Trebuchet MS"/>
                <a:cs typeface="Trebuchet MS"/>
              </a:rPr>
              <a:t>By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default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created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at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initialization</a:t>
            </a:r>
            <a:endParaRPr sz="3000">
              <a:latin typeface="Trebuchet MS"/>
              <a:cs typeface="Trebuchet MS"/>
            </a:endParaRPr>
          </a:p>
          <a:p>
            <a:pPr marL="481965" indent="-443865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481965" algn="l"/>
              </a:tabLst>
            </a:pPr>
            <a:r>
              <a:rPr sz="3000" dirty="0">
                <a:latin typeface="Trebuchet MS"/>
                <a:cs typeface="Trebuchet MS"/>
              </a:rPr>
              <a:t>Usually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development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done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other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(feature)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33479" y="4223755"/>
            <a:ext cx="6195060" cy="3578860"/>
            <a:chOff x="6433479" y="4223755"/>
            <a:chExt cx="6195060" cy="35788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479" y="4312655"/>
              <a:ext cx="5940659" cy="32485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3479" y="4223755"/>
              <a:ext cx="6194659" cy="357876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188200" y="7797800"/>
            <a:ext cx="46964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latin typeface="Trebuchet MS"/>
                <a:cs typeface="Trebuchet MS"/>
                <a:hlinkClick r:id="rId4"/>
              </a:rPr>
              <a:t>https://www.atlassian.com/git/tutorials/using-</a:t>
            </a:r>
            <a:r>
              <a:rPr sz="1500" spc="-10" dirty="0">
                <a:latin typeface="Trebuchet MS"/>
                <a:cs typeface="Trebuchet MS"/>
                <a:hlinkClick r:id="rId4"/>
              </a:rPr>
              <a:t>branches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59371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7700" y="2844800"/>
            <a:ext cx="33420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Create</a:t>
            </a:r>
            <a:r>
              <a:rPr sz="3000" b="1" spc="7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818" y="3523085"/>
            <a:ext cx="65627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019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59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4457700"/>
            <a:ext cx="6001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List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branches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275" y="5142990"/>
            <a:ext cx="3351529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873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0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00" y="6184900"/>
            <a:ext cx="2487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Delete</a:t>
            </a:r>
            <a:r>
              <a:rPr sz="3000" b="1" spc="175" dirty="0">
                <a:latin typeface="Arial"/>
                <a:cs typeface="Arial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0275" y="6866146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254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3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480300"/>
            <a:ext cx="9898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>
                <a:latin typeface="Trebuchet MS"/>
                <a:cs typeface="Trebuchet MS"/>
              </a:rPr>
              <a:t>Save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option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delete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branch,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since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it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prevents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data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loss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275" y="8099169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127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2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8737600"/>
            <a:ext cx="9657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>
                <a:latin typeface="Trebuchet MS"/>
                <a:cs typeface="Trebuchet MS"/>
              </a:rPr>
              <a:t>Use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125" dirty="0">
                <a:latin typeface="Trebuchet MS"/>
                <a:cs typeface="Trebuchet MS"/>
              </a:rPr>
              <a:t>CAREFULLY!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150" dirty="0">
                <a:latin typeface="Trebuchet MS"/>
                <a:cs typeface="Trebuchet MS"/>
              </a:rPr>
              <a:t>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sure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want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lose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progress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635825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checkout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452100" y="1968500"/>
            <a:ext cx="187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branches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" y="2921000"/>
            <a:ext cx="5930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Switch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existing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000" y="3624685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019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59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checkout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00" y="4406900"/>
            <a:ext cx="1169162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latin typeface="Trebuchet MS"/>
                <a:cs typeface="Trebuchet MS"/>
              </a:rPr>
              <a:t>Changes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project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files</a:t>
            </a:r>
            <a:endParaRPr sz="3000">
              <a:latin typeface="Trebuchet MS"/>
              <a:cs typeface="Trebuchet MS"/>
            </a:endParaRPr>
          </a:p>
          <a:p>
            <a:pPr marL="698500">
              <a:lnSpc>
                <a:spcPct val="100000"/>
              </a:lnSpc>
              <a:spcBef>
                <a:spcPts val="3000"/>
              </a:spcBef>
            </a:pP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works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no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uncommitted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(„Clean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tree“)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b="1" spc="-10" dirty="0">
                <a:latin typeface="Arial"/>
                <a:cs typeface="Arial"/>
              </a:rPr>
              <a:t>Shortcut: </a:t>
            </a:r>
            <a:r>
              <a:rPr sz="3000" spc="-10" dirty="0">
                <a:latin typeface="Trebuchet MS"/>
                <a:cs typeface="Trebuchet MS"/>
              </a:rPr>
              <a:t>Create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checkout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000" y="7039532"/>
            <a:ext cx="862711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429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7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checkout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-b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&lt;new_branch_name&gt;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6700" y="685800"/>
            <a:ext cx="4843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spc="-35" dirty="0"/>
              <a:t>HEAD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49" y="3114630"/>
            <a:ext cx="11239500" cy="560705"/>
          </a:xfrm>
          <a:prstGeom prst="rect">
            <a:avLst/>
          </a:prstGeom>
          <a:solidFill>
            <a:srgbClr val="1DB100">
              <a:alpha val="38539"/>
            </a:srgbClr>
          </a:solidFill>
        </p:spPr>
        <p:txBody>
          <a:bodyPr vert="horz" wrap="square" lIns="0" tIns="4762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75"/>
              </a:spcBef>
            </a:pPr>
            <a:r>
              <a:rPr sz="3000" b="1" dirty="0">
                <a:latin typeface="Arial"/>
                <a:cs typeface="Arial"/>
              </a:rPr>
              <a:t>HEAD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=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special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pointer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currently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(commit)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96324" y="4173509"/>
            <a:ext cx="5342890" cy="3729990"/>
            <a:chOff x="7196324" y="4173509"/>
            <a:chExt cx="5342890" cy="3729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6324" y="4173509"/>
              <a:ext cx="5340976" cy="37299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71884" y="4274731"/>
              <a:ext cx="1435735" cy="673100"/>
            </a:xfrm>
            <a:custGeom>
              <a:avLst/>
              <a:gdLst/>
              <a:ahLst/>
              <a:cxnLst/>
              <a:rect l="l" t="t" r="r" b="b"/>
              <a:pathLst>
                <a:path w="1435734" h="673100">
                  <a:moveTo>
                    <a:pt x="0" y="0"/>
                  </a:moveTo>
                  <a:lnTo>
                    <a:pt x="1435357" y="0"/>
                  </a:lnTo>
                  <a:lnTo>
                    <a:pt x="1435357" y="672926"/>
                  </a:lnTo>
                  <a:lnTo>
                    <a:pt x="0" y="67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1947" y="7026250"/>
              <a:ext cx="1116393" cy="5058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1351" y="7004503"/>
              <a:ext cx="1117445" cy="261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03797" y="4395294"/>
              <a:ext cx="3785870" cy="431800"/>
            </a:xfrm>
            <a:custGeom>
              <a:avLst/>
              <a:gdLst/>
              <a:ahLst/>
              <a:cxnLst/>
              <a:rect l="l" t="t" r="r" b="b"/>
              <a:pathLst>
                <a:path w="3785870" h="431800">
                  <a:moveTo>
                    <a:pt x="0" y="0"/>
                  </a:moveTo>
                  <a:lnTo>
                    <a:pt x="3785508" y="0"/>
                  </a:lnTo>
                  <a:lnTo>
                    <a:pt x="3785508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499" y="4173509"/>
            <a:ext cx="5340976" cy="372992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79800" y="8128000"/>
            <a:ext cx="60413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929292"/>
                </a:solidFill>
                <a:latin typeface="Trebuchet MS"/>
                <a:cs typeface="Trebuchet MS"/>
              </a:rPr>
              <a:t>https://git-</a:t>
            </a:r>
            <a:r>
              <a:rPr sz="1500" spc="-30" dirty="0">
                <a:solidFill>
                  <a:srgbClr val="929292"/>
                </a:solidFill>
                <a:latin typeface="Trebuchet MS"/>
                <a:cs typeface="Trebuchet MS"/>
              </a:rPr>
              <a:t>scm.com/book/en/v2/Git-Branching-Branches-</a:t>
            </a:r>
            <a:r>
              <a:rPr sz="1500" spc="-25" dirty="0">
                <a:solidFill>
                  <a:srgbClr val="929292"/>
                </a:solidFill>
                <a:latin typeface="Trebuchet MS"/>
                <a:cs typeface="Trebuchet MS"/>
              </a:rPr>
              <a:t>in-</a:t>
            </a:r>
            <a:r>
              <a:rPr sz="1500" spc="-30" dirty="0">
                <a:solidFill>
                  <a:srgbClr val="929292"/>
                </a:solidFill>
                <a:latin typeface="Trebuchet MS"/>
                <a:cs typeface="Trebuchet MS"/>
              </a:rPr>
              <a:t>a-</a:t>
            </a:r>
            <a:r>
              <a:rPr sz="1500" spc="-10" dirty="0">
                <a:solidFill>
                  <a:srgbClr val="929292"/>
                </a:solidFill>
                <a:latin typeface="Trebuchet MS"/>
                <a:cs typeface="Trebuchet MS"/>
              </a:rPr>
              <a:t>Nutshell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659310" y="4395294"/>
            <a:ext cx="3639820" cy="4318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953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9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checkout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3797" y="4395294"/>
            <a:ext cx="3785870" cy="4318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39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checkout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testing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6165850"/>
            <a:chOff x="0" y="0"/>
            <a:chExt cx="13004800" cy="6165850"/>
          </a:xfrm>
        </p:grpSpPr>
        <p:sp>
          <p:nvSpPr>
            <p:cNvPr id="3" name="object 3"/>
            <p:cNvSpPr/>
            <p:nvPr/>
          </p:nvSpPr>
          <p:spPr>
            <a:xfrm>
              <a:off x="0" y="2616200"/>
              <a:ext cx="13004800" cy="3549650"/>
            </a:xfrm>
            <a:custGeom>
              <a:avLst/>
              <a:gdLst/>
              <a:ahLst/>
              <a:cxnLst/>
              <a:rect l="l" t="t" r="r" b="b"/>
              <a:pathLst>
                <a:path w="13004800" h="3549650">
                  <a:moveTo>
                    <a:pt x="0" y="3549558"/>
                  </a:moveTo>
                  <a:lnTo>
                    <a:pt x="13004800" y="3549558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3549558"/>
                  </a:lnTo>
                  <a:close/>
                </a:path>
              </a:pathLst>
            </a:custGeom>
            <a:solidFill>
              <a:srgbClr val="D6D5D5">
                <a:alpha val="475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004800" cy="2616200"/>
            </a:xfrm>
            <a:custGeom>
              <a:avLst/>
              <a:gdLst/>
              <a:ahLst/>
              <a:cxnLst/>
              <a:rect l="l" t="t" r="r" b="b"/>
              <a:pathLst>
                <a:path w="13004800" h="2616200">
                  <a:moveTo>
                    <a:pt x="0" y="0"/>
                  </a:moveTo>
                  <a:lnTo>
                    <a:pt x="13004800" y="0"/>
                  </a:lnTo>
                  <a:lnTo>
                    <a:pt x="13004800" y="2616200"/>
                  </a:lnTo>
                  <a:lnTo>
                    <a:pt x="0" y="261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3073400"/>
            <a:ext cx="6481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Arial"/>
                <a:cs typeface="Arial"/>
              </a:rPr>
              <a:t>Display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changes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tracked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files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000" y="3740558"/>
            <a:ext cx="28924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318000"/>
            <a:ext cx="904430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spc="-105" dirty="0">
                <a:latin typeface="Trebuchet MS"/>
                <a:cs typeface="Trebuchet MS"/>
              </a:rPr>
              <a:t>To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precise: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Differences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directory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540" dirty="0">
                <a:latin typeface="Segoe UI Symbol"/>
                <a:cs typeface="Segoe UI Symbol"/>
              </a:rPr>
              <a:t>➡</a:t>
            </a:r>
            <a:r>
              <a:rPr sz="3000" spc="105" dirty="0">
                <a:latin typeface="Segoe UI Symbol"/>
                <a:cs typeface="Segoe UI Symbol"/>
              </a:rPr>
              <a:t> </a:t>
            </a: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unstaged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changes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spc="-40" dirty="0">
                <a:latin typeface="Trebuchet MS"/>
                <a:cs typeface="Trebuchet MS"/>
              </a:rPr>
              <a:t>Helpful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inspect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what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have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done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8195904"/>
            <a:ext cx="495681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65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6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--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staged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8801100"/>
            <a:ext cx="7576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Trebuchet MS"/>
                <a:cs typeface="Trebuchet MS"/>
              </a:rPr>
              <a:t>Differences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195" dirty="0">
                <a:latin typeface="Trebuchet MS"/>
                <a:cs typeface="Trebuchet MS"/>
              </a:rPr>
              <a:t>HEAD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6384597"/>
            <a:ext cx="403923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127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32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HEAD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6997700"/>
            <a:ext cx="73082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Trebuchet MS"/>
                <a:cs typeface="Trebuchet MS"/>
              </a:rPr>
              <a:t>Differences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and </a:t>
            </a:r>
            <a:r>
              <a:rPr sz="3000" spc="215" dirty="0">
                <a:latin typeface="Trebuchet MS"/>
                <a:cs typeface="Trebuchet MS"/>
              </a:rPr>
              <a:t>HEAD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(last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commit)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3900" y="1968500"/>
            <a:ext cx="287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Complete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47712" y="5196720"/>
            <a:ext cx="3769995" cy="3364229"/>
            <a:chOff x="9047712" y="5196720"/>
            <a:chExt cx="3769995" cy="3364229"/>
          </a:xfrm>
        </p:grpSpPr>
        <p:sp>
          <p:nvSpPr>
            <p:cNvPr id="15" name="object 15"/>
            <p:cNvSpPr/>
            <p:nvPr/>
          </p:nvSpPr>
          <p:spPr>
            <a:xfrm>
              <a:off x="9293552" y="7095217"/>
              <a:ext cx="3278504" cy="1152525"/>
            </a:xfrm>
            <a:custGeom>
              <a:avLst/>
              <a:gdLst/>
              <a:ahLst/>
              <a:cxnLst/>
              <a:rect l="l" t="t" r="r" b="b"/>
              <a:pathLst>
                <a:path w="3278504" h="1152525">
                  <a:moveTo>
                    <a:pt x="291210" y="0"/>
                  </a:moveTo>
                  <a:lnTo>
                    <a:pt x="2986792" y="0"/>
                  </a:lnTo>
                  <a:lnTo>
                    <a:pt x="3042387" y="222"/>
                  </a:lnTo>
                  <a:lnTo>
                    <a:pt x="3086670" y="1783"/>
                  </a:lnTo>
                  <a:lnTo>
                    <a:pt x="3157703" y="14270"/>
                  </a:lnTo>
                  <a:lnTo>
                    <a:pt x="3192537" y="31474"/>
                  </a:lnTo>
                  <a:lnTo>
                    <a:pt x="3222471" y="55532"/>
                  </a:lnTo>
                  <a:lnTo>
                    <a:pt x="3246528" y="85466"/>
                  </a:lnTo>
                  <a:lnTo>
                    <a:pt x="3263732" y="120299"/>
                  </a:lnTo>
                  <a:lnTo>
                    <a:pt x="3276219" y="191494"/>
                  </a:lnTo>
                  <a:lnTo>
                    <a:pt x="3277780" y="236162"/>
                  </a:lnTo>
                  <a:lnTo>
                    <a:pt x="3278003" y="292505"/>
                  </a:lnTo>
                  <a:lnTo>
                    <a:pt x="3278003" y="861005"/>
                  </a:lnTo>
                  <a:lnTo>
                    <a:pt x="3277780" y="916599"/>
                  </a:lnTo>
                  <a:lnTo>
                    <a:pt x="3276219" y="960883"/>
                  </a:lnTo>
                  <a:lnTo>
                    <a:pt x="3263732" y="1031916"/>
                  </a:lnTo>
                  <a:lnTo>
                    <a:pt x="3246528" y="1066749"/>
                  </a:lnTo>
                  <a:lnTo>
                    <a:pt x="3222471" y="1096683"/>
                  </a:lnTo>
                  <a:lnTo>
                    <a:pt x="3192537" y="1120741"/>
                  </a:lnTo>
                  <a:lnTo>
                    <a:pt x="3157703" y="1137945"/>
                  </a:lnTo>
                  <a:lnTo>
                    <a:pt x="3086508" y="1150432"/>
                  </a:lnTo>
                  <a:lnTo>
                    <a:pt x="3041841" y="1151992"/>
                  </a:lnTo>
                  <a:lnTo>
                    <a:pt x="2985498" y="1152215"/>
                  </a:lnTo>
                  <a:lnTo>
                    <a:pt x="291210" y="1152215"/>
                  </a:lnTo>
                  <a:lnTo>
                    <a:pt x="235616" y="1151992"/>
                  </a:lnTo>
                  <a:lnTo>
                    <a:pt x="191332" y="1150432"/>
                  </a:lnTo>
                  <a:lnTo>
                    <a:pt x="120299" y="1137945"/>
                  </a:lnTo>
                  <a:lnTo>
                    <a:pt x="85466" y="1120741"/>
                  </a:lnTo>
                  <a:lnTo>
                    <a:pt x="55532" y="1096683"/>
                  </a:lnTo>
                  <a:lnTo>
                    <a:pt x="31474" y="1066749"/>
                  </a:lnTo>
                  <a:lnTo>
                    <a:pt x="14270" y="1031916"/>
                  </a:lnTo>
                  <a:lnTo>
                    <a:pt x="1783" y="960721"/>
                  </a:lnTo>
                  <a:lnTo>
                    <a:pt x="222" y="916053"/>
                  </a:lnTo>
                  <a:lnTo>
                    <a:pt x="0" y="859710"/>
                  </a:lnTo>
                  <a:lnTo>
                    <a:pt x="0" y="291210"/>
                  </a:lnTo>
                  <a:lnTo>
                    <a:pt x="222" y="235616"/>
                  </a:lnTo>
                  <a:lnTo>
                    <a:pt x="1783" y="191332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91494" y="1783"/>
                  </a:lnTo>
                  <a:lnTo>
                    <a:pt x="236162" y="222"/>
                  </a:lnTo>
                  <a:lnTo>
                    <a:pt x="292505" y="0"/>
                  </a:lnTo>
                  <a:lnTo>
                    <a:pt x="291210" y="0"/>
                  </a:lnTo>
                  <a:close/>
                </a:path>
              </a:pathLst>
            </a:custGeom>
            <a:ln w="762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4712" y="5285620"/>
              <a:ext cx="3515683" cy="30336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7712" y="5196720"/>
              <a:ext cx="3769685" cy="336383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 rot="1320000">
            <a:off x="8935809" y="3770514"/>
            <a:ext cx="2638941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b="1" spc="-15" baseline="1157" dirty="0">
                <a:solidFill>
                  <a:srgbClr val="929292"/>
                </a:solidFill>
                <a:latin typeface="Arial"/>
                <a:cs typeface="Arial"/>
              </a:rPr>
              <a:t>already</a:t>
            </a:r>
            <a:r>
              <a:rPr sz="3600" b="1" spc="-165" baseline="1157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29292"/>
                </a:solidFill>
                <a:latin typeface="Arial"/>
                <a:cs typeface="Arial"/>
              </a:rPr>
              <a:t>discussed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21144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4100" y="8750300"/>
            <a:ext cx="337312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500" spc="-60" dirty="0">
                <a:solidFill>
                  <a:srgbClr val="5E5E5E"/>
                </a:solidFill>
                <a:latin typeface="Trebuchet MS"/>
                <a:cs typeface="Trebuchet MS"/>
                <a:hlinkClick r:id="rId2"/>
              </a:rPr>
              <a:t>https://www.atlassian.com/git/tutorials/</a:t>
            </a:r>
            <a:r>
              <a:rPr sz="1500" spc="-6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5E5E5E"/>
                </a:solidFill>
                <a:latin typeface="Trebuchet MS"/>
                <a:cs typeface="Trebuchet MS"/>
              </a:rPr>
              <a:t>using-branches/git-</a:t>
            </a:r>
            <a:r>
              <a:rPr sz="1500" spc="-20" dirty="0">
                <a:solidFill>
                  <a:srgbClr val="5E5E5E"/>
                </a:solidFill>
                <a:latin typeface="Trebuchet MS"/>
                <a:cs typeface="Trebuchet MS"/>
              </a:rPr>
              <a:t>merge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6172" y="2954274"/>
            <a:ext cx="4523105" cy="5572760"/>
            <a:chOff x="8226172" y="2954274"/>
            <a:chExt cx="4523105" cy="5572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6172" y="2954274"/>
              <a:ext cx="4522612" cy="55722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96767" y="2983166"/>
              <a:ext cx="981710" cy="3481070"/>
            </a:xfrm>
            <a:custGeom>
              <a:avLst/>
              <a:gdLst/>
              <a:ahLst/>
              <a:cxnLst/>
              <a:rect l="l" t="t" r="r" b="b"/>
              <a:pathLst>
                <a:path w="981709" h="3481070">
                  <a:moveTo>
                    <a:pt x="981417" y="3156699"/>
                  </a:moveTo>
                  <a:lnTo>
                    <a:pt x="0" y="3156699"/>
                  </a:lnTo>
                  <a:lnTo>
                    <a:pt x="0" y="3481006"/>
                  </a:lnTo>
                  <a:lnTo>
                    <a:pt x="981417" y="3481006"/>
                  </a:lnTo>
                  <a:lnTo>
                    <a:pt x="981417" y="3156699"/>
                  </a:lnTo>
                  <a:close/>
                </a:path>
                <a:path w="981709" h="3481070">
                  <a:moveTo>
                    <a:pt x="981417" y="0"/>
                  </a:moveTo>
                  <a:lnTo>
                    <a:pt x="0" y="0"/>
                  </a:lnTo>
                  <a:lnTo>
                    <a:pt x="0" y="324307"/>
                  </a:lnTo>
                  <a:lnTo>
                    <a:pt x="981417" y="324307"/>
                  </a:lnTo>
                  <a:lnTo>
                    <a:pt x="98141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000" y="2895600"/>
            <a:ext cx="6641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Merge</a:t>
            </a:r>
            <a:r>
              <a:rPr sz="3000" b="1" spc="55" dirty="0">
                <a:latin typeface="Arial"/>
                <a:cs typeface="Arial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</a:t>
            </a:r>
            <a:r>
              <a:rPr sz="3000" spc="-10" dirty="0">
                <a:latin typeface="Trebuchet MS"/>
                <a:cs typeface="Trebuchet MS"/>
              </a:rPr>
              <a:t> branch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872994" y="3603790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32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&lt;feature_branch&gt;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800" y="4381500"/>
            <a:ext cx="601345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Smart</a:t>
            </a:r>
            <a:r>
              <a:rPr sz="3000" spc="-20" dirty="0">
                <a:latin typeface="Trebuchet MS"/>
                <a:cs typeface="Trebuchet MS"/>
              </a:rPr>
              <a:t> automatic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three-</a:t>
            </a:r>
            <a:r>
              <a:rPr sz="3000" dirty="0">
                <a:latin typeface="Trebuchet MS"/>
                <a:cs typeface="Trebuchet MS"/>
              </a:rPr>
              <a:t>way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merges</a:t>
            </a:r>
            <a:endParaRPr sz="3000">
              <a:latin typeface="Trebuchet MS"/>
              <a:cs typeface="Trebuchet MS"/>
            </a:endParaRPr>
          </a:p>
          <a:p>
            <a:pPr marL="12700" marR="805180" algn="just">
              <a:lnSpc>
                <a:spcPct val="100000"/>
              </a:lnSpc>
              <a:spcBef>
                <a:spcPts val="3000"/>
              </a:spcBef>
            </a:pP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out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(ensure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the </a:t>
            </a:r>
            <a:r>
              <a:rPr sz="3000" spc="-35" dirty="0">
                <a:latin typeface="Trebuchet MS"/>
                <a:cs typeface="Trebuchet MS"/>
              </a:rPr>
              <a:t>correct</a:t>
            </a:r>
            <a:r>
              <a:rPr sz="3000" spc="-1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branch)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2984500"/>
            <a:ext cx="2778760" cy="375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7620" algn="ctr">
              <a:lnSpc>
                <a:spcPts val="7400"/>
              </a:lnSpc>
            </a:pPr>
            <a:r>
              <a:rPr sz="6000" spc="-25" dirty="0">
                <a:latin typeface="Arial MT"/>
                <a:cs typeface="Arial MT"/>
              </a:rPr>
              <a:t>Why </a:t>
            </a:r>
            <a:r>
              <a:rPr sz="6000" spc="135" dirty="0">
                <a:latin typeface="Arial MT"/>
                <a:cs typeface="Arial MT"/>
              </a:rPr>
              <a:t>should </a:t>
            </a:r>
            <a:r>
              <a:rPr sz="6000" spc="125" dirty="0">
                <a:latin typeface="Arial MT"/>
                <a:cs typeface="Arial MT"/>
              </a:rPr>
              <a:t>you</a:t>
            </a:r>
            <a:r>
              <a:rPr sz="6000" spc="10" dirty="0">
                <a:latin typeface="Arial MT"/>
                <a:cs typeface="Arial MT"/>
              </a:rPr>
              <a:t> </a:t>
            </a:r>
            <a:r>
              <a:rPr sz="6000" spc="35" dirty="0">
                <a:latin typeface="Arial MT"/>
                <a:cs typeface="Arial MT"/>
              </a:rPr>
              <a:t>use </a:t>
            </a:r>
            <a:r>
              <a:rPr sz="6000" spc="100" dirty="0">
                <a:latin typeface="Arial MT"/>
                <a:cs typeface="Arial MT"/>
              </a:rPr>
              <a:t>it?</a:t>
            </a:r>
            <a:endParaRPr sz="6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12420" y="1255817"/>
            <a:ext cx="6250940" cy="8326120"/>
            <a:chOff x="5612420" y="1255817"/>
            <a:chExt cx="6250940" cy="832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9420" y="1344717"/>
              <a:ext cx="5996560" cy="79954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2420" y="1255817"/>
              <a:ext cx="6250560" cy="83256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21144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9200" y="9105900"/>
            <a:ext cx="5580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5E5E5E"/>
                </a:solidFill>
                <a:latin typeface="Trebuchet MS"/>
                <a:cs typeface="Trebuchet MS"/>
                <a:hlinkClick r:id="rId2"/>
              </a:rPr>
              <a:t>https://www.atlassian.com/git/tutorials/using-</a:t>
            </a:r>
            <a:r>
              <a:rPr sz="1500" spc="-35" dirty="0">
                <a:solidFill>
                  <a:srgbClr val="5E5E5E"/>
                </a:solidFill>
                <a:latin typeface="Trebuchet MS"/>
                <a:cs typeface="Trebuchet MS"/>
                <a:hlinkClick r:id="rId2"/>
              </a:rPr>
              <a:t>branches/git-</a:t>
            </a:r>
            <a:r>
              <a:rPr sz="1500" spc="-10" dirty="0">
                <a:solidFill>
                  <a:srgbClr val="5E5E5E"/>
                </a:solidFill>
                <a:latin typeface="Trebuchet MS"/>
                <a:cs typeface="Trebuchet MS"/>
                <a:hlinkClick r:id="rId2"/>
              </a:rPr>
              <a:t>merge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2088" y="3466745"/>
            <a:ext cx="4523105" cy="5572760"/>
            <a:chOff x="5352088" y="3466745"/>
            <a:chExt cx="4523105" cy="5572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2088" y="3466745"/>
              <a:ext cx="4522612" cy="55722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22680" y="3495636"/>
              <a:ext cx="981710" cy="3481070"/>
            </a:xfrm>
            <a:custGeom>
              <a:avLst/>
              <a:gdLst/>
              <a:ahLst/>
              <a:cxnLst/>
              <a:rect l="l" t="t" r="r" b="b"/>
              <a:pathLst>
                <a:path w="981709" h="3481070">
                  <a:moveTo>
                    <a:pt x="981417" y="3156699"/>
                  </a:moveTo>
                  <a:lnTo>
                    <a:pt x="0" y="3156699"/>
                  </a:lnTo>
                  <a:lnTo>
                    <a:pt x="0" y="3481006"/>
                  </a:lnTo>
                  <a:lnTo>
                    <a:pt x="981417" y="3481006"/>
                  </a:lnTo>
                  <a:lnTo>
                    <a:pt x="981417" y="3156699"/>
                  </a:lnTo>
                  <a:close/>
                </a:path>
                <a:path w="981709" h="3481070">
                  <a:moveTo>
                    <a:pt x="981417" y="0"/>
                  </a:moveTo>
                  <a:lnTo>
                    <a:pt x="0" y="0"/>
                  </a:lnTo>
                  <a:lnTo>
                    <a:pt x="0" y="324307"/>
                  </a:lnTo>
                  <a:lnTo>
                    <a:pt x="981417" y="324307"/>
                  </a:lnTo>
                  <a:lnTo>
                    <a:pt x="98141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0200" y="2794000"/>
            <a:ext cx="3946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latin typeface="Arial"/>
                <a:cs typeface="Arial"/>
              </a:rPr>
              <a:t>Two</a:t>
            </a:r>
            <a:r>
              <a:rPr sz="3000" b="1" spc="-1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different</a:t>
            </a:r>
            <a:r>
              <a:rPr sz="3000" b="1" spc="-14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merges: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860" y="3466745"/>
            <a:ext cx="4162520" cy="55722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2364" y="3683000"/>
            <a:ext cx="19831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Fast-</a:t>
            </a:r>
            <a:r>
              <a:rPr sz="2500" b="1" spc="-10" dirty="0">
                <a:latin typeface="Arial"/>
                <a:cs typeface="Arial"/>
              </a:rPr>
              <a:t>forward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0" y="3683000"/>
            <a:ext cx="16249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latin typeface="Arial"/>
                <a:cs typeface="Arial"/>
              </a:rPr>
              <a:t>Three-</a:t>
            </a:r>
            <a:r>
              <a:rPr sz="2500" b="1" spc="-25" dirty="0">
                <a:latin typeface="Arial"/>
                <a:cs typeface="Arial"/>
              </a:rPr>
              <a:t>way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8400" y="5562600"/>
            <a:ext cx="263271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3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three-</a:t>
            </a:r>
            <a:r>
              <a:rPr sz="3000" spc="-25" dirty="0">
                <a:latin typeface="Trebuchet MS"/>
                <a:cs typeface="Trebuchet MS"/>
              </a:rPr>
              <a:t>way </a:t>
            </a:r>
            <a:r>
              <a:rPr sz="3000" dirty="0">
                <a:latin typeface="Trebuchet MS"/>
                <a:cs typeface="Trebuchet MS"/>
              </a:rPr>
              <a:t>merges</a:t>
            </a:r>
            <a:r>
              <a:rPr sz="3000" spc="16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have </a:t>
            </a:r>
            <a:r>
              <a:rPr sz="3000" spc="-10" dirty="0">
                <a:latin typeface="Trebuchet MS"/>
                <a:cs typeface="Trebuchet MS"/>
              </a:rPr>
              <a:t>merge commits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000"/>
              </a:spcBef>
            </a:pP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potential </a:t>
            </a:r>
            <a:r>
              <a:rPr sz="3000" dirty="0">
                <a:latin typeface="Trebuchet MS"/>
                <a:cs typeface="Trebuchet MS"/>
              </a:rPr>
              <a:t>merge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conflicts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04888" y="7014959"/>
            <a:ext cx="686435" cy="979169"/>
            <a:chOff x="9304888" y="7014959"/>
            <a:chExt cx="686435" cy="979169"/>
          </a:xfrm>
        </p:grpSpPr>
        <p:sp>
          <p:nvSpPr>
            <p:cNvPr id="13" name="object 13"/>
            <p:cNvSpPr/>
            <p:nvPr/>
          </p:nvSpPr>
          <p:spPr>
            <a:xfrm>
              <a:off x="9411958" y="7040359"/>
              <a:ext cx="553720" cy="798830"/>
            </a:xfrm>
            <a:custGeom>
              <a:avLst/>
              <a:gdLst/>
              <a:ahLst/>
              <a:cxnLst/>
              <a:rect l="l" t="t" r="r" b="b"/>
              <a:pathLst>
                <a:path w="553720" h="798829">
                  <a:moveTo>
                    <a:pt x="553566" y="0"/>
                  </a:moveTo>
                  <a:lnTo>
                    <a:pt x="14468" y="777823"/>
                  </a:lnTo>
                  <a:lnTo>
                    <a:pt x="0" y="798699"/>
                  </a:lnTo>
                </a:path>
              </a:pathLst>
            </a:custGeom>
            <a:ln w="5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04888" y="7757412"/>
              <a:ext cx="209550" cy="236220"/>
            </a:xfrm>
            <a:custGeom>
              <a:avLst/>
              <a:gdLst/>
              <a:ahLst/>
              <a:cxnLst/>
              <a:rect l="l" t="t" r="r" b="b"/>
              <a:pathLst>
                <a:path w="209550" h="236220">
                  <a:moveTo>
                    <a:pt x="33859" y="0"/>
                  </a:moveTo>
                  <a:lnTo>
                    <a:pt x="0" y="236128"/>
                  </a:lnTo>
                  <a:lnTo>
                    <a:pt x="209218" y="121539"/>
                  </a:lnTo>
                  <a:lnTo>
                    <a:pt x="33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21144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5600" y="2819400"/>
            <a:ext cx="2850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Merge</a:t>
            </a:r>
            <a:r>
              <a:rPr sz="3000" b="1" spc="21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conflicts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069" y="3460413"/>
            <a:ext cx="11779250" cy="14478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9690" rIns="0" bIns="0" rtlCol="0">
            <a:spAutoFit/>
          </a:bodyPr>
          <a:lstStyle/>
          <a:p>
            <a:pPr marL="59690" marR="7313930">
              <a:lnSpc>
                <a:spcPts val="2600"/>
              </a:lnSpc>
              <a:spcBef>
                <a:spcPts val="470"/>
              </a:spcBef>
            </a:pPr>
            <a:r>
              <a:rPr sz="2300" dirty="0">
                <a:solidFill>
                  <a:srgbClr val="F9F9F9"/>
                </a:solidFill>
                <a:latin typeface="Courier New"/>
                <a:cs typeface="Courier New"/>
              </a:rPr>
              <a:t>$ git merge </a:t>
            </a:r>
            <a:r>
              <a:rPr sz="23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 </a:t>
            </a:r>
            <a:r>
              <a:rPr sz="2300" dirty="0">
                <a:solidFill>
                  <a:srgbClr val="F9F9F9"/>
                </a:solidFill>
                <a:latin typeface="Courier New"/>
                <a:cs typeface="Courier New"/>
              </a:rPr>
              <a:t>Auto-merging </a:t>
            </a:r>
            <a:r>
              <a:rPr sz="2300" spc="-10" dirty="0">
                <a:solidFill>
                  <a:srgbClr val="F9F9F9"/>
                </a:solidFill>
                <a:latin typeface="Courier New"/>
                <a:cs typeface="Courier New"/>
              </a:rPr>
              <a:t>&lt;file&gt;</a:t>
            </a:r>
            <a:endParaRPr sz="2300">
              <a:latin typeface="Courier New"/>
              <a:cs typeface="Courier New"/>
            </a:endParaRPr>
          </a:p>
          <a:p>
            <a:pPr marL="59690">
              <a:lnSpc>
                <a:spcPts val="2460"/>
              </a:lnSpc>
            </a:pPr>
            <a:r>
              <a:rPr sz="2300" dirty="0">
                <a:solidFill>
                  <a:srgbClr val="F9F9F9"/>
                </a:solidFill>
                <a:latin typeface="Courier New"/>
                <a:cs typeface="Courier New"/>
              </a:rPr>
              <a:t>CONFLICT (content): Merge conflict in </a:t>
            </a:r>
            <a:r>
              <a:rPr sz="2300" spc="-10" dirty="0">
                <a:solidFill>
                  <a:srgbClr val="F9F9F9"/>
                </a:solidFill>
                <a:latin typeface="Courier New"/>
                <a:cs typeface="Courier New"/>
              </a:rPr>
              <a:t>&lt;file&gt;</a:t>
            </a:r>
            <a:endParaRPr sz="2300">
              <a:latin typeface="Courier New"/>
              <a:cs typeface="Courier New"/>
            </a:endParaRPr>
          </a:p>
          <a:p>
            <a:pPr marL="59690">
              <a:lnSpc>
                <a:spcPts val="2680"/>
              </a:lnSpc>
            </a:pPr>
            <a:r>
              <a:rPr sz="2300" dirty="0">
                <a:solidFill>
                  <a:srgbClr val="F9F9F9"/>
                </a:solidFill>
                <a:latin typeface="Courier New"/>
                <a:cs typeface="Courier New"/>
              </a:rPr>
              <a:t>Automatic merge failed; fix conflicts and then commit the </a:t>
            </a:r>
            <a:r>
              <a:rPr sz="2300" spc="-10" dirty="0">
                <a:solidFill>
                  <a:srgbClr val="F9F9F9"/>
                </a:solidFill>
                <a:latin typeface="Courier New"/>
                <a:cs typeface="Courier New"/>
              </a:rPr>
              <a:t>result.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6113779"/>
            <a:ext cx="7692390" cy="15113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08965" indent="-59626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608965" algn="l"/>
              </a:tabLst>
            </a:pPr>
            <a:r>
              <a:rPr sz="2700" spc="105" dirty="0">
                <a:latin typeface="Trebuchet MS"/>
                <a:cs typeface="Trebuchet MS"/>
              </a:rPr>
              <a:t>Run</a:t>
            </a:r>
            <a:r>
              <a:rPr sz="2700" spc="-125" dirty="0">
                <a:latin typeface="Trebuchet MS"/>
                <a:cs typeface="Trebuchet MS"/>
              </a:rPr>
              <a:t> </a:t>
            </a:r>
            <a:r>
              <a:rPr sz="2700" dirty="0">
                <a:latin typeface="Courier New"/>
                <a:cs typeface="Courier New"/>
              </a:rPr>
              <a:t>git</a:t>
            </a:r>
            <a:r>
              <a:rPr sz="2700" spc="-60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status</a:t>
            </a:r>
            <a:r>
              <a:rPr sz="2700" spc="-875" dirty="0">
                <a:latin typeface="Courier New"/>
                <a:cs typeface="Courier New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see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„unmerged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paths“</a:t>
            </a:r>
            <a:endParaRPr sz="2700">
              <a:latin typeface="Trebuchet MS"/>
              <a:cs typeface="Trebuchet MS"/>
            </a:endParaRPr>
          </a:p>
          <a:p>
            <a:pPr marL="608965" indent="-5962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Trebuchet MS"/>
                <a:cs typeface="Trebuchet MS"/>
              </a:rPr>
              <a:t>Find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problematic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hunks: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Highlighted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in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files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by</a:t>
            </a:r>
            <a:endParaRPr sz="2700">
              <a:latin typeface="Trebuchet MS"/>
              <a:cs typeface="Trebuchet MS"/>
            </a:endParaRPr>
          </a:p>
          <a:p>
            <a:pPr marL="609600">
              <a:lnSpc>
                <a:spcPct val="100000"/>
              </a:lnSpc>
              <a:spcBef>
                <a:spcPts val="60"/>
              </a:spcBef>
            </a:pPr>
            <a:r>
              <a:rPr sz="2700" i="1" dirty="0">
                <a:latin typeface="Arial"/>
                <a:cs typeface="Arial"/>
              </a:rPr>
              <a:t>&lt;&lt;&lt;&lt;&lt;&lt;&lt;</a:t>
            </a:r>
            <a:r>
              <a:rPr sz="2700" i="1" spc="15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,</a:t>
            </a:r>
            <a:r>
              <a:rPr sz="2700" i="1" spc="15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=======,</a:t>
            </a:r>
            <a:r>
              <a:rPr sz="2700" i="1" spc="155" dirty="0">
                <a:latin typeface="Arial"/>
                <a:cs typeface="Arial"/>
              </a:rPr>
              <a:t> </a:t>
            </a:r>
            <a:r>
              <a:rPr sz="2700" i="1" spc="-10" dirty="0">
                <a:latin typeface="Arial"/>
                <a:cs typeface="Arial"/>
              </a:rPr>
              <a:t>&gt;&gt;&gt;&gt;&gt;&gt;&gt;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0" y="7599680"/>
            <a:ext cx="9691370" cy="16002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08965" indent="-596265">
              <a:lnSpc>
                <a:spcPct val="100000"/>
              </a:lnSpc>
              <a:spcBef>
                <a:spcPts val="960"/>
              </a:spcBef>
              <a:buAutoNum type="arabicPeriod" startAt="3"/>
              <a:tabLst>
                <a:tab pos="608965" algn="l"/>
              </a:tabLst>
            </a:pPr>
            <a:r>
              <a:rPr sz="2700" spc="-10" dirty="0">
                <a:latin typeface="Trebuchet MS"/>
                <a:cs typeface="Trebuchet MS"/>
              </a:rPr>
              <a:t>Create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the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intended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code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version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remove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i="1" dirty="0">
                <a:latin typeface="Arial"/>
                <a:cs typeface="Arial"/>
              </a:rPr>
              <a:t>&lt;&lt;&lt;&lt;&lt;&lt;&lt; </a:t>
            </a:r>
            <a:r>
              <a:rPr sz="2700" i="1" spc="-25" dirty="0">
                <a:latin typeface="Arial"/>
                <a:cs typeface="Arial"/>
              </a:rPr>
              <a:t>,…</a:t>
            </a:r>
            <a:endParaRPr sz="2700">
              <a:latin typeface="Arial"/>
              <a:cs typeface="Arial"/>
            </a:endParaRPr>
          </a:p>
          <a:p>
            <a:pPr marL="608965" indent="-596265">
              <a:lnSpc>
                <a:spcPct val="100000"/>
              </a:lnSpc>
              <a:spcBef>
                <a:spcPts val="860"/>
              </a:spcBef>
              <a:buAutoNum type="arabicPeriod" startAt="3"/>
              <a:tabLst>
                <a:tab pos="608965" algn="l"/>
              </a:tabLst>
            </a:pPr>
            <a:r>
              <a:rPr sz="2700" dirty="0">
                <a:latin typeface="Trebuchet MS"/>
                <a:cs typeface="Trebuchet MS"/>
              </a:rPr>
              <a:t>Then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Courier New"/>
                <a:cs typeface="Courier New"/>
              </a:rPr>
              <a:t>git</a:t>
            </a:r>
            <a:r>
              <a:rPr sz="2700" spc="5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add</a:t>
            </a:r>
            <a:r>
              <a:rPr sz="2700" spc="5" dirty="0">
                <a:latin typeface="Courier New"/>
                <a:cs typeface="Courier New"/>
              </a:rPr>
              <a:t> </a:t>
            </a:r>
            <a:r>
              <a:rPr sz="2700" spc="-10" dirty="0">
                <a:latin typeface="Courier New"/>
                <a:cs typeface="Courier New"/>
              </a:rPr>
              <a:t>&lt;file_with_merge_conflict&gt;</a:t>
            </a:r>
            <a:endParaRPr sz="2700">
              <a:latin typeface="Courier New"/>
              <a:cs typeface="Courier New"/>
            </a:endParaRPr>
          </a:p>
          <a:p>
            <a:pPr marL="608965" indent="-596265">
              <a:lnSpc>
                <a:spcPct val="100000"/>
              </a:lnSpc>
              <a:spcBef>
                <a:spcPts val="960"/>
              </a:spcBef>
              <a:buFont typeface="Trebuchet MS"/>
              <a:buAutoNum type="arabicPeriod" startAt="3"/>
              <a:tabLst>
                <a:tab pos="608965" algn="l"/>
              </a:tabLst>
            </a:pPr>
            <a:r>
              <a:rPr sz="2700" dirty="0">
                <a:latin typeface="Courier New"/>
                <a:cs typeface="Courier New"/>
              </a:rPr>
              <a:t>git</a:t>
            </a:r>
            <a:r>
              <a:rPr sz="2700" spc="-75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commit</a:t>
            </a:r>
            <a:r>
              <a:rPr sz="2700" spc="-875" dirty="0">
                <a:latin typeface="Courier New"/>
                <a:cs typeface="Courier New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(Auto-</a:t>
            </a:r>
            <a:r>
              <a:rPr sz="2700" spc="-20" dirty="0">
                <a:latin typeface="Trebuchet MS"/>
                <a:cs typeface="Trebuchet MS"/>
              </a:rPr>
              <a:t>generated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merge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commit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message)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600" y="4826000"/>
            <a:ext cx="11029950" cy="12700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0"/>
              </a:spcBef>
            </a:pPr>
            <a:r>
              <a:rPr sz="3000" dirty="0">
                <a:latin typeface="Trebuchet MS"/>
                <a:cs typeface="Trebuchet MS"/>
              </a:rPr>
              <a:t>Conflicts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215" dirty="0">
                <a:latin typeface="Trebuchet MS"/>
                <a:cs typeface="Trebuchet MS"/>
              </a:rPr>
              <a:t>if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same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part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file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(</a:t>
            </a:r>
            <a:r>
              <a:rPr sz="3000" i="1" spc="-120" dirty="0">
                <a:latin typeface="Arial"/>
                <a:cs typeface="Arial"/>
              </a:rPr>
              <a:t>hunk</a:t>
            </a:r>
            <a:r>
              <a:rPr sz="3000" spc="-120" dirty="0">
                <a:latin typeface="Trebuchet MS"/>
                <a:cs typeface="Trebuchet MS"/>
              </a:rPr>
              <a:t>)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changed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both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branches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000" b="1" spc="-10" dirty="0">
                <a:latin typeface="Arial"/>
                <a:cs typeface="Arial"/>
              </a:rPr>
              <a:t>Resolve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3586" y="6104823"/>
            <a:ext cx="2757170" cy="13716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4610" rIns="0" bIns="0" rtlCol="0">
            <a:spAutoFit/>
          </a:bodyPr>
          <a:lstStyle/>
          <a:p>
            <a:pPr marR="2529840" algn="ctr">
              <a:lnSpc>
                <a:spcPts val="1420"/>
              </a:lnSpc>
              <a:spcBef>
                <a:spcPts val="430"/>
              </a:spcBef>
            </a:pP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&lt;&lt;&lt;&lt;&lt;&lt;&lt;</a:t>
            </a:r>
            <a:r>
              <a:rPr sz="12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HEAD</a:t>
            </a:r>
            <a:endParaRPr sz="1200">
              <a:latin typeface="Courier New"/>
              <a:cs typeface="Courier New"/>
            </a:endParaRPr>
          </a:p>
          <a:p>
            <a:pPr marR="419734" algn="ctr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std::cout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&lt;&lt;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"Hello!“;</a:t>
            </a:r>
            <a:endParaRPr sz="1200">
              <a:latin typeface="Courier New"/>
              <a:cs typeface="Courier New"/>
            </a:endParaRPr>
          </a:p>
          <a:p>
            <a:pPr marR="1979295" algn="ctr">
              <a:lnSpc>
                <a:spcPts val="1400"/>
              </a:lnSpc>
            </a:pP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=======</a:t>
            </a:r>
            <a:endParaRPr sz="1200">
              <a:latin typeface="Courier New"/>
              <a:cs typeface="Courier New"/>
            </a:endParaRPr>
          </a:p>
          <a:p>
            <a:pPr marR="236220" algn="ctr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std::cout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&lt;&lt;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„Goodbye!“;</a:t>
            </a:r>
            <a:endParaRPr sz="1200">
              <a:latin typeface="Courier New"/>
              <a:cs typeface="Courier New"/>
            </a:endParaRPr>
          </a:p>
          <a:p>
            <a:pPr marR="236220" algn="ctr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&gt;&gt;&gt;&gt;&gt;&gt;&gt;</a:t>
            </a:r>
            <a:r>
              <a:rPr sz="12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say_goodbye_branch</a:t>
            </a:r>
            <a:endParaRPr sz="1200">
              <a:latin typeface="Courier New"/>
              <a:cs typeface="Courier New"/>
            </a:endParaRPr>
          </a:p>
          <a:p>
            <a:pPr marR="2529840" algn="ctr">
              <a:lnSpc>
                <a:spcPts val="1420"/>
              </a:lnSpc>
            </a:pP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4679" y="7656235"/>
            <a:ext cx="2450465" cy="6604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2704" rIns="0" bIns="0" rtlCol="0">
            <a:spAutoFit/>
          </a:bodyPr>
          <a:lstStyle/>
          <a:p>
            <a:pPr marL="62230">
              <a:lnSpc>
                <a:spcPts val="1420"/>
              </a:lnSpc>
              <a:spcBef>
                <a:spcPts val="414"/>
              </a:spcBef>
            </a:pP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154305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std::cout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&lt;&lt;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„Goodbye!“;</a:t>
            </a:r>
            <a:endParaRPr sz="1200">
              <a:latin typeface="Courier New"/>
              <a:cs typeface="Courier New"/>
            </a:endParaRPr>
          </a:p>
          <a:p>
            <a:pPr marL="62230">
              <a:lnSpc>
                <a:spcPts val="1420"/>
              </a:lnSpc>
            </a:pP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45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config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init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status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add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commit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diff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200" y="4330700"/>
            <a:ext cx="15551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clone </a:t>
            </a:r>
            <a:r>
              <a:rPr sz="4000" b="1" spc="-20" dirty="0">
                <a:latin typeface="Courier New"/>
                <a:cs typeface="Courier New"/>
              </a:rPr>
              <a:t>push pull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39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config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init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status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add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commit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diff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0024" y="7300148"/>
            <a:ext cx="4166235" cy="16897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R="1270" algn="ctr">
              <a:lnSpc>
                <a:spcPts val="4150"/>
              </a:lnSpc>
              <a:spcBef>
                <a:spcPts val="415"/>
              </a:spcBef>
            </a:pPr>
            <a:r>
              <a:rPr sz="3500" b="1" spc="-10" dirty="0">
                <a:latin typeface="Arial"/>
                <a:cs typeface="Arial"/>
              </a:rPr>
              <a:t>Solutions</a:t>
            </a:r>
            <a:endParaRPr sz="3500">
              <a:latin typeface="Arial"/>
              <a:cs typeface="Arial"/>
            </a:endParaRPr>
          </a:p>
          <a:p>
            <a:pPr marL="146685" marR="140970" algn="ctr">
              <a:lnSpc>
                <a:spcPts val="4100"/>
              </a:lnSpc>
              <a:spcBef>
                <a:spcPts val="170"/>
              </a:spcBef>
            </a:pPr>
            <a:r>
              <a:rPr sz="3500" spc="50" dirty="0">
                <a:latin typeface="Trebuchet MS"/>
                <a:cs typeface="Trebuchet MS"/>
              </a:rPr>
              <a:t>can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be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found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-90" dirty="0">
                <a:latin typeface="Trebuchet MS"/>
                <a:cs typeface="Trebuchet MS"/>
              </a:rPr>
              <a:t>at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spc="-50" dirty="0">
                <a:latin typeface="Trebuchet MS"/>
                <a:cs typeface="Trebuchet MS"/>
              </a:rPr>
              <a:t>the </a:t>
            </a:r>
            <a:r>
              <a:rPr sz="3500" dirty="0">
                <a:latin typeface="Trebuchet MS"/>
                <a:cs typeface="Trebuchet MS"/>
              </a:rPr>
              <a:t>end</a:t>
            </a:r>
            <a:r>
              <a:rPr sz="3500" spc="-12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of</a:t>
            </a:r>
            <a:r>
              <a:rPr sz="3500" spc="-125" dirty="0">
                <a:latin typeface="Trebuchet MS"/>
                <a:cs typeface="Trebuchet MS"/>
              </a:rPr>
              <a:t> </a:t>
            </a:r>
            <a:r>
              <a:rPr sz="3500" spc="-70" dirty="0">
                <a:latin typeface="Trebuchet MS"/>
                <a:cs typeface="Trebuchet MS"/>
              </a:rPr>
              <a:t>the</a:t>
            </a:r>
            <a:r>
              <a:rPr sz="3500" spc="-120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slides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39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928620"/>
            <a:ext cx="11482705" cy="642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56565" algn="l"/>
              </a:tabLst>
            </a:pPr>
            <a:r>
              <a:rPr sz="2250" spc="-10" dirty="0">
                <a:latin typeface="Trebuchet MS"/>
                <a:cs typeface="Trebuchet MS"/>
              </a:rPr>
              <a:t>Create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branches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check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you</a:t>
            </a:r>
            <a:r>
              <a:rPr sz="2250" spc="-30" dirty="0">
                <a:latin typeface="Trebuchet MS"/>
                <a:cs typeface="Trebuchet MS"/>
              </a:rPr>
              <a:t> created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them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by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looking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85" dirty="0">
                <a:latin typeface="Trebuchet MS"/>
                <a:cs typeface="Trebuchet MS"/>
              </a:rPr>
              <a:t>at</a:t>
            </a:r>
            <a:r>
              <a:rPr sz="2250" spc="-2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list.</a:t>
            </a:r>
            <a:endParaRPr sz="225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6565" algn="l"/>
              </a:tabLst>
            </a:pPr>
            <a:r>
              <a:rPr sz="2250" spc="-35" dirty="0">
                <a:latin typeface="Trebuchet MS"/>
                <a:cs typeface="Trebuchet MS"/>
              </a:rPr>
              <a:t>Delete</a:t>
            </a:r>
            <a:r>
              <a:rPr sz="2250" spc="-65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branches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45" dirty="0">
                <a:latin typeface="Trebuchet MS"/>
                <a:cs typeface="Trebuchet MS"/>
              </a:rPr>
              <a:t>right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away</a:t>
            </a:r>
            <a:r>
              <a:rPr sz="2250" spc="-55" dirty="0">
                <a:latin typeface="Trebuchet MS"/>
                <a:cs typeface="Trebuchet MS"/>
              </a:rPr>
              <a:t> without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risking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data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loss.</a:t>
            </a:r>
            <a:endParaRPr sz="2250">
              <a:latin typeface="Trebuchet MS"/>
              <a:cs typeface="Trebuchet MS"/>
            </a:endParaRPr>
          </a:p>
          <a:p>
            <a:pPr marL="457200" marR="5080" indent="-444500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7200" algn="l"/>
              </a:tabLst>
            </a:pPr>
            <a:r>
              <a:rPr sz="2250" spc="-10" dirty="0">
                <a:latin typeface="Trebuchet MS"/>
                <a:cs typeface="Trebuchet MS"/>
              </a:rPr>
              <a:t>Create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70" dirty="0">
                <a:latin typeface="Trebuchet MS"/>
                <a:cs typeface="Trebuchet MS"/>
              </a:rPr>
              <a:t>directly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switch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to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another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110" dirty="0">
                <a:latin typeface="Trebuchet MS"/>
                <a:cs typeface="Trebuchet MS"/>
              </a:rPr>
              <a:t>(e.g.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name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175" dirty="0">
                <a:latin typeface="Trebuchet MS"/>
                <a:cs typeface="Trebuchet MS"/>
              </a:rPr>
              <a:t>it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add_readme)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50" dirty="0">
                <a:latin typeface="Trebuchet MS"/>
                <a:cs typeface="Trebuchet MS"/>
              </a:rPr>
              <a:t>using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only </a:t>
            </a:r>
            <a:r>
              <a:rPr sz="2250" dirty="0">
                <a:latin typeface="Trebuchet MS"/>
                <a:cs typeface="Trebuchet MS"/>
              </a:rPr>
              <a:t>one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command.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Check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again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you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spc="-30" dirty="0">
                <a:latin typeface="Trebuchet MS"/>
                <a:cs typeface="Trebuchet MS"/>
              </a:rPr>
              <a:t>created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2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spc="-175" dirty="0">
                <a:latin typeface="Trebuchet MS"/>
                <a:cs typeface="Trebuchet MS"/>
              </a:rPr>
              <a:t>it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is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checked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out.</a:t>
            </a:r>
            <a:endParaRPr sz="225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6565" algn="l"/>
              </a:tabLst>
            </a:pPr>
            <a:r>
              <a:rPr sz="2250" spc="85" dirty="0">
                <a:latin typeface="Trebuchet MS"/>
                <a:cs typeface="Trebuchet MS"/>
              </a:rPr>
              <a:t>Add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on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-110" dirty="0">
                <a:latin typeface="Trebuchet MS"/>
                <a:cs typeface="Trebuchet MS"/>
              </a:rPr>
              <a:t>(e.g.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README)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commit</a:t>
            </a:r>
            <a:r>
              <a:rPr sz="2250" spc="-50" dirty="0">
                <a:latin typeface="Trebuchet MS"/>
                <a:cs typeface="Trebuchet MS"/>
              </a:rPr>
              <a:t> the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file.</a:t>
            </a:r>
            <a:endParaRPr sz="2250">
              <a:latin typeface="Trebuchet MS"/>
              <a:cs typeface="Trebuchet MS"/>
            </a:endParaRPr>
          </a:p>
          <a:p>
            <a:pPr marL="457200" marR="130175" indent="-444500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7200" algn="l"/>
              </a:tabLst>
            </a:pPr>
            <a:r>
              <a:rPr sz="2250" dirty="0">
                <a:latin typeface="Trebuchet MS"/>
                <a:cs typeface="Trebuchet MS"/>
              </a:rPr>
              <a:t>Switch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back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to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70" dirty="0">
                <a:latin typeface="Trebuchet MS"/>
                <a:cs typeface="Trebuchet MS"/>
              </a:rPr>
              <a:t>master.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95" dirty="0">
                <a:latin typeface="Trebuchet MS"/>
                <a:cs typeface="Trebuchet MS"/>
              </a:rPr>
              <a:t>Verify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is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gone.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Merge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70" dirty="0">
                <a:latin typeface="Trebuchet MS"/>
                <a:cs typeface="Trebuchet MS"/>
              </a:rPr>
              <a:t>with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new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(Notice</a:t>
            </a:r>
            <a:r>
              <a:rPr sz="2250" spc="-8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this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75" dirty="0">
                <a:latin typeface="Trebuchet MS"/>
                <a:cs typeface="Trebuchet MS"/>
              </a:rPr>
              <a:t>was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75" dirty="0">
                <a:latin typeface="Trebuchet MS"/>
                <a:cs typeface="Trebuchet MS"/>
              </a:rPr>
              <a:t> </a:t>
            </a:r>
            <a:r>
              <a:rPr sz="2250" spc="-45" dirty="0">
                <a:latin typeface="Trebuchet MS"/>
                <a:cs typeface="Trebuchet MS"/>
              </a:rPr>
              <a:t>fast-</a:t>
            </a:r>
            <a:r>
              <a:rPr sz="2250" spc="-25" dirty="0">
                <a:latin typeface="Trebuchet MS"/>
                <a:cs typeface="Trebuchet MS"/>
              </a:rPr>
              <a:t>forward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75" dirty="0">
                <a:latin typeface="Trebuchet MS"/>
                <a:cs typeface="Trebuchet MS"/>
              </a:rPr>
              <a:t>merge).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Check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history</a:t>
            </a:r>
            <a:r>
              <a:rPr sz="2250" spc="-7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30" dirty="0">
                <a:latin typeface="Trebuchet MS"/>
                <a:cs typeface="Trebuchet MS"/>
              </a:rPr>
              <a:t>file </a:t>
            </a:r>
            <a:r>
              <a:rPr sz="2250" dirty="0">
                <a:latin typeface="Trebuchet MS"/>
                <a:cs typeface="Trebuchet MS"/>
              </a:rPr>
              <a:t>is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now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reappeared.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Safely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65" dirty="0">
                <a:latin typeface="Trebuchet MS"/>
                <a:cs typeface="Trebuchet MS"/>
              </a:rPr>
              <a:t>delete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merged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branch,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which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is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possible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now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the </a:t>
            </a:r>
            <a:r>
              <a:rPr sz="2250" spc="65" dirty="0">
                <a:latin typeface="Trebuchet MS"/>
                <a:cs typeface="Trebuchet MS"/>
              </a:rPr>
              <a:t>changes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45" dirty="0">
                <a:latin typeface="Trebuchet MS"/>
                <a:cs typeface="Trebuchet MS"/>
              </a:rPr>
              <a:t>are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30" dirty="0">
                <a:latin typeface="Trebuchet MS"/>
                <a:cs typeface="Trebuchet MS"/>
              </a:rPr>
              <a:t>in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master.</a:t>
            </a:r>
            <a:endParaRPr sz="2250">
              <a:latin typeface="Trebuchet MS"/>
              <a:cs typeface="Trebuchet MS"/>
            </a:endParaRPr>
          </a:p>
          <a:p>
            <a:pPr marL="457200" marR="165735" indent="-444500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7200" algn="l"/>
              </a:tabLst>
            </a:pPr>
            <a:r>
              <a:rPr sz="2250" dirty="0">
                <a:latin typeface="Trebuchet MS"/>
                <a:cs typeface="Trebuchet MS"/>
              </a:rPr>
              <a:t>Provoke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merge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60" dirty="0">
                <a:latin typeface="Trebuchet MS"/>
                <a:cs typeface="Trebuchet MS"/>
              </a:rPr>
              <a:t>conflict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by</a:t>
            </a:r>
            <a:r>
              <a:rPr sz="2250" spc="-30" dirty="0">
                <a:latin typeface="Trebuchet MS"/>
                <a:cs typeface="Trebuchet MS"/>
              </a:rPr>
              <a:t> creating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110" dirty="0">
                <a:latin typeface="Trebuchet MS"/>
                <a:cs typeface="Trebuchet MS"/>
              </a:rPr>
              <a:t>(e.g.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name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175" dirty="0">
                <a:latin typeface="Trebuchet MS"/>
                <a:cs typeface="Trebuchet MS"/>
              </a:rPr>
              <a:t>it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65" dirty="0">
                <a:latin typeface="Trebuchet MS"/>
                <a:cs typeface="Trebuchet MS"/>
              </a:rPr>
              <a:t>edit_sample_file)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and </a:t>
            </a:r>
            <a:r>
              <a:rPr sz="2250" dirty="0">
                <a:latin typeface="Trebuchet MS"/>
                <a:cs typeface="Trebuchet MS"/>
              </a:rPr>
              <a:t>change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sample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5" dirty="0">
                <a:latin typeface="Trebuchet MS"/>
                <a:cs typeface="Trebuchet MS"/>
              </a:rPr>
              <a:t>from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Exercise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1. </a:t>
            </a:r>
            <a:r>
              <a:rPr sz="2250" dirty="0">
                <a:latin typeface="Trebuchet MS"/>
                <a:cs typeface="Trebuchet MS"/>
              </a:rPr>
              <a:t>Commit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65" dirty="0">
                <a:latin typeface="Trebuchet MS"/>
                <a:cs typeface="Trebuchet MS"/>
              </a:rPr>
              <a:t>changes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on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branch.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Edit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50" dirty="0">
                <a:latin typeface="Trebuchet MS"/>
                <a:cs typeface="Trebuchet MS"/>
              </a:rPr>
              <a:t>same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55" dirty="0">
                <a:latin typeface="Trebuchet MS"/>
                <a:cs typeface="Trebuchet MS"/>
              </a:rPr>
              <a:t>part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of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back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on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master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also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commit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changes.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Now,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try </a:t>
            </a:r>
            <a:r>
              <a:rPr sz="2250" dirty="0">
                <a:latin typeface="Trebuchet MS"/>
                <a:cs typeface="Trebuchet MS"/>
              </a:rPr>
              <a:t>merging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70" dirty="0">
                <a:latin typeface="Trebuchet MS"/>
                <a:cs typeface="Trebuchet MS"/>
              </a:rPr>
              <a:t>with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edited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sample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file.</a:t>
            </a:r>
            <a:endParaRPr sz="225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6565" algn="l"/>
              </a:tabLst>
            </a:pPr>
            <a:r>
              <a:rPr sz="2250" dirty="0">
                <a:latin typeface="Trebuchet MS"/>
                <a:cs typeface="Trebuchet MS"/>
              </a:rPr>
              <a:t>Fix</a:t>
            </a:r>
            <a:r>
              <a:rPr sz="2250" spc="-10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10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merge</a:t>
            </a:r>
            <a:r>
              <a:rPr sz="2250" spc="-10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conflict.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Interacting</a:t>
            </a:r>
            <a:r>
              <a:rPr spc="35" dirty="0"/>
              <a:t> </a:t>
            </a:r>
            <a:r>
              <a:rPr spc="280" dirty="0"/>
              <a:t>with</a:t>
            </a:r>
            <a:r>
              <a:rPr spc="35" dirty="0"/>
              <a:t> </a:t>
            </a:r>
            <a:r>
              <a:rPr spc="125" dirty="0"/>
              <a:t>Remotes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870" y="7116271"/>
            <a:ext cx="5908967" cy="22201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8400" y="2845675"/>
            <a:ext cx="10143490" cy="45307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890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305" dirty="0">
                <a:latin typeface="Trebuchet MS"/>
                <a:cs typeface="Trebuchet MS"/>
              </a:rPr>
              <a:t>So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far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everything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were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operations</a:t>
            </a:r>
            <a:endParaRPr sz="3000">
              <a:latin typeface="Trebuchet MS"/>
              <a:cs typeface="Trebuchet MS"/>
            </a:endParaRPr>
          </a:p>
          <a:p>
            <a:pPr marL="457200" marR="457200" indent="-444500">
              <a:lnSpc>
                <a:spcPct val="100000"/>
              </a:lnSpc>
              <a:spcBef>
                <a:spcPts val="2500"/>
              </a:spcBef>
              <a:buSzPct val="145000"/>
              <a:buChar char="•"/>
              <a:tabLst>
                <a:tab pos="457200" algn="l"/>
              </a:tabLst>
            </a:pPr>
            <a:r>
              <a:rPr sz="3000" dirty="0">
                <a:latin typeface="Trebuchet MS"/>
                <a:cs typeface="Trebuchet MS"/>
              </a:rPr>
              <a:t>Following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interactions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require </a:t>
            </a:r>
            <a:r>
              <a:rPr sz="3000" spc="-20" dirty="0">
                <a:latin typeface="Trebuchet MS"/>
                <a:cs typeface="Trebuchet MS"/>
              </a:rPr>
              <a:t>network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connection</a:t>
            </a:r>
            <a:endParaRPr sz="3000">
              <a:latin typeface="Trebuchet MS"/>
              <a:cs typeface="Trebuchet MS"/>
            </a:endParaRPr>
          </a:p>
          <a:p>
            <a:pPr marL="481965" indent="-469265">
              <a:lnSpc>
                <a:spcPct val="100000"/>
              </a:lnSpc>
              <a:spcBef>
                <a:spcPts val="2600"/>
              </a:spcBef>
              <a:buSzPct val="145000"/>
              <a:buChar char="•"/>
              <a:tabLst>
                <a:tab pos="481965" algn="l"/>
              </a:tabLst>
            </a:pPr>
            <a:r>
              <a:rPr sz="3000" dirty="0">
                <a:latin typeface="Trebuchet MS"/>
                <a:cs typeface="Trebuchet MS"/>
              </a:rPr>
              <a:t>Remote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repositories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enable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collaboration</a:t>
            </a:r>
            <a:r>
              <a:rPr sz="3000" b="1" spc="-3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backup</a:t>
            </a:r>
            <a:endParaRPr sz="3000">
              <a:latin typeface="Trebuchet MS"/>
              <a:cs typeface="Trebuchet MS"/>
            </a:endParaRPr>
          </a:p>
          <a:p>
            <a:pPr marL="457200" marR="5080" indent="-444500">
              <a:lnSpc>
                <a:spcPct val="100000"/>
              </a:lnSpc>
              <a:spcBef>
                <a:spcPts val="2600"/>
              </a:spcBef>
              <a:buSzPct val="145000"/>
              <a:buChar char="•"/>
              <a:tabLst>
                <a:tab pos="457200" algn="l"/>
              </a:tabLst>
            </a:pPr>
            <a:r>
              <a:rPr sz="3000" dirty="0">
                <a:latin typeface="Trebuchet MS"/>
                <a:cs typeface="Trebuchet MS"/>
              </a:rPr>
              <a:t>Local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has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Arial"/>
                <a:cs typeface="Arial"/>
              </a:rPr>
              <a:t>manually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synced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remote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  <a:p>
            <a:pPr marL="6604000">
              <a:lnSpc>
                <a:spcPct val="100000"/>
              </a:lnSpc>
              <a:spcBef>
                <a:spcPts val="2500"/>
              </a:spcBef>
            </a:pPr>
            <a:r>
              <a:rPr sz="2400" b="1" spc="-10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7396" y="7463921"/>
            <a:ext cx="4344670" cy="188087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32080" marR="128270">
              <a:lnSpc>
                <a:spcPct val="100000"/>
              </a:lnSpc>
              <a:spcBef>
                <a:spcPts val="925"/>
              </a:spcBef>
            </a:pPr>
            <a:r>
              <a:rPr sz="2500" dirty="0">
                <a:latin typeface="Arial MT"/>
                <a:cs typeface="Arial MT"/>
              </a:rPr>
              <a:t>Note:</a:t>
            </a:r>
            <a:r>
              <a:rPr sz="2500" spc="5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</a:t>
            </a:r>
            <a:r>
              <a:rPr sz="2500" spc="60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the</a:t>
            </a:r>
            <a:r>
              <a:rPr sz="2500" spc="60" dirty="0">
                <a:latin typeface="Arial MT"/>
                <a:cs typeface="Arial MT"/>
              </a:rPr>
              <a:t> </a:t>
            </a:r>
            <a:r>
              <a:rPr sz="2500" spc="75" dirty="0">
                <a:latin typeface="Arial MT"/>
                <a:cs typeface="Arial MT"/>
              </a:rPr>
              <a:t>following</a:t>
            </a:r>
            <a:r>
              <a:rPr sz="2500" spc="55" dirty="0">
                <a:latin typeface="Arial MT"/>
                <a:cs typeface="Arial MT"/>
              </a:rPr>
              <a:t> </a:t>
            </a:r>
            <a:r>
              <a:rPr sz="2500" spc="35" dirty="0">
                <a:latin typeface="Arial MT"/>
                <a:cs typeface="Arial MT"/>
              </a:rPr>
              <a:t>only </a:t>
            </a:r>
            <a:r>
              <a:rPr sz="2500" spc="65" dirty="0">
                <a:latin typeface="Arial MT"/>
                <a:cs typeface="Arial MT"/>
              </a:rPr>
              <a:t>tracking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branches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are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30" dirty="0">
                <a:latin typeface="Arial MT"/>
                <a:cs typeface="Arial MT"/>
              </a:rPr>
              <a:t>used </a:t>
            </a:r>
            <a:r>
              <a:rPr sz="2500" spc="100" dirty="0">
                <a:latin typeface="Arial MT"/>
                <a:cs typeface="Arial MT"/>
              </a:rPr>
              <a:t>to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interact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85" dirty="0">
                <a:latin typeface="Arial MT"/>
                <a:cs typeface="Arial MT"/>
              </a:rPr>
              <a:t>with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remote </a:t>
            </a:r>
            <a:r>
              <a:rPr sz="2500" spc="60" dirty="0">
                <a:latin typeface="Arial MT"/>
                <a:cs typeface="Arial MT"/>
              </a:rPr>
              <a:t>repository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100" dirty="0">
                <a:latin typeface="Arial MT"/>
                <a:cs typeface="Arial MT"/>
              </a:rPr>
              <a:t>to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keep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85" dirty="0">
                <a:latin typeface="Arial MT"/>
                <a:cs typeface="Arial MT"/>
              </a:rPr>
              <a:t>it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simple.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0294" y="8840920"/>
            <a:ext cx="2061845" cy="495934"/>
          </a:xfrm>
          <a:custGeom>
            <a:avLst/>
            <a:gdLst/>
            <a:ahLst/>
            <a:cxnLst/>
            <a:rect l="l" t="t" r="r" b="b"/>
            <a:pathLst>
              <a:path w="2061845" h="495934">
                <a:moveTo>
                  <a:pt x="0" y="0"/>
                </a:moveTo>
                <a:lnTo>
                  <a:pt x="2061768" y="0"/>
                </a:lnTo>
                <a:lnTo>
                  <a:pt x="2061768" y="495480"/>
                </a:lnTo>
                <a:lnTo>
                  <a:pt x="0" y="495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21144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clone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3073400"/>
            <a:ext cx="6727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Clone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(download)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remote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765958"/>
            <a:ext cx="793877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-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clone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&lt;link_to_repository&gt;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4330700"/>
            <a:ext cx="10191115" cy="29464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00100" marR="5080" algn="just">
              <a:lnSpc>
                <a:spcPct val="151400"/>
              </a:lnSpc>
              <a:spcBef>
                <a:spcPts val="50"/>
              </a:spcBef>
            </a:pPr>
            <a:r>
              <a:rPr sz="3000" dirty="0">
                <a:latin typeface="Trebuchet MS"/>
                <a:cs typeface="Trebuchet MS"/>
              </a:rPr>
              <a:t>Creates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95" dirty="0">
                <a:latin typeface="Trebuchet MS"/>
                <a:cs typeface="Trebuchet MS"/>
              </a:rPr>
              <a:t> with </a:t>
            </a:r>
            <a:r>
              <a:rPr sz="3000" spc="-85" dirty="0">
                <a:latin typeface="Trebuchet MS"/>
                <a:cs typeface="Trebuchet MS"/>
              </a:rPr>
              <a:t>project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name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current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directory </a:t>
            </a:r>
            <a:r>
              <a:rPr sz="3000" dirty="0">
                <a:latin typeface="Trebuchet MS"/>
                <a:cs typeface="Trebuchet MS"/>
              </a:rPr>
              <a:t>Remote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(by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default)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referred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150" dirty="0">
                <a:latin typeface="Trebuchet MS"/>
                <a:cs typeface="Trebuchet MS"/>
              </a:rPr>
              <a:t>as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origin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can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also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clone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same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machine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locally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000" b="1" dirty="0">
                <a:latin typeface="Arial"/>
                <a:cs typeface="Arial"/>
              </a:rPr>
              <a:t>See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all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remote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branches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8191500"/>
            <a:ext cx="73793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Trebuchet MS"/>
                <a:cs typeface="Trebuchet MS"/>
              </a:rPr>
              <a:t>Branches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that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prefixed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by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origin/</a:t>
            </a:r>
            <a:r>
              <a:rPr sz="3000" spc="-969" dirty="0">
                <a:latin typeface="Courier New"/>
                <a:cs typeface="Courier New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then</a:t>
            </a:r>
            <a:r>
              <a:rPr sz="3000" spc="-19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5573" y="7426617"/>
            <a:ext cx="381000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32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3000" spc="-50" dirty="0">
                <a:solidFill>
                  <a:srgbClr val="F9F9F9"/>
                </a:solidFill>
                <a:latin typeface="Courier New"/>
                <a:cs typeface="Courier New"/>
              </a:rPr>
              <a:t>r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pull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8632825"/>
            <a:ext cx="10837545" cy="48005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000" b="1" dirty="0">
                <a:latin typeface="Arial"/>
                <a:cs typeface="Arial"/>
              </a:rPr>
              <a:t>in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5" dirty="0">
                <a:latin typeface="Arial"/>
                <a:cs typeface="Arial"/>
              </a:rPr>
              <a:t>sync!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(especially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master,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maybe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someone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else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updated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80" dirty="0">
                <a:latin typeface="Trebuchet MS"/>
                <a:cs typeface="Trebuchet MS"/>
              </a:rPr>
              <a:t>it)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2600" y="3149600"/>
            <a:ext cx="7978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Checkout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(as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usual)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878089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02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6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checkout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533900"/>
            <a:ext cx="1117536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latin typeface="Trebuchet MS"/>
                <a:cs typeface="Trebuchet MS"/>
              </a:rPr>
              <a:t>Do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use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Courier New"/>
                <a:cs typeface="Courier New"/>
              </a:rPr>
              <a:t>origin/</a:t>
            </a:r>
            <a:r>
              <a:rPr sz="3000" spc="-969" dirty="0">
                <a:latin typeface="Courier New"/>
                <a:cs typeface="Courier New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prefix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here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</a:pPr>
            <a:r>
              <a:rPr sz="3000" b="1" dirty="0">
                <a:latin typeface="Arial"/>
                <a:cs typeface="Arial"/>
              </a:rPr>
              <a:t>Update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version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from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7885" y="6038565"/>
            <a:ext cx="28924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75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5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pull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6540500"/>
            <a:ext cx="10610215" cy="20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7730">
              <a:lnSpc>
                <a:spcPct val="150000"/>
              </a:lnSpc>
              <a:spcBef>
                <a:spcPts val="100"/>
              </a:spcBef>
            </a:pPr>
            <a:r>
              <a:rPr sz="3000" spc="790" dirty="0">
                <a:latin typeface="Trebuchet MS"/>
                <a:cs typeface="Trebuchet MS"/>
              </a:rPr>
              <a:t>…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while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out </a:t>
            </a:r>
            <a:r>
              <a:rPr sz="3000" spc="125" dirty="0">
                <a:latin typeface="Trebuchet MS"/>
                <a:cs typeface="Trebuchet MS"/>
              </a:rPr>
              <a:t>Changes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directory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b="1" spc="90" dirty="0">
                <a:solidFill>
                  <a:srgbClr val="EE220C"/>
                </a:solidFill>
                <a:latin typeface="Arial"/>
                <a:cs typeface="Arial"/>
              </a:rPr>
              <a:t>Make</a:t>
            </a:r>
            <a:r>
              <a:rPr sz="3000" b="1" spc="-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EE220C"/>
                </a:solidFill>
                <a:latin typeface="Arial"/>
                <a:cs typeface="Arial"/>
              </a:rPr>
              <a:t>sure</a:t>
            </a:r>
            <a:r>
              <a:rPr sz="3000" b="1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EE220C"/>
                </a:solidFill>
                <a:latin typeface="Arial"/>
                <a:cs typeface="Arial"/>
              </a:rPr>
              <a:t>you</a:t>
            </a:r>
            <a:r>
              <a:rPr sz="3000" b="1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EE220C"/>
                </a:solidFill>
                <a:latin typeface="Arial"/>
                <a:cs typeface="Arial"/>
              </a:rPr>
              <a:t>pull</a:t>
            </a:r>
            <a:r>
              <a:rPr sz="3000" b="1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EE220C"/>
                </a:solidFill>
                <a:latin typeface="Arial"/>
                <a:cs typeface="Arial"/>
              </a:rPr>
              <a:t>before</a:t>
            </a:r>
            <a:r>
              <a:rPr sz="3000" b="1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committing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merging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stay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7600" y="930910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 MT"/>
                <a:cs typeface="Arial MT"/>
              </a:rPr>
              <a:t>38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2616200"/>
          </a:xfrm>
          <a:custGeom>
            <a:avLst/>
            <a:gdLst/>
            <a:ahLst/>
            <a:cxnLst/>
            <a:rect l="l" t="t" r="r" b="b"/>
            <a:pathLst>
              <a:path w="13004800" h="2616200">
                <a:moveTo>
                  <a:pt x="0" y="0"/>
                </a:moveTo>
                <a:lnTo>
                  <a:pt x="13004800" y="0"/>
                </a:lnTo>
                <a:lnTo>
                  <a:pt x="130048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push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600" y="3149600"/>
            <a:ext cx="7802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Create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000" y="3878089"/>
            <a:ext cx="839787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02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6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push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-u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origin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4559300"/>
            <a:ext cx="10426700" cy="144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latin typeface="Trebuchet MS"/>
                <a:cs typeface="Trebuchet MS"/>
              </a:rPr>
              <a:t>from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currently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Update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remote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branch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from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afterwards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7885" y="6216365"/>
            <a:ext cx="28924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75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5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push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400" y="6870700"/>
            <a:ext cx="9550400" cy="26670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that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committed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pushed</a:t>
            </a:r>
            <a:endParaRPr sz="3000">
              <a:latin typeface="Trebuchet MS"/>
              <a:cs typeface="Trebuchet MS"/>
            </a:endParaRPr>
          </a:p>
          <a:p>
            <a:pPr marL="25400" marR="5080">
              <a:lnSpc>
                <a:spcPct val="100000"/>
              </a:lnSpc>
              <a:spcBef>
                <a:spcPts val="1100"/>
              </a:spcBef>
            </a:pPr>
            <a:r>
              <a:rPr sz="3000" spc="-145" dirty="0">
                <a:latin typeface="Trebuchet MS"/>
                <a:cs typeface="Trebuchet MS"/>
              </a:rPr>
              <a:t>If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6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1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history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diverge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(e.g.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forgot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pull </a:t>
            </a:r>
            <a:r>
              <a:rPr sz="3000" spc="-30" dirty="0">
                <a:latin typeface="Trebuchet MS"/>
                <a:cs typeface="Trebuchet MS"/>
              </a:rPr>
              <a:t>before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committing)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pushes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will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rejected</a:t>
            </a:r>
            <a:endParaRPr sz="3000">
              <a:latin typeface="Trebuchet MS"/>
              <a:cs typeface="Trebuchet MS"/>
            </a:endParaRPr>
          </a:p>
          <a:p>
            <a:pPr marL="12700" marR="369570">
              <a:lnSpc>
                <a:spcPct val="102800"/>
              </a:lnSpc>
              <a:spcBef>
                <a:spcPts val="400"/>
              </a:spcBef>
            </a:pPr>
            <a:r>
              <a:rPr sz="3000" b="1" spc="90" dirty="0">
                <a:solidFill>
                  <a:srgbClr val="EE220C"/>
                </a:solidFill>
                <a:latin typeface="Arial"/>
                <a:cs typeface="Arial"/>
              </a:rPr>
              <a:t>Make</a:t>
            </a:r>
            <a:r>
              <a:rPr sz="3000" b="1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EE220C"/>
                </a:solidFill>
                <a:latin typeface="Arial"/>
                <a:cs typeface="Arial"/>
              </a:rPr>
              <a:t>sure</a:t>
            </a:r>
            <a:r>
              <a:rPr sz="3000" b="1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EE220C"/>
                </a:solidFill>
                <a:latin typeface="Arial"/>
                <a:cs typeface="Arial"/>
              </a:rPr>
              <a:t>you</a:t>
            </a:r>
            <a:r>
              <a:rPr sz="3000" b="1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EE220C"/>
                </a:solidFill>
                <a:latin typeface="Arial"/>
                <a:cs typeface="Arial"/>
              </a:rPr>
              <a:t>push</a:t>
            </a:r>
            <a:r>
              <a:rPr sz="3000" b="1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EE220C"/>
                </a:solidFill>
                <a:latin typeface="Arial"/>
                <a:cs typeface="Arial"/>
              </a:rPr>
              <a:t>after</a:t>
            </a:r>
            <a:r>
              <a:rPr sz="3000" b="1" spc="-5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committing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merging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stay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sync!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412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spc="60" dirty="0"/>
              <a:t>Rest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4022897"/>
            <a:ext cx="3351529" cy="571500"/>
          </a:xfrm>
          <a:custGeom>
            <a:avLst/>
            <a:gdLst/>
            <a:ahLst/>
            <a:cxnLst/>
            <a:rect l="l" t="t" r="r" b="b"/>
            <a:pathLst>
              <a:path w="3351529" h="571500">
                <a:moveTo>
                  <a:pt x="0" y="0"/>
                </a:moveTo>
                <a:lnTo>
                  <a:pt x="3351038" y="0"/>
                </a:lnTo>
                <a:lnTo>
                  <a:pt x="3351038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9200" y="4022897"/>
          <a:ext cx="10819129" cy="363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000" spc="-5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000" spc="-25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stash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2125"/>
                        </a:lnSpc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Quickly</a:t>
                      </a:r>
                      <a:r>
                        <a:rPr sz="3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65" dirty="0">
                          <a:latin typeface="Trebuchet MS"/>
                          <a:cs typeface="Trebuchet MS"/>
                        </a:rPr>
                        <a:t>stash</a:t>
                      </a:r>
                      <a:r>
                        <a:rPr sz="3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away</a:t>
                      </a:r>
                      <a:r>
                        <a:rPr sz="3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3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90" dirty="0">
                          <a:latin typeface="Trebuchet MS"/>
                          <a:cs typeface="Trebuchet MS"/>
                        </a:rPr>
                        <a:t>changes</a:t>
                      </a:r>
                      <a:r>
                        <a:rPr sz="3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25" dirty="0">
                          <a:latin typeface="Trebuchet MS"/>
                          <a:cs typeface="Trebuchet MS"/>
                        </a:rPr>
                        <a:t>for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3000" spc="-125" dirty="0">
                          <a:latin typeface="Trebuchet MS"/>
                          <a:cs typeface="Trebuchet MS"/>
                        </a:rPr>
                        <a:t>later</a:t>
                      </a:r>
                      <a:r>
                        <a:rPr sz="30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30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0" dirty="0">
                          <a:latin typeface="Trebuchet MS"/>
                          <a:cs typeface="Trebuchet MS"/>
                        </a:rPr>
                        <a:t>obtain</a:t>
                      </a:r>
                      <a:r>
                        <a:rPr sz="30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clean</a:t>
                      </a:r>
                      <a:r>
                        <a:rPr sz="30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working</a:t>
                      </a:r>
                      <a:r>
                        <a:rPr sz="30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20" dirty="0">
                          <a:latin typeface="Trebuchet MS"/>
                          <a:cs typeface="Trebuchet MS"/>
                        </a:rPr>
                        <a:t>tree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spc="-5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spc="-25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revert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525"/>
                        </a:lnSpc>
                        <a:spcBef>
                          <a:spcPts val="360"/>
                        </a:spcBef>
                      </a:pPr>
                      <a:r>
                        <a:rPr sz="3000" spc="60" dirty="0">
                          <a:latin typeface="Trebuchet MS"/>
                          <a:cs typeface="Trebuchet MS"/>
                        </a:rPr>
                        <a:t>Undoing</a:t>
                      </a:r>
                      <a:r>
                        <a:rPr sz="3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90" dirty="0">
                          <a:latin typeface="Trebuchet MS"/>
                          <a:cs typeface="Trebuchet MS"/>
                        </a:rPr>
                        <a:t>changes</a:t>
                      </a:r>
                      <a:r>
                        <a:rPr sz="3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3000" spc="-10" dirty="0">
                          <a:latin typeface="Trebuchet MS"/>
                          <a:cs typeface="Trebuchet MS"/>
                        </a:rPr>
                        <a:t> commits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R="106680" algn="r">
                        <a:lnSpc>
                          <a:spcPts val="3375"/>
                        </a:lnSpc>
                      </a:pPr>
                      <a:r>
                        <a:rPr sz="3000" spc="-5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5"/>
                        </a:lnSpc>
                      </a:pPr>
                      <a:r>
                        <a:rPr sz="3000" spc="-25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375"/>
                        </a:lnSpc>
                      </a:pP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reset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575"/>
                        </a:lnSpc>
                      </a:pPr>
                      <a:r>
                        <a:rPr sz="3000" spc="590" dirty="0">
                          <a:latin typeface="Trebuchet MS"/>
                          <a:cs typeface="Trebuchet MS"/>
                        </a:rPr>
                        <a:t>—</a:t>
                      </a:r>
                      <a:r>
                        <a:rPr sz="3000" spc="425" dirty="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125" dirty="0">
                          <a:latin typeface="Trebuchet MS"/>
                          <a:cs typeface="Trebuchet MS"/>
                        </a:rPr>
                        <a:t>good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14" dirty="0">
                          <a:latin typeface="Trebuchet MS"/>
                          <a:cs typeface="Trebuchet MS"/>
                        </a:rPr>
                        <a:t>tutorial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under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0" dirty="0">
                          <a:solidFill>
                            <a:srgbClr val="0076BA"/>
                          </a:solidFill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3000" u="sng" spc="-10" dirty="0">
                          <a:solidFill>
                            <a:srgbClr val="0076BA"/>
                          </a:solidFill>
                          <a:uFill>
                            <a:solidFill>
                              <a:srgbClr val="0076BA"/>
                            </a:solidFill>
                          </a:uFill>
                          <a:latin typeface="Trebuchet MS"/>
                          <a:cs typeface="Trebuchet MS"/>
                        </a:rPr>
                        <a:t>Link</a:t>
                      </a:r>
                      <a:r>
                        <a:rPr sz="3000" spc="-10" dirty="0">
                          <a:solidFill>
                            <a:srgbClr val="0076BA"/>
                          </a:solidFill>
                          <a:latin typeface="Trebuchet MS"/>
                          <a:cs typeface="Trebuchet MS"/>
                        </a:rPr>
                        <a:t>]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000" spc="-5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27272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ts val="3550"/>
                        </a:lnSpc>
                        <a:spcBef>
                          <a:spcPts val="300"/>
                        </a:spcBef>
                      </a:pPr>
                      <a:r>
                        <a:rPr sz="300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r>
                        <a:rPr sz="3000" spc="5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blame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ts val="3550"/>
                        </a:lnSpc>
                      </a:pP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&lt;file&gt;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27272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 marR="241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000" spc="140" dirty="0">
                          <a:latin typeface="Trebuchet MS"/>
                          <a:cs typeface="Trebuchet MS"/>
                        </a:rPr>
                        <a:t>See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00" dirty="0"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8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3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30" dirty="0">
                          <a:latin typeface="Trebuchet MS"/>
                          <a:cs typeface="Trebuchet MS"/>
                        </a:rPr>
                        <a:t>line,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50" dirty="0"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3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which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commit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25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responsible</a:t>
                      </a:r>
                      <a:r>
                        <a:rPr sz="3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8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6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60" dirty="0">
                          <a:latin typeface="Trebuchet MS"/>
                          <a:cs typeface="Trebuchet MS"/>
                        </a:rPr>
                        <a:t>change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20" dirty="0">
                          <a:latin typeface="Trebuchet MS"/>
                          <a:cs typeface="Trebuchet MS"/>
                        </a:rPr>
                        <a:t>line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219200" y="8173715"/>
            <a:ext cx="3351529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34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bisect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2971800"/>
            <a:ext cx="9111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Other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useful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commands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worth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looking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up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yourself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0" y="7975600"/>
            <a:ext cx="58045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Bisect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git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history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find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which </a:t>
            </a:r>
            <a:r>
              <a:rPr sz="3000" dirty="0">
                <a:latin typeface="Trebuchet MS"/>
                <a:cs typeface="Trebuchet MS"/>
              </a:rPr>
              <a:t>commit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introduced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bug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Why</a:t>
            </a:r>
            <a:r>
              <a:rPr spc="5" dirty="0"/>
              <a:t> </a:t>
            </a:r>
            <a:r>
              <a:rPr spc="195" dirty="0"/>
              <a:t>should</a:t>
            </a:r>
            <a:r>
              <a:rPr spc="5" dirty="0"/>
              <a:t> </a:t>
            </a:r>
            <a:r>
              <a:rPr spc="170" dirty="0"/>
              <a:t>you</a:t>
            </a:r>
            <a:r>
              <a:rPr spc="10" dirty="0"/>
              <a:t> </a:t>
            </a:r>
            <a:r>
              <a:rPr spc="85" dirty="0"/>
              <a:t>use</a:t>
            </a:r>
            <a:r>
              <a:rPr spc="5" dirty="0"/>
              <a:t> </a:t>
            </a:r>
            <a:r>
              <a:rPr spc="140" dirty="0"/>
              <a:t>it?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00100" y="2991068"/>
            <a:ext cx="11043285" cy="586486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5"/>
              </a:spcBef>
            </a:pPr>
            <a:r>
              <a:rPr sz="3200" spc="-175" dirty="0">
                <a:latin typeface="Trebuchet MS"/>
                <a:cs typeface="Trebuchet MS"/>
              </a:rPr>
              <a:t>It</a:t>
            </a:r>
            <a:r>
              <a:rPr sz="3200" dirty="0">
                <a:latin typeface="Trebuchet MS"/>
                <a:cs typeface="Trebuchet MS"/>
              </a:rPr>
              <a:t> helps </a:t>
            </a:r>
            <a:r>
              <a:rPr sz="3200" spc="-20" dirty="0">
                <a:latin typeface="Trebuchet MS"/>
                <a:cs typeface="Trebuchet MS"/>
              </a:rPr>
              <a:t>you!</a:t>
            </a:r>
            <a:endParaRPr sz="3200">
              <a:latin typeface="Trebuchet MS"/>
              <a:cs typeface="Trebuchet MS"/>
            </a:endParaRPr>
          </a:p>
          <a:p>
            <a:pPr marL="926465" indent="-443865">
              <a:lnSpc>
                <a:spcPct val="100000"/>
              </a:lnSpc>
              <a:spcBef>
                <a:spcPts val="2960"/>
              </a:spcBef>
              <a:buSzPct val="145312"/>
              <a:buChar char="•"/>
              <a:tabLst>
                <a:tab pos="926465" algn="l"/>
              </a:tabLst>
            </a:pPr>
            <a:r>
              <a:rPr sz="3200" spc="-45" dirty="0">
                <a:latin typeface="Trebuchet MS"/>
                <a:cs typeface="Trebuchet MS"/>
              </a:rPr>
              <a:t>Transparent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history</a:t>
            </a:r>
            <a:r>
              <a:rPr sz="3200" spc="-1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all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changes</a:t>
            </a:r>
            <a:endParaRPr sz="3200">
              <a:latin typeface="Trebuchet MS"/>
              <a:cs typeface="Trebuchet MS"/>
            </a:endParaRPr>
          </a:p>
          <a:p>
            <a:pPr marL="926465" indent="-443865">
              <a:lnSpc>
                <a:spcPct val="100000"/>
              </a:lnSpc>
              <a:spcBef>
                <a:spcPts val="2960"/>
              </a:spcBef>
              <a:buSzPct val="145312"/>
              <a:buChar char="•"/>
              <a:tabLst>
                <a:tab pos="926465" algn="l"/>
              </a:tabLst>
            </a:pPr>
            <a:r>
              <a:rPr sz="3200" spc="110" dirty="0">
                <a:latin typeface="Trebuchet MS"/>
                <a:cs typeface="Trebuchet MS"/>
              </a:rPr>
              <a:t>Moving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back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and</a:t>
            </a:r>
            <a:r>
              <a:rPr sz="3200" spc="-105" dirty="0">
                <a:latin typeface="Trebuchet MS"/>
                <a:cs typeface="Trebuchet MS"/>
              </a:rPr>
              <a:t> forth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in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time</a:t>
            </a:r>
            <a:endParaRPr sz="3200">
              <a:latin typeface="Trebuchet MS"/>
              <a:cs typeface="Trebuchet MS"/>
            </a:endParaRPr>
          </a:p>
          <a:p>
            <a:pPr marL="38100" marR="30480" indent="888365">
              <a:lnSpc>
                <a:spcPct val="177100"/>
              </a:lnSpc>
              <a:buSzPct val="145312"/>
              <a:buChar char="•"/>
              <a:tabLst>
                <a:tab pos="926465" algn="l"/>
              </a:tabLst>
            </a:pPr>
            <a:r>
              <a:rPr sz="3200" dirty="0">
                <a:latin typeface="Trebuchet MS"/>
                <a:cs typeface="Trebuchet MS"/>
              </a:rPr>
              <a:t>Everything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easily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traceable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and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reversible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(e.g.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errors) </a:t>
            </a:r>
            <a:r>
              <a:rPr sz="3200" spc="145" dirty="0">
                <a:latin typeface="Trebuchet MS"/>
                <a:cs typeface="Trebuchet MS"/>
              </a:rPr>
              <a:t>Good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scientific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practices:</a:t>
            </a:r>
            <a:endParaRPr sz="3200">
              <a:latin typeface="Trebuchet MS"/>
              <a:cs typeface="Trebuchet MS"/>
            </a:endParaRPr>
          </a:p>
          <a:p>
            <a:pPr marL="926465" indent="-443865">
              <a:lnSpc>
                <a:spcPct val="100000"/>
              </a:lnSpc>
              <a:spcBef>
                <a:spcPts val="2960"/>
              </a:spcBef>
              <a:buSzPct val="145312"/>
              <a:buChar char="•"/>
              <a:tabLst>
                <a:tab pos="926465" algn="l"/>
              </a:tabLst>
            </a:pPr>
            <a:r>
              <a:rPr sz="3200" spc="-30" dirty="0">
                <a:latin typeface="Trebuchet MS"/>
                <a:cs typeface="Trebuchet MS"/>
              </a:rPr>
              <a:t>Reproducibility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and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traceability</a:t>
            </a:r>
            <a:endParaRPr sz="3200">
              <a:latin typeface="Trebuchet MS"/>
              <a:cs typeface="Trebuchet MS"/>
            </a:endParaRPr>
          </a:p>
          <a:p>
            <a:pPr marL="926465" indent="-443865">
              <a:lnSpc>
                <a:spcPct val="100000"/>
              </a:lnSpc>
              <a:spcBef>
                <a:spcPts val="2960"/>
              </a:spcBef>
              <a:buSzPct val="145312"/>
              <a:buChar char="•"/>
              <a:tabLst>
                <a:tab pos="926465" algn="l"/>
              </a:tabLst>
            </a:pPr>
            <a:r>
              <a:rPr sz="3200" spc="60" dirty="0">
                <a:latin typeface="Trebuchet MS"/>
                <a:cs typeface="Trebuchet MS"/>
              </a:rPr>
              <a:t>Enables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collaboration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442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6543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config </a:t>
            </a:r>
            <a:r>
              <a:rPr sz="4000" b="1" spc="-20" dirty="0">
                <a:latin typeface="Courier New"/>
                <a:cs typeface="Courier New"/>
              </a:rPr>
              <a:t>init </a:t>
            </a:r>
            <a:r>
              <a:rPr sz="4000" b="1" spc="-10" dirty="0">
                <a:latin typeface="Courier New"/>
                <a:cs typeface="Courier New"/>
              </a:rPr>
              <a:t>status </a:t>
            </a:r>
            <a:r>
              <a:rPr sz="4000" b="1" spc="-25" dirty="0">
                <a:latin typeface="Courier New"/>
                <a:cs typeface="Courier New"/>
              </a:rPr>
              <a:t>add </a:t>
            </a:r>
            <a:r>
              <a:rPr sz="4000" b="1" spc="-10" dirty="0">
                <a:latin typeface="Courier New"/>
                <a:cs typeface="Courier New"/>
              </a:rPr>
              <a:t>commit </a:t>
            </a:r>
            <a:r>
              <a:rPr sz="4000" b="1" spc="-20" dirty="0">
                <a:latin typeface="Courier New"/>
                <a:cs typeface="Courier New"/>
              </a:rPr>
              <a:t>diff </a:t>
            </a:r>
            <a:r>
              <a:rPr sz="4000" b="1" spc="-25" dirty="0"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300" y="3048000"/>
            <a:ext cx="2472690" cy="514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  <a:p>
            <a:pPr marL="469900" marR="465455" algn="ctr">
              <a:lnSpc>
                <a:spcPct val="137500"/>
              </a:lnSpc>
              <a:spcBef>
                <a:spcPts val="700"/>
              </a:spcBef>
            </a:pPr>
            <a:r>
              <a:rPr sz="4000" b="1" spc="-10" dirty="0">
                <a:latin typeface="Courier New"/>
                <a:cs typeface="Courier New"/>
              </a:rPr>
              <a:t>clone </a:t>
            </a:r>
            <a:r>
              <a:rPr sz="4000" b="1" spc="-20" dirty="0">
                <a:latin typeface="Courier New"/>
                <a:cs typeface="Courier New"/>
              </a:rPr>
              <a:t>push pull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72648" y="2933377"/>
            <a:ext cx="6068695" cy="5715000"/>
            <a:chOff x="6072648" y="2933377"/>
            <a:chExt cx="6068695" cy="5715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9770" y="2933377"/>
              <a:ext cx="6041571" cy="5715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72644" y="6107671"/>
              <a:ext cx="3912235" cy="1628139"/>
            </a:xfrm>
            <a:custGeom>
              <a:avLst/>
              <a:gdLst/>
              <a:ahLst/>
              <a:cxnLst/>
              <a:rect l="l" t="t" r="r" b="b"/>
              <a:pathLst>
                <a:path w="3912234" h="1628140">
                  <a:moveTo>
                    <a:pt x="3685717" y="0"/>
                  </a:moveTo>
                  <a:lnTo>
                    <a:pt x="2865437" y="0"/>
                  </a:lnTo>
                  <a:lnTo>
                    <a:pt x="2865437" y="193916"/>
                  </a:lnTo>
                  <a:lnTo>
                    <a:pt x="3685717" y="193916"/>
                  </a:lnTo>
                  <a:lnTo>
                    <a:pt x="3685717" y="0"/>
                  </a:lnTo>
                  <a:close/>
                </a:path>
                <a:path w="3912234" h="1628140">
                  <a:moveTo>
                    <a:pt x="3911968" y="428599"/>
                  </a:moveTo>
                  <a:lnTo>
                    <a:pt x="0" y="428599"/>
                  </a:lnTo>
                  <a:lnTo>
                    <a:pt x="0" y="1116520"/>
                  </a:lnTo>
                  <a:lnTo>
                    <a:pt x="0" y="1131493"/>
                  </a:lnTo>
                  <a:lnTo>
                    <a:pt x="0" y="1627632"/>
                  </a:lnTo>
                  <a:lnTo>
                    <a:pt x="2213076" y="1627632"/>
                  </a:lnTo>
                  <a:lnTo>
                    <a:pt x="2213076" y="1131493"/>
                  </a:lnTo>
                  <a:lnTo>
                    <a:pt x="3911968" y="1131493"/>
                  </a:lnTo>
                  <a:lnTo>
                    <a:pt x="3911968" y="428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62771" y="3339406"/>
            <a:ext cx="1424305" cy="2787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143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405"/>
              </a:spcBef>
            </a:pPr>
            <a:r>
              <a:rPr sz="1300" i="1" dirty="0">
                <a:solidFill>
                  <a:srgbClr val="FFFFFF"/>
                </a:solidFill>
                <a:latin typeface="Arial"/>
                <a:cs typeface="Arial"/>
              </a:rPr>
              <a:t>(Not</a:t>
            </a:r>
            <a:r>
              <a:rPr sz="13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Arial"/>
                <a:cs typeface="Arial"/>
              </a:rPr>
              <a:t>discussed)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5260" y="7418944"/>
            <a:ext cx="1682750" cy="2273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urier New"/>
                <a:cs typeface="Courier New"/>
              </a:rPr>
              <a:t>diff --</a:t>
            </a:r>
            <a:r>
              <a:rPr sz="1400" spc="-10" dirty="0">
                <a:latin typeface="Courier New"/>
                <a:cs typeface="Courier New"/>
              </a:rPr>
              <a:t>staged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01833" y="5597108"/>
            <a:ext cx="744855" cy="151130"/>
          </a:xfrm>
          <a:custGeom>
            <a:avLst/>
            <a:gdLst/>
            <a:ahLst/>
            <a:cxnLst/>
            <a:rect l="l" t="t" r="r" b="b"/>
            <a:pathLst>
              <a:path w="744854" h="151129">
                <a:moveTo>
                  <a:pt x="0" y="0"/>
                </a:moveTo>
                <a:lnTo>
                  <a:pt x="744402" y="0"/>
                </a:lnTo>
                <a:lnTo>
                  <a:pt x="744402" y="150797"/>
                </a:lnTo>
                <a:lnTo>
                  <a:pt x="0" y="150797"/>
                </a:lnTo>
                <a:lnTo>
                  <a:pt x="0" y="0"/>
                </a:lnTo>
                <a:close/>
              </a:path>
            </a:pathLst>
          </a:custGeom>
          <a:solidFill>
            <a:srgbClr val="B6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9400" y="5613400"/>
            <a:ext cx="7435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Arial"/>
                <a:cs typeface="Arial"/>
              </a:rPr>
              <a:t>also</a:t>
            </a:r>
            <a:r>
              <a:rPr sz="700" i="1" spc="5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staging</a:t>
            </a:r>
            <a:r>
              <a:rPr sz="700" b="1" spc="5" dirty="0">
                <a:latin typeface="Arial"/>
                <a:cs typeface="Arial"/>
              </a:rPr>
              <a:t> </a:t>
            </a:r>
            <a:r>
              <a:rPr sz="700" b="1" spc="-20" dirty="0">
                <a:latin typeface="Arial"/>
                <a:cs typeface="Arial"/>
              </a:rPr>
              <a:t>area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73469" y="5116183"/>
            <a:ext cx="1099820" cy="240029"/>
            <a:chOff x="6873469" y="5116183"/>
            <a:chExt cx="1099820" cy="240029"/>
          </a:xfrm>
        </p:grpSpPr>
        <p:sp>
          <p:nvSpPr>
            <p:cNvPr id="13" name="object 13"/>
            <p:cNvSpPr/>
            <p:nvPr/>
          </p:nvSpPr>
          <p:spPr>
            <a:xfrm>
              <a:off x="6879819" y="5122533"/>
              <a:ext cx="1087120" cy="227329"/>
            </a:xfrm>
            <a:custGeom>
              <a:avLst/>
              <a:gdLst/>
              <a:ahLst/>
              <a:cxnLst/>
              <a:rect l="l" t="t" r="r" b="b"/>
              <a:pathLst>
                <a:path w="1087120" h="227329">
                  <a:moveTo>
                    <a:pt x="0" y="0"/>
                  </a:moveTo>
                  <a:lnTo>
                    <a:pt x="1086788" y="0"/>
                  </a:lnTo>
                  <a:lnTo>
                    <a:pt x="1086788" y="227323"/>
                  </a:lnTo>
                  <a:lnTo>
                    <a:pt x="0" y="227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9819" y="5122533"/>
              <a:ext cx="1087120" cy="227329"/>
            </a:xfrm>
            <a:custGeom>
              <a:avLst/>
              <a:gdLst/>
              <a:ahLst/>
              <a:cxnLst/>
              <a:rect l="l" t="t" r="r" b="b"/>
              <a:pathLst>
                <a:path w="1087120" h="227329">
                  <a:moveTo>
                    <a:pt x="0" y="0"/>
                  </a:moveTo>
                  <a:lnTo>
                    <a:pt x="1086789" y="0"/>
                  </a:lnTo>
                  <a:lnTo>
                    <a:pt x="1086789" y="227323"/>
                  </a:lnTo>
                  <a:lnTo>
                    <a:pt x="0" y="2273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86600" y="5118100"/>
            <a:ext cx="666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status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14431" y="6904808"/>
            <a:ext cx="1099820" cy="240029"/>
            <a:chOff x="9414431" y="6904808"/>
            <a:chExt cx="1099820" cy="240029"/>
          </a:xfrm>
        </p:grpSpPr>
        <p:sp>
          <p:nvSpPr>
            <p:cNvPr id="17" name="object 17"/>
            <p:cNvSpPr/>
            <p:nvPr/>
          </p:nvSpPr>
          <p:spPr>
            <a:xfrm>
              <a:off x="9420781" y="6911158"/>
              <a:ext cx="1087120" cy="227329"/>
            </a:xfrm>
            <a:custGeom>
              <a:avLst/>
              <a:gdLst/>
              <a:ahLst/>
              <a:cxnLst/>
              <a:rect l="l" t="t" r="r" b="b"/>
              <a:pathLst>
                <a:path w="1087120" h="227329">
                  <a:moveTo>
                    <a:pt x="0" y="0"/>
                  </a:moveTo>
                  <a:lnTo>
                    <a:pt x="1086789" y="0"/>
                  </a:lnTo>
                  <a:lnTo>
                    <a:pt x="1086789" y="227322"/>
                  </a:lnTo>
                  <a:lnTo>
                    <a:pt x="0" y="227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20781" y="6911158"/>
              <a:ext cx="1087120" cy="227329"/>
            </a:xfrm>
            <a:custGeom>
              <a:avLst/>
              <a:gdLst/>
              <a:ahLst/>
              <a:cxnLst/>
              <a:rect l="l" t="t" r="r" b="b"/>
              <a:pathLst>
                <a:path w="1087120" h="227329">
                  <a:moveTo>
                    <a:pt x="0" y="0"/>
                  </a:moveTo>
                  <a:lnTo>
                    <a:pt x="1086789" y="0"/>
                  </a:lnTo>
                  <a:lnTo>
                    <a:pt x="1086789" y="227323"/>
                  </a:lnTo>
                  <a:lnTo>
                    <a:pt x="0" y="2273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420781" y="6911158"/>
            <a:ext cx="1087120" cy="22732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400" spc="-25" dirty="0">
                <a:latin typeface="Courier New"/>
                <a:cs typeface="Courier New"/>
              </a:rPr>
              <a:t>log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43652" y="6372447"/>
            <a:ext cx="1862455" cy="480695"/>
          </a:xfrm>
          <a:custGeom>
            <a:avLst/>
            <a:gdLst/>
            <a:ahLst/>
            <a:cxnLst/>
            <a:rect l="l" t="t" r="r" b="b"/>
            <a:pathLst>
              <a:path w="1862454" h="480695">
                <a:moveTo>
                  <a:pt x="0" y="0"/>
                </a:moveTo>
                <a:lnTo>
                  <a:pt x="1861964" y="0"/>
                </a:lnTo>
                <a:lnTo>
                  <a:pt x="1861964" y="480449"/>
                </a:lnTo>
                <a:lnTo>
                  <a:pt x="0" y="4804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Solutions</a:t>
            </a:r>
            <a:r>
              <a:rPr spc="10" dirty="0"/>
              <a:t> </a:t>
            </a:r>
            <a:r>
              <a:rPr spc="330" dirty="0"/>
              <a:t>to</a:t>
            </a:r>
            <a:r>
              <a:rPr spc="10" dirty="0"/>
              <a:t> </a:t>
            </a: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58232" y="2930695"/>
            <a:ext cx="7888605" cy="6299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33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1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user.name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&lt;your_name&gt;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user.email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&lt;your_email&gt;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less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~/.gitconfig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2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mkdir sample_project; cd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sample_project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init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108966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ls -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see hidden .git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directory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3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258127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create sample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166370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editor open, type commit message, save and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quit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4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258127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modify sample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166370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editor open, type commit message and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save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5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Solutions</a:t>
            </a:r>
            <a:r>
              <a:rPr spc="10" dirty="0"/>
              <a:t> </a:t>
            </a:r>
            <a:r>
              <a:rPr spc="330" dirty="0"/>
              <a:t>to</a:t>
            </a:r>
            <a:r>
              <a:rPr spc="10" dirty="0"/>
              <a:t> </a:t>
            </a: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008538" y="3138387"/>
            <a:ext cx="8987790" cy="5842000"/>
          </a:xfrm>
          <a:custGeom>
            <a:avLst/>
            <a:gdLst/>
            <a:ahLst/>
            <a:cxnLst/>
            <a:rect l="l" t="t" r="r" b="b"/>
            <a:pathLst>
              <a:path w="8987790" h="5842000">
                <a:moveTo>
                  <a:pt x="0" y="0"/>
                </a:moveTo>
                <a:lnTo>
                  <a:pt x="8987723" y="0"/>
                </a:lnTo>
                <a:lnTo>
                  <a:pt x="8987723" y="5842000"/>
                </a:lnTo>
                <a:lnTo>
                  <a:pt x="0" y="5842000"/>
                </a:lnTo>
                <a:lnTo>
                  <a:pt x="0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7400" y="3187700"/>
            <a:ext cx="26638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1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branch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new_branch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2057400" y="4102100"/>
            <a:ext cx="3007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2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branch -d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new_branch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9001" y="4330700"/>
            <a:ext cx="22047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small 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important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4787900"/>
            <a:ext cx="67932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3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checkout -b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add_readme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61798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star marks the currently checked out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2600" y="5930900"/>
            <a:ext cx="23196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create README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0" y="5702300"/>
            <a:ext cx="163131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4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README.md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400" y="6388100"/>
            <a:ext cx="874268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README.md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61798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shows working tree clean, so we can check out another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5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checkout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0040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</a:t>
            </a:r>
            <a:r>
              <a:rPr sz="1500" spc="-25" dirty="0">
                <a:solidFill>
                  <a:srgbClr val="F9F9F9"/>
                </a:solidFill>
                <a:latin typeface="Courier New"/>
                <a:cs typeface="Courier New"/>
              </a:rPr>
              <a:t>ls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README is gone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again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76542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merge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add_readme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notice it says fast-forward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7381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has commit from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add_readme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0040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</a:t>
            </a:r>
            <a:r>
              <a:rPr sz="1500" spc="-25" dirty="0">
                <a:solidFill>
                  <a:srgbClr val="F9F9F9"/>
                </a:solidFill>
                <a:latin typeface="Courier New"/>
                <a:cs typeface="Courier New"/>
              </a:rPr>
              <a:t>ls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README file now on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branch -d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add_readme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88700" y="3175000"/>
            <a:ext cx="1623060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15240" algn="ctr">
              <a:lnSpc>
                <a:spcPct val="100699"/>
              </a:lnSpc>
              <a:spcBef>
                <a:spcPts val="80"/>
              </a:spcBef>
            </a:pPr>
            <a:r>
              <a:rPr sz="2400" b="1" spc="-20" dirty="0">
                <a:solidFill>
                  <a:srgbClr val="5E5E5E"/>
                </a:solidFill>
                <a:latin typeface="Arial"/>
                <a:cs typeface="Arial"/>
              </a:rPr>
              <a:t>Builds</a:t>
            </a:r>
            <a:r>
              <a:rPr sz="2400" b="1" spc="-1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5E5E5E"/>
                </a:solidFill>
                <a:latin typeface="Arial"/>
                <a:cs typeface="Arial"/>
              </a:rPr>
              <a:t>on </a:t>
            </a:r>
            <a:r>
              <a:rPr sz="2400" b="1" spc="-10" dirty="0">
                <a:solidFill>
                  <a:srgbClr val="5E5E5E"/>
                </a:solidFill>
                <a:latin typeface="Arial"/>
                <a:cs typeface="Arial"/>
              </a:rPr>
              <a:t>repository </a:t>
            </a:r>
            <a:r>
              <a:rPr sz="2400" b="1" dirty="0">
                <a:solidFill>
                  <a:srgbClr val="5E5E5E"/>
                </a:solidFill>
                <a:latin typeface="Arial"/>
                <a:cs typeface="Arial"/>
              </a:rPr>
              <a:t>created</a:t>
            </a:r>
            <a:r>
              <a:rPr sz="2400" b="1" spc="1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5E5E5E"/>
                </a:solidFill>
                <a:latin typeface="Arial"/>
                <a:cs typeface="Arial"/>
              </a:rPr>
              <a:t>for </a:t>
            </a:r>
            <a:r>
              <a:rPr sz="2400" b="1" dirty="0">
                <a:solidFill>
                  <a:srgbClr val="5E5E5E"/>
                </a:solidFill>
                <a:latin typeface="Arial"/>
                <a:cs typeface="Arial"/>
              </a:rPr>
              <a:t>Ex.</a:t>
            </a:r>
            <a:r>
              <a:rPr sz="2400" b="1" spc="-1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800" y="3149600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Part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1/2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Solutions</a:t>
            </a:r>
            <a:r>
              <a:rPr spc="10" dirty="0"/>
              <a:t> </a:t>
            </a:r>
            <a:r>
              <a:rPr spc="330" dirty="0"/>
              <a:t>to</a:t>
            </a:r>
            <a:r>
              <a:rPr spc="10" dirty="0"/>
              <a:t> </a:t>
            </a: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08538" y="3136900"/>
            <a:ext cx="8987790" cy="37846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08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6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checkout -b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edit_sample_file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258445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modify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143764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always check you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changes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201104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commit -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only small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change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checkout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258445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modify same part/line of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commit -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350202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merge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edit_sample_file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should have a merge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conflict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Part7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166687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see unmerged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paths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258445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create intended code version + rm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comments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166687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auto-generated merge commit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message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3149600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Part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2/2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0825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How</a:t>
            </a:r>
            <a:r>
              <a:rPr spc="5" dirty="0"/>
              <a:t> </a:t>
            </a:r>
            <a:r>
              <a:rPr spc="215" dirty="0"/>
              <a:t>does</a:t>
            </a:r>
            <a:r>
              <a:rPr spc="5" dirty="0"/>
              <a:t> </a:t>
            </a:r>
            <a:r>
              <a:rPr spc="280" dirty="0"/>
              <a:t>it</a:t>
            </a:r>
            <a:r>
              <a:rPr spc="5" dirty="0"/>
              <a:t> </a:t>
            </a:r>
            <a:r>
              <a:rPr spc="20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3304540"/>
            <a:ext cx="6253480" cy="554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830" marR="477520" indent="-379730">
              <a:lnSpc>
                <a:spcPct val="101299"/>
              </a:lnSpc>
              <a:spcBef>
                <a:spcPts val="90"/>
              </a:spcBef>
              <a:buSzPct val="147058"/>
              <a:buChar char="•"/>
              <a:tabLst>
                <a:tab pos="419100" algn="l"/>
              </a:tabLst>
            </a:pPr>
            <a:r>
              <a:rPr sz="2550" dirty="0">
                <a:latin typeface="Trebuchet MS"/>
                <a:cs typeface="Trebuchet MS"/>
              </a:rPr>
              <a:t>Repository</a:t>
            </a:r>
            <a:r>
              <a:rPr sz="2550" spc="130" dirty="0">
                <a:latin typeface="Trebuchet MS"/>
                <a:cs typeface="Trebuchet MS"/>
              </a:rPr>
              <a:t> </a:t>
            </a:r>
            <a:r>
              <a:rPr sz="2550" spc="200" dirty="0">
                <a:latin typeface="Trebuchet MS"/>
                <a:cs typeface="Trebuchet MS"/>
              </a:rPr>
              <a:t>=</a:t>
            </a:r>
            <a:r>
              <a:rPr sz="2550" spc="14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database</a:t>
            </a:r>
            <a:r>
              <a:rPr sz="2550" spc="14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containing</a:t>
            </a:r>
            <a:r>
              <a:rPr sz="2550" spc="145" dirty="0">
                <a:latin typeface="Trebuchet MS"/>
                <a:cs typeface="Trebuchet MS"/>
              </a:rPr>
              <a:t> </a:t>
            </a:r>
            <a:r>
              <a:rPr sz="2550" spc="-45" dirty="0">
                <a:latin typeface="Trebuchet MS"/>
                <a:cs typeface="Trebuchet MS"/>
              </a:rPr>
              <a:t>all 	</a:t>
            </a:r>
            <a:r>
              <a:rPr sz="2550" dirty="0">
                <a:latin typeface="Trebuchet MS"/>
                <a:cs typeface="Trebuchet MS"/>
              </a:rPr>
              <a:t>versions</a:t>
            </a:r>
            <a:r>
              <a:rPr sz="2550" spc="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of</a:t>
            </a:r>
            <a:r>
              <a:rPr sz="2550" spc="15" dirty="0">
                <a:latin typeface="Trebuchet MS"/>
                <a:cs typeface="Trebuchet MS"/>
              </a:rPr>
              <a:t> </a:t>
            </a:r>
            <a:r>
              <a:rPr sz="2550" spc="-35" dirty="0">
                <a:latin typeface="Trebuchet MS"/>
                <a:cs typeface="Trebuchet MS"/>
              </a:rPr>
              <a:t>the</a:t>
            </a:r>
            <a:r>
              <a:rPr sz="2550" spc="2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files</a:t>
            </a:r>
            <a:endParaRPr sz="2550">
              <a:latin typeface="Trebuchet MS"/>
              <a:cs typeface="Trebuchet MS"/>
            </a:endParaRPr>
          </a:p>
          <a:p>
            <a:pPr marL="417830" indent="-379730">
              <a:lnSpc>
                <a:spcPct val="100000"/>
              </a:lnSpc>
              <a:spcBef>
                <a:spcPts val="2140"/>
              </a:spcBef>
              <a:buSzPct val="147058"/>
              <a:buChar char="•"/>
              <a:tabLst>
                <a:tab pos="417830" algn="l"/>
              </a:tabLst>
            </a:pPr>
            <a:r>
              <a:rPr sz="2550" spc="95" dirty="0">
                <a:latin typeface="Trebuchet MS"/>
                <a:cs typeface="Trebuchet MS"/>
              </a:rPr>
              <a:t>Snapshot-</a:t>
            </a:r>
            <a:r>
              <a:rPr sz="2550" spc="105" dirty="0">
                <a:latin typeface="Trebuchet MS"/>
                <a:cs typeface="Trebuchet MS"/>
              </a:rPr>
              <a:t>based</a:t>
            </a:r>
            <a:r>
              <a:rPr sz="2550" spc="-20" dirty="0">
                <a:latin typeface="Trebuchet MS"/>
                <a:cs typeface="Trebuchet MS"/>
              </a:rPr>
              <a:t> </a:t>
            </a:r>
            <a:r>
              <a:rPr sz="2550" spc="55" dirty="0">
                <a:latin typeface="Trebuchet MS"/>
                <a:cs typeface="Trebuchet MS"/>
              </a:rPr>
              <a:t>system</a:t>
            </a:r>
            <a:endParaRPr sz="2550">
              <a:latin typeface="Trebuchet MS"/>
              <a:cs typeface="Trebuchet MS"/>
            </a:endParaRPr>
          </a:p>
          <a:p>
            <a:pPr marL="862330" lvl="1" indent="-379730">
              <a:lnSpc>
                <a:spcPct val="100000"/>
              </a:lnSpc>
              <a:spcBef>
                <a:spcPts val="2140"/>
              </a:spcBef>
              <a:buSzPct val="147058"/>
              <a:buChar char="•"/>
              <a:tabLst>
                <a:tab pos="862330" algn="l"/>
              </a:tabLst>
            </a:pPr>
            <a:r>
              <a:rPr sz="2550" spc="110" dirty="0">
                <a:latin typeface="Trebuchet MS"/>
                <a:cs typeface="Trebuchet MS"/>
              </a:rPr>
              <a:t>Snapshots</a:t>
            </a:r>
            <a:r>
              <a:rPr sz="2550" spc="-110" dirty="0">
                <a:latin typeface="Trebuchet MS"/>
                <a:cs typeface="Trebuchet MS"/>
              </a:rPr>
              <a:t> </a:t>
            </a:r>
            <a:r>
              <a:rPr sz="2550" spc="-20" dirty="0">
                <a:latin typeface="Trebuchet MS"/>
                <a:cs typeface="Trebuchet MS"/>
              </a:rPr>
              <a:t>are</a:t>
            </a:r>
            <a:r>
              <a:rPr sz="2550" spc="-105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called</a:t>
            </a:r>
            <a:r>
              <a:rPr sz="2550" spc="-110" dirty="0">
                <a:latin typeface="Trebuchet MS"/>
                <a:cs typeface="Trebuchet MS"/>
              </a:rPr>
              <a:t> </a:t>
            </a:r>
            <a:r>
              <a:rPr sz="2550" b="1" i="1" spc="-10" dirty="0">
                <a:latin typeface="Arial"/>
                <a:cs typeface="Arial"/>
              </a:rPr>
              <a:t>commits</a:t>
            </a:r>
            <a:endParaRPr sz="2550">
              <a:latin typeface="Arial"/>
              <a:cs typeface="Arial"/>
            </a:endParaRPr>
          </a:p>
          <a:p>
            <a:pPr marL="862330" marR="203200" lvl="1" indent="-379730">
              <a:lnSpc>
                <a:spcPct val="101299"/>
              </a:lnSpc>
              <a:spcBef>
                <a:spcPts val="2100"/>
              </a:spcBef>
              <a:buSzPct val="147058"/>
              <a:buChar char="•"/>
              <a:tabLst>
                <a:tab pos="863600" algn="l"/>
              </a:tabLst>
            </a:pPr>
            <a:r>
              <a:rPr sz="2550" spc="70" dirty="0">
                <a:latin typeface="Trebuchet MS"/>
                <a:cs typeface="Trebuchet MS"/>
              </a:rPr>
              <a:t>Commits</a:t>
            </a:r>
            <a:r>
              <a:rPr sz="2550" spc="-20" dirty="0">
                <a:latin typeface="Trebuchet MS"/>
                <a:cs typeface="Trebuchet MS"/>
              </a:rPr>
              <a:t> are </a:t>
            </a:r>
            <a:r>
              <a:rPr sz="2550" dirty="0">
                <a:latin typeface="Trebuchet MS"/>
                <a:cs typeface="Trebuchet MS"/>
              </a:rPr>
              <a:t>named</a:t>
            </a:r>
            <a:r>
              <a:rPr sz="2550" spc="-20" dirty="0">
                <a:latin typeface="Trebuchet MS"/>
                <a:cs typeface="Trebuchet MS"/>
              </a:rPr>
              <a:t> </a:t>
            </a:r>
            <a:r>
              <a:rPr sz="2550" spc="50" dirty="0">
                <a:latin typeface="Trebuchet MS"/>
                <a:cs typeface="Trebuchet MS"/>
              </a:rPr>
              <a:t>by</a:t>
            </a:r>
            <a:r>
              <a:rPr sz="2550" spc="-20" dirty="0">
                <a:latin typeface="Trebuchet MS"/>
                <a:cs typeface="Trebuchet MS"/>
              </a:rPr>
              <a:t> </a:t>
            </a:r>
            <a:r>
              <a:rPr sz="2550" spc="95" dirty="0">
                <a:latin typeface="Trebuchet MS"/>
                <a:cs typeface="Trebuchet MS"/>
              </a:rPr>
              <a:t>checksums 	</a:t>
            </a:r>
            <a:r>
              <a:rPr sz="2550" dirty="0">
                <a:latin typeface="Trebuchet MS"/>
                <a:cs typeface="Trebuchet MS"/>
              </a:rPr>
              <a:t>(also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spc="90" dirty="0">
                <a:latin typeface="Trebuchet MS"/>
                <a:cs typeface="Trebuchet MS"/>
              </a:rPr>
              <a:t>used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to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ensure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data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integrity)</a:t>
            </a:r>
            <a:endParaRPr sz="2550">
              <a:latin typeface="Trebuchet MS"/>
              <a:cs typeface="Trebuchet MS"/>
            </a:endParaRPr>
          </a:p>
          <a:p>
            <a:pPr marL="417830" indent="-379730">
              <a:lnSpc>
                <a:spcPct val="100000"/>
              </a:lnSpc>
              <a:spcBef>
                <a:spcPts val="2140"/>
              </a:spcBef>
              <a:buSzPct val="147058"/>
              <a:buChar char="•"/>
              <a:tabLst>
                <a:tab pos="417830" algn="l"/>
              </a:tabLst>
            </a:pPr>
            <a:r>
              <a:rPr sz="2550" dirty="0">
                <a:latin typeface="Trebuchet MS"/>
                <a:cs typeface="Trebuchet MS"/>
              </a:rPr>
              <a:t>Almost</a:t>
            </a:r>
            <a:r>
              <a:rPr sz="2550" spc="-3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every</a:t>
            </a:r>
            <a:r>
              <a:rPr sz="2550" spc="-3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operation</a:t>
            </a:r>
            <a:r>
              <a:rPr sz="2550" spc="-3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is</a:t>
            </a:r>
            <a:r>
              <a:rPr sz="2550" spc="-3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local</a:t>
            </a:r>
            <a:endParaRPr sz="2550">
              <a:latin typeface="Trebuchet MS"/>
              <a:cs typeface="Trebuchet MS"/>
            </a:endParaRPr>
          </a:p>
          <a:p>
            <a:pPr marL="862330" lvl="1" indent="-379730">
              <a:lnSpc>
                <a:spcPct val="100000"/>
              </a:lnSpc>
              <a:spcBef>
                <a:spcPts val="2039"/>
              </a:spcBef>
              <a:buSzPct val="147058"/>
              <a:buChar char="•"/>
              <a:tabLst>
                <a:tab pos="862330" algn="l"/>
              </a:tabLst>
            </a:pPr>
            <a:r>
              <a:rPr sz="2550" dirty="0">
                <a:latin typeface="Trebuchet MS"/>
                <a:cs typeface="Trebuchet MS"/>
              </a:rPr>
              <a:t>Working</a:t>
            </a:r>
            <a:r>
              <a:rPr sz="2550" spc="-70" dirty="0">
                <a:latin typeface="Trebuchet MS"/>
                <a:cs typeface="Trebuchet MS"/>
              </a:rPr>
              <a:t> </a:t>
            </a:r>
            <a:r>
              <a:rPr sz="2550" spc="-40" dirty="0">
                <a:latin typeface="Trebuchet MS"/>
                <a:cs typeface="Trebuchet MS"/>
              </a:rPr>
              <a:t>without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network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connecting</a:t>
            </a:r>
            <a:endParaRPr sz="2550">
              <a:latin typeface="Trebuchet MS"/>
              <a:cs typeface="Trebuchet MS"/>
            </a:endParaRPr>
          </a:p>
          <a:p>
            <a:pPr marL="862330" marR="1352550" lvl="1" indent="-379730">
              <a:lnSpc>
                <a:spcPct val="101299"/>
              </a:lnSpc>
              <a:spcBef>
                <a:spcPts val="2100"/>
              </a:spcBef>
              <a:buSzPct val="147058"/>
              <a:buChar char="•"/>
              <a:tabLst>
                <a:tab pos="863600" algn="l"/>
              </a:tabLst>
            </a:pPr>
            <a:r>
              <a:rPr sz="2550" dirty="0">
                <a:latin typeface="Trebuchet MS"/>
                <a:cs typeface="Trebuchet MS"/>
              </a:rPr>
              <a:t>Distributed</a:t>
            </a:r>
            <a:r>
              <a:rPr sz="2550" spc="-185" dirty="0">
                <a:latin typeface="Trebuchet MS"/>
                <a:cs typeface="Trebuchet MS"/>
              </a:rPr>
              <a:t> </a:t>
            </a:r>
            <a:r>
              <a:rPr sz="2550" spc="55" dirty="0">
                <a:latin typeface="Trebuchet MS"/>
                <a:cs typeface="Trebuchet MS"/>
              </a:rPr>
              <a:t>system 	</a:t>
            </a:r>
            <a:r>
              <a:rPr sz="2550" spc="-20" dirty="0">
                <a:latin typeface="Trebuchet MS"/>
                <a:cs typeface="Trebuchet MS"/>
              </a:rPr>
              <a:t>(everyone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carries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backup)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2701" y="3457547"/>
            <a:ext cx="5975985" cy="3023235"/>
          </a:xfrm>
          <a:custGeom>
            <a:avLst/>
            <a:gdLst/>
            <a:ahLst/>
            <a:cxnLst/>
            <a:rect l="l" t="t" r="r" b="b"/>
            <a:pathLst>
              <a:path w="5975984" h="3023235">
                <a:moveTo>
                  <a:pt x="0" y="0"/>
                </a:moveTo>
                <a:lnTo>
                  <a:pt x="5975565" y="0"/>
                </a:lnTo>
                <a:lnTo>
                  <a:pt x="5975565" y="3022974"/>
                </a:lnTo>
                <a:lnTo>
                  <a:pt x="0" y="3022974"/>
                </a:lnTo>
                <a:lnTo>
                  <a:pt x="0" y="0"/>
                </a:lnTo>
                <a:close/>
              </a:path>
            </a:pathLst>
          </a:custGeom>
          <a:solidFill>
            <a:srgbClr val="F8BA00">
              <a:alpha val="511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92701" y="3457547"/>
            <a:ext cx="5975985" cy="302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1400" spc="-25" dirty="0">
                <a:latin typeface="Trebuchet MS"/>
                <a:cs typeface="Trebuchet MS"/>
              </a:rPr>
              <a:t>https://git-</a:t>
            </a:r>
            <a:r>
              <a:rPr sz="1400" spc="-30" dirty="0">
                <a:latin typeface="Trebuchet MS"/>
                <a:cs typeface="Trebuchet MS"/>
              </a:rPr>
              <a:t>scm.com/book/en/v2/Getting-</a:t>
            </a:r>
            <a:r>
              <a:rPr sz="1400" spc="-25" dirty="0">
                <a:latin typeface="Trebuchet MS"/>
                <a:cs typeface="Trebuchet MS"/>
              </a:rPr>
              <a:t>Started-Git-</a:t>
            </a:r>
            <a:r>
              <a:rPr sz="1400" spc="-10" dirty="0">
                <a:latin typeface="Trebuchet MS"/>
                <a:cs typeface="Trebuchet MS"/>
              </a:rPr>
              <a:t>Basics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9894" y="3588076"/>
            <a:ext cx="5641340" cy="2402840"/>
            <a:chOff x="6859894" y="3588076"/>
            <a:chExt cx="5641340" cy="24028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9894" y="3855661"/>
              <a:ext cx="5641013" cy="2134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01509" y="3694756"/>
              <a:ext cx="5370195" cy="0"/>
            </a:xfrm>
            <a:custGeom>
              <a:avLst/>
              <a:gdLst/>
              <a:ahLst/>
              <a:cxnLst/>
              <a:rect l="l" t="t" r="r" b="b"/>
              <a:pathLst>
                <a:path w="5370195">
                  <a:moveTo>
                    <a:pt x="0" y="0"/>
                  </a:moveTo>
                  <a:lnTo>
                    <a:pt x="5344591" y="0"/>
                  </a:lnTo>
                  <a:lnTo>
                    <a:pt x="5369991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46101" y="3588076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60"/>
                  </a:lnTo>
                  <a:lnTo>
                    <a:pt x="213359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394" y="6860176"/>
            <a:ext cx="5975529" cy="13466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547600" y="8985605"/>
            <a:ext cx="138430" cy="2654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392" y="3923450"/>
            <a:ext cx="10850880" cy="2616200"/>
            <a:chOff x="805392" y="3923450"/>
            <a:chExt cx="10850880" cy="2616200"/>
          </a:xfrm>
        </p:grpSpPr>
        <p:sp>
          <p:nvSpPr>
            <p:cNvPr id="3" name="object 3"/>
            <p:cNvSpPr/>
            <p:nvPr/>
          </p:nvSpPr>
          <p:spPr>
            <a:xfrm>
              <a:off x="805392" y="3923450"/>
              <a:ext cx="8714740" cy="2616200"/>
            </a:xfrm>
            <a:custGeom>
              <a:avLst/>
              <a:gdLst/>
              <a:ahLst/>
              <a:cxnLst/>
              <a:rect l="l" t="t" r="r" b="b"/>
              <a:pathLst>
                <a:path w="8714740" h="2616200">
                  <a:moveTo>
                    <a:pt x="0" y="0"/>
                  </a:moveTo>
                  <a:lnTo>
                    <a:pt x="8714187" y="0"/>
                  </a:lnTo>
                  <a:lnTo>
                    <a:pt x="8714187" y="2616199"/>
                  </a:lnTo>
                  <a:lnTo>
                    <a:pt x="0" y="2616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9145" y="4757427"/>
              <a:ext cx="10306509" cy="15868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0825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How</a:t>
            </a:r>
            <a:r>
              <a:rPr spc="5" dirty="0"/>
              <a:t> </a:t>
            </a:r>
            <a:r>
              <a:rPr spc="215" dirty="0"/>
              <a:t>does</a:t>
            </a:r>
            <a:r>
              <a:rPr spc="5" dirty="0"/>
              <a:t> </a:t>
            </a:r>
            <a:r>
              <a:rPr spc="280" dirty="0"/>
              <a:t>it</a:t>
            </a:r>
            <a:r>
              <a:rPr spc="5" dirty="0"/>
              <a:t> </a:t>
            </a:r>
            <a:r>
              <a:rPr spc="200" dirty="0"/>
              <a:t>work?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3342" y="5724207"/>
            <a:ext cx="1270000" cy="257810"/>
          </a:xfrm>
          <a:prstGeom prst="rect">
            <a:avLst/>
          </a:prstGeom>
          <a:solidFill>
            <a:srgbClr val="B6FBFC"/>
          </a:solidFill>
        </p:spPr>
        <p:txBody>
          <a:bodyPr vert="horz" wrap="square" lIns="0" tIns="4127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25"/>
              </a:spcBef>
            </a:pPr>
            <a:r>
              <a:rPr sz="1200" i="1" dirty="0">
                <a:latin typeface="Arial"/>
                <a:cs typeface="Arial"/>
              </a:rPr>
              <a:t>also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staging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3022600"/>
            <a:ext cx="2987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4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distinct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places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100" y="4114800"/>
            <a:ext cx="892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4100" y="7874000"/>
            <a:ext cx="4103370" cy="12750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35"/>
              </a:spcBef>
            </a:pPr>
            <a:r>
              <a:rPr sz="2700" dirty="0">
                <a:latin typeface="Trebuchet MS"/>
                <a:cs typeface="Trebuchet MS"/>
              </a:rPr>
              <a:t>Manually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synced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copies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of </a:t>
            </a:r>
            <a:r>
              <a:rPr sz="2700" spc="-130" dirty="0">
                <a:latin typeface="Trebuchet MS"/>
                <a:cs typeface="Trebuchet MS"/>
              </a:rPr>
              <a:t>all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committed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versions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of </a:t>
            </a:r>
            <a:r>
              <a:rPr sz="2700" spc="-130" dirty="0">
                <a:latin typeface="Trebuchet MS"/>
                <a:cs typeface="Trebuchet MS"/>
              </a:rPr>
              <a:t>all</a:t>
            </a:r>
            <a:r>
              <a:rPr sz="2700" spc="-75" dirty="0">
                <a:latin typeface="Trebuchet MS"/>
                <a:cs typeface="Trebuchet MS"/>
              </a:rPr>
              <a:t> project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files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18063" y="6734429"/>
            <a:ext cx="259079" cy="909955"/>
            <a:chOff x="7818063" y="6734429"/>
            <a:chExt cx="259079" cy="909955"/>
          </a:xfrm>
        </p:grpSpPr>
        <p:sp>
          <p:nvSpPr>
            <p:cNvPr id="11" name="object 11"/>
            <p:cNvSpPr/>
            <p:nvPr/>
          </p:nvSpPr>
          <p:spPr>
            <a:xfrm>
              <a:off x="7947603" y="6961759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682220"/>
                  </a:moveTo>
                  <a:lnTo>
                    <a:pt x="0" y="3175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8063" y="673442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0"/>
                  </a:moveTo>
                  <a:lnTo>
                    <a:pt x="0" y="259080"/>
                  </a:lnTo>
                  <a:lnTo>
                    <a:pt x="259079" y="25908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727815" y="6695440"/>
            <a:ext cx="259079" cy="909955"/>
            <a:chOff x="10727815" y="6695440"/>
            <a:chExt cx="259079" cy="909955"/>
          </a:xfrm>
        </p:grpSpPr>
        <p:sp>
          <p:nvSpPr>
            <p:cNvPr id="14" name="object 14"/>
            <p:cNvSpPr/>
            <p:nvPr/>
          </p:nvSpPr>
          <p:spPr>
            <a:xfrm>
              <a:off x="10857355" y="6922771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682220"/>
                  </a:moveTo>
                  <a:lnTo>
                    <a:pt x="0" y="3175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7815" y="669544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0"/>
                  </a:moveTo>
                  <a:lnTo>
                    <a:pt x="0" y="259079"/>
                  </a:lnTo>
                  <a:lnTo>
                    <a:pt x="259080" y="259079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39800" y="7874000"/>
            <a:ext cx="2045335" cy="12750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35"/>
              </a:spcBef>
            </a:pPr>
            <a:r>
              <a:rPr sz="2700" spc="-60" dirty="0">
                <a:latin typeface="Trebuchet MS"/>
                <a:cs typeface="Trebuchet MS"/>
              </a:rPr>
              <a:t>All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your</a:t>
            </a:r>
            <a:r>
              <a:rPr sz="2700" spc="675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(to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be)</a:t>
            </a:r>
            <a:r>
              <a:rPr sz="2700" spc="-12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edited </a:t>
            </a:r>
            <a:r>
              <a:rPr sz="2700" spc="-75" dirty="0">
                <a:latin typeface="Trebuchet MS"/>
                <a:cs typeface="Trebuchet MS"/>
              </a:rPr>
              <a:t>project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files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36662" y="6695440"/>
            <a:ext cx="259079" cy="909955"/>
            <a:chOff x="2036662" y="6695440"/>
            <a:chExt cx="259079" cy="909955"/>
          </a:xfrm>
        </p:grpSpPr>
        <p:sp>
          <p:nvSpPr>
            <p:cNvPr id="18" name="object 18"/>
            <p:cNvSpPr/>
            <p:nvPr/>
          </p:nvSpPr>
          <p:spPr>
            <a:xfrm>
              <a:off x="2166202" y="6922771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682220"/>
                  </a:moveTo>
                  <a:lnTo>
                    <a:pt x="0" y="3175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36662" y="669544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540" y="0"/>
                  </a:moveTo>
                  <a:lnTo>
                    <a:pt x="0" y="259079"/>
                  </a:lnTo>
                  <a:lnTo>
                    <a:pt x="259080" y="259079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946413" y="6695440"/>
            <a:ext cx="259079" cy="909955"/>
            <a:chOff x="4946413" y="6695440"/>
            <a:chExt cx="259079" cy="909955"/>
          </a:xfrm>
        </p:grpSpPr>
        <p:sp>
          <p:nvSpPr>
            <p:cNvPr id="21" name="object 21"/>
            <p:cNvSpPr/>
            <p:nvPr/>
          </p:nvSpPr>
          <p:spPr>
            <a:xfrm>
              <a:off x="5075953" y="6922771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682220"/>
                  </a:moveTo>
                  <a:lnTo>
                    <a:pt x="0" y="3175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6413" y="669544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39" y="0"/>
                  </a:moveTo>
                  <a:lnTo>
                    <a:pt x="0" y="259079"/>
                  </a:lnTo>
                  <a:lnTo>
                    <a:pt x="259079" y="259079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13100" y="7874000"/>
            <a:ext cx="3727450" cy="14732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35"/>
              </a:spcBef>
            </a:pP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now: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All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changes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go </a:t>
            </a:r>
            <a:r>
              <a:rPr sz="2700" spc="-35" dirty="0">
                <a:latin typeface="Trebuchet MS"/>
                <a:cs typeface="Trebuchet MS"/>
              </a:rPr>
              <a:t>here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first</a:t>
            </a:r>
            <a:endParaRPr sz="2700">
              <a:latin typeface="Trebuchet MS"/>
              <a:cs typeface="Trebuchet MS"/>
            </a:endParaRPr>
          </a:p>
          <a:p>
            <a:pPr marL="355600" marR="339090" algn="ctr">
              <a:lnSpc>
                <a:spcPct val="100000"/>
              </a:lnSpc>
              <a:spcBef>
                <a:spcPts val="60"/>
              </a:spcBef>
            </a:pPr>
            <a:r>
              <a:rPr sz="2000" spc="-90" dirty="0">
                <a:latin typeface="Trebuchet MS"/>
                <a:cs typeface="Trebuchet MS"/>
              </a:rPr>
              <a:t>(Later: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Helps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disentangling changes)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0825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How</a:t>
            </a:r>
            <a:r>
              <a:rPr spc="5" dirty="0"/>
              <a:t> </a:t>
            </a:r>
            <a:r>
              <a:rPr spc="215" dirty="0"/>
              <a:t>does</a:t>
            </a:r>
            <a:r>
              <a:rPr spc="5" dirty="0"/>
              <a:t> </a:t>
            </a:r>
            <a:r>
              <a:rPr spc="280" dirty="0"/>
              <a:t>it</a:t>
            </a:r>
            <a:r>
              <a:rPr spc="5" dirty="0"/>
              <a:t> </a:t>
            </a:r>
            <a:r>
              <a:rPr spc="200" dirty="0"/>
              <a:t>work?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47039" y="2933377"/>
            <a:ext cx="6720205" cy="6328410"/>
            <a:chOff x="5747039" y="2933377"/>
            <a:chExt cx="6720205" cy="6328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7072" y="2933377"/>
              <a:ext cx="6689878" cy="63282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47029" y="6448297"/>
              <a:ext cx="4331970" cy="1802764"/>
            </a:xfrm>
            <a:custGeom>
              <a:avLst/>
              <a:gdLst/>
              <a:ahLst/>
              <a:cxnLst/>
              <a:rect l="l" t="t" r="r" b="b"/>
              <a:pathLst>
                <a:path w="4331970" h="1802765">
                  <a:moveTo>
                    <a:pt x="4081234" y="0"/>
                  </a:moveTo>
                  <a:lnTo>
                    <a:pt x="3172930" y="0"/>
                  </a:lnTo>
                  <a:lnTo>
                    <a:pt x="3172930" y="214731"/>
                  </a:lnTo>
                  <a:lnTo>
                    <a:pt x="4081234" y="214731"/>
                  </a:lnTo>
                  <a:lnTo>
                    <a:pt x="4081234" y="0"/>
                  </a:lnTo>
                  <a:close/>
                </a:path>
                <a:path w="4331970" h="1802765">
                  <a:moveTo>
                    <a:pt x="4331767" y="474586"/>
                  </a:moveTo>
                  <a:lnTo>
                    <a:pt x="0" y="474586"/>
                  </a:lnTo>
                  <a:lnTo>
                    <a:pt x="0" y="1236332"/>
                  </a:lnTo>
                  <a:lnTo>
                    <a:pt x="0" y="1252918"/>
                  </a:lnTo>
                  <a:lnTo>
                    <a:pt x="0" y="1802295"/>
                  </a:lnTo>
                  <a:lnTo>
                    <a:pt x="2450566" y="1802295"/>
                  </a:lnTo>
                  <a:lnTo>
                    <a:pt x="2450566" y="1252918"/>
                  </a:lnTo>
                  <a:lnTo>
                    <a:pt x="4331767" y="1252918"/>
                  </a:lnTo>
                  <a:lnTo>
                    <a:pt x="4331767" y="4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76064" y="3382976"/>
            <a:ext cx="1576705" cy="308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360"/>
              </a:spcBef>
            </a:pPr>
            <a:r>
              <a:rPr sz="1300" i="1" dirty="0">
                <a:solidFill>
                  <a:srgbClr val="FFFFFF"/>
                </a:solidFill>
                <a:latin typeface="Arial"/>
                <a:cs typeface="Arial"/>
              </a:rPr>
              <a:t>(Not</a:t>
            </a:r>
            <a:r>
              <a:rPr sz="13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Arial"/>
                <a:cs typeface="Arial"/>
              </a:rPr>
              <a:t>discussed)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8154" y="7900281"/>
            <a:ext cx="1863725" cy="252095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Courier New"/>
                <a:cs typeface="Courier New"/>
              </a:rPr>
              <a:t>diff --</a:t>
            </a:r>
            <a:r>
              <a:rPr sz="1400" spc="-10" dirty="0">
                <a:latin typeface="Courier New"/>
                <a:cs typeface="Courier New"/>
              </a:rPr>
              <a:t>staged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72510" y="5882947"/>
            <a:ext cx="824865" cy="167005"/>
          </a:xfrm>
          <a:custGeom>
            <a:avLst/>
            <a:gdLst/>
            <a:ahLst/>
            <a:cxnLst/>
            <a:rect l="l" t="t" r="r" b="b"/>
            <a:pathLst>
              <a:path w="824865" h="167004">
                <a:moveTo>
                  <a:pt x="0" y="0"/>
                </a:moveTo>
                <a:lnTo>
                  <a:pt x="824283" y="0"/>
                </a:lnTo>
                <a:lnTo>
                  <a:pt x="824283" y="166978"/>
                </a:lnTo>
                <a:lnTo>
                  <a:pt x="0" y="166978"/>
                </a:lnTo>
                <a:lnTo>
                  <a:pt x="0" y="0"/>
                </a:lnTo>
                <a:close/>
              </a:path>
            </a:pathLst>
          </a:custGeom>
          <a:solidFill>
            <a:srgbClr val="B6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0500" y="5905500"/>
            <a:ext cx="7435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Arial"/>
                <a:cs typeface="Arial"/>
              </a:rPr>
              <a:t>also</a:t>
            </a:r>
            <a:r>
              <a:rPr sz="700" i="1" spc="5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staging</a:t>
            </a:r>
            <a:r>
              <a:rPr sz="700" b="1" spc="5" dirty="0">
                <a:latin typeface="Arial"/>
                <a:cs typeface="Arial"/>
              </a:rPr>
              <a:t> </a:t>
            </a:r>
            <a:r>
              <a:rPr sz="700" b="1" spc="-20" dirty="0">
                <a:latin typeface="Arial"/>
                <a:cs typeface="Arial"/>
              </a:rPr>
              <a:t>area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0826" y="5357448"/>
            <a:ext cx="1203960" cy="252095"/>
          </a:xfrm>
          <a:prstGeom prst="rect">
            <a:avLst/>
          </a:prstGeom>
          <a:solidFill>
            <a:srgbClr val="FF9300"/>
          </a:solidFill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latin typeface="Courier New"/>
                <a:cs typeface="Courier New"/>
              </a:rPr>
              <a:t>status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48103" y="7331654"/>
            <a:ext cx="1216660" cy="264795"/>
            <a:chOff x="9448103" y="7331654"/>
            <a:chExt cx="1216660" cy="264795"/>
          </a:xfrm>
        </p:grpSpPr>
        <p:sp>
          <p:nvSpPr>
            <p:cNvPr id="12" name="object 12"/>
            <p:cNvSpPr/>
            <p:nvPr/>
          </p:nvSpPr>
          <p:spPr>
            <a:xfrm>
              <a:off x="9454453" y="7338004"/>
              <a:ext cx="1203960" cy="252095"/>
            </a:xfrm>
            <a:custGeom>
              <a:avLst/>
              <a:gdLst/>
              <a:ahLst/>
              <a:cxnLst/>
              <a:rect l="l" t="t" r="r" b="b"/>
              <a:pathLst>
                <a:path w="1203959" h="252095">
                  <a:moveTo>
                    <a:pt x="0" y="0"/>
                  </a:moveTo>
                  <a:lnTo>
                    <a:pt x="1203410" y="0"/>
                  </a:lnTo>
                  <a:lnTo>
                    <a:pt x="1203410" y="251717"/>
                  </a:lnTo>
                  <a:lnTo>
                    <a:pt x="0" y="251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54453" y="7338004"/>
              <a:ext cx="1203960" cy="252095"/>
            </a:xfrm>
            <a:custGeom>
              <a:avLst/>
              <a:gdLst/>
              <a:ahLst/>
              <a:cxnLst/>
              <a:rect l="l" t="t" r="r" b="b"/>
              <a:pathLst>
                <a:path w="1203959" h="252095">
                  <a:moveTo>
                    <a:pt x="0" y="0"/>
                  </a:moveTo>
                  <a:lnTo>
                    <a:pt x="1203410" y="0"/>
                  </a:lnTo>
                  <a:lnTo>
                    <a:pt x="1203410" y="251716"/>
                  </a:lnTo>
                  <a:lnTo>
                    <a:pt x="0" y="25171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454453" y="7338004"/>
            <a:ext cx="1203960" cy="2520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-25" dirty="0">
                <a:latin typeface="Courier New"/>
                <a:cs typeface="Courier New"/>
              </a:rPr>
              <a:t>log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33433" y="6741486"/>
            <a:ext cx="2061845" cy="532130"/>
          </a:xfrm>
          <a:custGeom>
            <a:avLst/>
            <a:gdLst/>
            <a:ahLst/>
            <a:cxnLst/>
            <a:rect l="l" t="t" r="r" b="b"/>
            <a:pathLst>
              <a:path w="2061845" h="532129">
                <a:moveTo>
                  <a:pt x="0" y="0"/>
                </a:moveTo>
                <a:lnTo>
                  <a:pt x="2061768" y="0"/>
                </a:lnTo>
                <a:lnTo>
                  <a:pt x="2061768" y="532005"/>
                </a:lnTo>
                <a:lnTo>
                  <a:pt x="0" y="5320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8000" y="6172200"/>
            <a:ext cx="2332355" cy="2667000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sz="3000" b="1" dirty="0">
                <a:latin typeface="Arial"/>
                <a:cs typeface="Arial"/>
              </a:rPr>
              <a:t>Don’t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Panic</a:t>
            </a:r>
            <a:endParaRPr sz="3000">
              <a:latin typeface="Arial"/>
              <a:cs typeface="Arial"/>
            </a:endParaRPr>
          </a:p>
          <a:p>
            <a:pPr marL="12700" marR="5080" indent="-1905" algn="ctr">
              <a:lnSpc>
                <a:spcPct val="102800"/>
              </a:lnSpc>
              <a:spcBef>
                <a:spcPts val="2000"/>
              </a:spcBef>
            </a:pPr>
            <a:r>
              <a:rPr sz="3000" b="1" dirty="0">
                <a:latin typeface="Arial"/>
                <a:cs typeface="Arial"/>
              </a:rPr>
              <a:t>This</a:t>
            </a:r>
            <a:r>
              <a:rPr sz="3000" b="1" spc="-1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</a:t>
            </a:r>
            <a:r>
              <a:rPr sz="3000" b="1" spc="-155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an introduction.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sz="3000" b="1" dirty="0">
                <a:latin typeface="Arial"/>
                <a:cs typeface="Arial"/>
              </a:rPr>
              <a:t>It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worth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it.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520700" y="3263900"/>
            <a:ext cx="4382770" cy="24561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82600" marR="142240" indent="-44450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Trebuchet MS"/>
                <a:cs typeface="Trebuchet MS"/>
              </a:rPr>
              <a:t>Overview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most </a:t>
            </a:r>
            <a:r>
              <a:rPr sz="3200" spc="80" dirty="0">
                <a:latin typeface="Trebuchet MS"/>
                <a:cs typeface="Trebuchet MS"/>
              </a:rPr>
              <a:t>common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commands</a:t>
            </a:r>
            <a:endParaRPr sz="3200">
              <a:latin typeface="Trebuchet MS"/>
              <a:cs typeface="Trebuchet MS"/>
            </a:endParaRPr>
          </a:p>
          <a:p>
            <a:pPr marL="482600" marR="30480" indent="-444500">
              <a:lnSpc>
                <a:spcPct val="112000"/>
              </a:lnSpc>
              <a:spcBef>
                <a:spcPts val="2780"/>
              </a:spcBef>
              <a:buSzPct val="145312"/>
              <a:buFont typeface="Trebuchet MS"/>
              <a:buChar char="•"/>
              <a:tabLst>
                <a:tab pos="482600" algn="l"/>
              </a:tabLst>
            </a:pPr>
            <a:r>
              <a:rPr sz="3200" spc="-30" dirty="0">
                <a:latin typeface="Segoe UI Symbol"/>
                <a:cs typeface="Segoe UI Symbol"/>
              </a:rPr>
              <a:t>Most</a:t>
            </a:r>
            <a:r>
              <a:rPr sz="3200" spc="-120" dirty="0">
                <a:latin typeface="Segoe UI Symbol"/>
                <a:cs typeface="Segoe UI Symbol"/>
              </a:rPr>
              <a:t> </a:t>
            </a:r>
            <a:r>
              <a:rPr sz="3200" spc="-25" dirty="0">
                <a:latin typeface="Segoe UI Symbol"/>
                <a:cs typeface="Segoe UI Symbol"/>
              </a:rPr>
              <a:t>common</a:t>
            </a:r>
            <a:r>
              <a:rPr sz="3200" spc="-114" dirty="0">
                <a:latin typeface="Segoe UI Symbol"/>
                <a:cs typeface="Segoe UI Symbol"/>
              </a:rPr>
              <a:t> </a:t>
            </a:r>
            <a:r>
              <a:rPr sz="3200" spc="95" dirty="0">
                <a:latin typeface="Segoe UI Symbol"/>
                <a:cs typeface="Segoe UI Symbol"/>
              </a:rPr>
              <a:t>use</a:t>
            </a:r>
            <a:r>
              <a:rPr sz="3200" spc="-120" dirty="0">
                <a:latin typeface="Segoe UI Symbol"/>
                <a:cs typeface="Segoe UI Symbol"/>
              </a:rPr>
              <a:t> </a:t>
            </a:r>
            <a:r>
              <a:rPr sz="3200" spc="-25" dirty="0">
                <a:latin typeface="Segoe UI Symbol"/>
                <a:cs typeface="Segoe UI Symbol"/>
              </a:rPr>
              <a:t>by </a:t>
            </a:r>
            <a:r>
              <a:rPr sz="3200" spc="-10" dirty="0">
                <a:latin typeface="Segoe UI Symbol"/>
                <a:cs typeface="Segoe UI Symbol"/>
              </a:rPr>
              <a:t>command</a:t>
            </a:r>
            <a:r>
              <a:rPr sz="3200" spc="-160" dirty="0">
                <a:latin typeface="Segoe UI Symbol"/>
                <a:cs typeface="Segoe UI Symbol"/>
              </a:rPr>
              <a:t> </a:t>
            </a:r>
            <a:r>
              <a:rPr sz="3200" spc="-20" dirty="0">
                <a:latin typeface="Segoe UI Symbol"/>
                <a:cs typeface="Segoe UI Symbol"/>
              </a:rPr>
              <a:t>line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20"/>
              </a:spcBef>
            </a:pPr>
            <a:r>
              <a:rPr sz="7900" spc="140" dirty="0"/>
              <a:t>Gist</a:t>
            </a:r>
            <a:r>
              <a:rPr sz="7900" spc="-5" dirty="0"/>
              <a:t> </a:t>
            </a:r>
            <a:r>
              <a:rPr sz="7900" spc="295" dirty="0"/>
              <a:t>of</a:t>
            </a:r>
            <a:r>
              <a:rPr sz="7900" spc="5" dirty="0"/>
              <a:t> </a:t>
            </a:r>
            <a:r>
              <a:rPr sz="7900" spc="215" dirty="0"/>
              <a:t>this</a:t>
            </a:r>
            <a:r>
              <a:rPr sz="7900" spc="10" dirty="0"/>
              <a:t> </a:t>
            </a:r>
            <a:r>
              <a:rPr sz="7900" spc="229" dirty="0"/>
              <a:t>Introduction</a:t>
            </a:r>
            <a:endParaRPr sz="7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12800" y="3098800"/>
            <a:ext cx="9713595" cy="470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Command</a:t>
            </a:r>
            <a:r>
              <a:rPr sz="3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</a:t>
            </a:r>
            <a:r>
              <a:rPr sz="3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command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3400">
              <a:latin typeface="Arial"/>
              <a:cs typeface="Arial"/>
            </a:endParaRPr>
          </a:p>
          <a:p>
            <a:pPr marL="1231900" marR="323215" indent="-635000">
              <a:lnSpc>
                <a:spcPts val="3800"/>
              </a:lnSpc>
              <a:buAutoNum type="arabicPeriod"/>
              <a:tabLst>
                <a:tab pos="1231900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basic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workflow: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Set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up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local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repository </a:t>
            </a:r>
            <a:r>
              <a:rPr sz="3200" spc="50" dirty="0">
                <a:latin typeface="Trebuchet MS"/>
                <a:cs typeface="Trebuchet MS"/>
              </a:rPr>
              <a:t>and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save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changes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it</a:t>
            </a:r>
            <a:endParaRPr sz="3200">
              <a:latin typeface="Trebuchet MS"/>
              <a:cs typeface="Trebuchet MS"/>
            </a:endParaRPr>
          </a:p>
          <a:p>
            <a:pPr marL="1231900">
              <a:lnSpc>
                <a:spcPts val="3679"/>
              </a:lnSpc>
            </a:pPr>
            <a:r>
              <a:rPr sz="3200" spc="630" dirty="0">
                <a:latin typeface="Trebuchet MS"/>
                <a:cs typeface="Trebuchet MS"/>
              </a:rPr>
              <a:t>—</a:t>
            </a:r>
            <a:r>
              <a:rPr sz="3200" spc="450" dirty="0">
                <a:latin typeface="Trebuchet MS"/>
                <a:cs typeface="Trebuchet MS"/>
              </a:rPr>
              <a:t>&gt;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Exercise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  <a:p>
            <a:pPr marL="1231265" indent="-634365">
              <a:lnSpc>
                <a:spcPts val="3820"/>
              </a:lnSpc>
              <a:spcBef>
                <a:spcPts val="2960"/>
              </a:spcBef>
              <a:buAutoNum type="arabicPeriod" startAt="2"/>
              <a:tabLst>
                <a:tab pos="1231265" algn="l"/>
              </a:tabLst>
            </a:pPr>
            <a:r>
              <a:rPr sz="3200" dirty="0">
                <a:latin typeface="Trebuchet MS"/>
                <a:cs typeface="Trebuchet MS"/>
              </a:rPr>
              <a:t>Branches: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Work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on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different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features </a:t>
            </a:r>
            <a:r>
              <a:rPr sz="3200" spc="-30" dirty="0">
                <a:latin typeface="Trebuchet MS"/>
                <a:cs typeface="Trebuchet MS"/>
              </a:rPr>
              <a:t>in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parallel</a:t>
            </a:r>
            <a:endParaRPr sz="3200">
              <a:latin typeface="Trebuchet MS"/>
              <a:cs typeface="Trebuchet MS"/>
            </a:endParaRPr>
          </a:p>
          <a:p>
            <a:pPr marL="1231900">
              <a:lnSpc>
                <a:spcPts val="3820"/>
              </a:lnSpc>
            </a:pPr>
            <a:r>
              <a:rPr sz="3200" spc="630" dirty="0">
                <a:latin typeface="Trebuchet MS"/>
                <a:cs typeface="Trebuchet MS"/>
              </a:rPr>
              <a:t>—</a:t>
            </a:r>
            <a:r>
              <a:rPr sz="3200" spc="450" dirty="0">
                <a:latin typeface="Trebuchet MS"/>
                <a:cs typeface="Trebuchet MS"/>
              </a:rPr>
              <a:t>&gt;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Exercise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2</a:t>
            </a:r>
            <a:endParaRPr sz="3200">
              <a:latin typeface="Trebuchet MS"/>
              <a:cs typeface="Trebuchet MS"/>
            </a:endParaRPr>
          </a:p>
          <a:p>
            <a:pPr marL="1231265" indent="-634365">
              <a:lnSpc>
                <a:spcPct val="100000"/>
              </a:lnSpc>
              <a:spcBef>
                <a:spcPts val="2960"/>
              </a:spcBef>
              <a:buAutoNum type="arabicPeriod" startAt="3"/>
              <a:tabLst>
                <a:tab pos="1231265" algn="l"/>
              </a:tabLst>
            </a:pPr>
            <a:r>
              <a:rPr sz="3200" spc="114" dirty="0">
                <a:latin typeface="Trebuchet MS"/>
                <a:cs typeface="Trebuchet MS"/>
              </a:rPr>
              <a:t>Basic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interactions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with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remote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repository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3025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Notation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3900" y="3251200"/>
            <a:ext cx="10181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Trebuchet MS"/>
                <a:cs typeface="Trebuchet MS"/>
              </a:rPr>
              <a:t>what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follows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commands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entered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command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3900" y="3708400"/>
            <a:ext cx="1352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latin typeface="Trebuchet MS"/>
                <a:cs typeface="Trebuchet MS"/>
              </a:rPr>
              <a:t>line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e.g.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894" y="3357657"/>
            <a:ext cx="1147445" cy="7366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0" rIns="0" bIns="0" rtlCol="0">
            <a:spAutoFit/>
          </a:bodyPr>
          <a:lstStyle/>
          <a:p>
            <a:pPr marL="385445">
              <a:lnSpc>
                <a:spcPts val="5660"/>
              </a:lnSpc>
            </a:pPr>
            <a:r>
              <a:rPr sz="5000" spc="-5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2740" y="3792504"/>
            <a:ext cx="2523490" cy="444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ts val="3440"/>
              </a:lnSpc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787612"/>
            <a:ext cx="1911985" cy="7366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0" rIns="0" bIns="0" rtlCol="0">
            <a:spAutoFit/>
          </a:bodyPr>
          <a:lstStyle/>
          <a:p>
            <a:pPr marL="382270">
              <a:lnSpc>
                <a:spcPts val="5600"/>
              </a:lnSpc>
            </a:pPr>
            <a:r>
              <a:rPr sz="5000" spc="-25" dirty="0">
                <a:solidFill>
                  <a:srgbClr val="F9F9F9"/>
                </a:solidFill>
                <a:latin typeface="Courier New"/>
                <a:cs typeface="Courier New"/>
              </a:rPr>
              <a:t>&lt;…&gt;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400" y="4648200"/>
            <a:ext cx="8982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marks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names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other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variables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that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change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during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400" y="5105400"/>
            <a:ext cx="1373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latin typeface="Trebuchet MS"/>
                <a:cs typeface="Trebuchet MS"/>
              </a:rPr>
              <a:t>use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e.g.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8458" y="5192305"/>
            <a:ext cx="6423025" cy="444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0" rIns="0" bIns="0" rtlCol="0">
            <a:spAutoFit/>
          </a:bodyPr>
          <a:lstStyle/>
          <a:p>
            <a:pPr marL="231140">
              <a:lnSpc>
                <a:spcPts val="3415"/>
              </a:lnSpc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5801" y="7385231"/>
            <a:ext cx="6918325" cy="126238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27000" marR="294005">
              <a:lnSpc>
                <a:spcPct val="100000"/>
              </a:lnSpc>
              <a:spcBef>
                <a:spcPts val="844"/>
              </a:spcBef>
            </a:pPr>
            <a:r>
              <a:rPr sz="2500" dirty="0">
                <a:latin typeface="Arial MT"/>
                <a:cs typeface="Arial MT"/>
              </a:rPr>
              <a:t>Tips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65" dirty="0">
                <a:latin typeface="Arial MT"/>
                <a:cs typeface="Arial MT"/>
              </a:rPr>
              <a:t>for</a:t>
            </a:r>
            <a:r>
              <a:rPr sz="2500" spc="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more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advanced</a:t>
            </a:r>
            <a:r>
              <a:rPr sz="2500" spc="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user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65" dirty="0">
                <a:latin typeface="Arial MT"/>
                <a:cs typeface="Arial MT"/>
              </a:rPr>
              <a:t>will</a:t>
            </a:r>
            <a:r>
              <a:rPr sz="2500" spc="80" dirty="0">
                <a:latin typeface="Arial MT"/>
                <a:cs typeface="Arial MT"/>
              </a:rPr>
              <a:t> </a:t>
            </a:r>
            <a:r>
              <a:rPr sz="2500" spc="65" dirty="0">
                <a:latin typeface="Arial MT"/>
                <a:cs typeface="Arial MT"/>
              </a:rPr>
              <a:t>be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</a:t>
            </a:r>
            <a:r>
              <a:rPr sz="2500" spc="8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green </a:t>
            </a:r>
            <a:r>
              <a:rPr sz="2500" spc="55" dirty="0">
                <a:latin typeface="Arial MT"/>
                <a:cs typeface="Arial MT"/>
              </a:rPr>
              <a:t>boxes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4200" y="6908800"/>
            <a:ext cx="155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2331</Words>
  <Application>Microsoft Office PowerPoint</Application>
  <PresentationFormat>Custom</PresentationFormat>
  <Paragraphs>471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MT</vt:lpstr>
      <vt:lpstr>Calibri</vt:lpstr>
      <vt:lpstr>Courier New</vt:lpstr>
      <vt:lpstr>Segoe UI Symbol</vt:lpstr>
      <vt:lpstr>Times New Roman</vt:lpstr>
      <vt:lpstr>Trebuchet MS</vt:lpstr>
      <vt:lpstr>Office Theme</vt:lpstr>
      <vt:lpstr>git</vt:lpstr>
      <vt:lpstr>What is it?</vt:lpstr>
      <vt:lpstr>PowerPoint Presentation</vt:lpstr>
      <vt:lpstr>Why should you use it?</vt:lpstr>
      <vt:lpstr>How does it work?</vt:lpstr>
      <vt:lpstr>How does it work?</vt:lpstr>
      <vt:lpstr>How does it work?</vt:lpstr>
      <vt:lpstr>Gist of this Introduction</vt:lpstr>
      <vt:lpstr>Notation</vt:lpstr>
      <vt:lpstr>$ git help</vt:lpstr>
      <vt:lpstr>Commands</vt:lpstr>
      <vt:lpstr>$ git config</vt:lpstr>
      <vt:lpstr>$ git init</vt:lpstr>
      <vt:lpstr>$ git status</vt:lpstr>
      <vt:lpstr>$ git add</vt:lpstr>
      <vt:lpstr>$ git commit</vt:lpstr>
      <vt:lpstr>$ git diff</vt:lpstr>
      <vt:lpstr>$ git log</vt:lpstr>
      <vt:lpstr>Exercise 1</vt:lpstr>
      <vt:lpstr>Exercise 1</vt:lpstr>
      <vt:lpstr>Basic Workflow</vt:lpstr>
      <vt:lpstr>$ git commit -a</vt:lpstr>
      <vt:lpstr>Commands</vt:lpstr>
      <vt:lpstr>Branches</vt:lpstr>
      <vt:lpstr>$ git branch</vt:lpstr>
      <vt:lpstr>$ git checkout</vt:lpstr>
      <vt:lpstr>The HEAD</vt:lpstr>
      <vt:lpstr>$ git diff</vt:lpstr>
      <vt:lpstr>$ git merge</vt:lpstr>
      <vt:lpstr>$ git merge</vt:lpstr>
      <vt:lpstr>$ git merge</vt:lpstr>
      <vt:lpstr>Commands</vt:lpstr>
      <vt:lpstr>Exercise 2</vt:lpstr>
      <vt:lpstr>Exercise 2</vt:lpstr>
      <vt:lpstr>Interacting with Remotes</vt:lpstr>
      <vt:lpstr>$ git clone</vt:lpstr>
      <vt:lpstr>$ git pull</vt:lpstr>
      <vt:lpstr>$ git push</vt:lpstr>
      <vt:lpstr>The Rest</vt:lpstr>
      <vt:lpstr>Summary</vt:lpstr>
      <vt:lpstr>Solutions to Exercise 1</vt:lpstr>
      <vt:lpstr>Solutions to Exercise 2</vt:lpstr>
      <vt:lpstr>Solutions to 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sarutigupta</dc:creator>
  <cp:lastModifiedBy>sarutigupta</cp:lastModifiedBy>
  <cp:revision>2</cp:revision>
  <dcterms:created xsi:type="dcterms:W3CDTF">2025-02-19T11:11:37Z</dcterms:created>
  <dcterms:modified xsi:type="dcterms:W3CDTF">2025-02-20T04:16:43Z</dcterms:modified>
</cp:coreProperties>
</file>