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29" r:id="rId2"/>
    <p:sldId id="330" r:id="rId3"/>
    <p:sldId id="331" r:id="rId4"/>
    <p:sldId id="334" r:id="rId5"/>
    <p:sldId id="26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266" r:id="rId14"/>
    <p:sldId id="267" r:id="rId15"/>
    <p:sldId id="268" r:id="rId16"/>
    <p:sldId id="269" r:id="rId17"/>
    <p:sldId id="342" r:id="rId18"/>
    <p:sldId id="343" r:id="rId19"/>
    <p:sldId id="344" r:id="rId20"/>
    <p:sldId id="34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46" r:id="rId29"/>
    <p:sldId id="281" r:id="rId30"/>
    <p:sldId id="282" r:id="rId31"/>
    <p:sldId id="347" r:id="rId32"/>
    <p:sldId id="283" r:id="rId33"/>
    <p:sldId id="348" r:id="rId34"/>
    <p:sldId id="284" r:id="rId35"/>
    <p:sldId id="349" r:id="rId36"/>
    <p:sldId id="285" r:id="rId37"/>
    <p:sldId id="286" r:id="rId38"/>
    <p:sldId id="287" r:id="rId39"/>
    <p:sldId id="350" r:id="rId40"/>
    <p:sldId id="288" r:id="rId41"/>
    <p:sldId id="289" r:id="rId42"/>
    <p:sldId id="290" r:id="rId43"/>
    <p:sldId id="291" r:id="rId44"/>
    <p:sldId id="292" r:id="rId45"/>
    <p:sldId id="351" r:id="rId46"/>
    <p:sldId id="293" r:id="rId47"/>
    <p:sldId id="294" r:id="rId48"/>
    <p:sldId id="295" r:id="rId49"/>
    <p:sldId id="296" r:id="rId50"/>
    <p:sldId id="352" r:id="rId51"/>
    <p:sldId id="297" r:id="rId52"/>
    <p:sldId id="298" r:id="rId53"/>
    <p:sldId id="299" r:id="rId54"/>
    <p:sldId id="353" r:id="rId55"/>
    <p:sldId id="300" r:id="rId56"/>
    <p:sldId id="301" r:id="rId57"/>
    <p:sldId id="302" r:id="rId58"/>
    <p:sldId id="354" r:id="rId59"/>
    <p:sldId id="303" r:id="rId60"/>
    <p:sldId id="304" r:id="rId61"/>
    <p:sldId id="355" r:id="rId62"/>
    <p:sldId id="305" r:id="rId63"/>
    <p:sldId id="306" r:id="rId64"/>
    <p:sldId id="356" r:id="rId65"/>
    <p:sldId id="307" r:id="rId66"/>
    <p:sldId id="308" r:id="rId67"/>
    <p:sldId id="357" r:id="rId68"/>
    <p:sldId id="358" r:id="rId69"/>
    <p:sldId id="310" r:id="rId70"/>
    <p:sldId id="311" r:id="rId71"/>
    <p:sldId id="312" r:id="rId72"/>
    <p:sldId id="313" r:id="rId73"/>
    <p:sldId id="332" r:id="rId74"/>
    <p:sldId id="333" r:id="rId75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32883-F950-45F4-AB66-0EB796FF4D0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B928-8D0D-46A4-A964-AD9AE712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65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3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58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9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9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4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64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8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1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7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59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8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11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4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24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93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92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3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4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4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5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5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6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0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B019362-6EC1-4B27-A87A-02A6F4733A7A}" type="datetime1">
              <a:rPr lang="en-US" smtClean="0"/>
              <a:t>5/2/2018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F2394-6FA8-45F7-ABE4-CAE06429720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0300EE-A6FE-4226-83C0-30DB5592104C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FF051D4-B88F-4D33-8475-10F35002AF8C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84F84D-D427-4E2E-BF8B-F9B2758F7A13}" type="datetime1">
              <a:rPr lang="en-US" smtClean="0"/>
              <a:t>5/2/2018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FF723D9-469F-4547-BE2E-5CF0D9AB8D8F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BEDC45D-17BF-4D38-B812-F1AF615074DA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E28E2A7-6231-4C6D-9E6F-C46E574BE50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E841D-2B8E-4F96-8941-1B7A8F95B63A}" type="datetime1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C9B16B9-94E7-4935-B1A8-7C92F9A91D80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AD08E12-A22E-4B54-B6D4-D1D00C3FC040}" type="datetime1">
              <a:rPr lang="en-US" smtClean="0"/>
              <a:t>5/2/2018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EE9126D-026D-470F-8405-6D509D0EACCC}" type="datetime1">
              <a:rPr lang="en-US" smtClean="0"/>
              <a:t>5/2/2018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16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Generic Collections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</a:t>
            </a:r>
            <a:r>
              <a:rPr lang="en-US" altLang="en-US" dirty="0" smtClean="0"/>
              <a:t>11/e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Lists</a:t>
            </a:r>
            <a:endParaRPr lang="en-US" sz="3200" dirty="0">
              <a:solidFill>
                <a:srgbClr val="3380E6"/>
              </a:solidFill>
              <a:latin typeface="Lucida Console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(sometimes called 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sequence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is an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ordered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can contain duplicate elements.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indices are zero based.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 to the methods inherited from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methods for manipulating elements via their indices, manipulating a specified range of elements, searching for elements and obtaining a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ListIterator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access the elements.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implemented by several classes, including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LinkedList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Autoboxing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occurs when you add primitive-type values to objects of these classes, because they store only references to objects.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475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Lists (Cont.)</a:t>
            </a:r>
            <a:endParaRPr lang="en-US" sz="3200" dirty="0">
              <a:solidFill>
                <a:srgbClr val="3380E6"/>
              </a:solidFill>
              <a:latin typeface="Lucida Console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resizable-array implementations of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Inserting an element between existing elements of an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inefficient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LinkedList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enables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efficient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insertion (or removal) of elements in the middle of a collection, but is much less efficient than an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jumping to a specific element in the collection.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We discuss the architecture of linked lists in Chapter 21.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primary difference between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is that operations on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s are </a:t>
            </a:r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synchronized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by default, whereas those on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not. </a:t>
            </a:r>
          </a:p>
          <a:p>
            <a:r>
              <a:rPr lang="en-US" altLang="en-US" sz="25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Unsynchronized collections provide better performance than synchronized ones.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For this reason,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is typically preferred over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in programs that do not share a collection among threads.</a:t>
            </a:r>
            <a:endParaRPr lang="en-US" altLang="en-US" sz="2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397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16.6.1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 err="1">
                <a:solidFill>
                  <a:srgbClr val="33B38C"/>
                </a:solidFill>
                <a:latin typeface="Lucida Console"/>
              </a:rPr>
              <a:t>ArrayList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Iterator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</a:t>
            </a:r>
            <a:endParaRPr lang="en-US" sz="3200" dirty="0">
              <a:solidFill>
                <a:srgbClr val="3380E6"/>
              </a:solidFill>
              <a:latin typeface="Lucida Console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add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adds an item to the end of a list.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sz="25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number of elements.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get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retrieves an individual element’s value from the specified index.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Collection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iterator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gets an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Iterator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Iterator-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LucidaSansTypewriter" pitchFamily="49" charset="0"/>
              </a:rPr>
              <a:t>hasNext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determines whether there are more elements to iterate through.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if another element exists and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 otherwise.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Iterator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next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obtains a reference to the next element.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contains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determine whether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a specified element.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Iterator</a:t>
            </a:r>
            <a:r>
              <a:rPr lang="en-US" altLang="en-US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remove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removes the current element from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2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0">
            <a:extLst>
              <a:ext uri="{FF2B5EF4-FFF2-40B4-BE49-F238E27FC236}">
                <a16:creationId xmlns:a16="http://schemas.microsoft.com/office/drawing/2014/main" id="{14302B42-5B02-4794-842D-F33CA7E0F2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91F14-3442-4F16-87B7-11AE802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05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1">
            <a:extLst>
              <a:ext uri="{FF2B5EF4-FFF2-40B4-BE49-F238E27FC236}">
                <a16:creationId xmlns:a16="http://schemas.microsoft.com/office/drawing/2014/main" id="{F28050DD-10C4-4F59-B777-906AAECDD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DB14-E13A-42AF-906F-09E2690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13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2">
            <a:extLst>
              <a:ext uri="{FF2B5EF4-FFF2-40B4-BE49-F238E27FC236}">
                <a16:creationId xmlns:a16="http://schemas.microsoft.com/office/drawing/2014/main" id="{D751DB75-59A0-4EB0-8D11-29F2DFF35C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6AD3-76DF-4048-8DAF-2B27FE3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206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3">
            <a:extLst>
              <a:ext uri="{FF2B5EF4-FFF2-40B4-BE49-F238E27FC236}">
                <a16:creationId xmlns:a16="http://schemas.microsoft.com/office/drawing/2014/main" id="{A248CA70-88A7-440B-A867-44A159EDD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97251-CAD6-4189-BF54-8393EA23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22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16.6.1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 err="1">
                <a:solidFill>
                  <a:srgbClr val="33B38C"/>
                </a:solidFill>
                <a:latin typeface="Lucida Console"/>
              </a:rPr>
              <a:t>ArrayList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and </a:t>
            </a:r>
            <a:r>
              <a:rPr lang="en-US" dirty="0" smtClean="0">
                <a:solidFill>
                  <a:srgbClr val="33B38C"/>
                </a:solidFill>
                <a:latin typeface="Lucida Console"/>
              </a:rPr>
              <a:t>Iterator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(Cont.) 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Type Inference with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&lt;&gt;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Notation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Lines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 and 20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specify the type stored in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(that is,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on the left and right sides of the initialization statements.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SE 7 introduced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type inferencing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with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&lt;&gt;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notation—known as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diamond notation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—in statements that declare and create generic type variables and objects. For example, line 14 can be written as: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List&lt;String&gt; list = </a:t>
            </a:r>
            <a:r>
              <a:rPr lang="en-US" alt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endParaRPr lang="en-US" altLang="en-US" sz="23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uses the type in angle brackets on the left of the declaration (that is,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as the type stored in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created on the right side of the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965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16.6.2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err="1" smtClean="0">
                <a:solidFill>
                  <a:srgbClr val="33B38C"/>
                </a:solidFill>
                <a:latin typeface="Lucida Console"/>
              </a:rPr>
              <a:t>LinkedList</a:t>
            </a:r>
            <a:endParaRPr lang="en-US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addAll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appends all elements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of a collection to the end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listIterator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gets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bidirectional iterator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String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toUpperCase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gets an uppercase version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List-Iterator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replaces the current element to which the iterator refers with the specified object.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String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toLowerCase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 a lowercase version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obtaina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portion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 so-called </a:t>
            </a:r>
            <a:r>
              <a:rPr lang="en-US" altLang="en-US" sz="2700" dirty="0">
                <a:solidFill>
                  <a:srgbClr val="0000FF"/>
                </a:solidFill>
                <a:latin typeface="Times New Roman" panose="02020603050405020304" pitchFamily="18" charset="0"/>
              </a:rPr>
              <a:t>range-view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dirty="0">
                <a:solidFill>
                  <a:srgbClr val="0000FF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enables the program to view a portion of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97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16.6.2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err="1" smtClean="0">
                <a:solidFill>
                  <a:srgbClr val="33B38C"/>
                </a:solidFill>
                <a:latin typeface="Lucida Console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clear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remove the elements of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number of items in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ListIterator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hasPrevious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determines whether there are more elements while traversing the list backward. 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ListIterator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previous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gets the previous element from the list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516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Understand and implement various data structures (List, Trees, etc.).</a:t>
            </a:r>
          </a:p>
          <a:p>
            <a:r>
              <a:rPr lang="en-US" dirty="0"/>
              <a:t>Utilize different sort and search algorithms.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9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16.6.2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err="1" smtClean="0">
                <a:solidFill>
                  <a:srgbClr val="33B38C"/>
                </a:solidFill>
                <a:latin typeface="Lucida Console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asList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view an array as 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view allows you to manipulate the array as if it were a list.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useful for adding the elements in an array to a collection and for sorting array elements.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Any modifications made through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view change the array, and any modifications made to the array change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view.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only operation permitted on the view returned by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asList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changes the value of the view and the backing array.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Any other attempts to change the view result in an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UnsupportedOperationException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toArray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gets an array from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collection.</a:t>
            </a:r>
            <a:r>
              <a:rPr lang="en-US" alt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200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6">
            <a:extLst>
              <a:ext uri="{FF2B5EF4-FFF2-40B4-BE49-F238E27FC236}">
                <a16:creationId xmlns:a16="http://schemas.microsoft.com/office/drawing/2014/main" id="{42D31518-D5EF-4ECB-B68E-44AA067C9E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10A-BB93-47F7-9F00-96425FE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8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7">
            <a:extLst>
              <a:ext uri="{FF2B5EF4-FFF2-40B4-BE49-F238E27FC236}">
                <a16:creationId xmlns:a16="http://schemas.microsoft.com/office/drawing/2014/main" id="{552A9E22-E06E-4B55-8B78-3B852336A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1617-E6B5-4FF3-9F30-4AD7CE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88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8">
            <a:extLst>
              <a:ext uri="{FF2B5EF4-FFF2-40B4-BE49-F238E27FC236}">
                <a16:creationId xmlns:a16="http://schemas.microsoft.com/office/drawing/2014/main" id="{3EDF387C-2356-4407-9E06-A557D57726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FF6-E347-45F4-B264-123F6F3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956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9">
            <a:extLst>
              <a:ext uri="{FF2B5EF4-FFF2-40B4-BE49-F238E27FC236}">
                <a16:creationId xmlns:a16="http://schemas.microsoft.com/office/drawing/2014/main" id="{1D96DC79-80B1-434D-B564-0F87E491D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CC5A7-A93C-4AB7-AF15-E19F7DF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718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0">
            <a:extLst>
              <a:ext uri="{FF2B5EF4-FFF2-40B4-BE49-F238E27FC236}">
                <a16:creationId xmlns:a16="http://schemas.microsoft.com/office/drawing/2014/main" id="{17F6E36B-9C78-42AB-B2FB-A322AB300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C2A98-7CD5-4651-8BE8-AC12819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87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1">
            <a:extLst>
              <a:ext uri="{FF2B5EF4-FFF2-40B4-BE49-F238E27FC236}">
                <a16:creationId xmlns:a16="http://schemas.microsoft.com/office/drawing/2014/main" id="{3E618FCF-D49D-4D50-B770-A471FBF663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CF62E-F7A8-4679-8B5D-0AEB384D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024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2">
            <a:extLst>
              <a:ext uri="{FF2B5EF4-FFF2-40B4-BE49-F238E27FC236}">
                <a16:creationId xmlns:a16="http://schemas.microsoft.com/office/drawing/2014/main" id="{640D06A0-BF04-457C-8C48-BBC77C547D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0"/>
            <a:ext cx="11137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5D4E-B485-440F-9B0C-E885479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31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Lucida Console" panose="020B0609040504020204" pitchFamily="49" charset="0"/>
              </a:rPr>
              <a:t>Collections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Methods</a:t>
            </a:r>
            <a:endParaRPr lang="en-US" sz="3200" dirty="0">
              <a:solidFill>
                <a:srgbClr val="3380E6"/>
              </a:solidFill>
              <a:latin typeface="Lucida Console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several high-performance algorithms for manipulating collection elements.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algorithms (Fig. 16.5) are implemented as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methods.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5377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5">
            <a:extLst>
              <a:ext uri="{FF2B5EF4-FFF2-40B4-BE49-F238E27FC236}">
                <a16:creationId xmlns:a16="http://schemas.microsoft.com/office/drawing/2014/main" id="{DDE84E61-56C9-4F7C-BA26-B0D8DC447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38"/>
            <a:ext cx="12192000" cy="607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C4B2-A8AD-487C-8C2C-F8AD0F6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97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what collections are.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 smtClean="0">
                <a:solidFill>
                  <a:srgbClr val="000000"/>
                </a:solidFill>
              </a:rPr>
              <a:t> for array manipulations.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the type-wrapper classes that enable programs to process primitive data values as objects.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</a:t>
            </a:r>
            <a:r>
              <a:rPr lang="en-US" altLang="en-US" dirty="0" err="1" smtClean="0">
                <a:solidFill>
                  <a:srgbClr val="000000"/>
                </a:solidFill>
              </a:rPr>
              <a:t>autoboxing</a:t>
            </a:r>
            <a:r>
              <a:rPr lang="en-US" altLang="en-US" dirty="0" smtClean="0">
                <a:solidFill>
                  <a:srgbClr val="000000"/>
                </a:solidFill>
              </a:rPr>
              <a:t> and auto-unboxing.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the prebuilt generic data structures from the collections framework.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various algorithms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 smtClean="0">
                <a:solidFill>
                  <a:srgbClr val="000000"/>
                </a:solidFill>
              </a:rPr>
              <a:t> class.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iterators to “walk through” a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756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6">
            <a:extLst>
              <a:ext uri="{FF2B5EF4-FFF2-40B4-BE49-F238E27FC236}">
                <a16:creationId xmlns:a16="http://schemas.microsoft.com/office/drawing/2014/main" id="{2395FFD9-09A0-4EA0-A558-C7AA96E69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8"/>
            <a:ext cx="12192000" cy="5621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E03-C626-4B50-BB36-A4ADA48C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63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16.7.1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Sort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method sort sorts the Elements of a List.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elmements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type must implement the interface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Comparable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order is determined by the natural order of the elements’ type as implemented by the </a:t>
            </a:r>
            <a:r>
              <a:rPr lang="en-US" altLang="en-US" sz="25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compareTo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of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Comparable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interface.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Figure 16.6 users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to order the elements of a list in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order.</a:t>
            </a:r>
            <a:endParaRPr lang="en-US" altLang="en-US" sz="23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180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7">
            <a:extLst>
              <a:ext uri="{FF2B5EF4-FFF2-40B4-BE49-F238E27FC236}">
                <a16:creationId xmlns:a16="http://schemas.microsoft.com/office/drawing/2014/main" id="{FFF7387B-F30F-45BC-A373-7CF1679EE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0"/>
            <a:ext cx="102076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7E88-62AE-4014-A4C4-7E30B78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0466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16.7.1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Method </a:t>
            </a:r>
            <a:r>
              <a:rPr lang="en-US" dirty="0" smtClean="0">
                <a:solidFill>
                  <a:srgbClr val="33B38C"/>
                </a:solidFill>
                <a:latin typeface="Lucida Console"/>
              </a:rPr>
              <a:t>Sort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Figure 16.7 sorts the same list of string in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order.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interface is used for sorting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’s elements in a different order.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reverseOrder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that orders the collection’s elements in reverse order.</a:t>
            </a:r>
            <a:endParaRPr lang="en-US" altLang="en-US" sz="23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106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8">
            <a:extLst>
              <a:ext uri="{FF2B5EF4-FFF2-40B4-BE49-F238E27FC236}">
                <a16:creationId xmlns:a16="http://schemas.microsoft.com/office/drawing/2014/main" id="{E1E49E12-34B3-489E-A82E-42025BE395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0"/>
            <a:ext cx="9856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FD7A6-92CE-4B60-A048-AC4AD50A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807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16.7.1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Method </a:t>
            </a:r>
            <a:r>
              <a:rPr lang="en-US" dirty="0" smtClean="0">
                <a:solidFill>
                  <a:srgbClr val="33B38C"/>
                </a:solidFill>
                <a:latin typeface="Lucida Console"/>
              </a:rPr>
              <a:t>Sort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16.8 creates a custom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class, named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TimeComparator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that implements interface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compare two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Time2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Time2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declared in Fig. 8.5, represents times with hours, minutes and seconds.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TimeComparator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implements interface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 generic type that takes one type argument.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that implements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must declare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that receives two arguments and returns a negative integer if the first argument is less than the second, 0 if the arguments are equal or a positive integer if the first argument is greater than the second.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141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9">
            <a:extLst>
              <a:ext uri="{FF2B5EF4-FFF2-40B4-BE49-F238E27FC236}">
                <a16:creationId xmlns:a16="http://schemas.microsoft.com/office/drawing/2014/main" id="{0E282834-2636-459C-9612-5C0AFD28FB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33D4-CFEA-4A26-80EE-8968F91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546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0">
            <a:extLst>
              <a:ext uri="{FF2B5EF4-FFF2-40B4-BE49-F238E27FC236}">
                <a16:creationId xmlns:a16="http://schemas.microsoft.com/office/drawing/2014/main" id="{835D3C33-B2AD-4A29-8BA3-64D57EBAA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2C31-1EC4-4C35-A11B-AC7582E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62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1">
            <a:extLst>
              <a:ext uri="{FF2B5EF4-FFF2-40B4-BE49-F238E27FC236}">
                <a16:creationId xmlns:a16="http://schemas.microsoft.com/office/drawing/2014/main" id="{0995C4FD-35A1-4BC2-A320-9F87B894D5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6B21D-4A59-4779-BA47-D1A48AF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667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16.7.2</a:t>
            </a:r>
            <a:r>
              <a:rPr lang="en-US" dirty="0">
                <a:solidFill>
                  <a:srgbClr val="59D9B3"/>
                </a:solidFill>
                <a:latin typeface="Arial"/>
              </a:rPr>
              <a:t> 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 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Method </a:t>
            </a:r>
            <a:r>
              <a:rPr lang="en-US" dirty="0" smtClean="0">
                <a:solidFill>
                  <a:srgbClr val="33B38C"/>
                </a:solidFill>
                <a:latin typeface="Lucida Console"/>
              </a:rPr>
              <a:t>shuffle</a:t>
            </a:r>
            <a:endParaRPr lang="en-US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shuffle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randomly orders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’s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92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Collections Overview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a data structure—actually, an object—that can hold references to other objects.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Usually, collections contain references to objects of any type  that has the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is-a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relationship with the type stored in the collection.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16.1 lists some of the collections framework interfaces.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Package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188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2">
            <a:extLst>
              <a:ext uri="{FF2B5EF4-FFF2-40B4-BE49-F238E27FC236}">
                <a16:creationId xmlns:a16="http://schemas.microsoft.com/office/drawing/2014/main" id="{3191AC2A-3739-406C-A3D4-91CB970A83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D06F1-34A6-466D-8C01-1CAB514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800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3">
            <a:extLst>
              <a:ext uri="{FF2B5EF4-FFF2-40B4-BE49-F238E27FC236}">
                <a16:creationId xmlns:a16="http://schemas.microsoft.com/office/drawing/2014/main" id="{8BB80AF1-3DA8-4A91-A903-0E86EF4A0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708-96EC-4FFD-9C9D-1E2139D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52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4">
            <a:extLst>
              <a:ext uri="{FF2B5EF4-FFF2-40B4-BE49-F238E27FC236}">
                <a16:creationId xmlns:a16="http://schemas.microsoft.com/office/drawing/2014/main" id="{CE32E042-AF9F-407F-A042-4DFAC7477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CFB07-0506-40D0-B46C-7306BFCC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2723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5">
            <a:extLst>
              <a:ext uri="{FF2B5EF4-FFF2-40B4-BE49-F238E27FC236}">
                <a16:creationId xmlns:a16="http://schemas.microsoft.com/office/drawing/2014/main" id="{61BCBE09-80C0-4B93-9AE3-768B96E0FD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3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0BCE5-C2C1-41F7-9576-D0E1391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529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6">
            <a:extLst>
              <a:ext uri="{FF2B5EF4-FFF2-40B4-BE49-F238E27FC236}">
                <a16:creationId xmlns:a16="http://schemas.microsoft.com/office/drawing/2014/main" id="{F2E056ED-B9D9-46F5-BD38-A76DDED3EE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84B4-DA96-45D3-8B2F-46494DE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3654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16.7.3 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Methods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reverse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,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fill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,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copy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,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max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Lucida Console"/>
              </a:rPr>
              <a:t>min</a:t>
            </a:r>
            <a:endParaRPr lang="en-US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reverse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reverses the order of the elements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</a:p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fill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overwrites elements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with a specified value. </a:t>
            </a:r>
          </a:p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copy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takes two arguments—a destination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source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source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 is copied to the destination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destination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must be at least as long as the source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; otherwise, an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IndexOutOfBoundsException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occurs.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destination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longer, the elements not overwritten are unchanged.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Methods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min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max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each operate on any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smallest element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method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largest element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5863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7">
            <a:extLst>
              <a:ext uri="{FF2B5EF4-FFF2-40B4-BE49-F238E27FC236}">
                <a16:creationId xmlns:a16="http://schemas.microsoft.com/office/drawing/2014/main" id="{C2D49EC9-A465-426A-8890-2EFC7CCA36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B8FE2-F92D-430A-A422-E0B36FE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7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8">
            <a:extLst>
              <a:ext uri="{FF2B5EF4-FFF2-40B4-BE49-F238E27FC236}">
                <a16:creationId xmlns:a16="http://schemas.microsoft.com/office/drawing/2014/main" id="{B626F19D-EFF7-4A0A-9883-85EBCB2AE0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93BBC-2BDD-4171-B2F2-91A18C5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941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9">
            <a:extLst>
              <a:ext uri="{FF2B5EF4-FFF2-40B4-BE49-F238E27FC236}">
                <a16:creationId xmlns:a16="http://schemas.microsoft.com/office/drawing/2014/main" id="{1D4434D1-8F55-45D3-9A49-2B8B3D478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990C-E8BA-4AB0-A2F4-12AB148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0950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0">
            <a:extLst>
              <a:ext uri="{FF2B5EF4-FFF2-40B4-BE49-F238E27FC236}">
                <a16:creationId xmlns:a16="http://schemas.microsoft.com/office/drawing/2014/main" id="{A3CD37C7-BA12-4DAD-887F-9CC8B616CB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25799-D910-4196-9004-842206B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46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6">
            <a:extLst>
              <a:ext uri="{FF2B5EF4-FFF2-40B4-BE49-F238E27FC236}">
                <a16:creationId xmlns:a16="http://schemas.microsoft.com/office/drawing/2014/main" id="{DD1E0999-5E0E-4E55-A24B-116D133923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12192000" cy="637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9C88-8C97-4EDE-9098-934D774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2274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16.7.4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Method </a:t>
            </a:r>
            <a:r>
              <a:rPr lang="en-US" dirty="0" err="1" smtClean="0">
                <a:solidFill>
                  <a:srgbClr val="33B38C"/>
                </a:solidFill>
                <a:latin typeface="Lucida Console"/>
              </a:rPr>
              <a:t>binarySearch</a:t>
            </a:r>
            <a:endParaRPr lang="en-US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locates an object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object is found, its index is returned.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object is not found,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a negative value.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577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1">
            <a:extLst>
              <a:ext uri="{FF2B5EF4-FFF2-40B4-BE49-F238E27FC236}">
                <a16:creationId xmlns:a16="http://schemas.microsoft.com/office/drawing/2014/main" id="{2A1561A7-191C-407F-94AF-5433C7473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25E7-FB92-469D-AE1F-E2874E36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438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2">
            <a:extLst>
              <a:ext uri="{FF2B5EF4-FFF2-40B4-BE49-F238E27FC236}">
                <a16:creationId xmlns:a16="http://schemas.microsoft.com/office/drawing/2014/main" id="{637BA17B-62ED-4BDF-B6B7-56A8A5E001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16A12-22BB-43CA-A52D-18F029C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361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3">
            <a:extLst>
              <a:ext uri="{FF2B5EF4-FFF2-40B4-BE49-F238E27FC236}">
                <a16:creationId xmlns:a16="http://schemas.microsoft.com/office/drawing/2014/main" id="{DBDAA945-C9BC-4047-8848-84918867B6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1100A-5216-4125-8C87-F1D1073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9717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16.7.5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Methods </a:t>
            </a:r>
            <a:r>
              <a:rPr lang="en-US" dirty="0" err="1" smtClean="0">
                <a:solidFill>
                  <a:srgbClr val="33B38C"/>
                </a:solidFill>
                <a:latin typeface="Lucida Console"/>
              </a:rPr>
              <a:t>addAll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, </a:t>
            </a:r>
            <a:r>
              <a:rPr lang="en-US" dirty="0" smtClean="0">
                <a:solidFill>
                  <a:srgbClr val="33B38C"/>
                </a:solidFill>
                <a:latin typeface="Lucida Console"/>
              </a:rPr>
              <a:t>frequency</a:t>
            </a:r>
            <a:r>
              <a:rPr lang="en-US" dirty="0" smtClean="0">
                <a:solidFill>
                  <a:srgbClr val="33B38C"/>
                </a:solidFill>
                <a:latin typeface="Goudy Sans Medium"/>
              </a:rPr>
              <a:t> 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and </a:t>
            </a:r>
            <a:r>
              <a:rPr lang="en-US" dirty="0" smtClean="0">
                <a:solidFill>
                  <a:srgbClr val="33B38C"/>
                </a:solidFill>
                <a:latin typeface="Lucida Console"/>
              </a:rPr>
              <a:t>disjoint</a:t>
            </a:r>
            <a:endParaRPr lang="en-US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addAll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takes two arguments—a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into which to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new element(s) and an array that provides elements to be inserted. 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frequency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takes two arguments—a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searched and an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searched for in the collection.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frequency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number of times that the second argument appears in the collection. </a:t>
            </a:r>
          </a:p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disjoint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takes two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 and returns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if they have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 elements in common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080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4">
            <a:extLst>
              <a:ext uri="{FF2B5EF4-FFF2-40B4-BE49-F238E27FC236}">
                <a16:creationId xmlns:a16="http://schemas.microsoft.com/office/drawing/2014/main" id="{4C0D836F-593D-4BB4-95E0-2179AA9291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C1C8-D37A-4CE9-88F3-B1BD18F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379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5">
            <a:extLst>
              <a:ext uri="{FF2B5EF4-FFF2-40B4-BE49-F238E27FC236}">
                <a16:creationId xmlns:a16="http://schemas.microsoft.com/office/drawing/2014/main" id="{707939C1-A859-4BDD-9D27-B89620030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7582-5EFF-41C0-BC1E-504244F2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022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6">
            <a:extLst>
              <a:ext uri="{FF2B5EF4-FFF2-40B4-BE49-F238E27FC236}">
                <a16:creationId xmlns:a16="http://schemas.microsoft.com/office/drawing/2014/main" id="{FF835AAE-B1D2-400C-B680-BF0F6C4B03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FA97-C045-45FD-8CDE-367CE763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4286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16.8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80E6"/>
                </a:solidFill>
                <a:latin typeface="Lucida Console" panose="020B0609040504020204" pitchFamily="49" charset="0"/>
              </a:rPr>
              <a:t>PriorityQueue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Interface </a:t>
            </a:r>
            <a:r>
              <a:rPr lang="en-US" dirty="0">
                <a:solidFill>
                  <a:srgbClr val="3380E6"/>
                </a:solidFill>
                <a:latin typeface="Lucida Console" panose="020B0609040504020204" pitchFamily="49" charset="0"/>
              </a:rPr>
              <a:t>Queue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Queue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extends interface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provides additional operations for inserting, removing and inspecting elements in a queue. </a:t>
            </a:r>
          </a:p>
          <a:p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orders elements by their natural ordering.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 are inserted in priority order such that the highest-priority element (i.e., the largest value) will be the first element removed from the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Common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PriorityQueue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are 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offer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insert an element at the appropriate location based on priority order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poll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remove the highest-priority element of the priority queue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peek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get a reference to the highest-priority element of the priority queue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clear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remove all elements in the priority queue  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get the number of elements in the queue.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6106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7">
            <a:extLst>
              <a:ext uri="{FF2B5EF4-FFF2-40B4-BE49-F238E27FC236}">
                <a16:creationId xmlns:a16="http://schemas.microsoft.com/office/drawing/2014/main" id="{3D97C0DE-6E00-44B0-9576-C47557C600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089B-08FB-4F6B-AF93-682330B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862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16.3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Type-Wrapper Classes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primitive type has a corresponding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type-wrapper class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(in package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Character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type-wrapper class enables you to manipulate primitive-type values as objects.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Collections cannot manipulate variables of primitive types.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They can manipulate objects of the type-wrapper classes, because every class ultimately derives from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864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8">
            <a:extLst>
              <a:ext uri="{FF2B5EF4-FFF2-40B4-BE49-F238E27FC236}">
                <a16:creationId xmlns:a16="http://schemas.microsoft.com/office/drawing/2014/main" id="{9E1243C5-1595-4EE2-8AD5-22D653A6B2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3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5413-0A63-4421-9BEF-8CEAB3A6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2069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16.9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Sets</a:t>
            </a:r>
            <a:endParaRPr lang="en-US" dirty="0">
              <a:solidFill>
                <a:srgbClr val="3380E6"/>
              </a:solidFill>
              <a:latin typeface="Lucida Console" panose="020B0609040504020204" pitchFamily="49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unordered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of unique elements (i.e.,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 duplicates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collections framework contains several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implementations, including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stores its elements in 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hash table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stores its elements in a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tree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5432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9">
            <a:extLst>
              <a:ext uri="{FF2B5EF4-FFF2-40B4-BE49-F238E27FC236}">
                <a16:creationId xmlns:a16="http://schemas.microsoft.com/office/drawing/2014/main" id="{AB8860C9-4F16-48B2-8566-F39E621006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4571-C399-42EC-98D6-5CDB20B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36714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0">
            <a:extLst>
              <a:ext uri="{FF2B5EF4-FFF2-40B4-BE49-F238E27FC236}">
                <a16:creationId xmlns:a16="http://schemas.microsoft.com/office/drawing/2014/main" id="{2DD4409D-B91A-47B1-8A00-69D9922252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2550-E1F3-462B-BC15-63D0D0E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4932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16.9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Sets (Cont.)</a:t>
            </a:r>
            <a:endParaRPr lang="en-US" dirty="0">
              <a:solidFill>
                <a:srgbClr val="3380E6"/>
              </a:solidFill>
              <a:latin typeface="Lucida Console" panose="020B0609040504020204" pitchFamily="49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collections framework also includes the </a:t>
            </a:r>
            <a:r>
              <a:rPr lang="en-US" altLang="en-US" sz="2800" dirty="0" err="1">
                <a:solidFill>
                  <a:srgbClr val="0000FF"/>
                </a:solidFill>
                <a:latin typeface="LucidaSansTypewriter" pitchFamily="49" charset="0"/>
              </a:rPr>
              <a:t>SortedSet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interface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(which extends </a:t>
            </a:r>
            <a:r>
              <a:rPr lang="en-US" altLang="en-US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 for sets that maintain their elements in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sorted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order. 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implements </a:t>
            </a: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SortedSet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en-US" sz="2800" dirty="0" err="1">
                <a:solidFill>
                  <a:srgbClr val="0000FF"/>
                </a:solidFill>
                <a:latin typeface="LucidaSansTypewriter" pitchFamily="49" charset="0"/>
              </a:rPr>
              <a:t>TreeSet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800" dirty="0" err="1">
                <a:solidFill>
                  <a:srgbClr val="0000FF"/>
                </a:solidFill>
                <a:latin typeface="LucidaSansTypewriter" pitchFamily="49" charset="0"/>
              </a:rPr>
              <a:t>headSet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gets a subset of the </a:t>
            </a:r>
            <a:r>
              <a:rPr lang="en-US" altLang="en-US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every element is less than the specified value. </a:t>
            </a:r>
          </a:p>
          <a:p>
            <a:r>
              <a:rPr lang="en-US" altLang="en-US" sz="2800" dirty="0" err="1">
                <a:solidFill>
                  <a:srgbClr val="0000FF"/>
                </a:solidFill>
                <a:latin typeface="LucidaSansTypewriter" pitchFamily="49" charset="0"/>
              </a:rPr>
              <a:t>TreeSet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</a:t>
            </a:r>
            <a:r>
              <a:rPr lang="en-US" altLang="en-US" sz="2800" dirty="0" err="1">
                <a:solidFill>
                  <a:srgbClr val="0000FF"/>
                </a:solidFill>
                <a:latin typeface="LucidaSansTypewriter" pitchFamily="49" charset="0"/>
              </a:rPr>
              <a:t>tailSet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gets a subset in which each element is greater than or equal to the specified value.</a:t>
            </a:r>
          </a:p>
          <a:p>
            <a:r>
              <a:rPr lang="en-US" altLang="en-US" sz="2800" dirty="0" err="1">
                <a:solidFill>
                  <a:srgbClr val="0000FF"/>
                </a:solidFill>
                <a:latin typeface="LucidaSansTypewriter" pitchFamily="49" charset="0"/>
              </a:rPr>
              <a:t>SortedSet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methods </a:t>
            </a:r>
            <a:r>
              <a:rPr lang="en-US" altLang="en-US" sz="2800" dirty="0">
                <a:solidFill>
                  <a:srgbClr val="0000FF"/>
                </a:solidFill>
                <a:latin typeface="LucidaSansTypewriter" pitchFamily="49" charset="0"/>
              </a:rPr>
              <a:t>first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rgbClr val="0000FF"/>
                </a:solidFill>
                <a:latin typeface="LucidaSansTypewriter" pitchFamily="49" charset="0"/>
              </a:rPr>
              <a:t>last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get the smallest and largest elements of the set, respectively.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101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1">
            <a:extLst>
              <a:ext uri="{FF2B5EF4-FFF2-40B4-BE49-F238E27FC236}">
                <a16:creationId xmlns:a16="http://schemas.microsoft.com/office/drawing/2014/main" id="{B9856B99-BAA5-4CB8-B592-11DA7133BF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6A82-2BA4-4100-90A0-5F0263A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826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2">
            <a:extLst>
              <a:ext uri="{FF2B5EF4-FFF2-40B4-BE49-F238E27FC236}">
                <a16:creationId xmlns:a16="http://schemas.microsoft.com/office/drawing/2014/main" id="{E7E4959C-6BEE-4073-A89C-BAB6AFE1B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0"/>
            <a:ext cx="10274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EF4A-7416-4E84-B250-29CF27B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521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16.9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Maps</a:t>
            </a:r>
            <a:endParaRPr lang="en-US" dirty="0">
              <a:solidFill>
                <a:srgbClr val="3380E6"/>
              </a:solidFill>
              <a:latin typeface="Lucida Console" panose="020B0609040504020204" pitchFamily="49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Map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associate keys to values.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keys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must be unique, but the associated values need not be.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both unique keys and unique values, it is said to implement 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one-to-one mapping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only the keys are unique,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said to implement 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many-to-one mapping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—many keys can map to one value.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Three of the several classes that implement interface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Hashtable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HashMap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TreeMap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HashMap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store elements in hash tables, and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store elements in trees.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31131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16.9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Maps (Cont.)</a:t>
            </a:r>
            <a:endParaRPr lang="en-US" dirty="0">
              <a:solidFill>
                <a:srgbClr val="3380E6"/>
              </a:solidFill>
              <a:latin typeface="Lucida Console" panose="020B0609040504020204" pitchFamily="49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Interface </a:t>
            </a:r>
            <a:r>
              <a:rPr lang="en-US" altLang="en-US" dirty="0" err="1">
                <a:solidFill>
                  <a:srgbClr val="0000FF"/>
                </a:solidFill>
                <a:latin typeface="LucidaSansTypewriter" pitchFamily="49" charset="0"/>
              </a:rPr>
              <a:t>SortedMap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extends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maintains its keys in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sorted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order—either the elements’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natural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order or an order specified by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implements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SortedMap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Hashing is a high-speed scheme for converting keys into unique array indices.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hash table’s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load factor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affects the performance of hashing schemes.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load factor is the ratio of the number of occupied cells in the hash table to the total number of cells in the hash table.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closer this ratio gets to 1.0, the greater the chance of collisions.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7346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4">
            <a:extLst>
              <a:ext uri="{FF2B5EF4-FFF2-40B4-BE49-F238E27FC236}">
                <a16:creationId xmlns:a16="http://schemas.microsoft.com/office/drawing/2014/main" id="{8A9B8F45-F7C0-43A6-B0B9-4A6BC402F1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882B-0852-41DB-9A37-573B347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9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16.3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Type-Wrapper Classes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Each of the numeric type-wrapper classes—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—extends class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type-wrapper classes are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classes, so you cannot extend them.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Primitive types do not have methods, so the methods related to a primitive type are located in the corresponding type-wrapper class.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7114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5">
            <a:extLst>
              <a:ext uri="{FF2B5EF4-FFF2-40B4-BE49-F238E27FC236}">
                <a16:creationId xmlns:a16="http://schemas.microsoft.com/office/drawing/2014/main" id="{CCC30C16-3D1C-403B-956E-E2541C128D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7356-F5DF-4B2B-869E-C68C2AD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318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6">
            <a:extLst>
              <a:ext uri="{FF2B5EF4-FFF2-40B4-BE49-F238E27FC236}">
                <a16:creationId xmlns:a16="http://schemas.microsoft.com/office/drawing/2014/main" id="{D901E2CA-F43A-4EAC-8686-2097A2A73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B89-A353-486F-8FAF-EDF23AD7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25751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7">
            <a:extLst>
              <a:ext uri="{FF2B5EF4-FFF2-40B4-BE49-F238E27FC236}">
                <a16:creationId xmlns:a16="http://schemas.microsoft.com/office/drawing/2014/main" id="{BED96E72-4FB3-446A-9A9E-533311C6A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7291-46AC-41C9-A3E3-3D69AFCF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9838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what collections are.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for array manipulations.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the type-wrapper classes that enable programs to process primitive data values as objects.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</a:t>
            </a:r>
            <a:r>
              <a:rPr lang="en-US" altLang="en-US" dirty="0" err="1">
                <a:solidFill>
                  <a:srgbClr val="000000"/>
                </a:solidFill>
              </a:rPr>
              <a:t>autoboxing</a:t>
            </a:r>
            <a:r>
              <a:rPr lang="en-US" altLang="en-US" dirty="0">
                <a:solidFill>
                  <a:srgbClr val="000000"/>
                </a:solidFill>
              </a:rPr>
              <a:t> and auto-unboxing.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the prebuilt generic data structures from the collections framework.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various algorithms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class.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iterators to “walk through” a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7913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12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16.4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err="1" smtClean="0">
                <a:solidFill>
                  <a:srgbClr val="3380E6"/>
                </a:solidFill>
                <a:latin typeface="Calibri" panose="020F0502020204030204" pitchFamily="34" charset="0"/>
              </a:rPr>
              <a:t>Autoboxing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Auto-Unboxing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boxing conversion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converts a value of a primitive type to an object of the corresponding type-wrapper class.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unboxing conversion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converts an object of a type-wrapper class to a value of the corresponding primitive type.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conversions are performed automatically—called </a:t>
            </a:r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autoboxing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auto-unboxing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</a:p>
          <a:p>
            <a:pPr marL="392113" lvl="1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// create </a:t>
            </a:r>
            <a:r>
              <a:rPr lang="en-US" alt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integerArray</a:t>
            </a: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b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Integer[] </a:t>
            </a:r>
            <a:r>
              <a:rPr lang="en-US" alt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Integer[</a:t>
            </a:r>
            <a:r>
              <a:rPr lang="en-US" altLang="en-US" sz="2000" dirty="0">
                <a:solidFill>
                  <a:srgbClr val="128A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]; </a:t>
            </a: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// assign Integer 10 to </a:t>
            </a:r>
            <a:r>
              <a:rPr lang="en-US" alt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integerArray</a:t>
            </a: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[ 0 </a:t>
            </a:r>
            <a:r>
              <a:rPr lang="en-US" altLang="en-US" sz="2000" dirty="0" smtClean="0">
                <a:solidFill>
                  <a:srgbClr val="00BF00"/>
                </a:solidFill>
                <a:latin typeface="Lucida Console" panose="020B0609040504020204" pitchFamily="49" charset="0"/>
              </a:rPr>
              <a:t>]</a:t>
            </a:r>
            <a:br>
              <a:rPr lang="en-US" altLang="en-US" sz="2000" dirty="0" smtClean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integerArray</a:t>
            </a:r>
            <a:r>
              <a:rPr lang="en-US" alt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000" dirty="0" smtClean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] = </a:t>
            </a:r>
            <a:r>
              <a:rPr lang="en-US" altLang="en-US" sz="200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// get </a:t>
            </a:r>
            <a:r>
              <a:rPr lang="en-US" altLang="en-US" sz="20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  <a:t> value of Integer </a:t>
            </a:r>
            <a:br>
              <a:rPr lang="en-US" altLang="en-US" sz="200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value = </a:t>
            </a:r>
            <a:r>
              <a:rPr lang="en-US" altLang="en-US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00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];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86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16.5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Interface </a:t>
            </a:r>
            <a:r>
              <a:rPr lang="en-US" sz="3200" dirty="0">
                <a:solidFill>
                  <a:srgbClr val="3380E6"/>
                </a:solidFill>
                <a:latin typeface="Lucida Console"/>
              </a:rPr>
              <a:t>Collection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Class </a:t>
            </a:r>
            <a:r>
              <a:rPr lang="en-US" sz="3200" dirty="0">
                <a:solidFill>
                  <a:srgbClr val="3380E6"/>
                </a:solidFill>
                <a:latin typeface="Lucida Console"/>
              </a:rPr>
              <a:t>Collections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bulk operations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adding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clearing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in a collection.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converted to an array.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a method that returns an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Iterator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object, which allows a program to walk through the collection and remove elements from the collection during the iteration.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search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perform other operations on collections.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038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JHTP11_10</Template>
  <TotalTime>81</TotalTime>
  <Words>2857</Words>
  <Application>Microsoft Office PowerPoint</Application>
  <PresentationFormat>Widescreen</PresentationFormat>
  <Paragraphs>272</Paragraphs>
  <Slides>74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9" baseType="lpstr">
      <vt:lpstr>Arial</vt:lpstr>
      <vt:lpstr>Calibri</vt:lpstr>
      <vt:lpstr>Cambria</vt:lpstr>
      <vt:lpstr>Consolas</vt:lpstr>
      <vt:lpstr>Goudy Sans Medium</vt:lpstr>
      <vt:lpstr>Lucida Console</vt:lpstr>
      <vt:lpstr>Lucida Sans Typewriter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Chapter 16 Generic Collections</vt:lpstr>
      <vt:lpstr>Course Objectives</vt:lpstr>
      <vt:lpstr>Chapter Objectives</vt:lpstr>
      <vt:lpstr>16.2  Collections Overview</vt:lpstr>
      <vt:lpstr>PowerPoint Presentation</vt:lpstr>
      <vt:lpstr>16.3  Type-Wrapper Classes</vt:lpstr>
      <vt:lpstr>16.3  Type-Wrapper Classes (Cont.)</vt:lpstr>
      <vt:lpstr>16.4  Autoboxing and Auto-Unboxing</vt:lpstr>
      <vt:lpstr>16.5  Interface Collection and Class Collections</vt:lpstr>
      <vt:lpstr>16.6  Lists</vt:lpstr>
      <vt:lpstr>16.6  Lists (Cont.)</vt:lpstr>
      <vt:lpstr>16.6.1 ArrayList and Iterator </vt:lpstr>
      <vt:lpstr>PowerPoint Presentation</vt:lpstr>
      <vt:lpstr>PowerPoint Presentation</vt:lpstr>
      <vt:lpstr>PowerPoint Presentation</vt:lpstr>
      <vt:lpstr>PowerPoint Presentation</vt:lpstr>
      <vt:lpstr>16.6.1 ArrayList and Iterator (Cont.) </vt:lpstr>
      <vt:lpstr>16.6.2  LinkedList</vt:lpstr>
      <vt:lpstr>16.6.2  LinkedList (Cont.)</vt:lpstr>
      <vt:lpstr>16.6.2  LinkedList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16.7  Collections Methods</vt:lpstr>
      <vt:lpstr>PowerPoint Presentation</vt:lpstr>
      <vt:lpstr>PowerPoint Presentation</vt:lpstr>
      <vt:lpstr>16.7.1  Method Sort</vt:lpstr>
      <vt:lpstr>PowerPoint Presentation</vt:lpstr>
      <vt:lpstr>16.7.1  Method Sort (Cont.)</vt:lpstr>
      <vt:lpstr>PowerPoint Presentation</vt:lpstr>
      <vt:lpstr>16.7.1  Method Sort (Cont.)</vt:lpstr>
      <vt:lpstr>PowerPoint Presentation</vt:lpstr>
      <vt:lpstr>PowerPoint Presentation</vt:lpstr>
      <vt:lpstr>PowerPoint Presentation</vt:lpstr>
      <vt:lpstr>16.7.2  Method shuffle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16.7.3 Methods reverse, fill, copy, max and min</vt:lpstr>
      <vt:lpstr>PowerPoint Presentation</vt:lpstr>
      <vt:lpstr>PowerPoint Presentation</vt:lpstr>
      <vt:lpstr>PowerPoint Presentation</vt:lpstr>
      <vt:lpstr>PowerPoint Presentation</vt:lpstr>
      <vt:lpstr>16.7.4 Method binarySearch</vt:lpstr>
      <vt:lpstr>PowerPoint Presentation</vt:lpstr>
      <vt:lpstr>PowerPoint Presentation</vt:lpstr>
      <vt:lpstr>PowerPoint Presentation</vt:lpstr>
      <vt:lpstr>16.7.5 Methods addAll, frequency and disjoint</vt:lpstr>
      <vt:lpstr>PowerPoint Presentation</vt:lpstr>
      <vt:lpstr>PowerPoint Presentation</vt:lpstr>
      <vt:lpstr>PowerPoint Presentation</vt:lpstr>
      <vt:lpstr>16.8  Class PriorityQueue and Interface Queue</vt:lpstr>
      <vt:lpstr>PowerPoint Presentation</vt:lpstr>
      <vt:lpstr>PowerPoint Presentation</vt:lpstr>
      <vt:lpstr>16.9  Sets</vt:lpstr>
      <vt:lpstr>PowerPoint Presentation</vt:lpstr>
      <vt:lpstr>PowerPoint Presentation</vt:lpstr>
      <vt:lpstr>16.9  Sets (Cont.)</vt:lpstr>
      <vt:lpstr>PowerPoint Presentation</vt:lpstr>
      <vt:lpstr>PowerPoint Presentation</vt:lpstr>
      <vt:lpstr>16.9  Maps</vt:lpstr>
      <vt:lpstr>16.9  Maps (Cont.)</vt:lpstr>
      <vt:lpstr>PowerPoint Presentation</vt:lpstr>
      <vt:lpstr>PowerPoint Presentation</vt:lpstr>
      <vt:lpstr>PowerPoint Presentation</vt:lpstr>
      <vt:lpstr>PowerPoint Presentation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Generic Collections</dc:title>
  <dc:creator>Paul Deitel</dc:creator>
  <cp:lastModifiedBy>Windows User</cp:lastModifiedBy>
  <cp:revision>14</cp:revision>
  <dcterms:created xsi:type="dcterms:W3CDTF">2017-07-15T16:32:34Z</dcterms:created>
  <dcterms:modified xsi:type="dcterms:W3CDTF">2018-05-02T22:34:17Z</dcterms:modified>
</cp:coreProperties>
</file>