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303" r:id="rId2"/>
    <p:sldId id="304" r:id="rId3"/>
    <p:sldId id="305" r:id="rId4"/>
    <p:sldId id="308" r:id="rId5"/>
    <p:sldId id="309" r:id="rId6"/>
    <p:sldId id="310" r:id="rId7"/>
    <p:sldId id="311" r:id="rId8"/>
    <p:sldId id="312" r:id="rId9"/>
    <p:sldId id="265" r:id="rId10"/>
    <p:sldId id="267" r:id="rId11"/>
    <p:sldId id="268" r:id="rId12"/>
    <p:sldId id="313" r:id="rId13"/>
    <p:sldId id="314" r:id="rId14"/>
    <p:sldId id="269" r:id="rId15"/>
    <p:sldId id="270" r:id="rId16"/>
    <p:sldId id="315" r:id="rId17"/>
    <p:sldId id="316" r:id="rId18"/>
    <p:sldId id="317" r:id="rId19"/>
    <p:sldId id="271" r:id="rId20"/>
    <p:sldId id="272" r:id="rId21"/>
    <p:sldId id="273" r:id="rId22"/>
    <p:sldId id="318" r:id="rId23"/>
    <p:sldId id="319" r:id="rId24"/>
    <p:sldId id="274" r:id="rId25"/>
    <p:sldId id="320" r:id="rId26"/>
    <p:sldId id="276" r:id="rId27"/>
    <p:sldId id="277" r:id="rId28"/>
    <p:sldId id="321" r:id="rId29"/>
    <p:sldId id="278" r:id="rId30"/>
    <p:sldId id="279" r:id="rId31"/>
    <p:sldId id="322" r:id="rId32"/>
    <p:sldId id="283" r:id="rId33"/>
    <p:sldId id="284" r:id="rId34"/>
    <p:sldId id="285" r:id="rId35"/>
    <p:sldId id="323" r:id="rId36"/>
    <p:sldId id="306" r:id="rId37"/>
    <p:sldId id="307" r:id="rId38"/>
  </p:sldIdLst>
  <p:sldSz cx="12192000" cy="6858000"/>
  <p:notesSz cx="6858000" cy="9144000"/>
  <p:photoAlbum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CA011-CBAF-4226-8050-A0CBC0FA635B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B204BC-906B-4940-8CA0-48371B2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53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Slide Image Placeholder 1">
            <a:extLst>
              <a:ext uri="{FF2B5EF4-FFF2-40B4-BE49-F238E27FC236}">
                <a16:creationId xmlns:a16="http://schemas.microsoft.com/office/drawing/2014/main" id="{DC9A462A-27BB-47E3-B458-3CD16C42055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6787" name="Notes Placeholder 2">
            <a:extLst>
              <a:ext uri="{FF2B5EF4-FFF2-40B4-BE49-F238E27FC236}">
                <a16:creationId xmlns:a16="http://schemas.microsoft.com/office/drawing/2014/main" id="{10749876-CB66-4EA5-98CF-212A4BA848E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47812" name="Slide Number Placeholder 3">
            <a:extLst>
              <a:ext uri="{FF2B5EF4-FFF2-40B4-BE49-F238E27FC236}">
                <a16:creationId xmlns:a16="http://schemas.microsoft.com/office/drawing/2014/main" id="{AEE6F4F6-6705-4139-8092-7B2DC453DF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0158D97-7267-47C8-A49F-C3A3D6A432CB}" type="slidenum">
              <a:rPr lang="en-US" altLang="en-US">
                <a:latin typeface="Calibri" panose="020F0502020204030204" pitchFamily="34" charset="0"/>
              </a:rPr>
              <a:pPr eaLnBrk="1" hangingPunct="1"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678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>
            <a:extLst>
              <a:ext uri="{FF2B5EF4-FFF2-40B4-BE49-F238E27FC236}">
                <a16:creationId xmlns:a16="http://schemas.microsoft.com/office/drawing/2014/main" id="{B8E7B69A-296F-4459-B5DF-F53EB5A52B9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es Placeholder 2">
            <a:extLst>
              <a:ext uri="{FF2B5EF4-FFF2-40B4-BE49-F238E27FC236}">
                <a16:creationId xmlns:a16="http://schemas.microsoft.com/office/drawing/2014/main" id="{FB4E2D1C-C34D-40EF-9B90-36F114A019D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4628" name="Slide Number Placeholder 3">
            <a:extLst>
              <a:ext uri="{FF2B5EF4-FFF2-40B4-BE49-F238E27FC236}">
                <a16:creationId xmlns:a16="http://schemas.microsoft.com/office/drawing/2014/main" id="{ACFE43A2-FF50-4437-B3B5-3925DDD7BA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69A83A-DB35-4D53-BC2C-1D6259658766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17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876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>
            <a:extLst>
              <a:ext uri="{FF2B5EF4-FFF2-40B4-BE49-F238E27FC236}">
                <a16:creationId xmlns:a16="http://schemas.microsoft.com/office/drawing/2014/main" id="{B8E7B69A-296F-4459-B5DF-F53EB5A52B9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es Placeholder 2">
            <a:extLst>
              <a:ext uri="{FF2B5EF4-FFF2-40B4-BE49-F238E27FC236}">
                <a16:creationId xmlns:a16="http://schemas.microsoft.com/office/drawing/2014/main" id="{FB4E2D1C-C34D-40EF-9B90-36F114A019D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4628" name="Slide Number Placeholder 3">
            <a:extLst>
              <a:ext uri="{FF2B5EF4-FFF2-40B4-BE49-F238E27FC236}">
                <a16:creationId xmlns:a16="http://schemas.microsoft.com/office/drawing/2014/main" id="{ACFE43A2-FF50-4437-B3B5-3925DDD7BA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69A83A-DB35-4D53-BC2C-1D6259658766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18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5223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>
            <a:extLst>
              <a:ext uri="{FF2B5EF4-FFF2-40B4-BE49-F238E27FC236}">
                <a16:creationId xmlns:a16="http://schemas.microsoft.com/office/drawing/2014/main" id="{B8E7B69A-296F-4459-B5DF-F53EB5A52B9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es Placeholder 2">
            <a:extLst>
              <a:ext uri="{FF2B5EF4-FFF2-40B4-BE49-F238E27FC236}">
                <a16:creationId xmlns:a16="http://schemas.microsoft.com/office/drawing/2014/main" id="{FB4E2D1C-C34D-40EF-9B90-36F114A019D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4628" name="Slide Number Placeholder 3">
            <a:extLst>
              <a:ext uri="{FF2B5EF4-FFF2-40B4-BE49-F238E27FC236}">
                <a16:creationId xmlns:a16="http://schemas.microsoft.com/office/drawing/2014/main" id="{ACFE43A2-FF50-4437-B3B5-3925DDD7BA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69A83A-DB35-4D53-BC2C-1D6259658766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22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723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>
            <a:extLst>
              <a:ext uri="{FF2B5EF4-FFF2-40B4-BE49-F238E27FC236}">
                <a16:creationId xmlns:a16="http://schemas.microsoft.com/office/drawing/2014/main" id="{B8E7B69A-296F-4459-B5DF-F53EB5A52B9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es Placeholder 2">
            <a:extLst>
              <a:ext uri="{FF2B5EF4-FFF2-40B4-BE49-F238E27FC236}">
                <a16:creationId xmlns:a16="http://schemas.microsoft.com/office/drawing/2014/main" id="{FB4E2D1C-C34D-40EF-9B90-36F114A019D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4628" name="Slide Number Placeholder 3">
            <a:extLst>
              <a:ext uri="{FF2B5EF4-FFF2-40B4-BE49-F238E27FC236}">
                <a16:creationId xmlns:a16="http://schemas.microsoft.com/office/drawing/2014/main" id="{ACFE43A2-FF50-4437-B3B5-3925DDD7BA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69A83A-DB35-4D53-BC2C-1D6259658766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23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4903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>
            <a:extLst>
              <a:ext uri="{FF2B5EF4-FFF2-40B4-BE49-F238E27FC236}">
                <a16:creationId xmlns:a16="http://schemas.microsoft.com/office/drawing/2014/main" id="{B8E7B69A-296F-4459-B5DF-F53EB5A52B9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es Placeholder 2">
            <a:extLst>
              <a:ext uri="{FF2B5EF4-FFF2-40B4-BE49-F238E27FC236}">
                <a16:creationId xmlns:a16="http://schemas.microsoft.com/office/drawing/2014/main" id="{FB4E2D1C-C34D-40EF-9B90-36F114A019D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4628" name="Slide Number Placeholder 3">
            <a:extLst>
              <a:ext uri="{FF2B5EF4-FFF2-40B4-BE49-F238E27FC236}">
                <a16:creationId xmlns:a16="http://schemas.microsoft.com/office/drawing/2014/main" id="{ACFE43A2-FF50-4437-B3B5-3925DDD7BA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69A83A-DB35-4D53-BC2C-1D6259658766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25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8139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>
            <a:extLst>
              <a:ext uri="{FF2B5EF4-FFF2-40B4-BE49-F238E27FC236}">
                <a16:creationId xmlns:a16="http://schemas.microsoft.com/office/drawing/2014/main" id="{B8E7B69A-296F-4459-B5DF-F53EB5A52B9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es Placeholder 2">
            <a:extLst>
              <a:ext uri="{FF2B5EF4-FFF2-40B4-BE49-F238E27FC236}">
                <a16:creationId xmlns:a16="http://schemas.microsoft.com/office/drawing/2014/main" id="{FB4E2D1C-C34D-40EF-9B90-36F114A019D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4628" name="Slide Number Placeholder 3">
            <a:extLst>
              <a:ext uri="{FF2B5EF4-FFF2-40B4-BE49-F238E27FC236}">
                <a16:creationId xmlns:a16="http://schemas.microsoft.com/office/drawing/2014/main" id="{ACFE43A2-FF50-4437-B3B5-3925DDD7BA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69A83A-DB35-4D53-BC2C-1D6259658766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28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8485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>
            <a:extLst>
              <a:ext uri="{FF2B5EF4-FFF2-40B4-BE49-F238E27FC236}">
                <a16:creationId xmlns:a16="http://schemas.microsoft.com/office/drawing/2014/main" id="{B8E7B69A-296F-4459-B5DF-F53EB5A52B9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es Placeholder 2">
            <a:extLst>
              <a:ext uri="{FF2B5EF4-FFF2-40B4-BE49-F238E27FC236}">
                <a16:creationId xmlns:a16="http://schemas.microsoft.com/office/drawing/2014/main" id="{FB4E2D1C-C34D-40EF-9B90-36F114A019D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4628" name="Slide Number Placeholder 3">
            <a:extLst>
              <a:ext uri="{FF2B5EF4-FFF2-40B4-BE49-F238E27FC236}">
                <a16:creationId xmlns:a16="http://schemas.microsoft.com/office/drawing/2014/main" id="{ACFE43A2-FF50-4437-B3B5-3925DDD7BA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69A83A-DB35-4D53-BC2C-1D6259658766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31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308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>
            <a:extLst>
              <a:ext uri="{FF2B5EF4-FFF2-40B4-BE49-F238E27FC236}">
                <a16:creationId xmlns:a16="http://schemas.microsoft.com/office/drawing/2014/main" id="{B8E7B69A-296F-4459-B5DF-F53EB5A52B9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es Placeholder 2">
            <a:extLst>
              <a:ext uri="{FF2B5EF4-FFF2-40B4-BE49-F238E27FC236}">
                <a16:creationId xmlns:a16="http://schemas.microsoft.com/office/drawing/2014/main" id="{FB4E2D1C-C34D-40EF-9B90-36F114A019D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4628" name="Slide Number Placeholder 3">
            <a:extLst>
              <a:ext uri="{FF2B5EF4-FFF2-40B4-BE49-F238E27FC236}">
                <a16:creationId xmlns:a16="http://schemas.microsoft.com/office/drawing/2014/main" id="{ACFE43A2-FF50-4437-B3B5-3925DDD7BA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69A83A-DB35-4D53-BC2C-1D6259658766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35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862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>
            <a:extLst>
              <a:ext uri="{FF2B5EF4-FFF2-40B4-BE49-F238E27FC236}">
                <a16:creationId xmlns:a16="http://schemas.microsoft.com/office/drawing/2014/main" id="{B8E7B69A-296F-4459-B5DF-F53EB5A52B9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es Placeholder 2">
            <a:extLst>
              <a:ext uri="{FF2B5EF4-FFF2-40B4-BE49-F238E27FC236}">
                <a16:creationId xmlns:a16="http://schemas.microsoft.com/office/drawing/2014/main" id="{FB4E2D1C-C34D-40EF-9B90-36F114A019D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4628" name="Slide Number Placeholder 3">
            <a:extLst>
              <a:ext uri="{FF2B5EF4-FFF2-40B4-BE49-F238E27FC236}">
                <a16:creationId xmlns:a16="http://schemas.microsoft.com/office/drawing/2014/main" id="{ACFE43A2-FF50-4437-B3B5-3925DDD7BA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69A83A-DB35-4D53-BC2C-1D6259658766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4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107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>
            <a:extLst>
              <a:ext uri="{FF2B5EF4-FFF2-40B4-BE49-F238E27FC236}">
                <a16:creationId xmlns:a16="http://schemas.microsoft.com/office/drawing/2014/main" id="{B8E7B69A-296F-4459-B5DF-F53EB5A52B9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es Placeholder 2">
            <a:extLst>
              <a:ext uri="{FF2B5EF4-FFF2-40B4-BE49-F238E27FC236}">
                <a16:creationId xmlns:a16="http://schemas.microsoft.com/office/drawing/2014/main" id="{FB4E2D1C-C34D-40EF-9B90-36F114A019D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4628" name="Slide Number Placeholder 3">
            <a:extLst>
              <a:ext uri="{FF2B5EF4-FFF2-40B4-BE49-F238E27FC236}">
                <a16:creationId xmlns:a16="http://schemas.microsoft.com/office/drawing/2014/main" id="{ACFE43A2-FF50-4437-B3B5-3925DDD7BA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69A83A-DB35-4D53-BC2C-1D6259658766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5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00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>
            <a:extLst>
              <a:ext uri="{FF2B5EF4-FFF2-40B4-BE49-F238E27FC236}">
                <a16:creationId xmlns:a16="http://schemas.microsoft.com/office/drawing/2014/main" id="{B8E7B69A-296F-4459-B5DF-F53EB5A52B9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es Placeholder 2">
            <a:extLst>
              <a:ext uri="{FF2B5EF4-FFF2-40B4-BE49-F238E27FC236}">
                <a16:creationId xmlns:a16="http://schemas.microsoft.com/office/drawing/2014/main" id="{FB4E2D1C-C34D-40EF-9B90-36F114A019D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4628" name="Slide Number Placeholder 3">
            <a:extLst>
              <a:ext uri="{FF2B5EF4-FFF2-40B4-BE49-F238E27FC236}">
                <a16:creationId xmlns:a16="http://schemas.microsoft.com/office/drawing/2014/main" id="{ACFE43A2-FF50-4437-B3B5-3925DDD7BA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69A83A-DB35-4D53-BC2C-1D6259658766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6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837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>
            <a:extLst>
              <a:ext uri="{FF2B5EF4-FFF2-40B4-BE49-F238E27FC236}">
                <a16:creationId xmlns:a16="http://schemas.microsoft.com/office/drawing/2014/main" id="{B8E7B69A-296F-4459-B5DF-F53EB5A52B9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es Placeholder 2">
            <a:extLst>
              <a:ext uri="{FF2B5EF4-FFF2-40B4-BE49-F238E27FC236}">
                <a16:creationId xmlns:a16="http://schemas.microsoft.com/office/drawing/2014/main" id="{FB4E2D1C-C34D-40EF-9B90-36F114A019D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4628" name="Slide Number Placeholder 3">
            <a:extLst>
              <a:ext uri="{FF2B5EF4-FFF2-40B4-BE49-F238E27FC236}">
                <a16:creationId xmlns:a16="http://schemas.microsoft.com/office/drawing/2014/main" id="{ACFE43A2-FF50-4437-B3B5-3925DDD7BA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69A83A-DB35-4D53-BC2C-1D6259658766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7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602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>
            <a:extLst>
              <a:ext uri="{FF2B5EF4-FFF2-40B4-BE49-F238E27FC236}">
                <a16:creationId xmlns:a16="http://schemas.microsoft.com/office/drawing/2014/main" id="{B8E7B69A-296F-4459-B5DF-F53EB5A52B9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es Placeholder 2">
            <a:extLst>
              <a:ext uri="{FF2B5EF4-FFF2-40B4-BE49-F238E27FC236}">
                <a16:creationId xmlns:a16="http://schemas.microsoft.com/office/drawing/2014/main" id="{FB4E2D1C-C34D-40EF-9B90-36F114A019D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4628" name="Slide Number Placeholder 3">
            <a:extLst>
              <a:ext uri="{FF2B5EF4-FFF2-40B4-BE49-F238E27FC236}">
                <a16:creationId xmlns:a16="http://schemas.microsoft.com/office/drawing/2014/main" id="{ACFE43A2-FF50-4437-B3B5-3925DDD7BA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69A83A-DB35-4D53-BC2C-1D6259658766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8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62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>
            <a:extLst>
              <a:ext uri="{FF2B5EF4-FFF2-40B4-BE49-F238E27FC236}">
                <a16:creationId xmlns:a16="http://schemas.microsoft.com/office/drawing/2014/main" id="{B8E7B69A-296F-4459-B5DF-F53EB5A52B9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es Placeholder 2">
            <a:extLst>
              <a:ext uri="{FF2B5EF4-FFF2-40B4-BE49-F238E27FC236}">
                <a16:creationId xmlns:a16="http://schemas.microsoft.com/office/drawing/2014/main" id="{FB4E2D1C-C34D-40EF-9B90-36F114A019D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4628" name="Slide Number Placeholder 3">
            <a:extLst>
              <a:ext uri="{FF2B5EF4-FFF2-40B4-BE49-F238E27FC236}">
                <a16:creationId xmlns:a16="http://schemas.microsoft.com/office/drawing/2014/main" id="{ACFE43A2-FF50-4437-B3B5-3925DDD7BA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69A83A-DB35-4D53-BC2C-1D6259658766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12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367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>
            <a:extLst>
              <a:ext uri="{FF2B5EF4-FFF2-40B4-BE49-F238E27FC236}">
                <a16:creationId xmlns:a16="http://schemas.microsoft.com/office/drawing/2014/main" id="{B8E7B69A-296F-4459-B5DF-F53EB5A52B9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es Placeholder 2">
            <a:extLst>
              <a:ext uri="{FF2B5EF4-FFF2-40B4-BE49-F238E27FC236}">
                <a16:creationId xmlns:a16="http://schemas.microsoft.com/office/drawing/2014/main" id="{FB4E2D1C-C34D-40EF-9B90-36F114A019D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4628" name="Slide Number Placeholder 3">
            <a:extLst>
              <a:ext uri="{FF2B5EF4-FFF2-40B4-BE49-F238E27FC236}">
                <a16:creationId xmlns:a16="http://schemas.microsoft.com/office/drawing/2014/main" id="{ACFE43A2-FF50-4437-B3B5-3925DDD7BA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69A83A-DB35-4D53-BC2C-1D6259658766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13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887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>
            <a:extLst>
              <a:ext uri="{FF2B5EF4-FFF2-40B4-BE49-F238E27FC236}">
                <a16:creationId xmlns:a16="http://schemas.microsoft.com/office/drawing/2014/main" id="{B8E7B69A-296F-4459-B5DF-F53EB5A52B9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es Placeholder 2">
            <a:extLst>
              <a:ext uri="{FF2B5EF4-FFF2-40B4-BE49-F238E27FC236}">
                <a16:creationId xmlns:a16="http://schemas.microsoft.com/office/drawing/2014/main" id="{FB4E2D1C-C34D-40EF-9B90-36F114A019D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4628" name="Slide Number Placeholder 3">
            <a:extLst>
              <a:ext uri="{FF2B5EF4-FFF2-40B4-BE49-F238E27FC236}">
                <a16:creationId xmlns:a16="http://schemas.microsoft.com/office/drawing/2014/main" id="{ACFE43A2-FF50-4437-B3B5-3925DDD7BA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69A83A-DB35-4D53-BC2C-1D6259658766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16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481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  <a:cs typeface="Calibri" panose="020F0502020204030204" pitchFamily="34" charset="0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1332767423 h 528"/>
                <a:gd name="T6" fmla="*/ 12001943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ct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fld id="{C8374AB2-BB39-450F-8579-7ED4DA4ACF7C}" type="datetime1">
              <a:rPr lang="en-US" smtClean="0"/>
              <a:t>5/7/2018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342AD8E-865B-4744-B26F-1610573E7CB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38128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AF9857-E25B-47AD-99C7-D0759E961138}" type="datetime1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42AD8E-865B-4744-B26F-1610573E7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37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C8B20C-F7E5-470E-9D42-777614EE8BBC}" type="datetime1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42AD8E-865B-4744-B26F-1610573E7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14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4488296" y="6408739"/>
            <a:ext cx="7044267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42AD8E-865B-4744-B26F-1610573E7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10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961ADBAC-161B-44C2-BD0C-86BCCB9B16C2}" type="datetime1">
              <a:rPr lang="en-US" smtClean="0"/>
              <a:t>5/7/2018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42AD8E-865B-4744-B26F-1610573E7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2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FE5CC51A-7332-448E-9FBC-68B71239FC4A}" type="datetime1">
              <a:rPr lang="en-US" smtClean="0"/>
              <a:t>5/7/2018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42AD8E-865B-4744-B26F-1610573E7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52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8D151F82-F9C6-464A-9492-1C4DC0824A19}" type="datetime1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42AD8E-865B-4744-B26F-1610573E7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28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61B0FAFB-D741-44F6-A2A1-905A044888E9}" type="datetime1">
              <a:rPr lang="en-US" smtClean="0"/>
              <a:t>5/7/2018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42AD8E-865B-4744-B26F-1610573E7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8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9D3BB349-A62A-47A2-91C3-5DF9A96029D3}" type="datetime1">
              <a:rPr lang="en-US" smtClean="0"/>
              <a:t>5/7/2018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42AD8E-865B-4744-B26F-1610573E7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19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741263-BB5D-41FF-B10D-2A60DF5BBC25}" type="datetime1">
              <a:rPr lang="en-US" smtClean="0"/>
              <a:t>5/7/2018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42AD8E-865B-4744-B26F-1610573E7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51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8E7B214B-5FF2-4D82-807C-A214D5D7005F}" type="datetime1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42AD8E-865B-4744-B26F-1610573E7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65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fld id="{08C8DD12-CF05-4761-8C2F-28135BF5B215}" type="datetime1">
              <a:rPr lang="en-US" smtClean="0"/>
              <a:t>5/7/2018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42AD8E-865B-4744-B26F-1610573E7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94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fld id="{A6AA2FE5-38DB-4880-A86C-3DBE0997C61D}" type="datetime1">
              <a:rPr lang="en-US" smtClean="0"/>
              <a:t>5/7/2018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609600" y="6408739"/>
            <a:ext cx="8365067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fld id="{F342AD8E-865B-4744-B26F-1610573E7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mbria" panose="02040503050406030204" pitchFamily="18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7D70-6B16-4B03-9637-EB524514F7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Chapter 18</a:t>
            </a:r>
            <a:b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Recursion</a:t>
            </a:r>
          </a:p>
        </p:txBody>
      </p:sp>
      <p:sp>
        <p:nvSpPr>
          <p:cNvPr id="10243" name="Subtitle 2">
            <a:extLst>
              <a:ext uri="{FF2B5EF4-FFF2-40B4-BE49-F238E27FC236}">
                <a16:creationId xmlns:a16="http://schemas.microsoft.com/office/drawing/2014/main" id="{709CAFA5-98F5-4DF3-8DCE-C18D5D5DA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800" y="3611563"/>
            <a:ext cx="7772400" cy="1200150"/>
          </a:xfrm>
        </p:spPr>
        <p:txBody>
          <a:bodyPr/>
          <a:lstStyle/>
          <a:p>
            <a:r>
              <a:rPr lang="en-US" altLang="en-US" dirty="0"/>
              <a:t>Java How to Program, </a:t>
            </a:r>
            <a:r>
              <a:rPr lang="en-US" altLang="en-US" dirty="0" smtClean="0"/>
              <a:t>11/e</a:t>
            </a:r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046BBC-D2E3-4F64-9D4C-08C70F1C0B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82048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8_Recursion_Page_11">
            <a:extLst>
              <a:ext uri="{FF2B5EF4-FFF2-40B4-BE49-F238E27FC236}">
                <a16:creationId xmlns:a16="http://schemas.microsoft.com/office/drawing/2014/main" id="{69E883F3-9011-4D4F-93A4-300F19EB9B4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DD1FED-48F8-48BF-8063-4DB0357E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51923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8_Recursion_Page_12">
            <a:extLst>
              <a:ext uri="{FF2B5EF4-FFF2-40B4-BE49-F238E27FC236}">
                <a16:creationId xmlns:a16="http://schemas.microsoft.com/office/drawing/2014/main" id="{87078DC7-5117-4A75-AEF1-6F8A29987DB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0"/>
            <a:ext cx="10799763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AE6148-26DD-4E73-9B5D-BD9CE2F96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137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D1008-4F06-4749-A84B-11884A6D4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0350"/>
            <a:ext cx="10972800" cy="114300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18.3</a:t>
            </a: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 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Example Using Recursion: Factorials (Cont.)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A038E91B-6A14-4F01-B088-195612B62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We use type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long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so the program can calculate factorials greater than 12!. </a:t>
            </a:r>
          </a:p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factorial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produces large values so quickly that we exceed the largest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long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value when we attempt to calculate 21!.</a:t>
            </a:r>
          </a:p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Package </a:t>
            </a:r>
            <a:r>
              <a:rPr lang="en-US" alt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java.math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provides classes </a:t>
            </a:r>
            <a:r>
              <a:rPr lang="en-US" altLang="en-US" dirty="0" err="1">
                <a:solidFill>
                  <a:srgbClr val="0000FF"/>
                </a:solidFill>
                <a:latin typeface="LucidaSansTypewriter" pitchFamily="49" charset="0"/>
              </a:rPr>
              <a:t>BigInteger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altLang="en-US" dirty="0" err="1">
                <a:solidFill>
                  <a:srgbClr val="0000FF"/>
                </a:solidFill>
                <a:latin typeface="LucidaSansTypewriter" pitchFamily="49" charset="0"/>
              </a:rPr>
              <a:t>BigDecimal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explicitly for arbitrary precision calculations that cannot be performed with primitive types.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FCE2D0-1077-4AE3-B8E4-7B814C024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32994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D1008-4F06-4749-A84B-11884A6D4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0350"/>
            <a:ext cx="10972800" cy="114300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18.4</a:t>
            </a: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 </a:t>
            </a:r>
            <a:r>
              <a:rPr lang="en-US" sz="3200" dirty="0" err="1" smtClean="0">
                <a:solidFill>
                  <a:srgbClr val="3380E6"/>
                </a:solidFill>
                <a:latin typeface="Arial"/>
              </a:rPr>
              <a:t>Reimplementing</a:t>
            </a:r>
            <a:r>
              <a:rPr lang="en-US" sz="3200" dirty="0" smtClean="0">
                <a:solidFill>
                  <a:srgbClr val="3380E6"/>
                </a:solidFill>
                <a:latin typeface="Arial"/>
              </a:rPr>
              <a:t> Class </a:t>
            </a:r>
            <a:r>
              <a:rPr lang="en-US" sz="3200" dirty="0" err="1" smtClean="0">
                <a:solidFill>
                  <a:srgbClr val="3380E6"/>
                </a:solidFill>
                <a:latin typeface="Lucida Console" panose="020B0609040504020204" pitchFamily="49" charset="0"/>
              </a:rPr>
              <a:t>FactorialCalculator</a:t>
            </a:r>
            <a:r>
              <a:rPr lang="en-US" sz="3200" dirty="0" smtClean="0">
                <a:solidFill>
                  <a:srgbClr val="3380E6"/>
                </a:solidFill>
                <a:latin typeface="Arial"/>
              </a:rPr>
              <a:t> Using </a:t>
            </a:r>
            <a:r>
              <a:rPr lang="en-US" sz="3200" dirty="0" err="1" smtClean="0">
                <a:solidFill>
                  <a:srgbClr val="3380E6"/>
                </a:solidFill>
                <a:latin typeface="Lucida Console" panose="020B0609040504020204" pitchFamily="49" charset="0"/>
              </a:rPr>
              <a:t>BigInteger</a:t>
            </a:r>
            <a:endParaRPr lang="en-US" sz="3200" dirty="0">
              <a:solidFill>
                <a:srgbClr val="3380E6"/>
              </a:solidFill>
              <a:latin typeface="Lucida Console" panose="020B0609040504020204" pitchFamily="49" charset="0"/>
            </a:endParaRP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A038E91B-6A14-4F01-B088-195612B62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Figure 18.4 </a:t>
            </a:r>
            <a:r>
              <a:rPr lang="en-US" alt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reimplements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class </a:t>
            </a:r>
            <a:r>
              <a:rPr lang="en-US" alt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FactorialCalculator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using </a:t>
            </a:r>
            <a:r>
              <a:rPr lang="en-US" alt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BigInteger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variables.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To demonstrate larger values than what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long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variables can store, we calculate the factorials of the numbers 0–50.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FCE2D0-1077-4AE3-B8E4-7B814C024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03925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8_Recursion_Page_13">
            <a:extLst>
              <a:ext uri="{FF2B5EF4-FFF2-40B4-BE49-F238E27FC236}">
                <a16:creationId xmlns:a16="http://schemas.microsoft.com/office/drawing/2014/main" id="{1548503B-9489-4038-8F6F-2D7FCE57FE1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9D42D7-5CB3-4C3B-81E0-04273C02A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34018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8_Recursion_Page_14">
            <a:extLst>
              <a:ext uri="{FF2B5EF4-FFF2-40B4-BE49-F238E27FC236}">
                <a16:creationId xmlns:a16="http://schemas.microsoft.com/office/drawing/2014/main" id="{1683E6EA-4E38-4E86-B5FC-324D7D6BE23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8" y="0"/>
            <a:ext cx="1006792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D56E74-87C3-4577-854A-80600ACFD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64950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D1008-4F06-4749-A84B-11884A6D4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0350"/>
            <a:ext cx="10972800" cy="114300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18.4</a:t>
            </a: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 </a:t>
            </a:r>
            <a:r>
              <a:rPr lang="en-US" sz="3200" dirty="0" err="1" smtClean="0">
                <a:solidFill>
                  <a:srgbClr val="3380E6"/>
                </a:solidFill>
                <a:latin typeface="Arial"/>
              </a:rPr>
              <a:t>Reimplementing</a:t>
            </a:r>
            <a:r>
              <a:rPr lang="en-US" sz="3200" dirty="0" smtClean="0">
                <a:solidFill>
                  <a:srgbClr val="3380E6"/>
                </a:solidFill>
                <a:latin typeface="Arial"/>
              </a:rPr>
              <a:t> Class </a:t>
            </a:r>
            <a:r>
              <a:rPr lang="en-US" sz="3200" dirty="0" err="1" smtClean="0">
                <a:solidFill>
                  <a:srgbClr val="3380E6"/>
                </a:solidFill>
                <a:latin typeface="Lucida Console" panose="020B0609040504020204" pitchFamily="49" charset="0"/>
              </a:rPr>
              <a:t>FactorialCalculator</a:t>
            </a:r>
            <a:r>
              <a:rPr lang="en-US" sz="3200" dirty="0" smtClean="0">
                <a:solidFill>
                  <a:srgbClr val="3380E6"/>
                </a:solidFill>
                <a:latin typeface="Arial"/>
              </a:rPr>
              <a:t> Using </a:t>
            </a:r>
            <a:r>
              <a:rPr lang="en-US" sz="3200" dirty="0" err="1" smtClean="0">
                <a:solidFill>
                  <a:srgbClr val="3380E6"/>
                </a:solidFill>
                <a:latin typeface="Lucida Console" panose="020B0609040504020204" pitchFamily="49" charset="0"/>
              </a:rPr>
              <a:t>BigInteger</a:t>
            </a:r>
            <a:r>
              <a:rPr lang="en-US" sz="3200" dirty="0" smtClean="0">
                <a:solidFill>
                  <a:srgbClr val="3380E6"/>
                </a:solidFill>
                <a:latin typeface="Arial"/>
              </a:rPr>
              <a:t> (Cont.)</a:t>
            </a:r>
            <a:endParaRPr lang="en-US" sz="3200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A038E91B-6A14-4F01-B088-195612B62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BigInteger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altLang="en-US" dirty="0" err="1">
                <a:solidFill>
                  <a:srgbClr val="0000FF"/>
                </a:solidFill>
                <a:latin typeface="LucidaSansTypewriter" pitchFamily="49" charset="0"/>
              </a:rPr>
              <a:t>compareTo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compares the </a:t>
            </a:r>
            <a:r>
              <a:rPr lang="en-US" alt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BigInteger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number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that calls the method to the method’s </a:t>
            </a:r>
            <a:r>
              <a:rPr lang="en-US" alt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BigInteger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argument.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Returns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-1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if the </a:t>
            </a:r>
            <a:r>
              <a:rPr lang="en-US" alt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BigIteger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that calls the method is less than the argument,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if they are equal or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if the </a:t>
            </a:r>
            <a:r>
              <a:rPr lang="en-US" alt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BigInteger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that calls the method is greater than the argument. </a:t>
            </a:r>
          </a:p>
          <a:p>
            <a:pPr>
              <a:lnSpc>
                <a:spcPct val="90000"/>
              </a:lnSpc>
            </a:pPr>
            <a:r>
              <a:rPr lang="en-US" alt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BigInteger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constant </a:t>
            </a:r>
            <a:r>
              <a:rPr lang="en-US" altLang="en-US" dirty="0">
                <a:solidFill>
                  <a:srgbClr val="0000FF"/>
                </a:solidFill>
                <a:latin typeface="LucidaSansTypewriter" pitchFamily="49" charset="0"/>
              </a:rPr>
              <a:t>ONE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represents the integer value 1. </a:t>
            </a:r>
          </a:p>
          <a:p>
            <a:pPr>
              <a:lnSpc>
                <a:spcPct val="90000"/>
              </a:lnSpc>
            </a:pPr>
            <a:r>
              <a:rPr lang="en-US" alt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BigInteger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methods </a:t>
            </a:r>
            <a:r>
              <a:rPr lang="en-US" altLang="en-US" dirty="0">
                <a:solidFill>
                  <a:srgbClr val="0000FF"/>
                </a:solidFill>
                <a:latin typeface="LucidaSansTypewriter" pitchFamily="49" charset="0"/>
              </a:rPr>
              <a:t>multiply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altLang="en-US" dirty="0">
                <a:solidFill>
                  <a:srgbClr val="0000FF"/>
                </a:solidFill>
                <a:latin typeface="LucidaSansTypewriter" pitchFamily="49" charset="0"/>
              </a:rPr>
              <a:t>subtract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implement multiplication and subtraction. Similar methods are provided for other arithmetic operations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FCE2D0-1077-4AE3-B8E4-7B814C024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90843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D1008-4F06-4749-A84B-11884A6D4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18.5</a:t>
            </a: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 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Example Using Recursion: Fibonacci Series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A038E91B-6A14-4F01-B088-195612B62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Fibonacci series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begins with 0 and 1 and has the property that each subsequent Fibonacci number is the sum of the previous two.</a:t>
            </a:r>
          </a:p>
          <a:p>
            <a:pPr lvl="2">
              <a:lnSpc>
                <a:spcPct val="9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AGaramond" pitchFamily="50" charset="0"/>
              </a:rPr>
              <a:t>0</a:t>
            </a:r>
            <a:r>
              <a:rPr lang="en-US" altLang="en-US" sz="2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en-US" sz="2300" dirty="0">
                <a:solidFill>
                  <a:srgbClr val="000000"/>
                </a:solidFill>
                <a:latin typeface="AGaramond" pitchFamily="50" charset="0"/>
              </a:rPr>
              <a:t> 1</a:t>
            </a:r>
            <a:r>
              <a:rPr lang="en-US" altLang="en-US" sz="2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en-US" sz="2300" dirty="0">
                <a:solidFill>
                  <a:srgbClr val="000000"/>
                </a:solidFill>
                <a:latin typeface="AGaramond" pitchFamily="50" charset="0"/>
              </a:rPr>
              <a:t> 1</a:t>
            </a:r>
            <a:r>
              <a:rPr lang="en-US" altLang="en-US" sz="2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en-US" sz="2300" dirty="0">
                <a:solidFill>
                  <a:srgbClr val="000000"/>
                </a:solidFill>
                <a:latin typeface="AGaramond" pitchFamily="50" charset="0"/>
              </a:rPr>
              <a:t> 2</a:t>
            </a:r>
            <a:r>
              <a:rPr lang="en-US" altLang="en-US" sz="2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en-US" sz="2300" dirty="0">
                <a:solidFill>
                  <a:srgbClr val="000000"/>
                </a:solidFill>
                <a:latin typeface="AGaramond" pitchFamily="50" charset="0"/>
              </a:rPr>
              <a:t> 3</a:t>
            </a:r>
            <a:r>
              <a:rPr lang="en-US" altLang="en-US" sz="2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en-US" sz="2300" dirty="0">
                <a:solidFill>
                  <a:srgbClr val="000000"/>
                </a:solidFill>
                <a:latin typeface="AGaramond" pitchFamily="50" charset="0"/>
              </a:rPr>
              <a:t> 5</a:t>
            </a:r>
            <a:r>
              <a:rPr lang="en-US" altLang="en-US" sz="2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en-US" sz="2300" dirty="0">
                <a:solidFill>
                  <a:srgbClr val="000000"/>
                </a:solidFill>
                <a:latin typeface="AGaramond" pitchFamily="50" charset="0"/>
              </a:rPr>
              <a:t> 8</a:t>
            </a:r>
            <a:r>
              <a:rPr lang="en-US" altLang="en-US" sz="2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en-US" sz="2300" dirty="0">
                <a:solidFill>
                  <a:srgbClr val="000000"/>
                </a:solidFill>
                <a:latin typeface="AGaramond" pitchFamily="50" charset="0"/>
              </a:rPr>
              <a:t> 13</a:t>
            </a:r>
            <a:r>
              <a:rPr lang="en-US" altLang="en-US" sz="2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en-US" sz="2300" dirty="0">
                <a:solidFill>
                  <a:srgbClr val="000000"/>
                </a:solidFill>
                <a:latin typeface="AGaramond" pitchFamily="50" charset="0"/>
              </a:rPr>
              <a:t> 21</a:t>
            </a:r>
            <a:r>
              <a:rPr lang="en-US" altLang="en-US" sz="2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en-US" sz="2300" dirty="0">
                <a:solidFill>
                  <a:srgbClr val="000000"/>
                </a:solidFill>
                <a:latin typeface="AGaramond" pitchFamily="50" charset="0"/>
              </a:rPr>
              <a:t> …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This series occurs in nature and describes a form of spiral.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ratio of successive Fibonacci numbers converges on a constant value of 1.618…,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called the 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golden ratio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or the 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golden mean</a:t>
            </a:r>
            <a:r>
              <a:rPr lang="en-US" altLang="en-US" sz="210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Fibonacci series may be defined recursively as follows:</a:t>
            </a:r>
          </a:p>
          <a:p>
            <a:pPr marL="630238" lvl="2" indent="0">
              <a:lnSpc>
                <a:spcPct val="90000"/>
              </a:lnSpc>
              <a:buNone/>
            </a:pPr>
            <a:r>
              <a:rPr lang="it-IT" altLang="en-US" sz="2300" dirty="0">
                <a:solidFill>
                  <a:srgbClr val="000000"/>
                </a:solidFill>
                <a:latin typeface="AGaramond" pitchFamily="50" charset="0"/>
              </a:rPr>
              <a:t>fibonacci(0) = 0</a:t>
            </a:r>
            <a:br>
              <a:rPr lang="it-IT" altLang="en-US" sz="2300" dirty="0">
                <a:solidFill>
                  <a:srgbClr val="000000"/>
                </a:solidFill>
                <a:latin typeface="AGaramond" pitchFamily="50" charset="0"/>
              </a:rPr>
            </a:br>
            <a:r>
              <a:rPr lang="it-IT" altLang="en-US" sz="2300" dirty="0">
                <a:solidFill>
                  <a:srgbClr val="000000"/>
                </a:solidFill>
                <a:latin typeface="AGaramond" pitchFamily="50" charset="0"/>
              </a:rPr>
              <a:t>fibonacci(1) = 1</a:t>
            </a:r>
            <a:br>
              <a:rPr lang="it-IT" altLang="en-US" sz="2300" dirty="0">
                <a:solidFill>
                  <a:srgbClr val="000000"/>
                </a:solidFill>
                <a:latin typeface="AGaramond" pitchFamily="50" charset="0"/>
              </a:rPr>
            </a:br>
            <a:r>
              <a:rPr lang="it-IT" altLang="en-US" sz="2300" dirty="0">
                <a:solidFill>
                  <a:srgbClr val="000000"/>
                </a:solidFill>
                <a:latin typeface="AGaramond" pitchFamily="50" charset="0"/>
              </a:rPr>
              <a:t>fibonacci(</a:t>
            </a:r>
            <a:r>
              <a:rPr lang="it-IT" altLang="en-US" sz="2300" i="1" dirty="0">
                <a:solidFill>
                  <a:srgbClr val="000000"/>
                </a:solidFill>
                <a:latin typeface="Lucida Console" panose="020B0609040504020204" pitchFamily="49" charset="0"/>
              </a:rPr>
              <a:t>n</a:t>
            </a:r>
            <a:r>
              <a:rPr lang="it-IT" altLang="en-US" sz="2300" i="1" dirty="0">
                <a:solidFill>
                  <a:srgbClr val="000000"/>
                </a:solidFill>
                <a:latin typeface="AGaramond" pitchFamily="50" charset="0"/>
              </a:rPr>
              <a:t>) = fibonacci(</a:t>
            </a:r>
            <a:r>
              <a:rPr lang="it-IT" altLang="en-US" sz="2300" i="1" dirty="0">
                <a:solidFill>
                  <a:srgbClr val="000000"/>
                </a:solidFill>
                <a:latin typeface="Lucida Console" panose="020B0609040504020204" pitchFamily="49" charset="0"/>
              </a:rPr>
              <a:t>n</a:t>
            </a:r>
            <a:r>
              <a:rPr lang="it-IT" altLang="en-US" sz="2300" i="1" dirty="0">
                <a:solidFill>
                  <a:srgbClr val="000000"/>
                </a:solidFill>
                <a:latin typeface="AGaramond" pitchFamily="50" charset="0"/>
              </a:rPr>
              <a:t> – 1) + fibonacci(</a:t>
            </a:r>
            <a:r>
              <a:rPr lang="it-IT" altLang="en-US" sz="2300" i="1" dirty="0">
                <a:solidFill>
                  <a:srgbClr val="000000"/>
                </a:solidFill>
                <a:latin typeface="Lucida Console" panose="020B0609040504020204" pitchFamily="49" charset="0"/>
              </a:rPr>
              <a:t>n</a:t>
            </a:r>
            <a:r>
              <a:rPr lang="it-IT" altLang="en-US" sz="2300" i="1" dirty="0">
                <a:solidFill>
                  <a:srgbClr val="000000"/>
                </a:solidFill>
                <a:latin typeface="AGaramond" pitchFamily="50" charset="0"/>
              </a:rPr>
              <a:t> – 2)</a:t>
            </a:r>
            <a:endParaRPr lang="it-IT" altLang="en-US" sz="2300" i="1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FCE2D0-1077-4AE3-B8E4-7B814C024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80681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D1008-4F06-4749-A84B-11884A6D4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18.5</a:t>
            </a: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 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Example Using Recursion: Fibonacci Series (Cont.)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A038E91B-6A14-4F01-B088-195612B62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Two base cases for</a:t>
            </a:r>
          </a:p>
          <a:p>
            <a:pPr lvl="1"/>
            <a:r>
              <a:rPr lang="en-US" alt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fibonacci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(0)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is defined to be 0</a:t>
            </a:r>
          </a:p>
          <a:p>
            <a:pPr lvl="1"/>
            <a:r>
              <a:rPr lang="en-US" alt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fibonacci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(1)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to be 1 </a:t>
            </a:r>
          </a:p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Fibonacci numbers tend to become large quickly.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We use type </a:t>
            </a:r>
            <a:r>
              <a:rPr lang="en-US" alt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BigInteger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as the parameter type and the return type of method </a:t>
            </a:r>
            <a:r>
              <a:rPr lang="en-US" alt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fibonacci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FCE2D0-1077-4AE3-B8E4-7B814C024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43274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8_Recursion_Page_15">
            <a:extLst>
              <a:ext uri="{FF2B5EF4-FFF2-40B4-BE49-F238E27FC236}">
                <a16:creationId xmlns:a16="http://schemas.microsoft.com/office/drawing/2014/main" id="{FEB05A72-5713-4747-B262-F0DE02A9376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A24026-A2D1-40C4-B950-CE5B15C46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78821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ECF4-433B-40E7-952B-CA77A4E7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Course Objectives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A5674EEA-A6AA-4737-ADE0-15E069D87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</a:rPr>
              <a:t>Understand and implement various data structures (List, Trees, etc.).</a:t>
            </a:r>
          </a:p>
          <a:p>
            <a:r>
              <a:rPr lang="en-US" dirty="0">
                <a:solidFill>
                  <a:srgbClr val="000000"/>
                </a:solidFill>
              </a:rPr>
              <a:t>Utilize different sort and search algorithms.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A59BC-2C51-47DC-9CE9-C93F65A5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0914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8_Recursion_Page_16">
            <a:extLst>
              <a:ext uri="{FF2B5EF4-FFF2-40B4-BE49-F238E27FC236}">
                <a16:creationId xmlns:a16="http://schemas.microsoft.com/office/drawing/2014/main" id="{BB640BB2-4ACE-40D1-9D3D-EAFAEDD2C8E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7450"/>
            <a:ext cx="12192000" cy="44815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1FCB1B-0C9D-4921-9AC9-27344B5A1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0671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8_Recursion_Page_17">
            <a:extLst>
              <a:ext uri="{FF2B5EF4-FFF2-40B4-BE49-F238E27FC236}">
                <a16:creationId xmlns:a16="http://schemas.microsoft.com/office/drawing/2014/main" id="{76645E5A-7572-459A-B09B-C527C7FE7C1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550"/>
            <a:ext cx="12192000" cy="64373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6E516-E212-4806-8E49-79AB729C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36721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D1008-4F06-4749-A84B-11884A6D4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18.5</a:t>
            </a: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 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Example Using Recursion: Fibonacci Series (Cont.)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A038E91B-6A14-4F01-B088-195612B62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BigInteger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constants </a:t>
            </a:r>
            <a:r>
              <a:rPr lang="en-US" altLang="en-US" dirty="0">
                <a:solidFill>
                  <a:srgbClr val="0000FF"/>
                </a:solidFill>
                <a:latin typeface="LucidaSansTypewriter" pitchFamily="49" charset="0"/>
              </a:rPr>
              <a:t>ZERO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ONE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represent the values 0 and 1, respectively. </a:t>
            </a:r>
          </a:p>
          <a:p>
            <a:r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If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number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is greater than 1, the recursion step generates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two 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recursive calls, each for a slightly smaller problem than the original call to </a:t>
            </a:r>
            <a:r>
              <a:rPr lang="en-US" alt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fibonacci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r>
              <a:rPr lang="en-US" alt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BigInteger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methods </a:t>
            </a:r>
            <a:r>
              <a:rPr lang="en-US" altLang="en-US" dirty="0">
                <a:solidFill>
                  <a:srgbClr val="0000FF"/>
                </a:solidFill>
                <a:latin typeface="LucidaSansTypewriter" pitchFamily="49" charset="0"/>
              </a:rPr>
              <a:t>add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subtract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are used to help implement the recursive step.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FCE2D0-1077-4AE3-B8E4-7B814C024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59292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D1008-4F06-4749-A84B-11884A6D4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18.5</a:t>
            </a: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 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Example Using Recursion: Fibonacci Series (Cont.)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A038E91B-6A14-4F01-B088-195612B62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Figure 18.6 shows how method </a:t>
            </a:r>
            <a:r>
              <a:rPr lang="en-US" alt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fibonacci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evaluates </a:t>
            </a:r>
            <a:r>
              <a:rPr lang="en-US" alt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fibonacci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(3)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Java language specifies that the order of evaluation of the operands is from left to right. 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Thus, the call </a:t>
            </a:r>
            <a:r>
              <a:rPr lang="en-US" alt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fibonacci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(2)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is made first and the call </a:t>
            </a:r>
            <a:r>
              <a:rPr lang="en-US" alt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fibonacci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(1)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second.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Each invocation of the </a:t>
            </a:r>
            <a:r>
              <a:rPr lang="en-US" alt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fibonacci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that does not match one of the base cases (0 or 1) results in two more recursive calls to the </a:t>
            </a:r>
            <a:r>
              <a:rPr lang="en-US" alt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fibonacci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method. 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Calculating the Fibonacci value of 20 with the program in Fig. 18.5 requires 21,891 calls to the </a:t>
            </a:r>
            <a:r>
              <a:rPr lang="en-US" alt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fibonacci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method;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calculating the Fibonacci value of 30 requires 2,692,537 calls!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FCE2D0-1077-4AE3-B8E4-7B814C024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557351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8_Recursion_Page_18">
            <a:extLst>
              <a:ext uri="{FF2B5EF4-FFF2-40B4-BE49-F238E27FC236}">
                <a16:creationId xmlns:a16="http://schemas.microsoft.com/office/drawing/2014/main" id="{382FA32F-BC85-4B80-94C0-501210DDB39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0"/>
            <a:ext cx="1217295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520CDD-6B42-43C2-A821-E01578CA6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64043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D1008-4F06-4749-A84B-11884A6D4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18.6</a:t>
            </a: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 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Recursion and the Method-Call Stack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A038E91B-6A14-4F01-B088-195612B62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method-call stack 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and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stack frames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keep track of recursive method calls.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FCE2D0-1077-4AE3-B8E4-7B814C024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96605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8_Recursion_Page_20">
            <a:extLst>
              <a:ext uri="{FF2B5EF4-FFF2-40B4-BE49-F238E27FC236}">
                <a16:creationId xmlns:a16="http://schemas.microsoft.com/office/drawing/2014/main" id="{96D3B57E-5992-4748-BDC4-4CAADC0017F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113"/>
            <a:ext cx="12192000" cy="65801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021DDE-8674-473F-B4D8-8B11CC250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15786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8_Recursion_Page_21">
            <a:extLst>
              <a:ext uri="{FF2B5EF4-FFF2-40B4-BE49-F238E27FC236}">
                <a16:creationId xmlns:a16="http://schemas.microsoft.com/office/drawing/2014/main" id="{E56D6B18-9CFE-4FA0-ADD0-15308660E52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725"/>
            <a:ext cx="12192000" cy="617696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7DC3C-51BB-4ED2-90E7-42896ECED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97531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D1008-4F06-4749-A84B-11884A6D4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18.7</a:t>
            </a: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 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Recursion vs Iteration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A038E91B-6A14-4F01-B088-195612B62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Both iteration and recursion are </a:t>
            </a:r>
            <a:r>
              <a:rPr lang="en-US" altLang="en-US" sz="25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based on a control statement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</a:p>
          <a:p>
            <a:pPr lvl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Times New Roman" panose="02020603050405020304" pitchFamily="18" charset="0"/>
              </a:rPr>
              <a:t>Iteration uses a </a:t>
            </a:r>
            <a:r>
              <a:rPr lang="en-US" altLang="en-US" sz="21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iteration statement </a:t>
            </a:r>
            <a:r>
              <a:rPr lang="en-US" altLang="en-US" sz="2100" dirty="0">
                <a:solidFill>
                  <a:srgbClr val="000000"/>
                </a:solidFill>
                <a:latin typeface="Times New Roman" panose="02020603050405020304" pitchFamily="18" charset="0"/>
              </a:rPr>
              <a:t>(e.g., </a:t>
            </a:r>
            <a:r>
              <a:rPr lang="en-US" altLang="en-US" sz="2100" dirty="0">
                <a:solidFill>
                  <a:srgbClr val="000000"/>
                </a:solidFill>
                <a:latin typeface="Lucida Console" panose="020B0609040504020204" pitchFamily="49" charset="0"/>
              </a:rPr>
              <a:t>for</a:t>
            </a:r>
            <a:r>
              <a:rPr lang="en-US" altLang="en-US" sz="21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2100" dirty="0">
                <a:solidFill>
                  <a:srgbClr val="000000"/>
                </a:solidFill>
                <a:latin typeface="Lucida Console" panose="020B0609040504020204" pitchFamily="49" charset="0"/>
              </a:rPr>
              <a:t>while</a:t>
            </a:r>
            <a:r>
              <a:rPr lang="en-US" altLang="en-US" sz="2100" dirty="0">
                <a:solidFill>
                  <a:srgbClr val="000000"/>
                </a:solidFill>
                <a:latin typeface="Times New Roman" panose="02020603050405020304" pitchFamily="18" charset="0"/>
              </a:rPr>
              <a:t> or </a:t>
            </a:r>
            <a:r>
              <a:rPr lang="en-US" altLang="en-US" sz="2100" dirty="0">
                <a:solidFill>
                  <a:srgbClr val="000000"/>
                </a:solidFill>
                <a:latin typeface="Lucida Console" panose="020B0609040504020204" pitchFamily="49" charset="0"/>
              </a:rPr>
              <a:t>do</a:t>
            </a:r>
            <a:r>
              <a:rPr lang="en-US" altLang="en-US" sz="2100" dirty="0">
                <a:solidFill>
                  <a:srgbClr val="000000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en-US" sz="2100" dirty="0">
                <a:solidFill>
                  <a:srgbClr val="000000"/>
                </a:solidFill>
                <a:latin typeface="Lucida Console" panose="020B0609040504020204" pitchFamily="49" charset="0"/>
              </a:rPr>
              <a:t>while</a:t>
            </a:r>
            <a:r>
              <a:rPr lang="en-US" altLang="en-US" sz="2100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Times New Roman" panose="02020603050405020304" pitchFamily="18" charset="0"/>
              </a:rPr>
              <a:t>Recursion uses a selection statement (e.g., </a:t>
            </a:r>
            <a:r>
              <a:rPr lang="en-US" altLang="en-US" sz="2100" dirty="0">
                <a:solidFill>
                  <a:srgbClr val="000000"/>
                </a:solidFill>
                <a:latin typeface="Lucida Console" panose="020B0609040504020204" pitchFamily="49" charset="0"/>
              </a:rPr>
              <a:t>if</a:t>
            </a:r>
            <a:r>
              <a:rPr lang="en-US" altLang="en-US" sz="21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2100" dirty="0">
                <a:solidFill>
                  <a:srgbClr val="000000"/>
                </a:solidFill>
                <a:latin typeface="Lucida Console" panose="020B0609040504020204" pitchFamily="49" charset="0"/>
              </a:rPr>
              <a:t>if</a:t>
            </a:r>
            <a:r>
              <a:rPr lang="en-US" altLang="en-US" sz="2100" dirty="0">
                <a:solidFill>
                  <a:srgbClr val="000000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en-US" sz="2100" dirty="0">
                <a:solidFill>
                  <a:srgbClr val="000000"/>
                </a:solidFill>
                <a:latin typeface="Lucida Console" panose="020B0609040504020204" pitchFamily="49" charset="0"/>
              </a:rPr>
              <a:t>else</a:t>
            </a:r>
            <a:r>
              <a:rPr lang="en-US" altLang="en-US" sz="2100" dirty="0">
                <a:solidFill>
                  <a:srgbClr val="000000"/>
                </a:solidFill>
                <a:latin typeface="Times New Roman" panose="02020603050405020304" pitchFamily="18" charset="0"/>
              </a:rPr>
              <a:t> or </a:t>
            </a:r>
            <a:r>
              <a:rPr lang="en-US" altLang="en-US" sz="2100" dirty="0">
                <a:solidFill>
                  <a:srgbClr val="000000"/>
                </a:solidFill>
                <a:latin typeface="Lucida Console" panose="020B0609040504020204" pitchFamily="49" charset="0"/>
              </a:rPr>
              <a:t>switch</a:t>
            </a:r>
            <a:r>
              <a:rPr lang="en-US" altLang="en-US" sz="2100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Both iteration and recursion involve </a:t>
            </a:r>
            <a:r>
              <a:rPr lang="en-US" altLang="en-US" sz="25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repetition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</a:p>
          <a:p>
            <a:pPr lvl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Times New Roman" panose="02020603050405020304" pitchFamily="18" charset="0"/>
              </a:rPr>
              <a:t>Iteration explicitly uses a repetition statement</a:t>
            </a:r>
          </a:p>
          <a:p>
            <a:pPr lvl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Times New Roman" panose="02020603050405020304" pitchFamily="18" charset="0"/>
              </a:rPr>
              <a:t>Recursion achieves repetition through repeated method calls </a:t>
            </a:r>
          </a:p>
          <a:p>
            <a:pPr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Iteration and recursion each involve a </a:t>
            </a:r>
            <a:r>
              <a:rPr lang="en-US" altLang="en-US" sz="25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termination test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</a:p>
          <a:p>
            <a:pPr lvl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Times New Roman" panose="02020603050405020304" pitchFamily="18" charset="0"/>
              </a:rPr>
              <a:t>Iteration terminates when the loop-continuation condition fails</a:t>
            </a:r>
          </a:p>
          <a:p>
            <a:pPr lvl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Times New Roman" panose="02020603050405020304" pitchFamily="18" charset="0"/>
              </a:rPr>
              <a:t>Recursion terminates when a base case is reached</a:t>
            </a:r>
            <a:r>
              <a:rPr lang="en-US" altLang="en-US" sz="21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Both iteration and recursion can occur infinitely: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Times New Roman" panose="02020603050405020304" pitchFamily="18" charset="0"/>
              </a:rPr>
              <a:t>An infinite loop occurs with iteration if the loop-continuation test never becomes false</a:t>
            </a:r>
          </a:p>
          <a:p>
            <a:pPr lvl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Times New Roman" panose="02020603050405020304" pitchFamily="18" charset="0"/>
              </a:rPr>
              <a:t>Infinite recursion occurs if the recursion step does not reduce the problem each time in a manner that converges on the base case, or if the base case is not tested</a:t>
            </a:r>
            <a:r>
              <a:rPr lang="en-US" altLang="en-US" sz="21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en-US" sz="21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FCE2D0-1077-4AE3-B8E4-7B814C024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281937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8_Recursion_Page_22">
            <a:extLst>
              <a:ext uri="{FF2B5EF4-FFF2-40B4-BE49-F238E27FC236}">
                <a16:creationId xmlns:a16="http://schemas.microsoft.com/office/drawing/2014/main" id="{BE7E80FB-9314-4B54-9684-8A8E7D77215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A9CFF7-441E-4928-97EC-9982055AC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26923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ECF4-433B-40E7-952B-CA77A4E7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Chapter Objectives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A5674EEA-A6AA-4737-ADE0-15E069D87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</a:rPr>
              <a:t>Describe the concept of recursion.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</a:rPr>
              <a:t>Explain recursive methods.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</a:rPr>
              <a:t>Determine the base case and the recursion step in a recursive algorithm.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</a:rPr>
              <a:t>Describe how recursive methods calls are handled by the system.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</a:rPr>
              <a:t>Describe the difference between recursion and iteration, and when to use each.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</a:rPr>
              <a:t>Describe what recursive backtracking is and why it’s an effective problem-solving technique.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A59BC-2C51-47DC-9CE9-C93F65A5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696338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8_Recursion_Page_23">
            <a:extLst>
              <a:ext uri="{FF2B5EF4-FFF2-40B4-BE49-F238E27FC236}">
                <a16:creationId xmlns:a16="http://schemas.microsoft.com/office/drawing/2014/main" id="{280E4AB8-5F43-4EF2-8984-3680694F2C9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63" y="0"/>
            <a:ext cx="1121568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30F7A8-802F-418D-AA2E-57EC17863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347552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D1008-4F06-4749-A84B-11884A6D4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18.8</a:t>
            </a: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 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Towers of Hanoi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A038E91B-6A14-4F01-B088-195612B62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500" dirty="0">
                <a:solidFill>
                  <a:srgbClr val="0000FF"/>
                </a:solidFill>
                <a:latin typeface="Times New Roman" panose="02020603050405020304" pitchFamily="18" charset="0"/>
              </a:rPr>
              <a:t>Towers of Hanoi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Times New Roman" panose="02020603050405020304" pitchFamily="18" charset="0"/>
              </a:rPr>
              <a:t>Move stack of disks from one peg to another under the constraints that exactly one disk is moved at a time and at no time may a larger disk be placed above a smaller disk. </a:t>
            </a:r>
          </a:p>
          <a:p>
            <a:pPr lvl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Times New Roman" panose="02020603050405020304" pitchFamily="18" charset="0"/>
              </a:rPr>
              <a:t>Three pegs are provided, one being used for temporarily holding disks.</a:t>
            </a:r>
          </a:p>
          <a:p>
            <a:pPr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Moving n disks can be viewed in terms of moving only n – 1 disks (hence the recursion) as follows:</a:t>
            </a:r>
          </a:p>
          <a:p>
            <a:pPr marL="1087438" lvl="2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dirty="0" smtClean="0">
                <a:solidFill>
                  <a:srgbClr val="000000"/>
                </a:solidFill>
                <a:latin typeface="AGaramond" pitchFamily="50" charset="0"/>
              </a:rPr>
              <a:t>Move </a:t>
            </a:r>
            <a:r>
              <a:rPr lang="en-US" altLang="en-US" i="1" dirty="0">
                <a:solidFill>
                  <a:srgbClr val="000000"/>
                </a:solidFill>
                <a:latin typeface="AGaramond" pitchFamily="50" charset="0"/>
              </a:rPr>
              <a:t>n </a:t>
            </a:r>
            <a:r>
              <a:rPr lang="en-US" altLang="en-US" dirty="0">
                <a:solidFill>
                  <a:srgbClr val="000000"/>
                </a:solidFill>
                <a:latin typeface="AGaramond" pitchFamily="50" charset="0"/>
              </a:rPr>
              <a:t>– 1 disks from peg 1 to peg 2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en-US" dirty="0">
                <a:solidFill>
                  <a:srgbClr val="000000"/>
                </a:solidFill>
                <a:latin typeface="AGaramond" pitchFamily="50" charset="0"/>
              </a:rPr>
              <a:t> using peg 3 as a temporary holding area.</a:t>
            </a:r>
          </a:p>
          <a:p>
            <a:pPr marL="1087438" lvl="2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dirty="0" smtClean="0">
                <a:solidFill>
                  <a:srgbClr val="000000"/>
                </a:solidFill>
                <a:latin typeface="AGaramond" pitchFamily="50" charset="0"/>
              </a:rPr>
              <a:t>Move </a:t>
            </a:r>
            <a:r>
              <a:rPr lang="en-US" altLang="en-US" dirty="0">
                <a:solidFill>
                  <a:srgbClr val="000000"/>
                </a:solidFill>
                <a:latin typeface="AGaramond" pitchFamily="50" charset="0"/>
              </a:rPr>
              <a:t>the last disk (the largest) from peg 1 to peg 3.</a:t>
            </a:r>
          </a:p>
          <a:p>
            <a:pPr marL="1087438" lvl="2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dirty="0" smtClean="0">
                <a:solidFill>
                  <a:srgbClr val="000000"/>
                </a:solidFill>
                <a:latin typeface="AGaramond" pitchFamily="50" charset="0"/>
              </a:rPr>
              <a:t>Move </a:t>
            </a:r>
            <a:r>
              <a:rPr lang="en-US" altLang="en-US" i="1" dirty="0">
                <a:solidFill>
                  <a:srgbClr val="000000"/>
                </a:solidFill>
                <a:latin typeface="AGaramond" pitchFamily="50" charset="0"/>
              </a:rPr>
              <a:t>n </a:t>
            </a:r>
            <a:r>
              <a:rPr lang="en-US" altLang="en-US" dirty="0">
                <a:solidFill>
                  <a:srgbClr val="000000"/>
                </a:solidFill>
                <a:latin typeface="AGaramond" pitchFamily="50" charset="0"/>
              </a:rPr>
              <a:t>– 1 disks from peg 2 to peg 3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en-US" dirty="0">
                <a:solidFill>
                  <a:srgbClr val="000000"/>
                </a:solidFill>
                <a:latin typeface="AGaramond" pitchFamily="50" charset="0"/>
              </a:rPr>
              <a:t> using peg 1 as a temporary holding area.</a:t>
            </a:r>
          </a:p>
          <a:p>
            <a:pPr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The process ends when the last task involves moving </a:t>
            </a:r>
            <a:r>
              <a:rPr lang="en-US" altLang="en-US" sz="25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 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= 1 disk (i.e., the base case). This task is accomplished by moving the disk, without using a temporary holding area.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FCE2D0-1077-4AE3-B8E4-7B814C024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892606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8_Recursion_Page_27">
            <a:extLst>
              <a:ext uri="{FF2B5EF4-FFF2-40B4-BE49-F238E27FC236}">
                <a16:creationId xmlns:a16="http://schemas.microsoft.com/office/drawing/2014/main" id="{C4FBD8B2-367D-4D76-9E9A-D41175D6AF7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0"/>
            <a:ext cx="12192000" cy="62865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2EF3DF-45CF-45DB-9A16-60F49F523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319648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8_Recursion_Page_28">
            <a:extLst>
              <a:ext uri="{FF2B5EF4-FFF2-40B4-BE49-F238E27FC236}">
                <a16:creationId xmlns:a16="http://schemas.microsoft.com/office/drawing/2014/main" id="{CCD73B4B-B9A7-49C7-95EA-169C50E2CE2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88" y="0"/>
            <a:ext cx="1013142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F32C68-D069-4BF9-A0E0-1F51EB5B0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120982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8_Recursion_Page_29">
            <a:extLst>
              <a:ext uri="{FF2B5EF4-FFF2-40B4-BE49-F238E27FC236}">
                <a16:creationId xmlns:a16="http://schemas.microsoft.com/office/drawing/2014/main" id="{8F3876A4-8B0D-4223-80E5-29A753CBA82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3" y="0"/>
            <a:ext cx="1111408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E6C6B9-6A69-4074-B871-6EE1FB86C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527308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D1008-4F06-4749-A84B-11884A6D4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18.10</a:t>
            </a: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 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Recursive Backtracking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A038E91B-6A14-4F01-B088-195612B62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Times New Roman" panose="02020603050405020304" pitchFamily="18" charset="0"/>
              </a:rPr>
              <a:t>Find a path through a maze, returning true if there is a possible solution to the maze. </a:t>
            </a:r>
          </a:p>
          <a:p>
            <a:pPr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Times New Roman" panose="02020603050405020304" pitchFamily="18" charset="0"/>
              </a:rPr>
              <a:t>Involves moving through the maze one step at a time, where moves can be made by going down, right, up or left.</a:t>
            </a:r>
          </a:p>
          <a:p>
            <a:pPr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Times New Roman" panose="02020603050405020304" pitchFamily="18" charset="0"/>
              </a:rPr>
              <a:t>From the current location, for each possible direction, the move is made in that direction and a recursive call is made to solve the remainder of the maze from the new location. </a:t>
            </a:r>
          </a:p>
          <a:p>
            <a:pPr lvl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Times New Roman" panose="02020603050405020304" pitchFamily="18" charset="0"/>
              </a:rPr>
              <a:t>When a dead end is reached, back up to the previous location and try to go in a different direction. </a:t>
            </a:r>
          </a:p>
          <a:p>
            <a:pPr lvl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Times New Roman" panose="02020603050405020304" pitchFamily="18" charset="0"/>
              </a:rPr>
              <a:t>If no other direction can be taken, back up again.</a:t>
            </a: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Times New Roman" panose="02020603050405020304" pitchFamily="18" charset="0"/>
              </a:rPr>
              <a:t>Continue until you find a point in the maze where a move </a:t>
            </a:r>
            <a:r>
              <a:rPr lang="en-US" altLang="en-US" sz="23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can </a:t>
            </a:r>
            <a:r>
              <a:rPr lang="en-US" altLang="en-US" sz="2300" dirty="0">
                <a:solidFill>
                  <a:srgbClr val="000000"/>
                </a:solidFill>
                <a:latin typeface="Times New Roman" panose="02020603050405020304" pitchFamily="18" charset="0"/>
              </a:rPr>
              <a:t>be made in another direction. </a:t>
            </a:r>
          </a:p>
          <a:p>
            <a:pPr lvl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Times New Roman" panose="02020603050405020304" pitchFamily="18" charset="0"/>
              </a:rPr>
              <a:t>Move in the new direction and continue with another recursive call to solve the rest of the </a:t>
            </a:r>
            <a:r>
              <a:rPr lang="en-US" altLang="en-US" sz="21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maze.</a:t>
            </a:r>
            <a:endParaRPr lang="en-US" altLang="en-US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Times New Roman" panose="02020603050405020304" pitchFamily="18" charset="0"/>
              </a:rPr>
              <a:t>Using recursion to return to an earlier decision point is known as </a:t>
            </a:r>
            <a:r>
              <a:rPr lang="en-US" altLang="en-US" sz="2300" dirty="0">
                <a:solidFill>
                  <a:srgbClr val="0000FF"/>
                </a:solidFill>
                <a:latin typeface="Times New Roman" panose="02020603050405020304" pitchFamily="18" charset="0"/>
              </a:rPr>
              <a:t>recursive backtracking</a:t>
            </a:r>
            <a:r>
              <a:rPr lang="en-US" altLang="en-US" sz="230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FCE2D0-1077-4AE3-B8E4-7B814C024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948221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ECF4-433B-40E7-952B-CA77A4E7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rgbClr val="3380E6"/>
                </a:solidFill>
                <a:latin typeface="Calibri" panose="020F0502020204030204" pitchFamily="34" charset="0"/>
              </a:rPr>
              <a:t>Chapter Objectives 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– </a:t>
            </a:r>
            <a:r>
              <a:rPr lang="en-US" i="1" dirty="0" smtClean="0">
                <a:solidFill>
                  <a:srgbClr val="3380E6"/>
                </a:solidFill>
                <a:latin typeface="Calibri" panose="020F0502020204030204" pitchFamily="34" charset="0"/>
              </a:rPr>
              <a:t>What we covered</a:t>
            </a:r>
            <a:endParaRPr lang="en-US" i="1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A5674EEA-A6AA-4737-ADE0-15E069D87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</a:rPr>
              <a:t>Describe the concept </a:t>
            </a:r>
            <a:r>
              <a:rPr lang="en-US" altLang="en-US">
                <a:solidFill>
                  <a:srgbClr val="000000"/>
                </a:solidFill>
              </a:rPr>
              <a:t>of </a:t>
            </a:r>
            <a:r>
              <a:rPr lang="en-US" altLang="en-US" smtClean="0">
                <a:solidFill>
                  <a:srgbClr val="000000"/>
                </a:solidFill>
              </a:rPr>
              <a:t>recursion.</a:t>
            </a:r>
            <a:endParaRPr lang="en-US" altLang="en-US" dirty="0">
              <a:solidFill>
                <a:srgbClr val="000000"/>
              </a:solidFill>
            </a:endParaRPr>
          </a:p>
          <a:p>
            <a:r>
              <a:rPr lang="en-US" altLang="en-US" dirty="0">
                <a:solidFill>
                  <a:srgbClr val="000000"/>
                </a:solidFill>
              </a:rPr>
              <a:t>Explain recursive methods.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Determine the base case and the recursion step in a recursive algorithm.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Describe how recursive methods calls are handled by the system.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Describe the difference between recursion and iteration, and when to use each.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Describe what recursive backtracking is and why it’s an effective problem-solving technique.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A59BC-2C51-47DC-9CE9-C93F65A5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228881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1ABCB-B57C-433C-A810-070122A822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6139E5-441C-4BB7-A680-0DCE5778E17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1326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D1008-4F06-4749-A84B-11884A6D4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18.1</a:t>
            </a: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Introduction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A038E91B-6A14-4F01-B088-195612B62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For some problems, it’s useful to have a method call itself.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Known as a 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recursive method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Can call itself either directly or indirectly through another method.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FCE2D0-1077-4AE3-B8E4-7B814C024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03744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D1008-4F06-4749-A84B-11884A6D4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18.2</a:t>
            </a: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 Recursion Concepts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A038E91B-6A14-4F01-B088-195612B62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When a recursive method is called to solve a problem, it actually is capable of solving only the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simplest case(s)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or 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base case(s)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If the method is called with a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base case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it returns a result. 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If the method is called with a more complex problem, it divides the problem into two conceptual pieces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 piece that the method knows how to do and 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 piece that it does not know how to do. 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To make recursion feasible, the latter piece must resemble the original problem, but be a slightly simpler or smaller version of it. 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Because this new problem resembles the original problem, the method calls a fresh copy of itself to work on the smaller problem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this is a 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recursive call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also called the 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recursion step</a:t>
            </a:r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FCE2D0-1077-4AE3-B8E4-7B814C024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44373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D1008-4F06-4749-A84B-11884A6D4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18.2</a:t>
            </a: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 Recursion 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Concepts (Cont.)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A038E91B-6A14-4F01-B088-195612B62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recursion step normally includes a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return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statement, because its result will be combined with the portion of the problem the method knew how to solve to form a result that will be passed back to the original caller. </a:t>
            </a:r>
          </a:p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recursion step executes while the original method call is still active. </a:t>
            </a:r>
          </a:p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For recursion to eventually terminate, each time the method calls itself with a simpler version of the original problem, the sequence of smaller and smaller problems must converge on a base case.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When the method recognizes the base case, it returns a result to the previous copy of the method.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 sequence of returns ensues until the original method call returns the final result to the caller.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FCE2D0-1077-4AE3-B8E4-7B814C024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13166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D1008-4F06-4749-A84B-11884A6D4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18.2</a:t>
            </a: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 Recursion 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Concepts (Cont.)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A038E91B-6A14-4F01-B088-195612B62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 recursive method may call another method, which may in turn make a call back to the recursive method.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This is known as an 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indirect recursive call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or 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indirect recursion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FCE2D0-1077-4AE3-B8E4-7B814C024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07097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D1008-4F06-4749-A84B-11884A6D4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18.3</a:t>
            </a: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 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Example Using Recursion: Factorials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A038E91B-6A14-4F01-B088-195612B62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Factorial of a positive integer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written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! (pronounced “n factorial”), which is the product</a:t>
            </a:r>
          </a:p>
          <a:p>
            <a:pPr lvl="1">
              <a:lnSpc>
                <a:spcPct val="80000"/>
              </a:lnSpc>
            </a:pP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pt-BR" altLang="en-US" dirty="0">
                <a:solidFill>
                  <a:srgbClr val="000000"/>
                </a:solidFill>
                <a:latin typeface="AGaramond" pitchFamily="50" charset="0"/>
              </a:rPr>
              <a:t> · (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pt-BR" altLang="en-US" dirty="0">
                <a:solidFill>
                  <a:srgbClr val="000000"/>
                </a:solidFill>
                <a:latin typeface="AGaramond" pitchFamily="50" charset="0"/>
              </a:rPr>
              <a:t> – 1) · (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pt-BR" altLang="en-US" dirty="0">
                <a:solidFill>
                  <a:srgbClr val="000000"/>
                </a:solidFill>
                <a:latin typeface="AGaramond" pitchFamily="50" charset="0"/>
              </a:rPr>
              <a:t> – 2) · … · 1 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with 1! equal to 1 and 0! defined to be 1. 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factorial of integer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number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(where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number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Symbol" panose="05050102010706020507" pitchFamily="18" charset="2"/>
              </a:rPr>
              <a:t>³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0) can be calculated iteratively (</a:t>
            </a:r>
            <a:r>
              <a:rPr lang="en-US" alt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nonrecursively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) using a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statement as follows:</a:t>
            </a:r>
          </a:p>
          <a:p>
            <a:pPr marL="630238" lvl="2" indent="0">
              <a:lnSpc>
                <a:spcPct val="80000"/>
              </a:lnSpc>
              <a:buNone/>
            </a:pPr>
            <a:r>
              <a:rPr lang="en-US" altLang="en-US" sz="2300" dirty="0">
                <a:solidFill>
                  <a:srgbClr val="000000"/>
                </a:solidFill>
                <a:latin typeface="Lucida Console" panose="020B0609040504020204" pitchFamily="49" charset="0"/>
              </a:rPr>
              <a:t>factorial = </a:t>
            </a:r>
            <a:r>
              <a:rPr lang="en-US" altLang="en-US" sz="2300" dirty="0">
                <a:solidFill>
                  <a:srgbClr val="128AFF"/>
                </a:solidFill>
                <a:latin typeface="Lucida Console" panose="020B0609040504020204" pitchFamily="49" charset="0"/>
              </a:rPr>
              <a:t>1</a:t>
            </a:r>
            <a:r>
              <a:rPr lang="en-US" altLang="en-US" sz="2300" dirty="0">
                <a:solidFill>
                  <a:srgbClr val="000000"/>
                </a:solidFill>
                <a:latin typeface="Lucida Console" panose="020B0609040504020204" pitchFamily="49" charset="0"/>
              </a:rPr>
              <a:t>;</a:t>
            </a:r>
          </a:p>
          <a:p>
            <a:pPr marL="630238" lvl="2" indent="0">
              <a:lnSpc>
                <a:spcPct val="80000"/>
              </a:lnSpc>
              <a:buNone/>
            </a:pPr>
            <a:r>
              <a:rPr lang="en-US" altLang="en-US" sz="2300" dirty="0">
                <a:solidFill>
                  <a:srgbClr val="0000FF"/>
                </a:solidFill>
                <a:latin typeface="Lucida Console" panose="020B0609040504020204" pitchFamily="49" charset="0"/>
              </a:rPr>
              <a:t>for</a:t>
            </a:r>
            <a:r>
              <a:rPr lang="en-US" altLang="en-US" sz="2300" dirty="0">
                <a:solidFill>
                  <a:srgbClr val="000000"/>
                </a:solidFill>
                <a:latin typeface="Lucida Console" panose="020B0609040504020204" pitchFamily="49" charset="0"/>
              </a:rPr>
              <a:t> ( </a:t>
            </a:r>
            <a:r>
              <a:rPr lang="en-US" altLang="en-US" sz="23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2300" dirty="0">
                <a:solidFill>
                  <a:srgbClr val="000000"/>
                </a:solidFill>
                <a:latin typeface="Lucida Console" panose="020B0609040504020204" pitchFamily="49" charset="0"/>
              </a:rPr>
              <a:t> counter = number; counter &gt;= </a:t>
            </a:r>
            <a:r>
              <a:rPr lang="en-US" altLang="en-US" sz="2300" dirty="0">
                <a:solidFill>
                  <a:srgbClr val="128AFF"/>
                </a:solidFill>
                <a:latin typeface="Lucida Console" panose="020B0609040504020204" pitchFamily="49" charset="0"/>
              </a:rPr>
              <a:t>1</a:t>
            </a:r>
            <a:r>
              <a:rPr lang="en-US" altLang="en-US" sz="2300" dirty="0">
                <a:solidFill>
                  <a:srgbClr val="000000"/>
                </a:solidFill>
                <a:latin typeface="Lucida Console" panose="020B0609040504020204" pitchFamily="49" charset="0"/>
              </a:rPr>
              <a:t>; counter-- )</a:t>
            </a:r>
            <a:br>
              <a:rPr lang="en-US" altLang="en-US" sz="230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altLang="en-US" sz="2300" dirty="0">
                <a:solidFill>
                  <a:srgbClr val="000000"/>
                </a:solidFill>
                <a:latin typeface="Lucida Console" panose="020B0609040504020204" pitchFamily="49" charset="0"/>
              </a:rPr>
              <a:t>   factorial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*= counter;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Recursive declaration of the factorial calculation for integers greater than 1 is arrived at by observing the following relationship:</a:t>
            </a:r>
          </a:p>
          <a:p>
            <a:pPr lvl="1">
              <a:lnSpc>
                <a:spcPct val="80000"/>
              </a:lnSpc>
            </a:pP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dirty="0">
                <a:solidFill>
                  <a:srgbClr val="000000"/>
                </a:solidFill>
                <a:latin typeface="AGaramond" pitchFamily="50" charset="0"/>
              </a:rPr>
              <a:t>! =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dirty="0">
                <a:solidFill>
                  <a:srgbClr val="000000"/>
                </a:solidFill>
                <a:latin typeface="AGaramond" pitchFamily="50" charset="0"/>
              </a:rPr>
              <a:t> ·  (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dirty="0">
                <a:solidFill>
                  <a:srgbClr val="000000"/>
                </a:solidFill>
                <a:latin typeface="AGaramond" pitchFamily="50" charset="0"/>
              </a:rPr>
              <a:t> – 1)! 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Figure 18.3 uses recursion to calculate and print the factorials of the integers from 0 through 21.</a:t>
            </a:r>
            <a:r>
              <a:rPr lang="en-US" altLang="en-US" sz="21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FCE2D0-1077-4AE3-B8E4-7B814C024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42557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8_Recursion_Page_09">
            <a:extLst>
              <a:ext uri="{FF2B5EF4-FFF2-40B4-BE49-F238E27FC236}">
                <a16:creationId xmlns:a16="http://schemas.microsoft.com/office/drawing/2014/main" id="{F8886577-2250-4155-87AB-64673F90DE3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88" y="0"/>
            <a:ext cx="1036002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8CDF8-985F-4EE7-B462-97AEF79A2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79874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JHTP11_16</Template>
  <TotalTime>69</TotalTime>
  <Words>1937</Words>
  <Application>Microsoft Office PowerPoint</Application>
  <PresentationFormat>Widescreen</PresentationFormat>
  <Paragraphs>176</Paragraphs>
  <Slides>37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51" baseType="lpstr">
      <vt:lpstr>AGaramond</vt:lpstr>
      <vt:lpstr>Arial</vt:lpstr>
      <vt:lpstr>Calibri</vt:lpstr>
      <vt:lpstr>Cambria</vt:lpstr>
      <vt:lpstr>Lucida Console</vt:lpstr>
      <vt:lpstr>Lucida Sans Unicode</vt:lpstr>
      <vt:lpstr>LucidaSansTypewriter</vt:lpstr>
      <vt:lpstr>Symbol</vt:lpstr>
      <vt:lpstr>Times New Roman</vt:lpstr>
      <vt:lpstr>Verdana</vt:lpstr>
      <vt:lpstr>Wingdings</vt:lpstr>
      <vt:lpstr>Wingdings 2</vt:lpstr>
      <vt:lpstr>Wingdings 3</vt:lpstr>
      <vt:lpstr>Concourse</vt:lpstr>
      <vt:lpstr>Chapter 18 Recursion</vt:lpstr>
      <vt:lpstr>Course Objectives</vt:lpstr>
      <vt:lpstr>Chapter Objectives</vt:lpstr>
      <vt:lpstr>18.1  Introduction</vt:lpstr>
      <vt:lpstr>18.2   Recursion Concepts</vt:lpstr>
      <vt:lpstr>18.2   Recursion Concepts (Cont.)</vt:lpstr>
      <vt:lpstr>18.2   Recursion Concepts (Cont.)</vt:lpstr>
      <vt:lpstr>18.3   Example Using Recursion: Factorials</vt:lpstr>
      <vt:lpstr>PowerPoint Presentation</vt:lpstr>
      <vt:lpstr>PowerPoint Presentation</vt:lpstr>
      <vt:lpstr>PowerPoint Presentation</vt:lpstr>
      <vt:lpstr>18.3   Example Using Recursion: Factorials (Cont.)</vt:lpstr>
      <vt:lpstr>18.4   Reimplementing Class FactorialCalculator Using BigInteger</vt:lpstr>
      <vt:lpstr>PowerPoint Presentation</vt:lpstr>
      <vt:lpstr>PowerPoint Presentation</vt:lpstr>
      <vt:lpstr>18.4   Reimplementing Class FactorialCalculator Using BigInteger (Cont.)</vt:lpstr>
      <vt:lpstr>18.5   Example Using Recursion: Fibonacci Series</vt:lpstr>
      <vt:lpstr>18.5   Example Using Recursion: Fibonacci Series (Cont.)</vt:lpstr>
      <vt:lpstr>PowerPoint Presentation</vt:lpstr>
      <vt:lpstr>PowerPoint Presentation</vt:lpstr>
      <vt:lpstr>PowerPoint Presentation</vt:lpstr>
      <vt:lpstr>18.5   Example Using Recursion: Fibonacci Series (Cont.)</vt:lpstr>
      <vt:lpstr>18.5   Example Using Recursion: Fibonacci Series (Cont.)</vt:lpstr>
      <vt:lpstr>PowerPoint Presentation</vt:lpstr>
      <vt:lpstr>18.6   Recursion and the Method-Call Stack</vt:lpstr>
      <vt:lpstr>PowerPoint Presentation</vt:lpstr>
      <vt:lpstr>PowerPoint Presentation</vt:lpstr>
      <vt:lpstr>18.7   Recursion vs Iteration</vt:lpstr>
      <vt:lpstr>PowerPoint Presentation</vt:lpstr>
      <vt:lpstr>PowerPoint Presentation</vt:lpstr>
      <vt:lpstr>18.8   Towers of Hanoi</vt:lpstr>
      <vt:lpstr>PowerPoint Presentation</vt:lpstr>
      <vt:lpstr>PowerPoint Presentation</vt:lpstr>
      <vt:lpstr>PowerPoint Presentation</vt:lpstr>
      <vt:lpstr>18.10   Recursive Backtracking</vt:lpstr>
      <vt:lpstr>Chapter Objectives – What we covered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18 Recursion</dc:title>
  <dc:creator>Paul Deitel</dc:creator>
  <cp:lastModifiedBy>Boehmer, Michael A.</cp:lastModifiedBy>
  <cp:revision>12</cp:revision>
  <dcterms:created xsi:type="dcterms:W3CDTF">2017-07-15T16:36:41Z</dcterms:created>
  <dcterms:modified xsi:type="dcterms:W3CDTF">2018-05-07T22:37:05Z</dcterms:modified>
</cp:coreProperties>
</file>