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87"/>
  </p:notesMasterIdLst>
  <p:sldIdLst>
    <p:sldId id="335" r:id="rId2"/>
    <p:sldId id="385" r:id="rId3"/>
    <p:sldId id="382" r:id="rId4"/>
    <p:sldId id="336" r:id="rId5"/>
    <p:sldId id="337" r:id="rId6"/>
    <p:sldId id="264" r:id="rId7"/>
    <p:sldId id="265" r:id="rId8"/>
    <p:sldId id="269" r:id="rId9"/>
    <p:sldId id="270" r:id="rId10"/>
    <p:sldId id="271" r:id="rId11"/>
    <p:sldId id="338" r:id="rId12"/>
    <p:sldId id="339" r:id="rId13"/>
    <p:sldId id="340" r:id="rId14"/>
    <p:sldId id="341" r:id="rId15"/>
    <p:sldId id="342" r:id="rId16"/>
    <p:sldId id="343" r:id="rId17"/>
    <p:sldId id="274" r:id="rId18"/>
    <p:sldId id="344" r:id="rId19"/>
    <p:sldId id="345" r:id="rId20"/>
    <p:sldId id="276" r:id="rId21"/>
    <p:sldId id="277" r:id="rId22"/>
    <p:sldId id="278" r:id="rId23"/>
    <p:sldId id="346" r:id="rId24"/>
    <p:sldId id="347" r:id="rId25"/>
    <p:sldId id="348" r:id="rId26"/>
    <p:sldId id="381" r:id="rId27"/>
    <p:sldId id="281" r:id="rId28"/>
    <p:sldId id="282" r:id="rId29"/>
    <p:sldId id="283" r:id="rId30"/>
    <p:sldId id="284" r:id="rId31"/>
    <p:sldId id="285" r:id="rId32"/>
    <p:sldId id="286" r:id="rId33"/>
    <p:sldId id="289" r:id="rId34"/>
    <p:sldId id="290" r:id="rId35"/>
    <p:sldId id="291" r:id="rId36"/>
    <p:sldId id="349" r:id="rId37"/>
    <p:sldId id="350" r:id="rId38"/>
    <p:sldId id="351" r:id="rId39"/>
    <p:sldId id="352" r:id="rId40"/>
    <p:sldId id="353" r:id="rId41"/>
    <p:sldId id="354" r:id="rId42"/>
    <p:sldId id="355" r:id="rId43"/>
    <p:sldId id="356" r:id="rId44"/>
    <p:sldId id="298" r:id="rId45"/>
    <p:sldId id="299" r:id="rId46"/>
    <p:sldId id="300" r:id="rId47"/>
    <p:sldId id="301" r:id="rId48"/>
    <p:sldId id="302" r:id="rId49"/>
    <p:sldId id="357" r:id="rId50"/>
    <p:sldId id="358" r:id="rId51"/>
    <p:sldId id="359" r:id="rId52"/>
    <p:sldId id="303" r:id="rId53"/>
    <p:sldId id="304" r:id="rId54"/>
    <p:sldId id="305" r:id="rId55"/>
    <p:sldId id="306" r:id="rId56"/>
    <p:sldId id="360" r:id="rId57"/>
    <p:sldId id="361" r:id="rId58"/>
    <p:sldId id="362" r:id="rId59"/>
    <p:sldId id="363" r:id="rId60"/>
    <p:sldId id="364" r:id="rId61"/>
    <p:sldId id="365" r:id="rId62"/>
    <p:sldId id="366" r:id="rId63"/>
    <p:sldId id="367" r:id="rId64"/>
    <p:sldId id="313" r:id="rId65"/>
    <p:sldId id="314" r:id="rId66"/>
    <p:sldId id="316" r:id="rId67"/>
    <p:sldId id="317" r:id="rId68"/>
    <p:sldId id="370" r:id="rId69"/>
    <p:sldId id="371" r:id="rId70"/>
    <p:sldId id="319" r:id="rId71"/>
    <p:sldId id="372" r:id="rId72"/>
    <p:sldId id="373" r:id="rId73"/>
    <p:sldId id="374" r:id="rId74"/>
    <p:sldId id="324" r:id="rId75"/>
    <p:sldId id="325" r:id="rId76"/>
    <p:sldId id="375" r:id="rId77"/>
    <p:sldId id="326" r:id="rId78"/>
    <p:sldId id="327" r:id="rId79"/>
    <p:sldId id="328" r:id="rId80"/>
    <p:sldId id="376" r:id="rId81"/>
    <p:sldId id="377" r:id="rId82"/>
    <p:sldId id="378" r:id="rId83"/>
    <p:sldId id="379" r:id="rId84"/>
    <p:sldId id="383" r:id="rId85"/>
    <p:sldId id="384" r:id="rId86"/>
  </p:sldIdLst>
  <p:sldSz cx="12192000" cy="6858000"/>
  <p:notesSz cx="6858000" cy="9144000"/>
  <p:photoAlbum/>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07867F-E43F-4DB6-9D1E-F5A5B224F645}" v="1" dt="2020-04-03T13:28:26.2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74" autoAdjust="0"/>
    <p:restoredTop sz="94660"/>
  </p:normalViewPr>
  <p:slideViewPr>
    <p:cSldViewPr snapToGrid="0">
      <p:cViewPr varScale="1">
        <p:scale>
          <a:sx n="76" d="100"/>
          <a:sy n="76" d="100"/>
        </p:scale>
        <p:origin x="66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Paukovits" userId="8902f0b0ec3eeb91" providerId="LiveId" clId="{0A07867F-E43F-4DB6-9D1E-F5A5B224F645}"/>
    <pc:docChg chg="modSld">
      <pc:chgData name="John Paukovits" userId="8902f0b0ec3eeb91" providerId="LiveId" clId="{0A07867F-E43F-4DB6-9D1E-F5A5B224F645}" dt="2020-04-03T13:28:26.239" v="0" actId="20578"/>
      <pc:docMkLst>
        <pc:docMk/>
      </pc:docMkLst>
      <pc:sldChg chg="modSp">
        <pc:chgData name="John Paukovits" userId="8902f0b0ec3eeb91" providerId="LiveId" clId="{0A07867F-E43F-4DB6-9D1E-F5A5B224F645}" dt="2020-04-03T13:28:26.239" v="0" actId="20578"/>
        <pc:sldMkLst>
          <pc:docMk/>
          <pc:sldMk cId="1864350346" sldId="353"/>
        </pc:sldMkLst>
        <pc:spChg chg="mod">
          <ac:chgData name="John Paukovits" userId="8902f0b0ec3eeb91" providerId="LiveId" clId="{0A07867F-E43F-4DB6-9D1E-F5A5B224F645}" dt="2020-04-03T13:28:26.239" v="0" actId="20578"/>
          <ac:spMkLst>
            <pc:docMk/>
            <pc:sldMk cId="1864350346" sldId="353"/>
            <ac:spMk id="61443" creationId="{840F4D53-F7AF-413B-AA3C-75CC22012E7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alibri" panose="020F0502020204030204" pitchFamily="34" charset="0"/>
                <a:cs typeface="Calibri" panose="020F050202020403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Calibri" panose="020F0502020204030204" pitchFamily="34" charset="0"/>
                <a:cs typeface="Calibri" panose="020F0502020204030204" pitchFamily="34" charset="0"/>
              </a:defRPr>
            </a:lvl1pPr>
          </a:lstStyle>
          <a:p>
            <a:fld id="{77BCC957-B35A-4D7A-8CBD-ABBAB1546120}" type="datetimeFigureOut">
              <a:rPr lang="en-US" smtClean="0"/>
              <a:pPr/>
              <a:t>4/3/2020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Calibri" panose="020F0502020204030204" pitchFamily="34" charset="0"/>
                <a:cs typeface="Calibri" panose="020F050202020403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Calibri" panose="020F0502020204030204" pitchFamily="34" charset="0"/>
                <a:cs typeface="Calibri" panose="020F0502020204030204" pitchFamily="34" charset="0"/>
              </a:defRPr>
            </a:lvl1pPr>
          </a:lstStyle>
          <a:p>
            <a:fld id="{B1F7CFB9-DD5C-490A-9757-1953122F509C}" type="slidenum">
              <a:rPr lang="en-US" smtClean="0"/>
              <a:pPr/>
              <a:t>‹#›</a:t>
            </a:fld>
            <a:endParaRPr lang="en-US" dirty="0"/>
          </a:p>
        </p:txBody>
      </p:sp>
    </p:spTree>
    <p:extLst>
      <p:ext uri="{BB962C8B-B14F-4D97-AF65-F5344CB8AC3E}">
        <p14:creationId xmlns:p14="http://schemas.microsoft.com/office/powerpoint/2010/main" val="2954219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a:extLst>
              <a:ext uri="{FF2B5EF4-FFF2-40B4-BE49-F238E27FC236}">
                <a16:creationId xmlns:a16="http://schemas.microsoft.com/office/drawing/2014/main" id="{42D170B6-ECAE-4D0C-8D60-EE8FA510161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5" name="Notes Placeholder 2">
            <a:extLst>
              <a:ext uri="{FF2B5EF4-FFF2-40B4-BE49-F238E27FC236}">
                <a16:creationId xmlns:a16="http://schemas.microsoft.com/office/drawing/2014/main" id="{CB7D279F-5908-4A6B-9D7C-99ADF911EA1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0532" name="Slide Number Placeholder 3">
            <a:extLst>
              <a:ext uri="{FF2B5EF4-FFF2-40B4-BE49-F238E27FC236}">
                <a16:creationId xmlns:a16="http://schemas.microsoft.com/office/drawing/2014/main" id="{814EDE84-A6EB-4E25-9A03-1835D95C24BF}"/>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A018DF0-7794-4445-8A73-AA1635C450CD}" type="slidenum">
              <a:rPr lang="en-US" altLang="en-US">
                <a:latin typeface="Calibri" panose="020F0502020204030204" pitchFamily="34" charset="0"/>
                <a:cs typeface="Calibri" panose="020F0502020204030204" pitchFamily="34" charset="0"/>
              </a:rPr>
              <a:pPr eaLnBrk="1" hangingPunct="1"/>
              <a:t>1</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794808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a:extLst>
              <a:ext uri="{FF2B5EF4-FFF2-40B4-BE49-F238E27FC236}">
                <a16:creationId xmlns:a16="http://schemas.microsoft.com/office/drawing/2014/main" id="{AA933597-A954-4429-8A7D-2168D162FD6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1" name="Notes Placeholder 2">
            <a:extLst>
              <a:ext uri="{FF2B5EF4-FFF2-40B4-BE49-F238E27FC236}">
                <a16:creationId xmlns:a16="http://schemas.microsoft.com/office/drawing/2014/main" id="{9807FA90-AAAB-4F4C-92FB-79D67B421EC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2036" name="Slide Number Placeholder 3">
            <a:extLst>
              <a:ext uri="{FF2B5EF4-FFF2-40B4-BE49-F238E27FC236}">
                <a16:creationId xmlns:a16="http://schemas.microsoft.com/office/drawing/2014/main" id="{5A7380CB-9E16-45EB-A269-DD0C74F27605}"/>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ADA3F0A-9B67-4DBD-8ECE-AA33099985FF}" type="slidenum">
              <a:rPr lang="en-US" altLang="en-US">
                <a:latin typeface="Calibri" panose="020F0502020204030204" pitchFamily="34" charset="0"/>
                <a:cs typeface="Calibri" panose="020F0502020204030204" pitchFamily="34" charset="0"/>
              </a:rPr>
              <a:pPr eaLnBrk="1" hangingPunct="1"/>
              <a:t>18</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018217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a:extLst>
              <a:ext uri="{FF2B5EF4-FFF2-40B4-BE49-F238E27FC236}">
                <a16:creationId xmlns:a16="http://schemas.microsoft.com/office/drawing/2014/main" id="{2921E4ED-B06D-4045-8144-D06BB90FDD6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5" name="Notes Placeholder 2">
            <a:extLst>
              <a:ext uri="{FF2B5EF4-FFF2-40B4-BE49-F238E27FC236}">
                <a16:creationId xmlns:a16="http://schemas.microsoft.com/office/drawing/2014/main" id="{B33F7D8C-152A-4BC7-815A-E9E7EDB2966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3060" name="Slide Number Placeholder 3">
            <a:extLst>
              <a:ext uri="{FF2B5EF4-FFF2-40B4-BE49-F238E27FC236}">
                <a16:creationId xmlns:a16="http://schemas.microsoft.com/office/drawing/2014/main" id="{A9135CC7-5BE8-44D1-BD4D-799795AB5742}"/>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5A740D1-6856-4358-9E4D-8004B574C277}" type="slidenum">
              <a:rPr lang="en-US" altLang="en-US">
                <a:latin typeface="Calibri" panose="020F0502020204030204" pitchFamily="34" charset="0"/>
                <a:cs typeface="Calibri" panose="020F0502020204030204" pitchFamily="34" charset="0"/>
              </a:rPr>
              <a:pPr eaLnBrk="1" hangingPunct="1"/>
              <a:t>19</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002905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a:extLst>
              <a:ext uri="{FF2B5EF4-FFF2-40B4-BE49-F238E27FC236}">
                <a16:creationId xmlns:a16="http://schemas.microsoft.com/office/drawing/2014/main" id="{36E9D0BD-358E-4285-BB17-F20F53E6F33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Notes Placeholder 2">
            <a:extLst>
              <a:ext uri="{FF2B5EF4-FFF2-40B4-BE49-F238E27FC236}">
                <a16:creationId xmlns:a16="http://schemas.microsoft.com/office/drawing/2014/main" id="{CB2BA16E-5609-4473-888A-F8794E27800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7156" name="Slide Number Placeholder 3">
            <a:extLst>
              <a:ext uri="{FF2B5EF4-FFF2-40B4-BE49-F238E27FC236}">
                <a16:creationId xmlns:a16="http://schemas.microsoft.com/office/drawing/2014/main" id="{6A783F81-0985-48D6-8DD2-DC18CF1C1B2C}"/>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EFA52A7-09BA-4190-8B58-64702A83ACA8}" type="slidenum">
              <a:rPr lang="en-US" altLang="en-US">
                <a:latin typeface="Calibri" panose="020F0502020204030204" pitchFamily="34" charset="0"/>
                <a:cs typeface="Calibri" panose="020F0502020204030204" pitchFamily="34" charset="0"/>
              </a:rPr>
              <a:pPr eaLnBrk="1" hangingPunct="1"/>
              <a:t>23</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884840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a:extLst>
              <a:ext uri="{FF2B5EF4-FFF2-40B4-BE49-F238E27FC236}">
                <a16:creationId xmlns:a16="http://schemas.microsoft.com/office/drawing/2014/main" id="{0CA94579-1D68-41B6-B411-8B601AC90A2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3" name="Notes Placeholder 2">
            <a:extLst>
              <a:ext uri="{FF2B5EF4-FFF2-40B4-BE49-F238E27FC236}">
                <a16:creationId xmlns:a16="http://schemas.microsoft.com/office/drawing/2014/main" id="{F4966A08-B823-4E46-AC5C-F379B19E073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81252" name="Slide Number Placeholder 3">
            <a:extLst>
              <a:ext uri="{FF2B5EF4-FFF2-40B4-BE49-F238E27FC236}">
                <a16:creationId xmlns:a16="http://schemas.microsoft.com/office/drawing/2014/main" id="{9400B2E0-6CB3-4919-928F-1B401E1CBB6C}"/>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4F6E6A2-726B-476C-A445-A0FE32E77C5E}" type="slidenum">
              <a:rPr lang="en-US" altLang="en-US">
                <a:latin typeface="Calibri" panose="020F0502020204030204" pitchFamily="34" charset="0"/>
                <a:cs typeface="Calibri" panose="020F0502020204030204" pitchFamily="34" charset="0"/>
              </a:rPr>
              <a:pPr eaLnBrk="1" hangingPunct="1"/>
              <a:t>24</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308763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a:extLst>
              <a:ext uri="{FF2B5EF4-FFF2-40B4-BE49-F238E27FC236}">
                <a16:creationId xmlns:a16="http://schemas.microsoft.com/office/drawing/2014/main" id="{B5481D10-3C5E-46E4-A344-3F44C62BCF9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7" name="Notes Placeholder 2">
            <a:extLst>
              <a:ext uri="{FF2B5EF4-FFF2-40B4-BE49-F238E27FC236}">
                <a16:creationId xmlns:a16="http://schemas.microsoft.com/office/drawing/2014/main" id="{1C511567-DA4C-411D-BFA7-615E947E499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82276" name="Slide Number Placeholder 3">
            <a:extLst>
              <a:ext uri="{FF2B5EF4-FFF2-40B4-BE49-F238E27FC236}">
                <a16:creationId xmlns:a16="http://schemas.microsoft.com/office/drawing/2014/main" id="{7BA1C5A0-A946-4E02-8B96-D039C7707F65}"/>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4DC2533-E165-40DA-B145-60D78FC07AE2}" type="slidenum">
              <a:rPr lang="en-US" altLang="en-US">
                <a:latin typeface="Calibri" panose="020F0502020204030204" pitchFamily="34" charset="0"/>
                <a:cs typeface="Calibri" panose="020F0502020204030204" pitchFamily="34" charset="0"/>
              </a:rPr>
              <a:pPr eaLnBrk="1" hangingPunct="1"/>
              <a:t>25</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4010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a:extLst>
              <a:ext uri="{FF2B5EF4-FFF2-40B4-BE49-F238E27FC236}">
                <a16:creationId xmlns:a16="http://schemas.microsoft.com/office/drawing/2014/main" id="{B5481D10-3C5E-46E4-A344-3F44C62BCF9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7" name="Notes Placeholder 2">
            <a:extLst>
              <a:ext uri="{FF2B5EF4-FFF2-40B4-BE49-F238E27FC236}">
                <a16:creationId xmlns:a16="http://schemas.microsoft.com/office/drawing/2014/main" id="{1C511567-DA4C-411D-BFA7-615E947E499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82276" name="Slide Number Placeholder 3">
            <a:extLst>
              <a:ext uri="{FF2B5EF4-FFF2-40B4-BE49-F238E27FC236}">
                <a16:creationId xmlns:a16="http://schemas.microsoft.com/office/drawing/2014/main" id="{7BA1C5A0-A946-4E02-8B96-D039C7707F65}"/>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4DC2533-E165-40DA-B145-60D78FC07AE2}" type="slidenum">
              <a:rPr lang="en-US" altLang="en-US">
                <a:latin typeface="Calibri" panose="020F0502020204030204" pitchFamily="34" charset="0"/>
                <a:cs typeface="Calibri" panose="020F0502020204030204" pitchFamily="34" charset="0"/>
              </a:rPr>
              <a:pPr eaLnBrk="1" hangingPunct="1"/>
              <a:t>26</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740467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a:extLst>
              <a:ext uri="{FF2B5EF4-FFF2-40B4-BE49-F238E27FC236}">
                <a16:creationId xmlns:a16="http://schemas.microsoft.com/office/drawing/2014/main" id="{CE6EE332-5019-4F66-8109-5A6BFE7177E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1" name="Notes Placeholder 2">
            <a:extLst>
              <a:ext uri="{FF2B5EF4-FFF2-40B4-BE49-F238E27FC236}">
                <a16:creationId xmlns:a16="http://schemas.microsoft.com/office/drawing/2014/main" id="{138D66DF-EFED-48B2-84D7-2FD7B2C0A20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1492" name="Slide Number Placeholder 3">
            <a:extLst>
              <a:ext uri="{FF2B5EF4-FFF2-40B4-BE49-F238E27FC236}">
                <a16:creationId xmlns:a16="http://schemas.microsoft.com/office/drawing/2014/main" id="{698B4DA1-4904-4C22-99D8-9D1676BFF382}"/>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282B15E-2339-41EF-BC75-B25049453189}" type="slidenum">
              <a:rPr lang="en-US" altLang="en-US">
                <a:latin typeface="Calibri" panose="020F0502020204030204" pitchFamily="34" charset="0"/>
                <a:cs typeface="Calibri" panose="020F0502020204030204" pitchFamily="34" charset="0"/>
              </a:rPr>
              <a:pPr eaLnBrk="1" hangingPunct="1"/>
              <a:t>36</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49269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a:extLst>
              <a:ext uri="{FF2B5EF4-FFF2-40B4-BE49-F238E27FC236}">
                <a16:creationId xmlns:a16="http://schemas.microsoft.com/office/drawing/2014/main" id="{8E596119-06CE-42AB-9439-AEACFDE3909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1555" name="Notes Placeholder 2">
            <a:extLst>
              <a:ext uri="{FF2B5EF4-FFF2-40B4-BE49-F238E27FC236}">
                <a16:creationId xmlns:a16="http://schemas.microsoft.com/office/drawing/2014/main" id="{A7CBCB94-D285-4232-94B5-3BA60A7D119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5588" name="Slide Number Placeholder 3">
            <a:extLst>
              <a:ext uri="{FF2B5EF4-FFF2-40B4-BE49-F238E27FC236}">
                <a16:creationId xmlns:a16="http://schemas.microsoft.com/office/drawing/2014/main" id="{84D132C7-0F57-4575-A1E2-9F8212514B1F}"/>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5B8986E-BBBC-458E-9BE6-99C323E7C447}" type="slidenum">
              <a:rPr lang="en-US" altLang="en-US">
                <a:latin typeface="Calibri" panose="020F0502020204030204" pitchFamily="34" charset="0"/>
                <a:cs typeface="Calibri" panose="020F0502020204030204" pitchFamily="34" charset="0"/>
              </a:rPr>
              <a:pPr eaLnBrk="1" hangingPunct="1"/>
              <a:t>37</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046124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a:extLst>
              <a:ext uri="{FF2B5EF4-FFF2-40B4-BE49-F238E27FC236}">
                <a16:creationId xmlns:a16="http://schemas.microsoft.com/office/drawing/2014/main" id="{A27F0EE2-3329-40A6-A1AE-874C3108198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9" name="Notes Placeholder 2">
            <a:extLst>
              <a:ext uri="{FF2B5EF4-FFF2-40B4-BE49-F238E27FC236}">
                <a16:creationId xmlns:a16="http://schemas.microsoft.com/office/drawing/2014/main" id="{B6E421C1-7B14-4F74-BA77-0D04F606F27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6612" name="Slide Number Placeholder 3">
            <a:extLst>
              <a:ext uri="{FF2B5EF4-FFF2-40B4-BE49-F238E27FC236}">
                <a16:creationId xmlns:a16="http://schemas.microsoft.com/office/drawing/2014/main" id="{AE758F36-0ED8-4F11-8906-52D026520DAC}"/>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39144D8-A5D4-4B73-B766-93BC66723FDB}" type="slidenum">
              <a:rPr lang="en-US" altLang="en-US">
                <a:latin typeface="Calibri" panose="020F0502020204030204" pitchFamily="34" charset="0"/>
                <a:cs typeface="Calibri" panose="020F0502020204030204" pitchFamily="34" charset="0"/>
              </a:rPr>
              <a:pPr eaLnBrk="1" hangingPunct="1"/>
              <a:t>38</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83597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a:extLst>
              <a:ext uri="{FF2B5EF4-FFF2-40B4-BE49-F238E27FC236}">
                <a16:creationId xmlns:a16="http://schemas.microsoft.com/office/drawing/2014/main" id="{A39815AE-49F2-49C0-B23D-D4BB5863F58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03" name="Notes Placeholder 2">
            <a:extLst>
              <a:ext uri="{FF2B5EF4-FFF2-40B4-BE49-F238E27FC236}">
                <a16:creationId xmlns:a16="http://schemas.microsoft.com/office/drawing/2014/main" id="{840BD071-23BD-4F95-8AC9-5E67CEF496D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8660" name="Slide Number Placeholder 3">
            <a:extLst>
              <a:ext uri="{FF2B5EF4-FFF2-40B4-BE49-F238E27FC236}">
                <a16:creationId xmlns:a16="http://schemas.microsoft.com/office/drawing/2014/main" id="{6AFA495C-C02D-4530-890C-A56C25D9B371}"/>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076CB7D-5D75-4463-8B42-D184E661AC8E}" type="slidenum">
              <a:rPr lang="en-US" altLang="en-US">
                <a:latin typeface="Calibri" panose="020F0502020204030204" pitchFamily="34" charset="0"/>
                <a:cs typeface="Calibri" panose="020F0502020204030204" pitchFamily="34" charset="0"/>
              </a:rPr>
              <a:pPr eaLnBrk="1" hangingPunct="1"/>
              <a:t>39</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60372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a:extLst>
              <a:ext uri="{FF2B5EF4-FFF2-40B4-BE49-F238E27FC236}">
                <a16:creationId xmlns:a16="http://schemas.microsoft.com/office/drawing/2014/main" id="{DF6E50A2-81B2-4B6E-B629-EFF3AE8BE8D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7219" name="Notes Placeholder 2">
            <a:extLst>
              <a:ext uri="{FF2B5EF4-FFF2-40B4-BE49-F238E27FC236}">
                <a16:creationId xmlns:a16="http://schemas.microsoft.com/office/drawing/2014/main" id="{D1CB0143-9F63-42BE-AFAD-8260BA10B82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3604" name="Slide Number Placeholder 3">
            <a:extLst>
              <a:ext uri="{FF2B5EF4-FFF2-40B4-BE49-F238E27FC236}">
                <a16:creationId xmlns:a16="http://schemas.microsoft.com/office/drawing/2014/main" id="{7EC52922-6AD8-4490-9E71-F9830376B19E}"/>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61812C4-CB95-4EAA-82D8-D344A8D9CADF}" type="slidenum">
              <a:rPr lang="en-US" altLang="en-US">
                <a:latin typeface="Calibri" panose="020F0502020204030204" pitchFamily="34" charset="0"/>
                <a:cs typeface="Calibri" panose="020F0502020204030204" pitchFamily="34" charset="0"/>
              </a:rPr>
              <a:pPr eaLnBrk="1" hangingPunct="1"/>
              <a:t>4</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32514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a:extLst>
              <a:ext uri="{FF2B5EF4-FFF2-40B4-BE49-F238E27FC236}">
                <a16:creationId xmlns:a16="http://schemas.microsoft.com/office/drawing/2014/main" id="{B874BEE3-8313-4C8C-8394-1142080C762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4627" name="Notes Placeholder 2">
            <a:extLst>
              <a:ext uri="{FF2B5EF4-FFF2-40B4-BE49-F238E27FC236}">
                <a16:creationId xmlns:a16="http://schemas.microsoft.com/office/drawing/2014/main" id="{7102D286-4310-41FC-9AFD-0A5F506EC91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1732" name="Slide Number Placeholder 3">
            <a:extLst>
              <a:ext uri="{FF2B5EF4-FFF2-40B4-BE49-F238E27FC236}">
                <a16:creationId xmlns:a16="http://schemas.microsoft.com/office/drawing/2014/main" id="{BCB9FBE4-88F5-480C-9411-9D3585981205}"/>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619F439-591A-4D3F-AF49-3B12A30E846A}" type="slidenum">
              <a:rPr lang="en-US" altLang="en-US">
                <a:latin typeface="Calibri" panose="020F0502020204030204" pitchFamily="34" charset="0"/>
                <a:cs typeface="Calibri" panose="020F0502020204030204" pitchFamily="34" charset="0"/>
              </a:rPr>
              <a:pPr eaLnBrk="1" hangingPunct="1"/>
              <a:t>40</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278012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a:extLst>
              <a:ext uri="{FF2B5EF4-FFF2-40B4-BE49-F238E27FC236}">
                <a16:creationId xmlns:a16="http://schemas.microsoft.com/office/drawing/2014/main" id="{71D5DC8A-274B-45E0-A748-DD63D0C7DF4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5651" name="Notes Placeholder 2">
            <a:extLst>
              <a:ext uri="{FF2B5EF4-FFF2-40B4-BE49-F238E27FC236}">
                <a16:creationId xmlns:a16="http://schemas.microsoft.com/office/drawing/2014/main" id="{AB14ADFC-E1A2-4874-B3B4-5186A6A36A2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2756" name="Slide Number Placeholder 3">
            <a:extLst>
              <a:ext uri="{FF2B5EF4-FFF2-40B4-BE49-F238E27FC236}">
                <a16:creationId xmlns:a16="http://schemas.microsoft.com/office/drawing/2014/main" id="{80B691C6-70D8-45FF-92DC-FA78585EA34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D028ACC-65C3-4A9A-BBD3-8684BC7E91AD}" type="slidenum">
              <a:rPr lang="en-US" altLang="en-US">
                <a:latin typeface="Calibri" panose="020F0502020204030204" pitchFamily="34" charset="0"/>
                <a:cs typeface="Calibri" panose="020F0502020204030204" pitchFamily="34" charset="0"/>
              </a:rPr>
              <a:pPr eaLnBrk="1" hangingPunct="1"/>
              <a:t>41</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75836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a:extLst>
              <a:ext uri="{FF2B5EF4-FFF2-40B4-BE49-F238E27FC236}">
                <a16:creationId xmlns:a16="http://schemas.microsoft.com/office/drawing/2014/main" id="{9FD655CF-34FF-4DAB-ABC3-B718814C7CF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6675" name="Notes Placeholder 2">
            <a:extLst>
              <a:ext uri="{FF2B5EF4-FFF2-40B4-BE49-F238E27FC236}">
                <a16:creationId xmlns:a16="http://schemas.microsoft.com/office/drawing/2014/main" id="{495908ED-0BA5-4E4D-9C99-7FD87601D25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3780" name="Slide Number Placeholder 3">
            <a:extLst>
              <a:ext uri="{FF2B5EF4-FFF2-40B4-BE49-F238E27FC236}">
                <a16:creationId xmlns:a16="http://schemas.microsoft.com/office/drawing/2014/main" id="{14075627-5169-481F-95A0-776F524C5364}"/>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183E7B3-5314-4AFA-B067-0DAB9E7DD686}" type="slidenum">
              <a:rPr lang="en-US" altLang="en-US">
                <a:latin typeface="Calibri" panose="020F0502020204030204" pitchFamily="34" charset="0"/>
                <a:cs typeface="Calibri" panose="020F0502020204030204" pitchFamily="34" charset="0"/>
              </a:rPr>
              <a:pPr eaLnBrk="1" hangingPunct="1"/>
              <a:t>42</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784618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a:extLst>
              <a:ext uri="{FF2B5EF4-FFF2-40B4-BE49-F238E27FC236}">
                <a16:creationId xmlns:a16="http://schemas.microsoft.com/office/drawing/2014/main" id="{32AAA8FC-522E-4D18-AEB5-5363445001B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699" name="Notes Placeholder 2">
            <a:extLst>
              <a:ext uri="{FF2B5EF4-FFF2-40B4-BE49-F238E27FC236}">
                <a16:creationId xmlns:a16="http://schemas.microsoft.com/office/drawing/2014/main" id="{78FDCCEB-53EB-4EBB-AA94-DFD36E7D438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6852" name="Slide Number Placeholder 3">
            <a:extLst>
              <a:ext uri="{FF2B5EF4-FFF2-40B4-BE49-F238E27FC236}">
                <a16:creationId xmlns:a16="http://schemas.microsoft.com/office/drawing/2014/main" id="{E5F557F2-908E-488E-A713-031D166F78D1}"/>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B24CD08-47E7-47CE-AA86-54A460EFF5B1}" type="slidenum">
              <a:rPr lang="en-US" altLang="en-US">
                <a:latin typeface="Calibri" panose="020F0502020204030204" pitchFamily="34" charset="0"/>
                <a:cs typeface="Calibri" panose="020F0502020204030204" pitchFamily="34" charset="0"/>
              </a:rPr>
              <a:pPr eaLnBrk="1" hangingPunct="1"/>
              <a:t>43</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339766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a:extLst>
              <a:ext uri="{FF2B5EF4-FFF2-40B4-BE49-F238E27FC236}">
                <a16:creationId xmlns:a16="http://schemas.microsoft.com/office/drawing/2014/main" id="{4FE855A3-6A75-40CD-A786-D66E24555BA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8723" name="Notes Placeholder 2">
            <a:extLst>
              <a:ext uri="{FF2B5EF4-FFF2-40B4-BE49-F238E27FC236}">
                <a16:creationId xmlns:a16="http://schemas.microsoft.com/office/drawing/2014/main" id="{94F8A319-24B7-439A-A657-FD98ABE48B3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14020" name="Slide Number Placeholder 3">
            <a:extLst>
              <a:ext uri="{FF2B5EF4-FFF2-40B4-BE49-F238E27FC236}">
                <a16:creationId xmlns:a16="http://schemas.microsoft.com/office/drawing/2014/main" id="{8688BD08-356D-48A1-96B7-79BDC2324A7E}"/>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5D6BF3F-924F-45D4-BBC6-82855896B36D}" type="slidenum">
              <a:rPr lang="en-US" altLang="en-US">
                <a:latin typeface="Calibri" panose="020F0502020204030204" pitchFamily="34" charset="0"/>
                <a:cs typeface="Calibri" panose="020F0502020204030204" pitchFamily="34" charset="0"/>
              </a:rPr>
              <a:pPr eaLnBrk="1" hangingPunct="1"/>
              <a:t>49</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964978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a:extLst>
              <a:ext uri="{FF2B5EF4-FFF2-40B4-BE49-F238E27FC236}">
                <a16:creationId xmlns:a16="http://schemas.microsoft.com/office/drawing/2014/main" id="{D8F2BE6F-3E0C-4DD1-AD09-B6A9CC19274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9747" name="Notes Placeholder 2">
            <a:extLst>
              <a:ext uri="{FF2B5EF4-FFF2-40B4-BE49-F238E27FC236}">
                <a16:creationId xmlns:a16="http://schemas.microsoft.com/office/drawing/2014/main" id="{97145F26-7C5C-489A-ACDC-F1EFA08CAEA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15044" name="Slide Number Placeholder 3">
            <a:extLst>
              <a:ext uri="{FF2B5EF4-FFF2-40B4-BE49-F238E27FC236}">
                <a16:creationId xmlns:a16="http://schemas.microsoft.com/office/drawing/2014/main" id="{94F02EEA-34B3-45CE-88F6-C1E709859617}"/>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410FD07-CA70-43CE-8FEC-FEBCBC15F491}" type="slidenum">
              <a:rPr lang="en-US" altLang="en-US">
                <a:latin typeface="Calibri" panose="020F0502020204030204" pitchFamily="34" charset="0"/>
                <a:cs typeface="Calibri" panose="020F0502020204030204" pitchFamily="34" charset="0"/>
              </a:rPr>
              <a:pPr eaLnBrk="1" hangingPunct="1"/>
              <a:t>50</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594964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a:extLst>
              <a:ext uri="{FF2B5EF4-FFF2-40B4-BE49-F238E27FC236}">
                <a16:creationId xmlns:a16="http://schemas.microsoft.com/office/drawing/2014/main" id="{903CF5E5-3975-462D-8436-396E5D0557F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0771" name="Notes Placeholder 2">
            <a:extLst>
              <a:ext uri="{FF2B5EF4-FFF2-40B4-BE49-F238E27FC236}">
                <a16:creationId xmlns:a16="http://schemas.microsoft.com/office/drawing/2014/main" id="{330C6BD2-C7D0-4972-BEB1-66182ED8704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15044" name="Slide Number Placeholder 3">
            <a:extLst>
              <a:ext uri="{FF2B5EF4-FFF2-40B4-BE49-F238E27FC236}">
                <a16:creationId xmlns:a16="http://schemas.microsoft.com/office/drawing/2014/main" id="{3C94C01A-0BA4-45DD-A035-6EEC8FED2B7D}"/>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2104ADF-87FC-4493-ABD4-1E6579943F81}" type="slidenum">
              <a:rPr lang="en-US" altLang="en-US">
                <a:latin typeface="Calibri" panose="020F0502020204030204" pitchFamily="34" charset="0"/>
                <a:cs typeface="Calibri" panose="020F0502020204030204" pitchFamily="34" charset="0"/>
              </a:rPr>
              <a:pPr eaLnBrk="1" hangingPunct="1"/>
              <a:t>51</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347636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a:extLst>
              <a:ext uri="{FF2B5EF4-FFF2-40B4-BE49-F238E27FC236}">
                <a16:creationId xmlns:a16="http://schemas.microsoft.com/office/drawing/2014/main" id="{813C239C-BA37-4112-AD9E-BBE85889FBA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1795" name="Notes Placeholder 2">
            <a:extLst>
              <a:ext uri="{FF2B5EF4-FFF2-40B4-BE49-F238E27FC236}">
                <a16:creationId xmlns:a16="http://schemas.microsoft.com/office/drawing/2014/main" id="{384E07F0-AAE0-4993-98EB-D73D66853BF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20164" name="Slide Number Placeholder 3">
            <a:extLst>
              <a:ext uri="{FF2B5EF4-FFF2-40B4-BE49-F238E27FC236}">
                <a16:creationId xmlns:a16="http://schemas.microsoft.com/office/drawing/2014/main" id="{740B3DB2-56BB-4DA3-8840-5F84BE68CD76}"/>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90CFFEA-D998-4AD1-94A5-09C2F20E42A1}" type="slidenum">
              <a:rPr lang="en-US" altLang="en-US">
                <a:latin typeface="Calibri" panose="020F0502020204030204" pitchFamily="34" charset="0"/>
                <a:cs typeface="Calibri" panose="020F0502020204030204" pitchFamily="34" charset="0"/>
              </a:rPr>
              <a:pPr eaLnBrk="1" hangingPunct="1"/>
              <a:t>56</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30861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a:extLst>
              <a:ext uri="{FF2B5EF4-FFF2-40B4-BE49-F238E27FC236}">
                <a16:creationId xmlns:a16="http://schemas.microsoft.com/office/drawing/2014/main" id="{39143D2F-D714-44FF-B380-29A9063FD81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2819" name="Notes Placeholder 2">
            <a:extLst>
              <a:ext uri="{FF2B5EF4-FFF2-40B4-BE49-F238E27FC236}">
                <a16:creationId xmlns:a16="http://schemas.microsoft.com/office/drawing/2014/main" id="{7F4BEFAA-6122-4CE7-86DC-8CB7CC8335B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22212" name="Slide Number Placeholder 3">
            <a:extLst>
              <a:ext uri="{FF2B5EF4-FFF2-40B4-BE49-F238E27FC236}">
                <a16:creationId xmlns:a16="http://schemas.microsoft.com/office/drawing/2014/main" id="{740FDABC-29BA-45F8-ADB2-757A2466933A}"/>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50B07DD-9A4F-4DE5-B308-C04C0428B15B}" type="slidenum">
              <a:rPr lang="en-US" altLang="en-US">
                <a:latin typeface="Calibri" panose="020F0502020204030204" pitchFamily="34" charset="0"/>
                <a:cs typeface="Calibri" panose="020F0502020204030204" pitchFamily="34" charset="0"/>
              </a:rPr>
              <a:pPr eaLnBrk="1" hangingPunct="1"/>
              <a:t>57</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725050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a:extLst>
              <a:ext uri="{FF2B5EF4-FFF2-40B4-BE49-F238E27FC236}">
                <a16:creationId xmlns:a16="http://schemas.microsoft.com/office/drawing/2014/main" id="{47FB9B4A-0060-4751-AD82-E4547741D36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43" name="Notes Placeholder 2">
            <a:extLst>
              <a:ext uri="{FF2B5EF4-FFF2-40B4-BE49-F238E27FC236}">
                <a16:creationId xmlns:a16="http://schemas.microsoft.com/office/drawing/2014/main" id="{A3DE5D7A-BDC8-46CA-81DC-40F182C6B79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23236" name="Slide Number Placeholder 3">
            <a:extLst>
              <a:ext uri="{FF2B5EF4-FFF2-40B4-BE49-F238E27FC236}">
                <a16:creationId xmlns:a16="http://schemas.microsoft.com/office/drawing/2014/main" id="{82180B1C-471E-414D-AE1A-6481EF465209}"/>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FE63BAB-C912-4028-A9F2-881A304F444E}" type="slidenum">
              <a:rPr lang="en-US" altLang="en-US">
                <a:latin typeface="Calibri" panose="020F0502020204030204" pitchFamily="34" charset="0"/>
                <a:cs typeface="Calibri" panose="020F0502020204030204" pitchFamily="34" charset="0"/>
              </a:rPr>
              <a:pPr eaLnBrk="1" hangingPunct="1"/>
              <a:t>58</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15357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a:extLst>
              <a:ext uri="{FF2B5EF4-FFF2-40B4-BE49-F238E27FC236}">
                <a16:creationId xmlns:a16="http://schemas.microsoft.com/office/drawing/2014/main" id="{B8E7B69A-296F-4459-B5DF-F53EB5A52B9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a:extLst>
              <a:ext uri="{FF2B5EF4-FFF2-40B4-BE49-F238E27FC236}">
                <a16:creationId xmlns:a16="http://schemas.microsoft.com/office/drawing/2014/main" id="{FB4E2D1C-C34D-40EF-9B90-36F114A019D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4628" name="Slide Number Placeholder 3">
            <a:extLst>
              <a:ext uri="{FF2B5EF4-FFF2-40B4-BE49-F238E27FC236}">
                <a16:creationId xmlns:a16="http://schemas.microsoft.com/office/drawing/2014/main" id="{ACFE43A2-FF50-4437-B3B5-3925DDD7BAEE}"/>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F69A83A-DB35-4D53-BC2C-1D6259658766}" type="slidenum">
              <a:rPr lang="en-US" altLang="en-US">
                <a:latin typeface="Calibri" panose="020F0502020204030204" pitchFamily="34" charset="0"/>
                <a:cs typeface="Calibri" panose="020F0502020204030204" pitchFamily="34" charset="0"/>
              </a:rPr>
              <a:pPr eaLnBrk="1" hangingPunct="1"/>
              <a:t>5</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648681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a:extLst>
              <a:ext uri="{FF2B5EF4-FFF2-40B4-BE49-F238E27FC236}">
                <a16:creationId xmlns:a16="http://schemas.microsoft.com/office/drawing/2014/main" id="{2AB4CC3F-EFB6-42A0-8E8C-2886B97090A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4867" name="Notes Placeholder 2">
            <a:extLst>
              <a:ext uri="{FF2B5EF4-FFF2-40B4-BE49-F238E27FC236}">
                <a16:creationId xmlns:a16="http://schemas.microsoft.com/office/drawing/2014/main" id="{85724F1F-F5AD-467B-A2F4-0D53FE27CD8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24260" name="Slide Number Placeholder 3">
            <a:extLst>
              <a:ext uri="{FF2B5EF4-FFF2-40B4-BE49-F238E27FC236}">
                <a16:creationId xmlns:a16="http://schemas.microsoft.com/office/drawing/2014/main" id="{EE9C78E5-4F12-4805-BCAF-2AD5A96508CF}"/>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B2D1231-E064-4F6C-AA61-920040E69D97}" type="slidenum">
              <a:rPr lang="en-US" altLang="en-US">
                <a:latin typeface="Calibri" panose="020F0502020204030204" pitchFamily="34" charset="0"/>
                <a:cs typeface="Calibri" panose="020F0502020204030204" pitchFamily="34" charset="0"/>
              </a:rPr>
              <a:pPr eaLnBrk="1" hangingPunct="1"/>
              <a:t>59</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516688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Image Placeholder 1">
            <a:extLst>
              <a:ext uri="{FF2B5EF4-FFF2-40B4-BE49-F238E27FC236}">
                <a16:creationId xmlns:a16="http://schemas.microsoft.com/office/drawing/2014/main" id="{78A5123E-2632-405A-94DC-5C6BD48D646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5891" name="Notes Placeholder 2">
            <a:extLst>
              <a:ext uri="{FF2B5EF4-FFF2-40B4-BE49-F238E27FC236}">
                <a16:creationId xmlns:a16="http://schemas.microsoft.com/office/drawing/2014/main" id="{49117C83-4924-444E-AFF0-74A5EA6DD19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24260" name="Slide Number Placeholder 3">
            <a:extLst>
              <a:ext uri="{FF2B5EF4-FFF2-40B4-BE49-F238E27FC236}">
                <a16:creationId xmlns:a16="http://schemas.microsoft.com/office/drawing/2014/main" id="{2B40EF09-890F-4122-8BD6-360F2CAF5F36}"/>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CCE5B44-B626-4DE4-A960-1516660C3D75}" type="slidenum">
              <a:rPr lang="en-US" altLang="en-US">
                <a:latin typeface="Calibri" panose="020F0502020204030204" pitchFamily="34" charset="0"/>
                <a:cs typeface="Calibri" panose="020F0502020204030204" pitchFamily="34" charset="0"/>
              </a:rPr>
              <a:pPr eaLnBrk="1" hangingPunct="1"/>
              <a:t>60</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168154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lide Image Placeholder 1">
            <a:extLst>
              <a:ext uri="{FF2B5EF4-FFF2-40B4-BE49-F238E27FC236}">
                <a16:creationId xmlns:a16="http://schemas.microsoft.com/office/drawing/2014/main" id="{E0CEF0A2-5136-4FE3-AAFA-763FBF4BA70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6915" name="Notes Placeholder 2">
            <a:extLst>
              <a:ext uri="{FF2B5EF4-FFF2-40B4-BE49-F238E27FC236}">
                <a16:creationId xmlns:a16="http://schemas.microsoft.com/office/drawing/2014/main" id="{AF8C86D4-43B5-4F6C-A364-6EE969BEEE2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26308" name="Slide Number Placeholder 3">
            <a:extLst>
              <a:ext uri="{FF2B5EF4-FFF2-40B4-BE49-F238E27FC236}">
                <a16:creationId xmlns:a16="http://schemas.microsoft.com/office/drawing/2014/main" id="{6F5E20A7-4AD9-4589-8019-5533E13C183D}"/>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D832C10-3DA4-4E57-A4A2-1BE38D4D2B54}" type="slidenum">
              <a:rPr lang="en-US" altLang="en-US">
                <a:latin typeface="Calibri" panose="020F0502020204030204" pitchFamily="34" charset="0"/>
                <a:cs typeface="Calibri" panose="020F0502020204030204" pitchFamily="34" charset="0"/>
              </a:rPr>
              <a:pPr eaLnBrk="1" hangingPunct="1"/>
              <a:t>61</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004345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a:extLst>
              <a:ext uri="{FF2B5EF4-FFF2-40B4-BE49-F238E27FC236}">
                <a16:creationId xmlns:a16="http://schemas.microsoft.com/office/drawing/2014/main" id="{F4243AEF-741A-422D-B160-30F86DDBC73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7939" name="Notes Placeholder 2">
            <a:extLst>
              <a:ext uri="{FF2B5EF4-FFF2-40B4-BE49-F238E27FC236}">
                <a16:creationId xmlns:a16="http://schemas.microsoft.com/office/drawing/2014/main" id="{B5DAFE3B-120D-4875-9633-2819352887C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28356" name="Slide Number Placeholder 3">
            <a:extLst>
              <a:ext uri="{FF2B5EF4-FFF2-40B4-BE49-F238E27FC236}">
                <a16:creationId xmlns:a16="http://schemas.microsoft.com/office/drawing/2014/main" id="{28320D54-C868-4D70-B86F-131841C3F07F}"/>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1936A49-B677-4240-B5C1-FFC76C11C481}" type="slidenum">
              <a:rPr lang="en-US" altLang="en-US">
                <a:latin typeface="Calibri" panose="020F0502020204030204" pitchFamily="34" charset="0"/>
                <a:cs typeface="Calibri" panose="020F0502020204030204" pitchFamily="34" charset="0"/>
              </a:rPr>
              <a:pPr eaLnBrk="1" hangingPunct="1"/>
              <a:t>62</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841100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lide Image Placeholder 1">
            <a:extLst>
              <a:ext uri="{FF2B5EF4-FFF2-40B4-BE49-F238E27FC236}">
                <a16:creationId xmlns:a16="http://schemas.microsoft.com/office/drawing/2014/main" id="{9CE40AA2-C909-4A1E-810C-FA5FF5208AF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8963" name="Notes Placeholder 2">
            <a:extLst>
              <a:ext uri="{FF2B5EF4-FFF2-40B4-BE49-F238E27FC236}">
                <a16:creationId xmlns:a16="http://schemas.microsoft.com/office/drawing/2014/main" id="{FE2EC9E3-709B-4640-AFDF-02D288E33A3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0404" name="Slide Number Placeholder 3">
            <a:extLst>
              <a:ext uri="{FF2B5EF4-FFF2-40B4-BE49-F238E27FC236}">
                <a16:creationId xmlns:a16="http://schemas.microsoft.com/office/drawing/2014/main" id="{98DF5C17-981B-4083-A3A7-3A712A9BFD7F}"/>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9D0474E-EE0C-4843-95A2-E027A28AFD98}" type="slidenum">
              <a:rPr lang="en-US" altLang="en-US">
                <a:latin typeface="Calibri" panose="020F0502020204030204" pitchFamily="34" charset="0"/>
                <a:cs typeface="Calibri" panose="020F0502020204030204" pitchFamily="34" charset="0"/>
              </a:rPr>
              <a:pPr eaLnBrk="1" hangingPunct="1"/>
              <a:t>63</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874080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Slide Image Placeholder 1">
            <a:extLst>
              <a:ext uri="{FF2B5EF4-FFF2-40B4-BE49-F238E27FC236}">
                <a16:creationId xmlns:a16="http://schemas.microsoft.com/office/drawing/2014/main" id="{17FAED39-D946-4486-BC6A-ED68D9A2385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2035" name="Notes Placeholder 2">
            <a:extLst>
              <a:ext uri="{FF2B5EF4-FFF2-40B4-BE49-F238E27FC236}">
                <a16:creationId xmlns:a16="http://schemas.microsoft.com/office/drawing/2014/main" id="{858EBE6C-19BE-4C12-9C2D-697B204EBCF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0644" name="Slide Number Placeholder 3">
            <a:extLst>
              <a:ext uri="{FF2B5EF4-FFF2-40B4-BE49-F238E27FC236}">
                <a16:creationId xmlns:a16="http://schemas.microsoft.com/office/drawing/2014/main" id="{8927EF39-63EA-430D-AC93-43717171A2B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D50A279-560E-4E75-9DCD-4D7CE05ED871}" type="slidenum">
              <a:rPr lang="en-US" altLang="en-US">
                <a:latin typeface="Calibri" panose="020F0502020204030204" pitchFamily="34" charset="0"/>
                <a:cs typeface="Calibri" panose="020F0502020204030204" pitchFamily="34" charset="0"/>
              </a:rPr>
              <a:pPr eaLnBrk="1" hangingPunct="1"/>
              <a:t>68</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718755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Slide Image Placeholder 1">
            <a:extLst>
              <a:ext uri="{FF2B5EF4-FFF2-40B4-BE49-F238E27FC236}">
                <a16:creationId xmlns:a16="http://schemas.microsoft.com/office/drawing/2014/main" id="{9886928D-2C4E-4F75-8737-522A43F141F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3059" name="Notes Placeholder 2">
            <a:extLst>
              <a:ext uri="{FF2B5EF4-FFF2-40B4-BE49-F238E27FC236}">
                <a16:creationId xmlns:a16="http://schemas.microsoft.com/office/drawing/2014/main" id="{7CF1BAC4-7B5E-4804-B758-87DF72CD3E0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1668" name="Slide Number Placeholder 3">
            <a:extLst>
              <a:ext uri="{FF2B5EF4-FFF2-40B4-BE49-F238E27FC236}">
                <a16:creationId xmlns:a16="http://schemas.microsoft.com/office/drawing/2014/main" id="{EBA4B063-FABB-4691-B827-38708A8A8A05}"/>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BC53421-F185-4C37-8508-FA23827D2A53}" type="slidenum">
              <a:rPr lang="en-US" altLang="en-US">
                <a:latin typeface="Calibri" panose="020F0502020204030204" pitchFamily="34" charset="0"/>
                <a:cs typeface="Calibri" panose="020F0502020204030204" pitchFamily="34" charset="0"/>
              </a:rPr>
              <a:pPr eaLnBrk="1" hangingPunct="1"/>
              <a:t>69</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602125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Slide Image Placeholder 1">
            <a:extLst>
              <a:ext uri="{FF2B5EF4-FFF2-40B4-BE49-F238E27FC236}">
                <a16:creationId xmlns:a16="http://schemas.microsoft.com/office/drawing/2014/main" id="{17EC9158-D161-4698-85DA-5767C80D2FE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083" name="Notes Placeholder 2">
            <a:extLst>
              <a:ext uri="{FF2B5EF4-FFF2-40B4-BE49-F238E27FC236}">
                <a16:creationId xmlns:a16="http://schemas.microsoft.com/office/drawing/2014/main" id="{4ABA2185-BBC4-40BC-AB67-231BA352164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4740" name="Slide Number Placeholder 3">
            <a:extLst>
              <a:ext uri="{FF2B5EF4-FFF2-40B4-BE49-F238E27FC236}">
                <a16:creationId xmlns:a16="http://schemas.microsoft.com/office/drawing/2014/main" id="{36E20C0B-9955-4CC1-BCAB-401D12C099DB}"/>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A62F1B6-AAA6-46F5-A7E8-3627DD5AA8A8}" type="slidenum">
              <a:rPr lang="en-US" altLang="en-US">
                <a:latin typeface="Calibri" panose="020F0502020204030204" pitchFamily="34" charset="0"/>
                <a:cs typeface="Calibri" panose="020F0502020204030204" pitchFamily="34" charset="0"/>
              </a:rPr>
              <a:pPr eaLnBrk="1" hangingPunct="1"/>
              <a:t>71</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218117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Slide Image Placeholder 1">
            <a:extLst>
              <a:ext uri="{FF2B5EF4-FFF2-40B4-BE49-F238E27FC236}">
                <a16:creationId xmlns:a16="http://schemas.microsoft.com/office/drawing/2014/main" id="{D78D6E7E-4D49-4552-B2A0-B4EBDE39AAC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5107" name="Notes Placeholder 2">
            <a:extLst>
              <a:ext uri="{FF2B5EF4-FFF2-40B4-BE49-F238E27FC236}">
                <a16:creationId xmlns:a16="http://schemas.microsoft.com/office/drawing/2014/main" id="{C07DA8B0-EB44-4E91-9E3C-F72212987F5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5764" name="Slide Number Placeholder 3">
            <a:extLst>
              <a:ext uri="{FF2B5EF4-FFF2-40B4-BE49-F238E27FC236}">
                <a16:creationId xmlns:a16="http://schemas.microsoft.com/office/drawing/2014/main" id="{711ED590-FE4A-4F53-89EF-EF6A54DD1C15}"/>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CA6DD46-3F2E-4FD9-BBA0-5EB88ED98203}" type="slidenum">
              <a:rPr lang="en-US" altLang="en-US">
                <a:latin typeface="Calibri" panose="020F0502020204030204" pitchFamily="34" charset="0"/>
                <a:cs typeface="Calibri" panose="020F0502020204030204" pitchFamily="34" charset="0"/>
              </a:rPr>
              <a:pPr eaLnBrk="1" hangingPunct="1"/>
              <a:t>72</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596178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Slide Image Placeholder 1">
            <a:extLst>
              <a:ext uri="{FF2B5EF4-FFF2-40B4-BE49-F238E27FC236}">
                <a16:creationId xmlns:a16="http://schemas.microsoft.com/office/drawing/2014/main" id="{79D30179-7DE0-4FC5-88BC-B745F27DBB2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6131" name="Notes Placeholder 2">
            <a:extLst>
              <a:ext uri="{FF2B5EF4-FFF2-40B4-BE49-F238E27FC236}">
                <a16:creationId xmlns:a16="http://schemas.microsoft.com/office/drawing/2014/main" id="{85FE0C84-1FD9-4A9D-9A54-896D1F5DE0A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77508" name="Slide Number Placeholder 3">
            <a:extLst>
              <a:ext uri="{FF2B5EF4-FFF2-40B4-BE49-F238E27FC236}">
                <a16:creationId xmlns:a16="http://schemas.microsoft.com/office/drawing/2014/main" id="{DC16A501-E271-4FF0-AD6A-3682E04C5AC5}"/>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1AE0547-A41E-423F-889F-08CED6CCA863}" type="slidenum">
              <a:rPr lang="en-US" altLang="en-US">
                <a:latin typeface="Calibri" panose="020F0502020204030204" pitchFamily="34" charset="0"/>
                <a:cs typeface="Calibri" panose="020F0502020204030204" pitchFamily="34" charset="0"/>
              </a:rPr>
              <a:pPr eaLnBrk="1" hangingPunct="1"/>
              <a:t>73</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89822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a:extLst>
              <a:ext uri="{FF2B5EF4-FFF2-40B4-BE49-F238E27FC236}">
                <a16:creationId xmlns:a16="http://schemas.microsoft.com/office/drawing/2014/main" id="{CB2CED30-DF73-47B3-9445-D2D15402C64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267" name="Notes Placeholder 2">
            <a:extLst>
              <a:ext uri="{FF2B5EF4-FFF2-40B4-BE49-F238E27FC236}">
                <a16:creationId xmlns:a16="http://schemas.microsoft.com/office/drawing/2014/main" id="{B779AA4E-F624-4AA1-A294-97AD7C824A5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9748" name="Slide Number Placeholder 3">
            <a:extLst>
              <a:ext uri="{FF2B5EF4-FFF2-40B4-BE49-F238E27FC236}">
                <a16:creationId xmlns:a16="http://schemas.microsoft.com/office/drawing/2014/main" id="{CE0F2EE4-6F9B-4EE1-9219-3EB556ADF801}"/>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6764F4E-885E-43E8-B794-BA335202CFF0}" type="slidenum">
              <a:rPr lang="en-US" altLang="en-US">
                <a:latin typeface="Calibri" panose="020F0502020204030204" pitchFamily="34" charset="0"/>
                <a:cs typeface="Calibri" panose="020F0502020204030204" pitchFamily="34" charset="0"/>
              </a:rPr>
              <a:pPr eaLnBrk="1" hangingPunct="1"/>
              <a:t>11</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63287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Slide Image Placeholder 1">
            <a:extLst>
              <a:ext uri="{FF2B5EF4-FFF2-40B4-BE49-F238E27FC236}">
                <a16:creationId xmlns:a16="http://schemas.microsoft.com/office/drawing/2014/main" id="{B3AAAED4-B739-4F58-B9C9-A9FF14358E3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7155" name="Notes Placeholder 2">
            <a:extLst>
              <a:ext uri="{FF2B5EF4-FFF2-40B4-BE49-F238E27FC236}">
                <a16:creationId xmlns:a16="http://schemas.microsoft.com/office/drawing/2014/main" id="{3049AFE3-AFF0-44E8-ACA6-B18E5E0C736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81604" name="Slide Number Placeholder 3">
            <a:extLst>
              <a:ext uri="{FF2B5EF4-FFF2-40B4-BE49-F238E27FC236}">
                <a16:creationId xmlns:a16="http://schemas.microsoft.com/office/drawing/2014/main" id="{1CB7E84E-40EA-4283-9D52-FEC9B33B25E7}"/>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84742D8-3847-429D-9FD6-28E28C67C6AD}" type="slidenum">
              <a:rPr lang="en-US" altLang="en-US">
                <a:latin typeface="Calibri" panose="020F0502020204030204" pitchFamily="34" charset="0"/>
                <a:cs typeface="Calibri" panose="020F0502020204030204" pitchFamily="34" charset="0"/>
              </a:rPr>
              <a:pPr eaLnBrk="1" hangingPunct="1"/>
              <a:t>76</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55232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Slide Image Placeholder 1">
            <a:extLst>
              <a:ext uri="{FF2B5EF4-FFF2-40B4-BE49-F238E27FC236}">
                <a16:creationId xmlns:a16="http://schemas.microsoft.com/office/drawing/2014/main" id="{C64FE229-BA32-45DA-99C9-8E3704D1FA2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8179" name="Notes Placeholder 2">
            <a:extLst>
              <a:ext uri="{FF2B5EF4-FFF2-40B4-BE49-F238E27FC236}">
                <a16:creationId xmlns:a16="http://schemas.microsoft.com/office/drawing/2014/main" id="{80DF1F4F-8420-4A84-A0EB-E8524CEDA1C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81604" name="Slide Number Placeholder 3">
            <a:extLst>
              <a:ext uri="{FF2B5EF4-FFF2-40B4-BE49-F238E27FC236}">
                <a16:creationId xmlns:a16="http://schemas.microsoft.com/office/drawing/2014/main" id="{1F3485B2-CC8C-4072-96C2-64C62C48FCC4}"/>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D7A65B1-CF33-4C36-8379-B3AB25C8A520}" type="slidenum">
              <a:rPr lang="en-US" altLang="en-US">
                <a:latin typeface="Calibri" panose="020F0502020204030204" pitchFamily="34" charset="0"/>
                <a:cs typeface="Calibri" panose="020F0502020204030204" pitchFamily="34" charset="0"/>
              </a:rPr>
              <a:pPr eaLnBrk="1" hangingPunct="1"/>
              <a:t>80</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82545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a:extLst>
              <a:ext uri="{FF2B5EF4-FFF2-40B4-BE49-F238E27FC236}">
                <a16:creationId xmlns:a16="http://schemas.microsoft.com/office/drawing/2014/main" id="{586DE308-A96E-4D55-A04E-4EDCE2FCEA8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9203" name="Notes Placeholder 2">
            <a:extLst>
              <a:ext uri="{FF2B5EF4-FFF2-40B4-BE49-F238E27FC236}">
                <a16:creationId xmlns:a16="http://schemas.microsoft.com/office/drawing/2014/main" id="{D9906879-20D0-4F84-8115-ED2B02C0F66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81604" name="Slide Number Placeholder 3">
            <a:extLst>
              <a:ext uri="{FF2B5EF4-FFF2-40B4-BE49-F238E27FC236}">
                <a16:creationId xmlns:a16="http://schemas.microsoft.com/office/drawing/2014/main" id="{CFE1CACC-F22F-49C4-BC6D-F3A733591F82}"/>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473DBE5-4BFC-4B5D-B367-85B7EE3D4B98}" type="slidenum">
              <a:rPr lang="en-US" altLang="en-US">
                <a:latin typeface="Calibri" panose="020F0502020204030204" pitchFamily="34" charset="0"/>
                <a:cs typeface="Calibri" panose="020F0502020204030204" pitchFamily="34" charset="0"/>
              </a:rPr>
              <a:pPr eaLnBrk="1" hangingPunct="1"/>
              <a:t>81</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0600919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Slide Image Placeholder 1">
            <a:extLst>
              <a:ext uri="{FF2B5EF4-FFF2-40B4-BE49-F238E27FC236}">
                <a16:creationId xmlns:a16="http://schemas.microsoft.com/office/drawing/2014/main" id="{6C727B69-4DDE-4C00-A2E6-F3A3D49C86A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0227" name="Notes Placeholder 2">
            <a:extLst>
              <a:ext uri="{FF2B5EF4-FFF2-40B4-BE49-F238E27FC236}">
                <a16:creationId xmlns:a16="http://schemas.microsoft.com/office/drawing/2014/main" id="{3C54B6F6-A8CA-4481-BD92-F04CEE94A25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81604" name="Slide Number Placeholder 3">
            <a:extLst>
              <a:ext uri="{FF2B5EF4-FFF2-40B4-BE49-F238E27FC236}">
                <a16:creationId xmlns:a16="http://schemas.microsoft.com/office/drawing/2014/main" id="{BDC66ABF-6503-462F-BE5D-92580DC1573C}"/>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7D3BED4-A87A-4E73-AD89-0CC48C465FA4}" type="slidenum">
              <a:rPr lang="en-US" altLang="en-US">
                <a:latin typeface="Calibri" panose="020F0502020204030204" pitchFamily="34" charset="0"/>
                <a:cs typeface="Calibri" panose="020F0502020204030204" pitchFamily="34" charset="0"/>
              </a:rPr>
              <a:pPr eaLnBrk="1" hangingPunct="1"/>
              <a:t>82</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7607532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a:extLst>
              <a:ext uri="{FF2B5EF4-FFF2-40B4-BE49-F238E27FC236}">
                <a16:creationId xmlns:a16="http://schemas.microsoft.com/office/drawing/2014/main" id="{137C09BE-3921-4B78-9CB7-8B7DCB2DE90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1251" name="Notes Placeholder 2">
            <a:extLst>
              <a:ext uri="{FF2B5EF4-FFF2-40B4-BE49-F238E27FC236}">
                <a16:creationId xmlns:a16="http://schemas.microsoft.com/office/drawing/2014/main" id="{6964F1C9-E883-429E-84D6-4A0B9399FCF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81604" name="Slide Number Placeholder 3">
            <a:extLst>
              <a:ext uri="{FF2B5EF4-FFF2-40B4-BE49-F238E27FC236}">
                <a16:creationId xmlns:a16="http://schemas.microsoft.com/office/drawing/2014/main" id="{D0787A73-4C7D-466C-869C-52B1E83A9EA9}"/>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7507A81-D7E4-45CD-B57F-7A163C73E1B6}" type="slidenum">
              <a:rPr lang="en-US" altLang="en-US">
                <a:latin typeface="Calibri" panose="020F0502020204030204" pitchFamily="34" charset="0"/>
                <a:cs typeface="Calibri" panose="020F0502020204030204" pitchFamily="34" charset="0"/>
              </a:rPr>
              <a:pPr eaLnBrk="1" hangingPunct="1"/>
              <a:t>83</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66009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a:extLst>
              <a:ext uri="{FF2B5EF4-FFF2-40B4-BE49-F238E27FC236}">
                <a16:creationId xmlns:a16="http://schemas.microsoft.com/office/drawing/2014/main" id="{6B42C441-A662-4344-9744-38017022FC0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Notes Placeholder 2">
            <a:extLst>
              <a:ext uri="{FF2B5EF4-FFF2-40B4-BE49-F238E27FC236}">
                <a16:creationId xmlns:a16="http://schemas.microsoft.com/office/drawing/2014/main" id="{00757E99-ADCB-4A08-AEFF-2AB9E5871BD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3844" name="Slide Number Placeholder 3">
            <a:extLst>
              <a:ext uri="{FF2B5EF4-FFF2-40B4-BE49-F238E27FC236}">
                <a16:creationId xmlns:a16="http://schemas.microsoft.com/office/drawing/2014/main" id="{7F44CEA8-BB72-467D-B52A-60AB6738305B}"/>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D9ED55A-D2C2-48C3-880D-13B889888808}" type="slidenum">
              <a:rPr lang="en-US" altLang="en-US">
                <a:latin typeface="Calibri" panose="020F0502020204030204" pitchFamily="34" charset="0"/>
                <a:cs typeface="Calibri" panose="020F0502020204030204" pitchFamily="34" charset="0"/>
              </a:rPr>
              <a:pPr eaLnBrk="1" hangingPunct="1"/>
              <a:t>12</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68541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a:extLst>
              <a:ext uri="{FF2B5EF4-FFF2-40B4-BE49-F238E27FC236}">
                <a16:creationId xmlns:a16="http://schemas.microsoft.com/office/drawing/2014/main" id="{DD2CF405-3377-4CBC-BCDF-B0C49136101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1315" name="Notes Placeholder 2">
            <a:extLst>
              <a:ext uri="{FF2B5EF4-FFF2-40B4-BE49-F238E27FC236}">
                <a16:creationId xmlns:a16="http://schemas.microsoft.com/office/drawing/2014/main" id="{351BA836-0FA0-434E-90A6-95A2F992568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3844" name="Slide Number Placeholder 3">
            <a:extLst>
              <a:ext uri="{FF2B5EF4-FFF2-40B4-BE49-F238E27FC236}">
                <a16:creationId xmlns:a16="http://schemas.microsoft.com/office/drawing/2014/main" id="{C722FAB6-20CE-424D-814F-0EF361516324}"/>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9B8866E-6C13-4E98-8A4F-1715D4AE5526}" type="slidenum">
              <a:rPr lang="en-US" altLang="en-US">
                <a:latin typeface="Calibri" panose="020F0502020204030204" pitchFamily="34" charset="0"/>
                <a:cs typeface="Calibri" panose="020F0502020204030204" pitchFamily="34" charset="0"/>
              </a:rPr>
              <a:pPr eaLnBrk="1" hangingPunct="1"/>
              <a:t>13</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40660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a:extLst>
              <a:ext uri="{FF2B5EF4-FFF2-40B4-BE49-F238E27FC236}">
                <a16:creationId xmlns:a16="http://schemas.microsoft.com/office/drawing/2014/main" id="{C515F3DC-0BA4-453A-86BD-442D16C385D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39" name="Notes Placeholder 2">
            <a:extLst>
              <a:ext uri="{FF2B5EF4-FFF2-40B4-BE49-F238E27FC236}">
                <a16:creationId xmlns:a16="http://schemas.microsoft.com/office/drawing/2014/main" id="{AD14B797-42C0-49FB-9DD1-580DCC4A76A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4868" name="Slide Number Placeholder 3">
            <a:extLst>
              <a:ext uri="{FF2B5EF4-FFF2-40B4-BE49-F238E27FC236}">
                <a16:creationId xmlns:a16="http://schemas.microsoft.com/office/drawing/2014/main" id="{5FCA3C39-3864-435F-B792-3F4A996861C9}"/>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7DAB764-016B-40B3-A59F-B3A20CAB3E1C}" type="slidenum">
              <a:rPr lang="en-US" altLang="en-US">
                <a:latin typeface="Calibri" panose="020F0502020204030204" pitchFamily="34" charset="0"/>
                <a:cs typeface="Calibri" panose="020F0502020204030204" pitchFamily="34" charset="0"/>
              </a:rPr>
              <a:pPr eaLnBrk="1" hangingPunct="1"/>
              <a:t>14</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37763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a:extLst>
              <a:ext uri="{FF2B5EF4-FFF2-40B4-BE49-F238E27FC236}">
                <a16:creationId xmlns:a16="http://schemas.microsoft.com/office/drawing/2014/main" id="{0399893C-7E4D-4BC7-B042-3CA198A08DA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3" name="Notes Placeholder 2">
            <a:extLst>
              <a:ext uri="{FF2B5EF4-FFF2-40B4-BE49-F238E27FC236}">
                <a16:creationId xmlns:a16="http://schemas.microsoft.com/office/drawing/2014/main" id="{EAA2AD15-306E-4B64-9E38-E6BBCEE2A7E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4868" name="Slide Number Placeholder 3">
            <a:extLst>
              <a:ext uri="{FF2B5EF4-FFF2-40B4-BE49-F238E27FC236}">
                <a16:creationId xmlns:a16="http://schemas.microsoft.com/office/drawing/2014/main" id="{DCB6D2EE-BD35-4577-A2C7-BE56BDFC5B1D}"/>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CE5970C-340A-4D28-B468-FC7DEEE40242}" type="slidenum">
              <a:rPr lang="en-US" altLang="en-US">
                <a:latin typeface="Calibri" panose="020F0502020204030204" pitchFamily="34" charset="0"/>
                <a:cs typeface="Calibri" panose="020F0502020204030204" pitchFamily="34" charset="0"/>
              </a:rPr>
              <a:pPr eaLnBrk="1" hangingPunct="1"/>
              <a:t>15</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1811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a:extLst>
              <a:ext uri="{FF2B5EF4-FFF2-40B4-BE49-F238E27FC236}">
                <a16:creationId xmlns:a16="http://schemas.microsoft.com/office/drawing/2014/main" id="{65847FA1-1845-4183-8EE9-072ABBF8793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4387" name="Notes Placeholder 2">
            <a:extLst>
              <a:ext uri="{FF2B5EF4-FFF2-40B4-BE49-F238E27FC236}">
                <a16:creationId xmlns:a16="http://schemas.microsoft.com/office/drawing/2014/main" id="{2C921B10-8AAD-4345-BBDB-97F1CCDC67C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7940" name="Slide Number Placeholder 3">
            <a:extLst>
              <a:ext uri="{FF2B5EF4-FFF2-40B4-BE49-F238E27FC236}">
                <a16:creationId xmlns:a16="http://schemas.microsoft.com/office/drawing/2014/main" id="{878F289B-76B1-47CC-9D1E-E21C87BD8AC0}"/>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59EC807-A213-4E98-A5CE-87605CB23F6A}" type="slidenum">
              <a:rPr lang="en-US" altLang="en-US">
                <a:latin typeface="Calibri" panose="020F0502020204030204" pitchFamily="34" charset="0"/>
                <a:cs typeface="Calibri" panose="020F0502020204030204" pitchFamily="34" charset="0"/>
              </a:rPr>
              <a:pPr eaLnBrk="1" hangingPunct="1"/>
              <a:t>16</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732429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12200467"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grpSp>
        <p:nvGrpSpPr>
          <p:cNvPr id="5" name="Group 18"/>
          <p:cNvGrpSpPr>
            <a:grpSpLocks/>
          </p:cNvGrpSpPr>
          <p:nvPr/>
        </p:nvGrpSpPr>
        <p:grpSpPr bwMode="auto">
          <a:xfrm>
            <a:off x="-4233" y="4953000"/>
            <a:ext cx="12196233"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Cambria" panose="02040503050406030204" pitchFamily="18" charset="0"/>
                <a:cs typeface="Calibri" panose="020F0502020204030204" pitchFamily="34" charset="0"/>
              </a:endParaRPr>
            </a:p>
          </p:txBody>
        </p:sp>
        <p:sp>
          <p:nvSpPr>
            <p:cNvPr id="7" name="Freeform 20"/>
            <p:cNvSpPr>
              <a:spLocks/>
            </p:cNvSpPr>
            <p:nvPr/>
          </p:nvSpPr>
          <p:spPr bwMode="auto">
            <a:xfrm>
              <a:off x="35926" y="5135025"/>
              <a:ext cx="9108074" cy="838869"/>
            </a:xfrm>
            <a:custGeom>
              <a:avLst/>
              <a:gdLst>
                <a:gd name="T0" fmla="*/ 0 w 5760"/>
                <a:gd name="T1" fmla="*/ 0 h 528"/>
                <a:gd name="T2" fmla="*/ 2147483647 w 5760"/>
                <a:gd name="T3" fmla="*/ 0 h 528"/>
                <a:gd name="T4" fmla="*/ 2147483647 w 5760"/>
                <a:gd name="T5" fmla="*/ 1332767423 h 528"/>
                <a:gd name="T6" fmla="*/ 120019431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dirty="0">
                <a:latin typeface="Calibri" panose="020F0502020204030204" pitchFamily="34" charset="0"/>
                <a:cs typeface="Calibri" panose="020F0502020204030204" pitchFamily="34" charset="0"/>
              </a:endParaRPr>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914400" y="1752602"/>
            <a:ext cx="10363200" cy="1829761"/>
          </a:xfrm>
        </p:spPr>
        <p:txBody>
          <a:bodyPr anchor="b"/>
          <a:lstStyle>
            <a:lvl1pPr algn="ct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endParaRPr lang="en-US" dirty="0"/>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ct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2" name="Date Placeholder 29"/>
          <p:cNvSpPr>
            <a:spLocks noGrp="1"/>
          </p:cNvSpPr>
          <p:nvPr>
            <p:ph type="dt" sz="half" idx="10"/>
          </p:nvPr>
        </p:nvSpPr>
        <p:spPr/>
        <p:txBody>
          <a:bodyPr/>
          <a:lstStyle>
            <a:lvl1pPr>
              <a:defRPr smtClean="0">
                <a:solidFill>
                  <a:srgbClr val="FFFFFF"/>
                </a:solidFill>
              </a:defRPr>
            </a:lvl1pPr>
            <a:extLst/>
          </a:lstStyle>
          <a:p>
            <a:endParaRPr lang="en-US"/>
          </a:p>
        </p:txBody>
      </p:sp>
      <p:sp>
        <p:nvSpPr>
          <p:cNvPr id="13" name="Slide Number Placeholder 26"/>
          <p:cNvSpPr>
            <a:spLocks noGrp="1"/>
          </p:cNvSpPr>
          <p:nvPr>
            <p:ph type="sldNum" sz="quarter" idx="11"/>
          </p:nvPr>
        </p:nvSpPr>
        <p:spPr/>
        <p:txBody>
          <a:bodyPr/>
          <a:lstStyle>
            <a:lvl1pPr>
              <a:defRPr>
                <a:solidFill>
                  <a:srgbClr val="FFFFFF"/>
                </a:solidFill>
              </a:defRPr>
            </a:lvl1pPr>
          </a:lstStyle>
          <a:p>
            <a:fld id="{6E5A4FB0-38ED-42A3-9F2D-38EC3AA47A3A}" type="slidenum">
              <a:rPr lang="en-US" smtClean="0"/>
              <a:t>‹#›</a:t>
            </a:fld>
            <a:endParaRPr lang="en-US"/>
          </a:p>
        </p:txBody>
      </p:sp>
      <p:sp>
        <p:nvSpPr>
          <p:cNvPr id="14" name="Footer Placeholder 18"/>
          <p:cNvSpPr>
            <a:spLocks noGrp="1"/>
          </p:cNvSpPr>
          <p:nvPr>
            <p:ph type="ftr" sz="quarter" idx="12"/>
          </p:nvPr>
        </p:nvSpPr>
        <p:spPr>
          <a:xfrm>
            <a:off x="3657600" y="6408739"/>
            <a:ext cx="5317067" cy="365125"/>
          </a:xfrm>
        </p:spPr>
        <p:txBody>
          <a:bodyPr/>
          <a:lstStyle>
            <a:lvl1pPr>
              <a:defRPr>
                <a:solidFill>
                  <a:schemeClr val="accent1">
                    <a:tint val="20000"/>
                  </a:schemeClr>
                </a:solidFill>
              </a:defRPr>
            </a:lvl1pPr>
            <a:extLst/>
          </a:lstStyle>
          <a:p>
            <a:r>
              <a:rPr lang="en-US"/>
              <a:t>© Copyright 1992-2018 by Pearson Education, Inc. All Rights Reserved.</a:t>
            </a:r>
          </a:p>
        </p:txBody>
      </p:sp>
    </p:spTree>
    <p:extLst>
      <p:ext uri="{BB962C8B-B14F-4D97-AF65-F5344CB8AC3E}">
        <p14:creationId xmlns:p14="http://schemas.microsoft.com/office/powerpoint/2010/main" val="3940499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endParaRPr lang="en-US"/>
          </a:p>
        </p:txBody>
      </p:sp>
      <p:sp>
        <p:nvSpPr>
          <p:cNvPr id="5" name="Footer Placeholder 21"/>
          <p:cNvSpPr>
            <a:spLocks noGrp="1"/>
          </p:cNvSpPr>
          <p:nvPr>
            <p:ph type="ftr" sz="quarter" idx="11"/>
          </p:nvPr>
        </p:nvSpPr>
        <p:spPr/>
        <p:txBody>
          <a:bodyPr/>
          <a:lstStyle>
            <a:lvl1pPr>
              <a:defRPr/>
            </a:lvl1pPr>
          </a:lstStyle>
          <a:p>
            <a:r>
              <a:rPr lang="en-US"/>
              <a:t>© Copyright 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6E5A4FB0-38ED-42A3-9F2D-38EC3AA47A3A}" type="slidenum">
              <a:rPr lang="en-US" smtClean="0"/>
              <a:t>‹#›</a:t>
            </a:fld>
            <a:endParaRPr lang="en-US"/>
          </a:p>
        </p:txBody>
      </p:sp>
    </p:spTree>
    <p:extLst>
      <p:ext uri="{BB962C8B-B14F-4D97-AF65-F5344CB8AC3E}">
        <p14:creationId xmlns:p14="http://schemas.microsoft.com/office/powerpoint/2010/main" val="470435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endParaRPr lang="en-US"/>
          </a:p>
        </p:txBody>
      </p:sp>
      <p:sp>
        <p:nvSpPr>
          <p:cNvPr id="5" name="Footer Placeholder 21"/>
          <p:cNvSpPr>
            <a:spLocks noGrp="1"/>
          </p:cNvSpPr>
          <p:nvPr>
            <p:ph type="ftr" sz="quarter" idx="11"/>
          </p:nvPr>
        </p:nvSpPr>
        <p:spPr/>
        <p:txBody>
          <a:bodyPr/>
          <a:lstStyle>
            <a:lvl1pPr>
              <a:defRPr/>
            </a:lvl1pPr>
          </a:lstStyle>
          <a:p>
            <a:r>
              <a:rPr lang="en-US"/>
              <a:t>© Copyright 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6E5A4FB0-38ED-42A3-9F2D-38EC3AA47A3A}" type="slidenum">
              <a:rPr lang="en-US" smtClean="0"/>
              <a:t>‹#›</a:t>
            </a:fld>
            <a:endParaRPr lang="en-US"/>
          </a:p>
        </p:txBody>
      </p:sp>
    </p:spTree>
    <p:extLst>
      <p:ext uri="{BB962C8B-B14F-4D97-AF65-F5344CB8AC3E}">
        <p14:creationId xmlns:p14="http://schemas.microsoft.com/office/powerpoint/2010/main" val="13597373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1"/>
          <p:cNvSpPr>
            <a:spLocks noGrp="1"/>
          </p:cNvSpPr>
          <p:nvPr>
            <p:ph type="ftr" sz="quarter" idx="11"/>
          </p:nvPr>
        </p:nvSpPr>
        <p:spPr>
          <a:xfrm>
            <a:off x="4488296" y="6408739"/>
            <a:ext cx="7044267" cy="365125"/>
          </a:xfrm>
        </p:spPr>
        <p:txBody>
          <a:bodyPr/>
          <a:lstStyle>
            <a:lvl1pPr>
              <a:defRPr/>
            </a:lvl1pPr>
          </a:lstStyle>
          <a:p>
            <a:r>
              <a:rPr lang="en-US"/>
              <a:t>© Copyright 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6E5A4FB0-38ED-42A3-9F2D-38EC3AA47A3A}" type="slidenum">
              <a:rPr lang="en-US" smtClean="0"/>
              <a:t>‹#›</a:t>
            </a:fld>
            <a:endParaRPr lang="en-US"/>
          </a:p>
        </p:txBody>
      </p:sp>
    </p:spTree>
    <p:extLst>
      <p:ext uri="{BB962C8B-B14F-4D97-AF65-F5344CB8AC3E}">
        <p14:creationId xmlns:p14="http://schemas.microsoft.com/office/powerpoint/2010/main" val="3460245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Font typeface="Wingdings" pitchFamily="2" charset="2"/>
              <a:buChar char="§"/>
              <a:defRPr/>
            </a:lvl2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p:nvPr>
        </p:nvSpPr>
        <p:spPr/>
        <p:txBody>
          <a:bodyPr rtlCol="0"/>
          <a:lstStyle/>
          <a:p>
            <a:r>
              <a:rPr lang="en-US"/>
              <a:t>Click to edit Master title style</a:t>
            </a:r>
          </a:p>
        </p:txBody>
      </p:sp>
      <p:sp>
        <p:nvSpPr>
          <p:cNvPr id="6" name="Date Placeholder 3"/>
          <p:cNvSpPr>
            <a:spLocks noGrp="1"/>
          </p:cNvSpPr>
          <p:nvPr>
            <p:ph type="dt" sz="half" idx="10"/>
          </p:nvPr>
        </p:nvSpPr>
        <p:spPr/>
        <p:txBody>
          <a:bodyPr/>
          <a:lstStyle>
            <a:lvl1pPr>
              <a:defRPr smtClean="0"/>
            </a:lvl1pPr>
            <a:extLst/>
          </a:lstStyle>
          <a:p>
            <a:endParaRPr lang="en-US"/>
          </a:p>
        </p:txBody>
      </p:sp>
      <p:sp>
        <p:nvSpPr>
          <p:cNvPr id="8" name="Footer Placeholder 4"/>
          <p:cNvSpPr>
            <a:spLocks noGrp="1"/>
          </p:cNvSpPr>
          <p:nvPr>
            <p:ph type="ftr" sz="quarter" idx="11"/>
          </p:nvPr>
        </p:nvSpPr>
        <p:spPr>
          <a:xfrm>
            <a:off x="5486400" y="6408739"/>
            <a:ext cx="3488267" cy="365125"/>
          </a:xfrm>
        </p:spPr>
        <p:txBody>
          <a:bodyPr/>
          <a:lstStyle>
            <a:lvl1pPr>
              <a:defRPr/>
            </a:lvl1pPr>
            <a:extLst/>
          </a:lstStyle>
          <a:p>
            <a:r>
              <a:rPr lang="en-US"/>
              <a:t>© Copyright 1992-2018 by Pearson Education, Inc. All Rights Reserved.</a:t>
            </a:r>
          </a:p>
        </p:txBody>
      </p:sp>
      <p:sp>
        <p:nvSpPr>
          <p:cNvPr id="9" name="Slide Number Placeholder 5"/>
          <p:cNvSpPr>
            <a:spLocks noGrp="1"/>
          </p:cNvSpPr>
          <p:nvPr>
            <p:ph type="sldNum" sz="quarter" idx="12"/>
          </p:nvPr>
        </p:nvSpPr>
        <p:spPr/>
        <p:txBody>
          <a:bodyPr/>
          <a:lstStyle>
            <a:lvl1pPr>
              <a:defRPr/>
            </a:lvl1pPr>
          </a:lstStyle>
          <a:p>
            <a:fld id="{6E5A4FB0-38ED-42A3-9F2D-38EC3AA47A3A}" type="slidenum">
              <a:rPr lang="en-US" smtClean="0"/>
              <a:t>‹#›</a:t>
            </a:fld>
            <a:endParaRPr lang="en-US"/>
          </a:p>
        </p:txBody>
      </p:sp>
    </p:spTree>
    <p:extLst>
      <p:ext uri="{BB962C8B-B14F-4D97-AF65-F5344CB8AC3E}">
        <p14:creationId xmlns:p14="http://schemas.microsoft.com/office/powerpoint/2010/main" val="2628940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3"/>
          <p:cNvSpPr/>
          <p:nvPr/>
        </p:nvSpPr>
        <p:spPr>
          <a:xfrm>
            <a:off x="4849284" y="3005138"/>
            <a:ext cx="243416"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5" name="Chevron 4"/>
          <p:cNvSpPr/>
          <p:nvPr/>
        </p:nvSpPr>
        <p:spPr>
          <a:xfrm>
            <a:off x="4599518" y="3005138"/>
            <a:ext cx="24553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2" name="Title 1"/>
          <p:cNvSpPr>
            <a:spLocks noGrp="1"/>
          </p:cNvSpPr>
          <p:nvPr>
            <p:ph type="title"/>
          </p:nvPr>
        </p:nvSpPr>
        <p:spPr>
          <a:xfrm>
            <a:off x="963168" y="1059712"/>
            <a:ext cx="103632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5230284" y="2931712"/>
            <a:ext cx="6096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Edit Master text styles</a:t>
            </a:r>
          </a:p>
        </p:txBody>
      </p:sp>
      <p:sp>
        <p:nvSpPr>
          <p:cNvPr id="6" name="Date Placeholder 3"/>
          <p:cNvSpPr>
            <a:spLocks noGrp="1"/>
          </p:cNvSpPr>
          <p:nvPr>
            <p:ph type="dt" sz="half" idx="10"/>
          </p:nvPr>
        </p:nvSpPr>
        <p:spPr/>
        <p:txBody>
          <a:bodyPr/>
          <a:lstStyle>
            <a:lvl1pPr>
              <a:defRPr smtClean="0"/>
            </a:lvl1pPr>
            <a:extLst/>
          </a:lstStyle>
          <a:p>
            <a:endParaRPr lang="en-US"/>
          </a:p>
        </p:txBody>
      </p:sp>
      <p:sp>
        <p:nvSpPr>
          <p:cNvPr id="7" name="Footer Placeholder 4"/>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8" name="Slide Number Placeholder 5"/>
          <p:cNvSpPr>
            <a:spLocks noGrp="1"/>
          </p:cNvSpPr>
          <p:nvPr>
            <p:ph type="sldNum" sz="quarter" idx="12"/>
          </p:nvPr>
        </p:nvSpPr>
        <p:spPr/>
        <p:txBody>
          <a:bodyPr/>
          <a:lstStyle>
            <a:lvl1pPr>
              <a:defRPr/>
            </a:lvl1pPr>
          </a:lstStyle>
          <a:p>
            <a:fld id="{6E5A4FB0-38ED-42A3-9F2D-38EC3AA47A3A}" type="slidenum">
              <a:rPr lang="en-US" smtClean="0"/>
              <a:t>‹#›</a:t>
            </a:fld>
            <a:endParaRPr lang="en-US"/>
          </a:p>
        </p:txBody>
      </p:sp>
    </p:spTree>
    <p:extLst>
      <p:ext uri="{BB962C8B-B14F-4D97-AF65-F5344CB8AC3E}">
        <p14:creationId xmlns:p14="http://schemas.microsoft.com/office/powerpoint/2010/main" val="344303709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smtClean="0"/>
            </a:lvl1pPr>
            <a:extLst/>
          </a:lstStyle>
          <a:p>
            <a:endParaRPr lang="en-US"/>
          </a:p>
        </p:txBody>
      </p:sp>
      <p:sp>
        <p:nvSpPr>
          <p:cNvPr id="6" name="Footer Placeholder 5"/>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7" name="Slide Number Placeholder 6"/>
          <p:cNvSpPr>
            <a:spLocks noGrp="1"/>
          </p:cNvSpPr>
          <p:nvPr>
            <p:ph type="sldNum" sz="quarter" idx="12"/>
          </p:nvPr>
        </p:nvSpPr>
        <p:spPr/>
        <p:txBody>
          <a:bodyPr/>
          <a:lstStyle>
            <a:lvl1pPr>
              <a:defRPr/>
            </a:lvl1pPr>
          </a:lstStyle>
          <a:p>
            <a:fld id="{6E5A4FB0-38ED-42A3-9F2D-38EC3AA47A3A}" type="slidenum">
              <a:rPr lang="en-US" smtClean="0"/>
              <a:t>‹#›</a:t>
            </a:fld>
            <a:endParaRPr lang="en-US"/>
          </a:p>
        </p:txBody>
      </p:sp>
    </p:spTree>
    <p:extLst>
      <p:ext uri="{BB962C8B-B14F-4D97-AF65-F5344CB8AC3E}">
        <p14:creationId xmlns:p14="http://schemas.microsoft.com/office/powerpoint/2010/main" val="3662267046"/>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smtClean="0"/>
            </a:lvl1pPr>
            <a:extLst/>
          </a:lstStyle>
          <a:p>
            <a:endParaRPr lang="en-US"/>
          </a:p>
        </p:txBody>
      </p:sp>
      <p:sp>
        <p:nvSpPr>
          <p:cNvPr id="8" name="Footer Placeholder 7"/>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9" name="Slide Number Placeholder 8"/>
          <p:cNvSpPr>
            <a:spLocks noGrp="1"/>
          </p:cNvSpPr>
          <p:nvPr>
            <p:ph type="sldNum" sz="quarter" idx="12"/>
          </p:nvPr>
        </p:nvSpPr>
        <p:spPr/>
        <p:txBody>
          <a:bodyPr/>
          <a:lstStyle>
            <a:lvl1pPr>
              <a:defRPr/>
            </a:lvl1pPr>
          </a:lstStyle>
          <a:p>
            <a:fld id="{6E5A4FB0-38ED-42A3-9F2D-38EC3AA47A3A}" type="slidenum">
              <a:rPr lang="en-US" smtClean="0"/>
              <a:t>‹#›</a:t>
            </a:fld>
            <a:endParaRPr lang="en-US"/>
          </a:p>
        </p:txBody>
      </p:sp>
    </p:spTree>
    <p:extLst>
      <p:ext uri="{BB962C8B-B14F-4D97-AF65-F5344CB8AC3E}">
        <p14:creationId xmlns:p14="http://schemas.microsoft.com/office/powerpoint/2010/main" val="356785704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smtClean="0"/>
            </a:lvl1pPr>
            <a:extLst/>
          </a:lstStyle>
          <a:p>
            <a:endParaRPr lang="en-US"/>
          </a:p>
        </p:txBody>
      </p:sp>
      <p:sp>
        <p:nvSpPr>
          <p:cNvPr id="4" name="Footer Placeholder 3"/>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5" name="Slide Number Placeholder 4"/>
          <p:cNvSpPr>
            <a:spLocks noGrp="1"/>
          </p:cNvSpPr>
          <p:nvPr>
            <p:ph type="sldNum" sz="quarter" idx="12"/>
          </p:nvPr>
        </p:nvSpPr>
        <p:spPr/>
        <p:txBody>
          <a:bodyPr/>
          <a:lstStyle>
            <a:lvl1pPr>
              <a:defRPr/>
            </a:lvl1pPr>
          </a:lstStyle>
          <a:p>
            <a:fld id="{6E5A4FB0-38ED-42A3-9F2D-38EC3AA47A3A}" type="slidenum">
              <a:rPr lang="en-US" smtClean="0"/>
              <a:t>‹#›</a:t>
            </a:fld>
            <a:endParaRPr lang="en-US"/>
          </a:p>
        </p:txBody>
      </p:sp>
    </p:spTree>
    <p:extLst>
      <p:ext uri="{BB962C8B-B14F-4D97-AF65-F5344CB8AC3E}">
        <p14:creationId xmlns:p14="http://schemas.microsoft.com/office/powerpoint/2010/main" val="1377685368"/>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endParaRPr lang="en-US"/>
          </a:p>
        </p:txBody>
      </p:sp>
      <p:sp>
        <p:nvSpPr>
          <p:cNvPr id="3" name="Footer Placeholder 21"/>
          <p:cNvSpPr>
            <a:spLocks noGrp="1"/>
          </p:cNvSpPr>
          <p:nvPr>
            <p:ph type="ftr" sz="quarter" idx="11"/>
          </p:nvPr>
        </p:nvSpPr>
        <p:spPr/>
        <p:txBody>
          <a:bodyPr/>
          <a:lstStyle>
            <a:lvl1pPr>
              <a:defRPr/>
            </a:lvl1pPr>
          </a:lstStyle>
          <a:p>
            <a:r>
              <a:rPr lang="en-US"/>
              <a:t>© Copyright 1992-2018 by Pearson Education, Inc. All Rights Reserved.</a:t>
            </a:r>
          </a:p>
        </p:txBody>
      </p:sp>
      <p:sp>
        <p:nvSpPr>
          <p:cNvPr id="4" name="Slide Number Placeholder 17"/>
          <p:cNvSpPr>
            <a:spLocks noGrp="1"/>
          </p:cNvSpPr>
          <p:nvPr>
            <p:ph type="sldNum" sz="quarter" idx="12"/>
          </p:nvPr>
        </p:nvSpPr>
        <p:spPr/>
        <p:txBody>
          <a:bodyPr/>
          <a:lstStyle>
            <a:lvl1pPr>
              <a:defRPr/>
            </a:lvl1pPr>
          </a:lstStyle>
          <a:p>
            <a:fld id="{6E5A4FB0-38ED-42A3-9F2D-38EC3AA47A3A}" type="slidenum">
              <a:rPr lang="en-US" smtClean="0"/>
              <a:t>‹#›</a:t>
            </a:fld>
            <a:endParaRPr lang="en-US"/>
          </a:p>
        </p:txBody>
      </p:sp>
    </p:spTree>
    <p:extLst>
      <p:ext uri="{BB962C8B-B14F-4D97-AF65-F5344CB8AC3E}">
        <p14:creationId xmlns:p14="http://schemas.microsoft.com/office/powerpoint/2010/main" val="2719075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smtClean="0"/>
            </a:lvl1pPr>
            <a:extLst/>
          </a:lstStyle>
          <a:p>
            <a:endParaRPr lang="en-US"/>
          </a:p>
        </p:txBody>
      </p:sp>
      <p:sp>
        <p:nvSpPr>
          <p:cNvPr id="6" name="Footer Placeholder 5"/>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7" name="Slide Number Placeholder 6"/>
          <p:cNvSpPr>
            <a:spLocks noGrp="1"/>
          </p:cNvSpPr>
          <p:nvPr>
            <p:ph type="sldNum" sz="quarter" idx="12"/>
          </p:nvPr>
        </p:nvSpPr>
        <p:spPr/>
        <p:txBody>
          <a:bodyPr/>
          <a:lstStyle>
            <a:lvl1pPr>
              <a:defRPr/>
            </a:lvl1pPr>
          </a:lstStyle>
          <a:p>
            <a:fld id="{6E5A4FB0-38ED-42A3-9F2D-38EC3AA47A3A}" type="slidenum">
              <a:rPr lang="en-US" smtClean="0"/>
              <a:t>‹#›</a:t>
            </a:fld>
            <a:endParaRPr lang="en-US"/>
          </a:p>
        </p:txBody>
      </p:sp>
    </p:spTree>
    <p:extLst>
      <p:ext uri="{BB962C8B-B14F-4D97-AF65-F5344CB8AC3E}">
        <p14:creationId xmlns:p14="http://schemas.microsoft.com/office/powerpoint/2010/main" val="4096219581"/>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4"/>
          <p:cNvSpPr>
            <a:spLocks/>
          </p:cNvSpPr>
          <p:nvPr/>
        </p:nvSpPr>
        <p:spPr bwMode="auto">
          <a:xfrm>
            <a:off x="666751" y="5945188"/>
            <a:ext cx="6587067"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Cambria" panose="02040503050406030204" pitchFamily="18" charset="0"/>
              <a:cs typeface="Calibri" panose="020F0502020204030204" pitchFamily="34" charset="0"/>
            </a:endParaRPr>
          </a:p>
        </p:txBody>
      </p:sp>
      <p:sp>
        <p:nvSpPr>
          <p:cNvPr id="6" name="Freeform 18"/>
          <p:cNvSpPr>
            <a:spLocks/>
          </p:cNvSpPr>
          <p:nvPr/>
        </p:nvSpPr>
        <p:spPr bwMode="auto">
          <a:xfrm>
            <a:off x="647700" y="5938838"/>
            <a:ext cx="4921251" cy="933450"/>
          </a:xfrm>
          <a:custGeom>
            <a:avLst/>
            <a:gdLst>
              <a:gd name="T0" fmla="*/ 0 w 5591"/>
              <a:gd name="T1" fmla="*/ 0 h 588"/>
              <a:gd name="T2" fmla="*/ 2147483647 w 5591"/>
              <a:gd name="T3" fmla="*/ 0 h 588"/>
              <a:gd name="T4" fmla="*/ 2147483647 w 5591"/>
              <a:gd name="T5" fmla="*/ 1330642500 h 588"/>
              <a:gd name="T6" fmla="*/ 2091905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dirty="0">
              <a:latin typeface="Calibri" panose="020F0502020204030204" pitchFamily="34" charset="0"/>
              <a:cs typeface="Calibri" panose="020F0502020204030204" pitchFamily="34" charset="0"/>
            </a:endParaRPr>
          </a:p>
        </p:txBody>
      </p:sp>
      <p:sp>
        <p:nvSpPr>
          <p:cNvPr id="7" name="Right Triangle 6"/>
          <p:cNvSpPr>
            <a:spLocks/>
          </p:cNvSpPr>
          <p:nvPr/>
        </p:nvSpPr>
        <p:spPr bwMode="auto">
          <a:xfrm>
            <a:off x="-8056" y="5791253"/>
            <a:ext cx="4536419" cy="1080868"/>
          </a:xfrm>
          <a:prstGeom prst="rtTriangle">
            <a:avLst/>
          </a:prstGeom>
          <a:blipFill>
            <a:blip r:embed="rId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cxnSp>
        <p:nvCxnSpPr>
          <p:cNvPr id="8" name="Straight Connector 7"/>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11552768"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10" name="Chevron 9"/>
          <p:cNvSpPr/>
          <p:nvPr/>
        </p:nvSpPr>
        <p:spPr>
          <a:xfrm>
            <a:off x="11303001"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4" name="Text Placeholder 3"/>
          <p:cNvSpPr>
            <a:spLocks noGrp="1"/>
          </p:cNvSpPr>
          <p:nvPr>
            <p:ph type="body" sz="half" idx="2"/>
          </p:nvPr>
        </p:nvSpPr>
        <p:spPr>
          <a:xfrm>
            <a:off x="1521643" y="5443402"/>
            <a:ext cx="95504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p:txBody>
          <a:bodyPr/>
          <a:lstStyle>
            <a:lvl1pPr>
              <a:defRPr smtClean="0">
                <a:solidFill>
                  <a:schemeClr val="tx1"/>
                </a:solidFill>
              </a:defRPr>
            </a:lvl1pPr>
            <a:extLst/>
          </a:lstStyle>
          <a:p>
            <a:endParaRPr lang="en-US"/>
          </a:p>
        </p:txBody>
      </p:sp>
      <p:sp>
        <p:nvSpPr>
          <p:cNvPr id="12" name="Footer Placeholder 5"/>
          <p:cNvSpPr>
            <a:spLocks noGrp="1"/>
          </p:cNvSpPr>
          <p:nvPr>
            <p:ph type="ftr" sz="quarter" idx="11"/>
          </p:nvPr>
        </p:nvSpPr>
        <p:spPr>
          <a:xfrm>
            <a:off x="5839884" y="6408739"/>
            <a:ext cx="3134783" cy="365125"/>
          </a:xfrm>
        </p:spPr>
        <p:txBody>
          <a:bodyPr/>
          <a:lstStyle>
            <a:lvl1pPr>
              <a:defRPr>
                <a:solidFill>
                  <a:schemeClr val="tx1"/>
                </a:solidFill>
              </a:defRPr>
            </a:lvl1pPr>
            <a:extLst/>
          </a:lstStyle>
          <a:p>
            <a:r>
              <a:rPr lang="en-US"/>
              <a:t>© Copyright 1992-2018 by Pearson Education, Inc. All Rights Reserved.</a:t>
            </a:r>
          </a:p>
        </p:txBody>
      </p:sp>
      <p:sp>
        <p:nvSpPr>
          <p:cNvPr id="13" name="Slide Number Placeholder 6"/>
          <p:cNvSpPr>
            <a:spLocks noGrp="1"/>
          </p:cNvSpPr>
          <p:nvPr>
            <p:ph type="sldNum" sz="quarter" idx="12"/>
          </p:nvPr>
        </p:nvSpPr>
        <p:spPr/>
        <p:txBody>
          <a:bodyPr/>
          <a:lstStyle>
            <a:lvl1pPr>
              <a:defRPr/>
            </a:lvl1pPr>
          </a:lstStyle>
          <a:p>
            <a:fld id="{6E5A4FB0-38ED-42A3-9F2D-38EC3AA47A3A}" type="slidenum">
              <a:rPr lang="en-US" smtClean="0"/>
              <a:t>‹#›</a:t>
            </a:fld>
            <a:endParaRPr lang="en-US"/>
          </a:p>
        </p:txBody>
      </p:sp>
    </p:spTree>
    <p:extLst>
      <p:ext uri="{BB962C8B-B14F-4D97-AF65-F5344CB8AC3E}">
        <p14:creationId xmlns:p14="http://schemas.microsoft.com/office/powerpoint/2010/main" val="682022282"/>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endParaRPr lang="en-US" dirty="0"/>
          </a:p>
        </p:txBody>
      </p:sp>
      <p:sp>
        <p:nvSpPr>
          <p:cNvPr id="1033" name="Text Placeholder 29"/>
          <p:cNvSpPr>
            <a:spLocks noGrp="1"/>
          </p:cNvSpPr>
          <p:nvPr>
            <p:ph type="body" idx="1"/>
          </p:nvPr>
        </p:nvSpPr>
        <p:spPr bwMode="auto">
          <a:xfrm>
            <a:off x="609600" y="1481138"/>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 name="Date Placeholder 9"/>
          <p:cNvSpPr>
            <a:spLocks noGrp="1"/>
          </p:cNvSpPr>
          <p:nvPr>
            <p:ph type="dt" sz="half" idx="2"/>
          </p:nvPr>
        </p:nvSpPr>
        <p:spPr>
          <a:xfrm>
            <a:off x="8970433" y="6408739"/>
            <a:ext cx="2559051" cy="365125"/>
          </a:xfrm>
          <a:prstGeom prst="rect">
            <a:avLst/>
          </a:prstGeom>
        </p:spPr>
        <p:txBody>
          <a:bodyPr vert="horz" anchor="b"/>
          <a:lstStyle>
            <a:lvl1pPr algn="l" eaLnBrk="1" fontAlgn="auto" latinLnBrk="0" hangingPunct="1">
              <a:spcBef>
                <a:spcPts val="0"/>
              </a:spcBef>
              <a:spcAft>
                <a:spcPts val="0"/>
              </a:spcAft>
              <a:defRPr kumimoji="0" sz="1000" smtClean="0">
                <a:solidFill>
                  <a:schemeClr val="tx1"/>
                </a:solidFill>
                <a:latin typeface="Cambria" panose="02040503050406030204" pitchFamily="18" charset="0"/>
                <a:cs typeface="+mn-cs"/>
              </a:defRPr>
            </a:lvl1pPr>
            <a:extLst/>
          </a:lstStyle>
          <a:p>
            <a:endParaRPr lang="en-US"/>
          </a:p>
        </p:txBody>
      </p:sp>
      <p:sp>
        <p:nvSpPr>
          <p:cNvPr id="22" name="Footer Placeholder 21"/>
          <p:cNvSpPr>
            <a:spLocks noGrp="1"/>
          </p:cNvSpPr>
          <p:nvPr>
            <p:ph type="ftr" sz="quarter" idx="3"/>
          </p:nvPr>
        </p:nvSpPr>
        <p:spPr>
          <a:xfrm>
            <a:off x="609600" y="6408739"/>
            <a:ext cx="8365067" cy="365125"/>
          </a:xfrm>
          <a:prstGeom prst="rect">
            <a:avLst/>
          </a:prstGeom>
        </p:spPr>
        <p:txBody>
          <a:bodyPr vert="horz" anchor="b"/>
          <a:lstStyle>
            <a:lvl1pPr algn="l" eaLnBrk="1" fontAlgn="auto" latinLnBrk="0" hangingPunct="1">
              <a:spcBef>
                <a:spcPts val="0"/>
              </a:spcBef>
              <a:spcAft>
                <a:spcPts val="0"/>
              </a:spcAft>
              <a:defRPr kumimoji="0" sz="1000">
                <a:solidFill>
                  <a:schemeClr val="tx1"/>
                </a:solidFill>
                <a:latin typeface="Cambria" panose="02040503050406030204" pitchFamily="18" charset="0"/>
                <a:cs typeface="+mn-cs"/>
              </a:defRPr>
            </a:lvl1pPr>
            <a:extLst/>
          </a:lstStyle>
          <a:p>
            <a:r>
              <a:rPr lang="en-US"/>
              <a:t>© Copyright 1992-2018 by Pearson Education, Inc. All Rights Reserved.</a:t>
            </a:r>
          </a:p>
        </p:txBody>
      </p:sp>
      <p:sp>
        <p:nvSpPr>
          <p:cNvPr id="18" name="Slide Number Placeholder 17"/>
          <p:cNvSpPr>
            <a:spLocks noGrp="1"/>
          </p:cNvSpPr>
          <p:nvPr>
            <p:ph type="sldNum" sz="quarter" idx="4"/>
          </p:nvPr>
        </p:nvSpPr>
        <p:spPr>
          <a:xfrm>
            <a:off x="11529484" y="6408739"/>
            <a:ext cx="488949"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Cambria" panose="02040503050406030204" pitchFamily="18" charset="0"/>
                <a:cs typeface="Calibri" panose="020F0502020204030204" pitchFamily="34" charset="0"/>
              </a:defRPr>
            </a:lvl1pPr>
          </a:lstStyle>
          <a:p>
            <a:fld id="{6E5A4FB0-38ED-42A3-9F2D-38EC3AA47A3A}" type="slidenum">
              <a:rPr lang="en-US" smtClean="0"/>
              <a:pPr/>
              <a:t>‹#›</a:t>
            </a:fld>
            <a:endParaRPr lang="en-US" dirty="0"/>
          </a:p>
        </p:txBody>
      </p:sp>
    </p:spTree>
    <p:extLst>
      <p:ext uri="{BB962C8B-B14F-4D97-AF65-F5344CB8AC3E}">
        <p14:creationId xmlns:p14="http://schemas.microsoft.com/office/powerpoint/2010/main" val="419862916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sldNum="0" hdr="0" dt="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Cambria" panose="02040503050406030204" pitchFamily="18" charset="0"/>
          <a:ea typeface="+mj-ea"/>
          <a:cs typeface="+mj-cs"/>
        </a:defRPr>
      </a:lvl1pPr>
      <a:lvl2pPr algn="l" rtl="0" eaLnBrk="1" fontAlgn="base" hangingPunct="1">
        <a:spcBef>
          <a:spcPct val="0"/>
        </a:spcBef>
        <a:spcAft>
          <a:spcPct val="0"/>
        </a:spcAft>
        <a:defRPr sz="4100" b="1">
          <a:solidFill>
            <a:schemeClr val="tx2"/>
          </a:solidFill>
          <a:latin typeface="Lucida Sans Unicode" pitchFamily="34" charset="0"/>
        </a:defRPr>
      </a:lvl2pPr>
      <a:lvl3pPr algn="l" rtl="0" eaLnBrk="1" fontAlgn="base" hangingPunct="1">
        <a:spcBef>
          <a:spcPct val="0"/>
        </a:spcBef>
        <a:spcAft>
          <a:spcPct val="0"/>
        </a:spcAft>
        <a:defRPr sz="4100" b="1">
          <a:solidFill>
            <a:schemeClr val="tx2"/>
          </a:solidFill>
          <a:latin typeface="Lucida Sans Unicode" pitchFamily="34" charset="0"/>
        </a:defRPr>
      </a:lvl3pPr>
      <a:lvl4pPr algn="l" rtl="0" eaLnBrk="1" fontAlgn="base" hangingPunct="1">
        <a:spcBef>
          <a:spcPct val="0"/>
        </a:spcBef>
        <a:spcAft>
          <a:spcPct val="0"/>
        </a:spcAft>
        <a:defRPr sz="4100" b="1">
          <a:solidFill>
            <a:schemeClr val="tx2"/>
          </a:solidFill>
          <a:latin typeface="Lucida Sans Unicode" pitchFamily="34" charset="0"/>
        </a:defRPr>
      </a:lvl4pPr>
      <a:lvl5pPr algn="l" rtl="0" eaLnBrk="1" fontAlgn="base" hangingPunct="1">
        <a:spcBef>
          <a:spcPct val="0"/>
        </a:spcBef>
        <a:spcAft>
          <a:spcPct val="0"/>
        </a:spcAft>
        <a:defRPr sz="4100" b="1">
          <a:solidFill>
            <a:schemeClr val="tx2"/>
          </a:solidFill>
          <a:latin typeface="Lucida Sans Unicode" pitchFamily="34"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Cambria" panose="02040503050406030204" pitchFamily="18" charset="0"/>
          <a:ea typeface="+mn-ea"/>
          <a:cs typeface="+mn-cs"/>
        </a:defRPr>
      </a:lvl1pPr>
      <a:lvl2pPr marL="620713" indent="-228600" algn="l" rtl="0" eaLnBrk="1" fontAlgn="base" hangingPunct="1">
        <a:spcBef>
          <a:spcPts val="325"/>
        </a:spcBef>
        <a:spcAft>
          <a:spcPct val="0"/>
        </a:spcAft>
        <a:buClr>
          <a:schemeClr val="accent1"/>
        </a:buClr>
        <a:buFont typeface="Verdana" panose="020B0604030504040204" pitchFamily="34" charset="0"/>
        <a:buChar char="◦"/>
        <a:defRPr sz="2300" kern="1200">
          <a:solidFill>
            <a:schemeClr val="tx1"/>
          </a:solidFill>
          <a:latin typeface="Cambria" panose="02040503050406030204" pitchFamily="18" charset="0"/>
          <a:ea typeface="+mn-ea"/>
          <a:cs typeface="+mn-cs"/>
        </a:defRPr>
      </a:lvl2pPr>
      <a:lvl3pPr marL="858838" indent="-228600" algn="l" rtl="0" eaLnBrk="1" fontAlgn="base" hangingPunct="1">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Cambria" panose="02040503050406030204" pitchFamily="18" charset="0"/>
          <a:ea typeface="+mn-ea"/>
          <a:cs typeface="+mn-cs"/>
        </a:defRPr>
      </a:lvl3pPr>
      <a:lvl4pPr marL="1143000" indent="-228600" algn="l" rtl="0" eaLnBrk="1" fontAlgn="base" hangingPunct="1">
        <a:spcBef>
          <a:spcPts val="350"/>
        </a:spcBef>
        <a:spcAft>
          <a:spcPct val="0"/>
        </a:spcAft>
        <a:buClr>
          <a:schemeClr val="accent2"/>
        </a:buClr>
        <a:defRPr sz="1900" kern="1200">
          <a:solidFill>
            <a:schemeClr val="tx1"/>
          </a:solidFill>
          <a:latin typeface="Cambria" panose="02040503050406030204" pitchFamily="18" charset="0"/>
          <a:ea typeface="+mn-ea"/>
          <a:cs typeface="+mn-cs"/>
        </a:defRPr>
      </a:lvl4pPr>
      <a:lvl5pPr marL="1143000" indent="-228600" algn="l" rtl="0" eaLnBrk="1" fontAlgn="base" hangingPunct="1">
        <a:spcBef>
          <a:spcPts val="350"/>
        </a:spcBef>
        <a:spcAft>
          <a:spcPct val="0"/>
        </a:spcAft>
        <a:buClr>
          <a:schemeClr val="accent2"/>
        </a:buClr>
        <a:defRPr sz="1900" kern="1200">
          <a:solidFill>
            <a:schemeClr val="tx1"/>
          </a:solidFill>
          <a:latin typeface="Cambria" panose="02040503050406030204" pitchFamily="18" charset="0"/>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9A51F-79CB-426F-AF2C-FB26DA18FC18}"/>
              </a:ext>
            </a:extLst>
          </p:cNvPr>
          <p:cNvSpPr>
            <a:spLocks noGrp="1"/>
          </p:cNvSpPr>
          <p:nvPr>
            <p:ph type="ctrTitle"/>
          </p:nvPr>
        </p:nvSpPr>
        <p:spPr/>
        <p:txBody>
          <a:bodyPr>
            <a:normAutofit/>
          </a:bodyPr>
          <a:lstStyle/>
          <a:p>
            <a:pPr>
              <a:defRPr/>
            </a:pPr>
            <a:r>
              <a:rPr lang="en-US" dirty="0">
                <a:solidFill>
                  <a:srgbClr val="3380E6"/>
                </a:solidFill>
                <a:latin typeface="Calibri" panose="020F0502020204030204" pitchFamily="34" charset="0"/>
              </a:rPr>
              <a:t>Chapter 8</a:t>
            </a:r>
            <a:br>
              <a:rPr lang="en-US" dirty="0">
                <a:solidFill>
                  <a:srgbClr val="3380E6"/>
                </a:solidFill>
                <a:latin typeface="Calibri" panose="020F0502020204030204" pitchFamily="34" charset="0"/>
              </a:rPr>
            </a:br>
            <a:r>
              <a:rPr lang="en-US" dirty="0">
                <a:solidFill>
                  <a:srgbClr val="3380E6"/>
                </a:solidFill>
                <a:latin typeface="Calibri" panose="020F0502020204030204" pitchFamily="34" charset="0"/>
              </a:rPr>
              <a:t>Classes and Objects: A Deeper Look</a:t>
            </a:r>
          </a:p>
        </p:txBody>
      </p:sp>
      <p:sp>
        <p:nvSpPr>
          <p:cNvPr id="10243" name="Subtitle 3">
            <a:extLst>
              <a:ext uri="{FF2B5EF4-FFF2-40B4-BE49-F238E27FC236}">
                <a16:creationId xmlns:a16="http://schemas.microsoft.com/office/drawing/2014/main" id="{1F2F4AB9-214B-48FE-94F1-C468A00278E7}"/>
              </a:ext>
            </a:extLst>
          </p:cNvPr>
          <p:cNvSpPr>
            <a:spLocks noGrp="1"/>
          </p:cNvSpPr>
          <p:nvPr>
            <p:ph type="subTitle" idx="1"/>
          </p:nvPr>
        </p:nvSpPr>
        <p:spPr>
          <a:xfrm>
            <a:off x="2209800" y="3611563"/>
            <a:ext cx="7772400" cy="1200150"/>
          </a:xfrm>
        </p:spPr>
        <p:txBody>
          <a:bodyPr/>
          <a:lstStyle/>
          <a:p>
            <a:r>
              <a:rPr lang="en-US" altLang="en-US" dirty="0"/>
              <a:t>Java How to Program</a:t>
            </a:r>
            <a:r>
              <a:rPr lang="en-US" altLang="en-US"/>
              <a:t>, 11/e</a:t>
            </a:r>
            <a:endParaRPr lang="en-US" altLang="en-US" dirty="0"/>
          </a:p>
        </p:txBody>
      </p:sp>
      <p:sp>
        <p:nvSpPr>
          <p:cNvPr id="4" name="Footer Placeholder 3">
            <a:extLst>
              <a:ext uri="{FF2B5EF4-FFF2-40B4-BE49-F238E27FC236}">
                <a16:creationId xmlns:a16="http://schemas.microsoft.com/office/drawing/2014/main" id="{17964821-89A6-447D-8862-C3559E125F4E}"/>
              </a:ext>
            </a:extLst>
          </p:cNvPr>
          <p:cNvSpPr>
            <a:spLocks noGrp="1"/>
          </p:cNvSpPr>
          <p:nvPr>
            <p:ph type="ftr" sz="quarter" idx="12"/>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649997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8_OBP_Page_15">
            <a:extLst>
              <a:ext uri="{FF2B5EF4-FFF2-40B4-BE49-F238E27FC236}">
                <a16:creationId xmlns:a16="http://schemas.microsoft.com/office/drawing/2014/main" id="{C41CDD6A-6ACF-432F-AAD5-5C035E08B1CE}"/>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15950"/>
            <a:ext cx="12192000" cy="5624513"/>
          </a:xfrm>
          <a:prstGeom prst="rect">
            <a:avLst/>
          </a:prstGeom>
        </p:spPr>
      </p:pic>
      <p:sp>
        <p:nvSpPr>
          <p:cNvPr id="2" name="Footer Placeholder 1">
            <a:extLst>
              <a:ext uri="{FF2B5EF4-FFF2-40B4-BE49-F238E27FC236}">
                <a16:creationId xmlns:a16="http://schemas.microsoft.com/office/drawing/2014/main" id="{F6A51C61-C0AE-47A2-974F-BF4DD479B558}"/>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940975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6EE07-D447-478A-932B-9D84B7E830A3}"/>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8.2  </a:t>
            </a:r>
            <a:r>
              <a:rPr lang="en-US" dirty="0">
                <a:solidFill>
                  <a:srgbClr val="3380E6"/>
                </a:solidFill>
                <a:latin typeface="Consolas" panose="020B0609020204030204" pitchFamily="49" charset="0"/>
              </a:rPr>
              <a:t>Time</a:t>
            </a:r>
            <a:r>
              <a:rPr lang="en-US" dirty="0">
                <a:solidFill>
                  <a:srgbClr val="3380E6"/>
                </a:solidFill>
                <a:latin typeface="Calibri" panose="020F0502020204030204" pitchFamily="34" charset="0"/>
              </a:rPr>
              <a:t> Class Case Study (Cont.)</a:t>
            </a:r>
          </a:p>
        </p:txBody>
      </p:sp>
      <p:sp>
        <p:nvSpPr>
          <p:cNvPr id="22531" name="Text Placeholder 2">
            <a:extLst>
              <a:ext uri="{FF2B5EF4-FFF2-40B4-BE49-F238E27FC236}">
                <a16:creationId xmlns:a16="http://schemas.microsoft.com/office/drawing/2014/main" id="{660BACE5-1CDA-42AF-AF81-D783288DFFC6}"/>
              </a:ext>
            </a:extLst>
          </p:cNvPr>
          <p:cNvSpPr>
            <a:spLocks noGrp="1"/>
          </p:cNvSpPr>
          <p:nvPr>
            <p:ph type="body" idx="1"/>
          </p:nvPr>
        </p:nvSpPr>
        <p:spPr/>
        <p:txBody>
          <a:bodyPr/>
          <a:lstStyle/>
          <a:p>
            <a:pPr eaLnBrk="1" hangingPunct="1"/>
            <a:r>
              <a:rPr lang="en-US" altLang="en-US" dirty="0">
                <a:solidFill>
                  <a:srgbClr val="000000"/>
                </a:solidFill>
              </a:rPr>
              <a:t>Class </a:t>
            </a:r>
            <a:r>
              <a:rPr lang="en-US" altLang="en-US" dirty="0">
                <a:solidFill>
                  <a:srgbClr val="000000"/>
                </a:solidFill>
                <a:latin typeface="Consolas" panose="020B0609020204030204" pitchFamily="49" charset="0"/>
              </a:rPr>
              <a:t>Time1</a:t>
            </a:r>
            <a:r>
              <a:rPr lang="en-US" altLang="en-US" dirty="0">
                <a:solidFill>
                  <a:srgbClr val="000000"/>
                </a:solidFill>
              </a:rPr>
              <a:t> does not declare a constructor, so the compiler supplies a default constructor. </a:t>
            </a:r>
          </a:p>
          <a:p>
            <a:pPr eaLnBrk="1" hangingPunct="1"/>
            <a:r>
              <a:rPr lang="en-US" altLang="en-US" dirty="0">
                <a:solidFill>
                  <a:srgbClr val="000000"/>
                </a:solidFill>
              </a:rPr>
              <a:t>Each instance variable implicitly receives the default </a:t>
            </a:r>
            <a:r>
              <a:rPr lang="en-US" altLang="en-US" dirty="0" err="1">
                <a:solidFill>
                  <a:srgbClr val="000000"/>
                </a:solidFill>
                <a:latin typeface="Consolas" panose="020B0609020204030204" pitchFamily="49" charset="0"/>
              </a:rPr>
              <a:t>int</a:t>
            </a:r>
            <a:r>
              <a:rPr lang="en-US" altLang="en-US" dirty="0">
                <a:solidFill>
                  <a:srgbClr val="000000"/>
                </a:solidFill>
              </a:rPr>
              <a:t> value. </a:t>
            </a:r>
          </a:p>
          <a:p>
            <a:pPr eaLnBrk="1" hangingPunct="1"/>
            <a:r>
              <a:rPr lang="en-US" altLang="en-US" dirty="0">
                <a:solidFill>
                  <a:srgbClr val="000000"/>
                </a:solidFill>
              </a:rPr>
              <a:t>Instance variables also can be initialized when they are declared in the class body, using the same initialization syntax as with a local variable. </a:t>
            </a:r>
          </a:p>
        </p:txBody>
      </p:sp>
      <p:sp>
        <p:nvSpPr>
          <p:cNvPr id="4" name="Footer Placeholder 3">
            <a:extLst>
              <a:ext uri="{FF2B5EF4-FFF2-40B4-BE49-F238E27FC236}">
                <a16:creationId xmlns:a16="http://schemas.microsoft.com/office/drawing/2014/main" id="{8821AEC1-D0B0-4506-B885-95E6E3D6FC79}"/>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4043890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218A5-B4BC-4618-84CC-19F2378670C9}"/>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8.2  </a:t>
            </a:r>
            <a:r>
              <a:rPr lang="en-US" dirty="0">
                <a:solidFill>
                  <a:srgbClr val="3380E6"/>
                </a:solidFill>
                <a:latin typeface="Consolas" panose="020B0609020204030204" pitchFamily="49" charset="0"/>
              </a:rPr>
              <a:t>Time</a:t>
            </a:r>
            <a:r>
              <a:rPr lang="en-US" dirty="0">
                <a:solidFill>
                  <a:srgbClr val="3380E6"/>
                </a:solidFill>
                <a:latin typeface="Calibri" panose="020F0502020204030204" pitchFamily="34" charset="0"/>
              </a:rPr>
              <a:t> Class Case Study (Cont.)</a:t>
            </a:r>
          </a:p>
        </p:txBody>
      </p:sp>
      <p:sp>
        <p:nvSpPr>
          <p:cNvPr id="21507" name="Text Placeholder 2">
            <a:extLst>
              <a:ext uri="{FF2B5EF4-FFF2-40B4-BE49-F238E27FC236}">
                <a16:creationId xmlns:a16="http://schemas.microsoft.com/office/drawing/2014/main" id="{272A58DF-2493-48A4-A011-651E6D250EEC}"/>
              </a:ext>
            </a:extLst>
          </p:cNvPr>
          <p:cNvSpPr>
            <a:spLocks noGrp="1"/>
          </p:cNvSpPr>
          <p:nvPr>
            <p:ph type="body" idx="1"/>
          </p:nvPr>
        </p:nvSpPr>
        <p:spPr/>
        <p:txBody>
          <a:bodyPr/>
          <a:lstStyle/>
          <a:p>
            <a:pPr marL="109537" indent="0">
              <a:buNone/>
              <a:defRPr/>
            </a:pPr>
            <a:r>
              <a:rPr lang="en-US" altLang="en-US" b="1" i="1" dirty="0">
                <a:solidFill>
                  <a:srgbClr val="000000"/>
                </a:solidFill>
              </a:rPr>
              <a:t>Method </a:t>
            </a:r>
            <a:r>
              <a:rPr lang="en-US" altLang="en-US" sz="2500" b="1" i="1" dirty="0" err="1">
                <a:solidFill>
                  <a:srgbClr val="000000"/>
                </a:solidFill>
                <a:latin typeface="Consolas" panose="020B0609020204030204" pitchFamily="49" charset="0"/>
                <a:cs typeface="Times New Roman" pitchFamily="18" charset="0"/>
              </a:rPr>
              <a:t>setTime</a:t>
            </a:r>
            <a:r>
              <a:rPr lang="en-US" altLang="en-US" b="1" i="1" dirty="0">
                <a:solidFill>
                  <a:srgbClr val="000000"/>
                </a:solidFill>
              </a:rPr>
              <a:t> and Throwing Exceptions</a:t>
            </a:r>
          </a:p>
          <a:p>
            <a:pPr eaLnBrk="1" hangingPunct="1">
              <a:defRPr/>
            </a:pPr>
            <a:r>
              <a:rPr lang="en-US" altLang="en-US" dirty="0">
                <a:solidFill>
                  <a:srgbClr val="000000"/>
                </a:solidFill>
              </a:rPr>
              <a:t>Method </a:t>
            </a:r>
            <a:r>
              <a:rPr lang="en-US" altLang="en-US" dirty="0" err="1">
                <a:solidFill>
                  <a:srgbClr val="000000"/>
                </a:solidFill>
                <a:latin typeface="Consolas" panose="020B0609020204030204" pitchFamily="49" charset="0"/>
              </a:rPr>
              <a:t>setTime</a:t>
            </a:r>
            <a:r>
              <a:rPr lang="en-US" altLang="en-US" dirty="0">
                <a:solidFill>
                  <a:srgbClr val="000000"/>
                </a:solidFill>
              </a:rPr>
              <a:t> declares three </a:t>
            </a:r>
            <a:r>
              <a:rPr lang="en-US" altLang="en-US" dirty="0" err="1">
                <a:solidFill>
                  <a:srgbClr val="000000"/>
                </a:solidFill>
                <a:latin typeface="Consolas" panose="020B0609020204030204" pitchFamily="49" charset="0"/>
              </a:rPr>
              <a:t>int</a:t>
            </a:r>
            <a:r>
              <a:rPr lang="en-US" altLang="en-US" dirty="0">
                <a:solidFill>
                  <a:srgbClr val="000000"/>
                </a:solidFill>
              </a:rPr>
              <a:t> parameters and uses them to set the time. </a:t>
            </a:r>
          </a:p>
          <a:p>
            <a:pPr eaLnBrk="1" hangingPunct="1">
              <a:defRPr/>
            </a:pPr>
            <a:r>
              <a:rPr lang="en-US" altLang="en-US" dirty="0">
                <a:solidFill>
                  <a:srgbClr val="000000"/>
                </a:solidFill>
              </a:rPr>
              <a:t>Lines 13–14 test each argument to determine whether the value is outside the proper range. </a:t>
            </a:r>
          </a:p>
        </p:txBody>
      </p:sp>
      <p:sp>
        <p:nvSpPr>
          <p:cNvPr id="4" name="Footer Placeholder 3">
            <a:extLst>
              <a:ext uri="{FF2B5EF4-FFF2-40B4-BE49-F238E27FC236}">
                <a16:creationId xmlns:a16="http://schemas.microsoft.com/office/drawing/2014/main" id="{EB4EF545-954D-4C68-AF76-8603D8221ED9}"/>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453677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27808-1FD5-425B-B453-982A15D0F632}"/>
              </a:ext>
            </a:extLst>
          </p:cNvPr>
          <p:cNvSpPr>
            <a:spLocks noGrp="1"/>
          </p:cNvSpPr>
          <p:nvPr>
            <p:ph type="title"/>
          </p:nvPr>
        </p:nvSpPr>
        <p:spPr>
          <a:xfrm>
            <a:off x="673767" y="581525"/>
            <a:ext cx="10858795" cy="1143000"/>
          </a:xfrm>
        </p:spPr>
        <p:txBody>
          <a:bodyPr/>
          <a:lstStyle/>
          <a:p>
            <a:pPr fontAlgn="auto">
              <a:spcAft>
                <a:spcPts val="0"/>
              </a:spcAft>
              <a:defRPr/>
            </a:pPr>
            <a:r>
              <a:rPr lang="en-US" dirty="0">
                <a:solidFill>
                  <a:srgbClr val="24B5A1"/>
                </a:solidFill>
                <a:latin typeface="Calibri" panose="020F0502020204030204" pitchFamily="34" charset="0"/>
              </a:rPr>
              <a:t>8.2  </a:t>
            </a:r>
            <a:r>
              <a:rPr lang="en-US" dirty="0">
                <a:solidFill>
                  <a:srgbClr val="3380E6"/>
                </a:solidFill>
                <a:latin typeface="Consolas" panose="020B0609020204030204" pitchFamily="49" charset="0"/>
              </a:rPr>
              <a:t>Time</a:t>
            </a:r>
            <a:r>
              <a:rPr lang="en-US" dirty="0">
                <a:solidFill>
                  <a:srgbClr val="3380E6"/>
                </a:solidFill>
                <a:latin typeface="Calibri" panose="020F0502020204030204" pitchFamily="34" charset="0"/>
              </a:rPr>
              <a:t> Class Case Study (Cont.)</a:t>
            </a:r>
          </a:p>
        </p:txBody>
      </p:sp>
      <p:sp>
        <p:nvSpPr>
          <p:cNvPr id="22531" name="Text Placeholder 2">
            <a:extLst>
              <a:ext uri="{FF2B5EF4-FFF2-40B4-BE49-F238E27FC236}">
                <a16:creationId xmlns:a16="http://schemas.microsoft.com/office/drawing/2014/main" id="{4CFE8B6C-B52D-4D26-85F7-42B870E07CF4}"/>
              </a:ext>
            </a:extLst>
          </p:cNvPr>
          <p:cNvSpPr>
            <a:spLocks noGrp="1"/>
          </p:cNvSpPr>
          <p:nvPr>
            <p:ph type="body" idx="1"/>
          </p:nvPr>
        </p:nvSpPr>
        <p:spPr>
          <a:xfrm>
            <a:off x="673767" y="1572126"/>
            <a:ext cx="10858795" cy="4691063"/>
          </a:xfrm>
        </p:spPr>
        <p:txBody>
          <a:bodyPr/>
          <a:lstStyle/>
          <a:p>
            <a:pPr marL="109537" indent="0">
              <a:buNone/>
              <a:defRPr/>
            </a:pPr>
            <a:r>
              <a:rPr lang="en-US" altLang="en-US" sz="2400" b="1" i="1" dirty="0">
                <a:solidFill>
                  <a:srgbClr val="000000"/>
                </a:solidFill>
              </a:rPr>
              <a:t>Method </a:t>
            </a:r>
            <a:r>
              <a:rPr lang="en-US" altLang="en-US" sz="2400" b="1" i="1" dirty="0" err="1">
                <a:solidFill>
                  <a:srgbClr val="000000"/>
                </a:solidFill>
                <a:latin typeface="Consolas" panose="020B0609020204030204" pitchFamily="49" charset="0"/>
                <a:cs typeface="Times New Roman" pitchFamily="18" charset="0"/>
              </a:rPr>
              <a:t>setTime</a:t>
            </a:r>
            <a:r>
              <a:rPr lang="en-US" altLang="en-US" sz="2400" b="1" i="1" dirty="0">
                <a:solidFill>
                  <a:srgbClr val="000000"/>
                </a:solidFill>
              </a:rPr>
              <a:t> and Throwing Exceptions (cont.)</a:t>
            </a:r>
          </a:p>
          <a:p>
            <a:pPr eaLnBrk="1" hangingPunct="1">
              <a:defRPr/>
            </a:pPr>
            <a:r>
              <a:rPr lang="en-US" altLang="en-US" dirty="0">
                <a:solidFill>
                  <a:srgbClr val="000000"/>
                </a:solidFill>
              </a:rPr>
              <a:t>For incorrect values, </a:t>
            </a:r>
            <a:r>
              <a:rPr lang="en-US" altLang="en-US" dirty="0" err="1">
                <a:solidFill>
                  <a:srgbClr val="000000"/>
                </a:solidFill>
                <a:latin typeface="Consolas" panose="020B0609020204030204" pitchFamily="49" charset="0"/>
              </a:rPr>
              <a:t>setTime</a:t>
            </a:r>
            <a:r>
              <a:rPr lang="en-US" altLang="en-US" dirty="0">
                <a:solidFill>
                  <a:srgbClr val="000000"/>
                </a:solidFill>
              </a:rPr>
              <a:t> throws an exception of type </a:t>
            </a:r>
            <a:r>
              <a:rPr lang="en-US" altLang="en-US" dirty="0" err="1">
                <a:solidFill>
                  <a:srgbClr val="000000"/>
                </a:solidFill>
                <a:latin typeface="Consolas" panose="020B0609020204030204" pitchFamily="49" charset="0"/>
              </a:rPr>
              <a:t>IllegalArgumentException</a:t>
            </a:r>
            <a:endParaRPr lang="en-US" altLang="en-US" dirty="0">
              <a:solidFill>
                <a:srgbClr val="000000"/>
              </a:solidFill>
            </a:endParaRPr>
          </a:p>
          <a:p>
            <a:pPr lvl="1" eaLnBrk="1" hangingPunct="1">
              <a:defRPr/>
            </a:pPr>
            <a:r>
              <a:rPr lang="en-US" altLang="en-US" dirty="0">
                <a:solidFill>
                  <a:srgbClr val="000000"/>
                </a:solidFill>
              </a:rPr>
              <a:t>Notifies the client code that an invalid argument was passed to the method. </a:t>
            </a:r>
          </a:p>
          <a:p>
            <a:pPr lvl="1" eaLnBrk="1" hangingPunct="1">
              <a:defRPr/>
            </a:pPr>
            <a:r>
              <a:rPr lang="en-US" altLang="en-US" dirty="0">
                <a:solidFill>
                  <a:srgbClr val="000000"/>
                </a:solidFill>
              </a:rPr>
              <a:t>Can use </a:t>
            </a:r>
            <a:r>
              <a:rPr lang="en-US" altLang="en-US" dirty="0">
                <a:solidFill>
                  <a:srgbClr val="000000"/>
                </a:solidFill>
                <a:latin typeface="Consolas" panose="020B0609020204030204" pitchFamily="49" charset="0"/>
              </a:rPr>
              <a:t>try</a:t>
            </a:r>
            <a:r>
              <a:rPr lang="en-US" altLang="en-US" dirty="0">
                <a:solidFill>
                  <a:srgbClr val="000000"/>
                </a:solidFill>
              </a:rPr>
              <a:t>...</a:t>
            </a:r>
            <a:r>
              <a:rPr lang="en-US" altLang="en-US" dirty="0">
                <a:solidFill>
                  <a:srgbClr val="000000"/>
                </a:solidFill>
                <a:latin typeface="Consolas" panose="020B0609020204030204" pitchFamily="49" charset="0"/>
              </a:rPr>
              <a:t>catch</a:t>
            </a:r>
            <a:r>
              <a:rPr lang="en-US" altLang="en-US" dirty="0">
                <a:solidFill>
                  <a:srgbClr val="000000"/>
                </a:solidFill>
              </a:rPr>
              <a:t> to catch exceptions and attempt to recover from them. </a:t>
            </a:r>
          </a:p>
          <a:p>
            <a:pPr lvl="1" eaLnBrk="1" hangingPunct="1">
              <a:defRPr/>
            </a:pPr>
            <a:r>
              <a:rPr lang="en-US" altLang="en-US" dirty="0">
                <a:solidFill>
                  <a:srgbClr val="000000"/>
                </a:solidFill>
              </a:rPr>
              <a:t>The class instance creation expression in the </a:t>
            </a:r>
            <a:r>
              <a:rPr lang="en-US" altLang="en-US" dirty="0">
                <a:solidFill>
                  <a:srgbClr val="0000FF"/>
                </a:solidFill>
                <a:latin typeface="Consolas" panose="020B0609020204030204" pitchFamily="49" charset="0"/>
              </a:rPr>
              <a:t>throw</a:t>
            </a:r>
            <a:r>
              <a:rPr lang="en-US" altLang="en-US" dirty="0">
                <a:solidFill>
                  <a:srgbClr val="0000FF"/>
                </a:solidFill>
              </a:rPr>
              <a:t> statement </a:t>
            </a:r>
            <a:r>
              <a:rPr lang="en-US" altLang="en-US" dirty="0">
                <a:solidFill>
                  <a:srgbClr val="000000"/>
                </a:solidFill>
              </a:rPr>
              <a:t>creates a new object of type </a:t>
            </a:r>
            <a:r>
              <a:rPr lang="en-US" altLang="en-US" dirty="0" err="1">
                <a:solidFill>
                  <a:srgbClr val="000000"/>
                </a:solidFill>
                <a:latin typeface="Consolas" panose="020B0609020204030204" pitchFamily="49" charset="0"/>
              </a:rPr>
              <a:t>IllegalArgumentException</a:t>
            </a:r>
            <a:r>
              <a:rPr lang="en-US" altLang="en-US" dirty="0">
                <a:solidFill>
                  <a:srgbClr val="000000"/>
                </a:solidFill>
              </a:rPr>
              <a:t>. In this case, we call the constructor that allows us to specify a custom error message. </a:t>
            </a:r>
          </a:p>
          <a:p>
            <a:pPr lvl="1" eaLnBrk="1" hangingPunct="1">
              <a:defRPr/>
            </a:pPr>
            <a:r>
              <a:rPr lang="en-US" altLang="en-US" dirty="0">
                <a:solidFill>
                  <a:srgbClr val="000000"/>
                </a:solidFill>
              </a:rPr>
              <a:t>After the exception object is created, the </a:t>
            </a:r>
            <a:r>
              <a:rPr lang="en-US" altLang="en-US" dirty="0">
                <a:solidFill>
                  <a:srgbClr val="000000"/>
                </a:solidFill>
                <a:latin typeface="Consolas" panose="020B0609020204030204" pitchFamily="49" charset="0"/>
              </a:rPr>
              <a:t>throw </a:t>
            </a:r>
            <a:r>
              <a:rPr lang="en-US" altLang="en-US" dirty="0">
                <a:solidFill>
                  <a:srgbClr val="000000"/>
                </a:solidFill>
              </a:rPr>
              <a:t>statement immediately terminates method </a:t>
            </a:r>
            <a:r>
              <a:rPr lang="en-US" altLang="en-US" dirty="0" err="1">
                <a:solidFill>
                  <a:srgbClr val="000000"/>
                </a:solidFill>
                <a:latin typeface="Consolas" panose="020B0609020204030204" pitchFamily="49" charset="0"/>
              </a:rPr>
              <a:t>setTime</a:t>
            </a:r>
            <a:r>
              <a:rPr lang="en-US" altLang="en-US" dirty="0">
                <a:solidFill>
                  <a:srgbClr val="000000"/>
                </a:solidFill>
              </a:rPr>
              <a:t> and the exception is returned to the calling method that attempted to set the time.</a:t>
            </a:r>
          </a:p>
        </p:txBody>
      </p:sp>
      <p:sp>
        <p:nvSpPr>
          <p:cNvPr id="4" name="Footer Placeholder 3">
            <a:extLst>
              <a:ext uri="{FF2B5EF4-FFF2-40B4-BE49-F238E27FC236}">
                <a16:creationId xmlns:a16="http://schemas.microsoft.com/office/drawing/2014/main" id="{98B7190E-8ADF-498C-A560-34AAC8D67854}"/>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378297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3B5E-AAFB-4167-B167-A8BB6F72A89A}"/>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8.2  </a:t>
            </a:r>
            <a:r>
              <a:rPr lang="en-US" dirty="0">
                <a:solidFill>
                  <a:srgbClr val="3380E6"/>
                </a:solidFill>
                <a:latin typeface="Consolas" panose="020B0609020204030204" pitchFamily="49" charset="0"/>
              </a:rPr>
              <a:t>Time</a:t>
            </a:r>
            <a:r>
              <a:rPr lang="en-US" dirty="0">
                <a:solidFill>
                  <a:srgbClr val="3380E6"/>
                </a:solidFill>
                <a:latin typeface="Calibri" panose="020F0502020204030204" pitchFamily="34" charset="0"/>
              </a:rPr>
              <a:t> Class Case Study (Cont.)</a:t>
            </a:r>
          </a:p>
        </p:txBody>
      </p:sp>
      <p:sp>
        <p:nvSpPr>
          <p:cNvPr id="23555" name="Text Placeholder 2">
            <a:extLst>
              <a:ext uri="{FF2B5EF4-FFF2-40B4-BE49-F238E27FC236}">
                <a16:creationId xmlns:a16="http://schemas.microsoft.com/office/drawing/2014/main" id="{E811EEBC-1C38-4D1F-9EF4-6445FB0290F9}"/>
              </a:ext>
            </a:extLst>
          </p:cNvPr>
          <p:cNvSpPr>
            <a:spLocks noGrp="1"/>
          </p:cNvSpPr>
          <p:nvPr>
            <p:ph type="body" idx="1"/>
          </p:nvPr>
        </p:nvSpPr>
        <p:spPr/>
        <p:txBody>
          <a:bodyPr/>
          <a:lstStyle/>
          <a:p>
            <a:pPr marL="109537" indent="0">
              <a:buNone/>
              <a:defRPr/>
            </a:pPr>
            <a:r>
              <a:rPr lang="en-US" altLang="en-US" b="1" i="1" dirty="0">
                <a:solidFill>
                  <a:srgbClr val="000000"/>
                </a:solidFill>
              </a:rPr>
              <a:t>Software Engineering of the </a:t>
            </a:r>
            <a:r>
              <a:rPr lang="en-US" altLang="en-US" sz="2400" b="1" i="1" dirty="0">
                <a:solidFill>
                  <a:srgbClr val="000000"/>
                </a:solidFill>
                <a:latin typeface="Consolas" panose="020B0609020204030204" pitchFamily="49" charset="0"/>
              </a:rPr>
              <a:t>Time1</a:t>
            </a:r>
            <a:r>
              <a:rPr lang="en-US" altLang="en-US" sz="2400" b="1" i="1" dirty="0">
                <a:solidFill>
                  <a:srgbClr val="000000"/>
                </a:solidFill>
              </a:rPr>
              <a:t> </a:t>
            </a:r>
            <a:r>
              <a:rPr lang="en-US" altLang="en-US" b="1" i="1" dirty="0">
                <a:solidFill>
                  <a:srgbClr val="000000"/>
                </a:solidFill>
              </a:rPr>
              <a:t>Class Declaration</a:t>
            </a:r>
          </a:p>
          <a:p>
            <a:pPr eaLnBrk="1" hangingPunct="1">
              <a:defRPr/>
            </a:pPr>
            <a:r>
              <a:rPr lang="en-US" altLang="en-US" dirty="0">
                <a:solidFill>
                  <a:srgbClr val="000000"/>
                </a:solidFill>
              </a:rPr>
              <a:t>The instance variables </a:t>
            </a:r>
            <a:r>
              <a:rPr lang="en-US" altLang="en-US" dirty="0">
                <a:solidFill>
                  <a:srgbClr val="000000"/>
                </a:solidFill>
                <a:latin typeface="Consolas" panose="020B0609020204030204" pitchFamily="49" charset="0"/>
              </a:rPr>
              <a:t>hour</a:t>
            </a:r>
            <a:r>
              <a:rPr lang="en-US" altLang="en-US" dirty="0">
                <a:solidFill>
                  <a:srgbClr val="000000"/>
                </a:solidFill>
              </a:rPr>
              <a:t>, </a:t>
            </a:r>
            <a:r>
              <a:rPr lang="en-US" altLang="en-US" dirty="0">
                <a:solidFill>
                  <a:srgbClr val="000000"/>
                </a:solidFill>
                <a:latin typeface="Consolas" panose="020B0609020204030204" pitchFamily="49" charset="0"/>
              </a:rPr>
              <a:t>minute</a:t>
            </a:r>
            <a:r>
              <a:rPr lang="en-US" altLang="en-US" dirty="0">
                <a:solidFill>
                  <a:srgbClr val="000000"/>
                </a:solidFill>
              </a:rPr>
              <a:t> and </a:t>
            </a:r>
            <a:r>
              <a:rPr lang="en-US" altLang="en-US" dirty="0">
                <a:solidFill>
                  <a:srgbClr val="000000"/>
                </a:solidFill>
                <a:latin typeface="Consolas" panose="020B0609020204030204" pitchFamily="49" charset="0"/>
              </a:rPr>
              <a:t>second</a:t>
            </a:r>
            <a:r>
              <a:rPr lang="en-US" altLang="en-US" dirty="0">
                <a:solidFill>
                  <a:srgbClr val="000000"/>
                </a:solidFill>
              </a:rPr>
              <a:t> are each declared </a:t>
            </a:r>
            <a:r>
              <a:rPr lang="en-US" altLang="en-US" dirty="0">
                <a:solidFill>
                  <a:srgbClr val="000000"/>
                </a:solidFill>
                <a:latin typeface="Consolas" panose="020B0609020204030204" pitchFamily="49" charset="0"/>
              </a:rPr>
              <a:t>private</a:t>
            </a:r>
            <a:r>
              <a:rPr lang="en-US" altLang="en-US" dirty="0">
                <a:solidFill>
                  <a:srgbClr val="000000"/>
                </a:solidFill>
              </a:rPr>
              <a:t>. </a:t>
            </a:r>
          </a:p>
          <a:p>
            <a:pPr eaLnBrk="1" hangingPunct="1">
              <a:defRPr/>
            </a:pPr>
            <a:r>
              <a:rPr lang="en-US" altLang="en-US" dirty="0">
                <a:solidFill>
                  <a:srgbClr val="000000"/>
                </a:solidFill>
              </a:rPr>
              <a:t>The actual data representation used within the class is of no concern to the class’s clients. </a:t>
            </a:r>
          </a:p>
          <a:p>
            <a:pPr eaLnBrk="1" hangingPunct="1">
              <a:defRPr/>
            </a:pPr>
            <a:r>
              <a:rPr lang="en-US" altLang="en-US" dirty="0">
                <a:solidFill>
                  <a:srgbClr val="000000"/>
                </a:solidFill>
              </a:rPr>
              <a:t>Reasonable for </a:t>
            </a:r>
            <a:r>
              <a:rPr lang="en-US" altLang="en-US" dirty="0">
                <a:solidFill>
                  <a:srgbClr val="000000"/>
                </a:solidFill>
                <a:latin typeface="Consolas" panose="020B0609020204030204" pitchFamily="49" charset="0"/>
              </a:rPr>
              <a:t>Time1</a:t>
            </a:r>
            <a:r>
              <a:rPr lang="en-US" altLang="en-US" dirty="0">
                <a:solidFill>
                  <a:srgbClr val="000000"/>
                </a:solidFill>
              </a:rPr>
              <a:t> to represent the time internally as the number of seconds since midnight or the number of minutes and seconds since midnight. </a:t>
            </a:r>
          </a:p>
          <a:p>
            <a:pPr eaLnBrk="1" hangingPunct="1">
              <a:defRPr/>
            </a:pPr>
            <a:r>
              <a:rPr lang="en-US" altLang="en-US" dirty="0">
                <a:solidFill>
                  <a:srgbClr val="000000"/>
                </a:solidFill>
              </a:rPr>
              <a:t>Clients could use the same </a:t>
            </a:r>
            <a:r>
              <a:rPr lang="en-US" altLang="en-US" dirty="0">
                <a:solidFill>
                  <a:srgbClr val="000000"/>
                </a:solidFill>
                <a:latin typeface="Consolas" panose="020B0609020204030204" pitchFamily="49" charset="0"/>
              </a:rPr>
              <a:t>public</a:t>
            </a:r>
            <a:r>
              <a:rPr lang="en-US" altLang="en-US" dirty="0">
                <a:solidFill>
                  <a:srgbClr val="000000"/>
                </a:solidFill>
              </a:rPr>
              <a:t> methods and get the same results without being aware of this. </a:t>
            </a:r>
          </a:p>
        </p:txBody>
      </p:sp>
      <p:sp>
        <p:nvSpPr>
          <p:cNvPr id="4" name="Footer Placeholder 3">
            <a:extLst>
              <a:ext uri="{FF2B5EF4-FFF2-40B4-BE49-F238E27FC236}">
                <a16:creationId xmlns:a16="http://schemas.microsoft.com/office/drawing/2014/main" id="{8C8EE4CA-C16B-422A-A853-B1E2982CD9E3}"/>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4039178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3F4F2-041F-4734-B734-24EB518A1D54}"/>
              </a:ext>
            </a:extLst>
          </p:cNvPr>
          <p:cNvSpPr>
            <a:spLocks noGrp="1"/>
          </p:cNvSpPr>
          <p:nvPr>
            <p:ph type="title"/>
          </p:nvPr>
        </p:nvSpPr>
        <p:spPr>
          <a:xfrm>
            <a:off x="649705" y="461218"/>
            <a:ext cx="10882858" cy="1143000"/>
          </a:xfrm>
        </p:spPr>
        <p:txBody>
          <a:bodyPr/>
          <a:lstStyle/>
          <a:p>
            <a:pPr fontAlgn="auto">
              <a:spcAft>
                <a:spcPts val="0"/>
              </a:spcAft>
              <a:defRPr/>
            </a:pPr>
            <a:r>
              <a:rPr lang="en-US" dirty="0">
                <a:solidFill>
                  <a:srgbClr val="24B5A1"/>
                </a:solidFill>
                <a:latin typeface="Calibri" panose="020F0502020204030204" pitchFamily="34" charset="0"/>
              </a:rPr>
              <a:t>8.2  </a:t>
            </a:r>
            <a:r>
              <a:rPr lang="en-US" dirty="0">
                <a:solidFill>
                  <a:srgbClr val="3380E6"/>
                </a:solidFill>
                <a:latin typeface="Consolas" panose="020B0609020204030204" pitchFamily="49" charset="0"/>
              </a:rPr>
              <a:t>Time</a:t>
            </a:r>
            <a:r>
              <a:rPr lang="en-US" dirty="0">
                <a:solidFill>
                  <a:srgbClr val="3380E6"/>
                </a:solidFill>
                <a:latin typeface="Calibri" panose="020F0502020204030204" pitchFamily="34" charset="0"/>
              </a:rPr>
              <a:t> Class Case Study (Cont.)</a:t>
            </a:r>
          </a:p>
        </p:txBody>
      </p:sp>
      <p:sp>
        <p:nvSpPr>
          <p:cNvPr id="23555" name="Text Placeholder 2">
            <a:extLst>
              <a:ext uri="{FF2B5EF4-FFF2-40B4-BE49-F238E27FC236}">
                <a16:creationId xmlns:a16="http://schemas.microsoft.com/office/drawing/2014/main" id="{BA488012-1CCB-4AC0-82E5-418E3B9860DB}"/>
              </a:ext>
            </a:extLst>
          </p:cNvPr>
          <p:cNvSpPr>
            <a:spLocks noGrp="1"/>
          </p:cNvSpPr>
          <p:nvPr>
            <p:ph type="body" idx="1"/>
          </p:nvPr>
        </p:nvSpPr>
        <p:spPr>
          <a:xfrm>
            <a:off x="649705" y="1299419"/>
            <a:ext cx="10882858" cy="4525963"/>
          </a:xfrm>
        </p:spPr>
        <p:txBody>
          <a:bodyPr/>
          <a:lstStyle/>
          <a:p>
            <a:pPr marL="109537" indent="0">
              <a:buNone/>
              <a:defRPr/>
            </a:pPr>
            <a:r>
              <a:rPr lang="en-US" altLang="en-US" sz="2400" b="1" i="1" dirty="0">
                <a:solidFill>
                  <a:srgbClr val="000000"/>
                </a:solidFill>
              </a:rPr>
              <a:t>Java SE 8—Date/Time API</a:t>
            </a:r>
          </a:p>
          <a:p>
            <a:pPr eaLnBrk="1" hangingPunct="1">
              <a:defRPr/>
            </a:pPr>
            <a:r>
              <a:rPr lang="en-US" altLang="en-US" sz="2400" dirty="0">
                <a:solidFill>
                  <a:srgbClr val="000000"/>
                </a:solidFill>
              </a:rPr>
              <a:t>Rather than building your own date and time classes, you’ll typically reuse the ones provided by the Java API. </a:t>
            </a:r>
          </a:p>
          <a:p>
            <a:pPr eaLnBrk="1" hangingPunct="1">
              <a:defRPr/>
            </a:pPr>
            <a:r>
              <a:rPr lang="en-US" altLang="en-US" sz="2400" dirty="0">
                <a:solidFill>
                  <a:srgbClr val="000000"/>
                </a:solidFill>
              </a:rPr>
              <a:t>Java SE 8 introduces a new </a:t>
            </a:r>
            <a:r>
              <a:rPr lang="en-US" altLang="en-US" sz="2400" dirty="0">
                <a:solidFill>
                  <a:srgbClr val="0000FF"/>
                </a:solidFill>
              </a:rPr>
              <a:t>Date/Time API</a:t>
            </a:r>
            <a:r>
              <a:rPr lang="en-US" altLang="en-US" sz="2400" dirty="0">
                <a:solidFill>
                  <a:srgbClr val="000000"/>
                </a:solidFill>
              </a:rPr>
              <a:t>—defined by the classes in the package </a:t>
            </a:r>
            <a:r>
              <a:rPr lang="en-US" altLang="en-US" sz="2400" dirty="0" err="1">
                <a:solidFill>
                  <a:srgbClr val="0000FF"/>
                </a:solidFill>
              </a:rPr>
              <a:t>java.time</a:t>
            </a:r>
            <a:r>
              <a:rPr lang="en-US" altLang="en-US" sz="2400" dirty="0">
                <a:solidFill>
                  <a:srgbClr val="000000"/>
                </a:solidFill>
              </a:rPr>
              <a:t>—applications built with Java SE 8 should use the Date/Time API’s capabilities, rather than those in earlier Java versions. </a:t>
            </a:r>
          </a:p>
          <a:p>
            <a:pPr lvl="1" eaLnBrk="1" hangingPunct="1">
              <a:defRPr/>
            </a:pPr>
            <a:r>
              <a:rPr lang="en-US" altLang="en-US" sz="2000" dirty="0">
                <a:solidFill>
                  <a:srgbClr val="000000"/>
                </a:solidFill>
              </a:rPr>
              <a:t>fixes various issues with the older classes and provides more robust, easier-to-use capabilities for manipulating dates, times, time zones, calendars and more. </a:t>
            </a:r>
          </a:p>
          <a:p>
            <a:pPr eaLnBrk="1" hangingPunct="1">
              <a:defRPr/>
            </a:pPr>
            <a:r>
              <a:rPr lang="en-US" altLang="en-US" sz="2400" dirty="0">
                <a:solidFill>
                  <a:srgbClr val="000000"/>
                </a:solidFill>
              </a:rPr>
              <a:t>We use some Date/Time API features in Chapter 23. </a:t>
            </a:r>
          </a:p>
          <a:p>
            <a:pPr eaLnBrk="1" hangingPunct="1">
              <a:defRPr/>
            </a:pPr>
            <a:r>
              <a:rPr lang="en-US" altLang="en-US" sz="2400" dirty="0">
                <a:solidFill>
                  <a:srgbClr val="000000"/>
                </a:solidFill>
              </a:rPr>
              <a:t>Learn more about the Date/Time API’s classes at:</a:t>
            </a:r>
          </a:p>
          <a:p>
            <a:pPr lvl="1" eaLnBrk="1" hangingPunct="1">
              <a:defRPr/>
            </a:pPr>
            <a:r>
              <a:rPr lang="en-US" altLang="en-US" sz="1800" dirty="0">
                <a:solidFill>
                  <a:srgbClr val="000000"/>
                </a:solidFill>
                <a:latin typeface="Consolas" panose="020B0609020204030204" pitchFamily="49" charset="0"/>
              </a:rPr>
              <a:t>download.java.net/jdk8/docs/</a:t>
            </a:r>
            <a:r>
              <a:rPr lang="en-US" altLang="en-US" sz="1800" dirty="0" err="1">
                <a:solidFill>
                  <a:srgbClr val="000000"/>
                </a:solidFill>
                <a:latin typeface="Consolas" panose="020B0609020204030204" pitchFamily="49" charset="0"/>
              </a:rPr>
              <a:t>api</a:t>
            </a:r>
            <a:r>
              <a:rPr lang="en-US" altLang="en-US" sz="1800" dirty="0">
                <a:solidFill>
                  <a:srgbClr val="000000"/>
                </a:solidFill>
                <a:latin typeface="Consolas" panose="020B0609020204030204" pitchFamily="49" charset="0"/>
              </a:rPr>
              <a:t>/java/time/</a:t>
            </a:r>
            <a:br>
              <a:rPr lang="en-US" altLang="en-US" sz="1800" dirty="0">
                <a:solidFill>
                  <a:srgbClr val="000000"/>
                </a:solidFill>
                <a:latin typeface="Consolas" panose="020B0609020204030204" pitchFamily="49" charset="0"/>
              </a:rPr>
            </a:br>
            <a:r>
              <a:rPr lang="en-US" altLang="en-US" sz="1800" dirty="0">
                <a:solidFill>
                  <a:srgbClr val="000000"/>
                </a:solidFill>
                <a:latin typeface="Consolas" panose="020B0609020204030204" pitchFamily="49" charset="0"/>
              </a:rPr>
              <a:t>package-summary.html</a:t>
            </a:r>
          </a:p>
        </p:txBody>
      </p:sp>
      <p:sp>
        <p:nvSpPr>
          <p:cNvPr id="4" name="Footer Placeholder 3">
            <a:extLst>
              <a:ext uri="{FF2B5EF4-FFF2-40B4-BE49-F238E27FC236}">
                <a16:creationId xmlns:a16="http://schemas.microsoft.com/office/drawing/2014/main" id="{015A8BEA-2D14-4AFD-9D60-AD9F94A924AA}"/>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577131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2B55A-4E49-4F0F-9FC3-88BBDBDAB80E}"/>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8.3  </a:t>
            </a:r>
            <a:r>
              <a:rPr lang="en-US" dirty="0">
                <a:solidFill>
                  <a:srgbClr val="3380E6"/>
                </a:solidFill>
                <a:latin typeface="Calibri" panose="020F0502020204030204" pitchFamily="34" charset="0"/>
              </a:rPr>
              <a:t>Controlling Access to Members </a:t>
            </a:r>
          </a:p>
        </p:txBody>
      </p:sp>
      <p:sp>
        <p:nvSpPr>
          <p:cNvPr id="29699" name="Text Placeholder 2">
            <a:extLst>
              <a:ext uri="{FF2B5EF4-FFF2-40B4-BE49-F238E27FC236}">
                <a16:creationId xmlns:a16="http://schemas.microsoft.com/office/drawing/2014/main" id="{15AEDB2A-4251-4492-9BC4-2DEFAC54CCD2}"/>
              </a:ext>
            </a:extLst>
          </p:cNvPr>
          <p:cNvSpPr>
            <a:spLocks noGrp="1"/>
          </p:cNvSpPr>
          <p:nvPr>
            <p:ph type="body" idx="1"/>
          </p:nvPr>
        </p:nvSpPr>
        <p:spPr/>
        <p:txBody>
          <a:bodyPr/>
          <a:lstStyle/>
          <a:p>
            <a:pPr eaLnBrk="1" hangingPunct="1">
              <a:lnSpc>
                <a:spcPct val="90000"/>
              </a:lnSpc>
            </a:pPr>
            <a:r>
              <a:rPr lang="en-US" altLang="en-US" dirty="0">
                <a:solidFill>
                  <a:srgbClr val="000000"/>
                </a:solidFill>
              </a:rPr>
              <a:t>Access modifiers </a:t>
            </a:r>
            <a:r>
              <a:rPr lang="en-US" altLang="en-US" dirty="0">
                <a:solidFill>
                  <a:srgbClr val="000000"/>
                </a:solidFill>
                <a:latin typeface="Consolas" panose="020B0609020204030204" pitchFamily="49" charset="0"/>
              </a:rPr>
              <a:t>public</a:t>
            </a:r>
            <a:r>
              <a:rPr lang="en-US" altLang="en-US" dirty="0">
                <a:solidFill>
                  <a:srgbClr val="000000"/>
                </a:solidFill>
              </a:rPr>
              <a:t> and </a:t>
            </a:r>
            <a:r>
              <a:rPr lang="en-US" altLang="en-US" dirty="0">
                <a:solidFill>
                  <a:srgbClr val="000000"/>
                </a:solidFill>
                <a:latin typeface="Consolas" panose="020B0609020204030204" pitchFamily="49" charset="0"/>
              </a:rPr>
              <a:t>private</a:t>
            </a:r>
            <a:r>
              <a:rPr lang="en-US" altLang="en-US" dirty="0">
                <a:solidFill>
                  <a:srgbClr val="000000"/>
                </a:solidFill>
              </a:rPr>
              <a:t> control access to a class’s variables and methods. </a:t>
            </a:r>
          </a:p>
          <a:p>
            <a:pPr lvl="1" eaLnBrk="1" hangingPunct="1">
              <a:lnSpc>
                <a:spcPct val="90000"/>
              </a:lnSpc>
            </a:pPr>
            <a:r>
              <a:rPr lang="en-US" altLang="en-US" dirty="0">
                <a:solidFill>
                  <a:srgbClr val="000000"/>
                </a:solidFill>
              </a:rPr>
              <a:t>Chapter 9 introduces access modifier </a:t>
            </a:r>
            <a:r>
              <a:rPr lang="en-US" altLang="en-US" dirty="0">
                <a:solidFill>
                  <a:srgbClr val="000000"/>
                </a:solidFill>
                <a:latin typeface="Consolas" panose="020B0609020204030204" pitchFamily="49" charset="0"/>
              </a:rPr>
              <a:t>protected</a:t>
            </a:r>
            <a:r>
              <a:rPr lang="en-US" altLang="en-US" dirty="0">
                <a:solidFill>
                  <a:srgbClr val="000000"/>
                </a:solidFill>
              </a:rPr>
              <a:t>. </a:t>
            </a:r>
          </a:p>
          <a:p>
            <a:pPr eaLnBrk="1" hangingPunct="1">
              <a:lnSpc>
                <a:spcPct val="90000"/>
              </a:lnSpc>
            </a:pPr>
            <a:r>
              <a:rPr lang="en-US" altLang="en-US" dirty="0">
                <a:solidFill>
                  <a:srgbClr val="000000"/>
                </a:solidFill>
                <a:latin typeface="Consolas" panose="020B0609020204030204" pitchFamily="49" charset="0"/>
              </a:rPr>
              <a:t>public</a:t>
            </a:r>
            <a:r>
              <a:rPr lang="en-US" altLang="en-US" dirty="0">
                <a:solidFill>
                  <a:srgbClr val="000000"/>
                </a:solidFill>
              </a:rPr>
              <a:t> methods present to the class’s clients a view of the services the class provides (the class’s </a:t>
            </a:r>
            <a:r>
              <a:rPr lang="en-US" altLang="en-US" dirty="0">
                <a:solidFill>
                  <a:srgbClr val="000000"/>
                </a:solidFill>
                <a:latin typeface="Consolas" panose="020B0609020204030204" pitchFamily="49" charset="0"/>
              </a:rPr>
              <a:t>public</a:t>
            </a:r>
            <a:r>
              <a:rPr lang="en-US" altLang="en-US" dirty="0">
                <a:solidFill>
                  <a:srgbClr val="000000"/>
                </a:solidFill>
              </a:rPr>
              <a:t> interface). </a:t>
            </a:r>
          </a:p>
          <a:p>
            <a:pPr eaLnBrk="1" hangingPunct="1">
              <a:lnSpc>
                <a:spcPct val="90000"/>
              </a:lnSpc>
            </a:pPr>
            <a:r>
              <a:rPr lang="en-US" altLang="en-US" dirty="0">
                <a:solidFill>
                  <a:srgbClr val="000000"/>
                </a:solidFill>
              </a:rPr>
              <a:t>Clients need not be concerned with how the class accomplishes its tasks.</a:t>
            </a:r>
            <a:r>
              <a:rPr lang="en-US" altLang="en-US" sz="2500" dirty="0">
                <a:solidFill>
                  <a:srgbClr val="000000"/>
                </a:solidFill>
              </a:rPr>
              <a:t> </a:t>
            </a:r>
          </a:p>
          <a:p>
            <a:pPr lvl="1" eaLnBrk="1" hangingPunct="1">
              <a:lnSpc>
                <a:spcPct val="90000"/>
              </a:lnSpc>
            </a:pPr>
            <a:r>
              <a:rPr lang="en-US" altLang="en-US" dirty="0">
                <a:solidFill>
                  <a:srgbClr val="000000"/>
                </a:solidFill>
              </a:rPr>
              <a:t>For this reason, the class’s </a:t>
            </a:r>
            <a:r>
              <a:rPr lang="en-US" altLang="en-US" dirty="0">
                <a:solidFill>
                  <a:srgbClr val="000000"/>
                </a:solidFill>
                <a:latin typeface="Consolas" panose="020B0609020204030204" pitchFamily="49" charset="0"/>
              </a:rPr>
              <a:t>private</a:t>
            </a:r>
            <a:r>
              <a:rPr lang="en-US" altLang="en-US" dirty="0">
                <a:solidFill>
                  <a:srgbClr val="000000"/>
                </a:solidFill>
              </a:rPr>
              <a:t> variables and </a:t>
            </a:r>
            <a:r>
              <a:rPr lang="en-US" altLang="en-US" dirty="0">
                <a:solidFill>
                  <a:srgbClr val="000000"/>
                </a:solidFill>
                <a:latin typeface="Consolas" panose="020B0609020204030204" pitchFamily="49" charset="0"/>
              </a:rPr>
              <a:t>private</a:t>
            </a:r>
            <a:r>
              <a:rPr lang="en-US" altLang="en-US" dirty="0">
                <a:solidFill>
                  <a:srgbClr val="000000"/>
                </a:solidFill>
              </a:rPr>
              <a:t> methods (i.e., its implementation details) are not accessible to its clients.</a:t>
            </a:r>
            <a:r>
              <a:rPr lang="en-US" altLang="en-US" sz="2100" dirty="0">
                <a:solidFill>
                  <a:srgbClr val="000000"/>
                </a:solidFill>
              </a:rPr>
              <a:t> </a:t>
            </a:r>
          </a:p>
          <a:p>
            <a:pPr eaLnBrk="1" hangingPunct="1">
              <a:lnSpc>
                <a:spcPct val="90000"/>
              </a:lnSpc>
            </a:pPr>
            <a:r>
              <a:rPr lang="en-US" altLang="en-US" dirty="0">
                <a:solidFill>
                  <a:srgbClr val="000000"/>
                </a:solidFill>
                <a:latin typeface="Consolas" panose="020B0609020204030204" pitchFamily="49" charset="0"/>
              </a:rPr>
              <a:t>private</a:t>
            </a:r>
            <a:r>
              <a:rPr lang="en-US" altLang="en-US" dirty="0">
                <a:solidFill>
                  <a:srgbClr val="000000"/>
                </a:solidFill>
              </a:rPr>
              <a:t> class members are not accessible outside the class. </a:t>
            </a:r>
          </a:p>
        </p:txBody>
      </p:sp>
      <p:sp>
        <p:nvSpPr>
          <p:cNvPr id="4" name="Footer Placeholder 3">
            <a:extLst>
              <a:ext uri="{FF2B5EF4-FFF2-40B4-BE49-F238E27FC236}">
                <a16:creationId xmlns:a16="http://schemas.microsoft.com/office/drawing/2014/main" id="{E0477968-3C6D-45EC-880E-832988C72F65}"/>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34419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8_OBP_Page_18">
            <a:extLst>
              <a:ext uri="{FF2B5EF4-FFF2-40B4-BE49-F238E27FC236}">
                <a16:creationId xmlns:a16="http://schemas.microsoft.com/office/drawing/2014/main" id="{41925612-0B1F-4041-B55C-660408944837}"/>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084263" y="0"/>
            <a:ext cx="10023475" cy="6858000"/>
          </a:xfrm>
          <a:prstGeom prst="rect">
            <a:avLst/>
          </a:prstGeom>
        </p:spPr>
      </p:pic>
      <p:sp>
        <p:nvSpPr>
          <p:cNvPr id="2" name="Footer Placeholder 1">
            <a:extLst>
              <a:ext uri="{FF2B5EF4-FFF2-40B4-BE49-F238E27FC236}">
                <a16:creationId xmlns:a16="http://schemas.microsoft.com/office/drawing/2014/main" id="{64FB830E-377C-4C9E-8F83-F92B8B66A666}"/>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644335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6E0C7-0D46-42D5-9336-CB00F706EF0C}"/>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8.4  </a:t>
            </a:r>
            <a:r>
              <a:rPr lang="en-US" dirty="0">
                <a:solidFill>
                  <a:srgbClr val="3380E6"/>
                </a:solidFill>
                <a:latin typeface="Calibri" panose="020F0502020204030204" pitchFamily="34" charset="0"/>
              </a:rPr>
              <a:t>Referring to the Current Object’s Members with the </a:t>
            </a:r>
            <a:r>
              <a:rPr lang="en-US" dirty="0">
                <a:solidFill>
                  <a:srgbClr val="3380E6"/>
                </a:solidFill>
                <a:latin typeface="Consolas" panose="020B0609020204030204" pitchFamily="49" charset="0"/>
              </a:rPr>
              <a:t>this</a:t>
            </a:r>
            <a:r>
              <a:rPr lang="en-US" dirty="0">
                <a:solidFill>
                  <a:srgbClr val="3380E6"/>
                </a:solidFill>
                <a:latin typeface="Calibri" panose="020F0502020204030204" pitchFamily="34" charset="0"/>
              </a:rPr>
              <a:t> Reference</a:t>
            </a:r>
          </a:p>
        </p:txBody>
      </p:sp>
      <p:sp>
        <p:nvSpPr>
          <p:cNvPr id="33795" name="Text Placeholder 2">
            <a:extLst>
              <a:ext uri="{FF2B5EF4-FFF2-40B4-BE49-F238E27FC236}">
                <a16:creationId xmlns:a16="http://schemas.microsoft.com/office/drawing/2014/main" id="{F33B8FC9-9059-4A83-931B-3C96733316F1}"/>
              </a:ext>
            </a:extLst>
          </p:cNvPr>
          <p:cNvSpPr>
            <a:spLocks noGrp="1"/>
          </p:cNvSpPr>
          <p:nvPr>
            <p:ph type="body" idx="1"/>
          </p:nvPr>
        </p:nvSpPr>
        <p:spPr/>
        <p:txBody>
          <a:bodyPr/>
          <a:lstStyle/>
          <a:p>
            <a:pPr eaLnBrk="1" hangingPunct="1">
              <a:lnSpc>
                <a:spcPct val="90000"/>
              </a:lnSpc>
            </a:pPr>
            <a:r>
              <a:rPr lang="en-US" altLang="en-US" dirty="0">
                <a:solidFill>
                  <a:srgbClr val="000000"/>
                </a:solidFill>
              </a:rPr>
              <a:t>Every object can access a reference to itself with keyword </a:t>
            </a:r>
            <a:r>
              <a:rPr lang="en-US" altLang="en-US" dirty="0">
                <a:solidFill>
                  <a:srgbClr val="0000FF"/>
                </a:solidFill>
                <a:latin typeface="Consolas" panose="020B0609020204030204" pitchFamily="49" charset="0"/>
              </a:rPr>
              <a:t>this</a:t>
            </a:r>
            <a:r>
              <a:rPr lang="en-US" altLang="en-US" dirty="0">
                <a:solidFill>
                  <a:srgbClr val="000000"/>
                </a:solidFill>
              </a:rPr>
              <a:t>.</a:t>
            </a:r>
          </a:p>
          <a:p>
            <a:pPr eaLnBrk="1" hangingPunct="1">
              <a:lnSpc>
                <a:spcPct val="90000"/>
              </a:lnSpc>
            </a:pPr>
            <a:r>
              <a:rPr lang="en-US" altLang="en-US" dirty="0">
                <a:solidFill>
                  <a:srgbClr val="000000"/>
                </a:solidFill>
              </a:rPr>
              <a:t>When a an instance method is called for a particular object, the method’s body </a:t>
            </a:r>
            <a:r>
              <a:rPr lang="en-US" altLang="en-US" i="1" dirty="0">
                <a:solidFill>
                  <a:srgbClr val="000000"/>
                </a:solidFill>
              </a:rPr>
              <a:t>implicitly</a:t>
            </a:r>
            <a:r>
              <a:rPr lang="en-US" altLang="en-US" dirty="0">
                <a:solidFill>
                  <a:srgbClr val="000000"/>
                </a:solidFill>
              </a:rPr>
              <a:t> uses keyword </a:t>
            </a:r>
            <a:r>
              <a:rPr lang="en-US" altLang="en-US" dirty="0">
                <a:solidFill>
                  <a:srgbClr val="000000"/>
                </a:solidFill>
                <a:latin typeface="Consolas" panose="020B0609020204030204" pitchFamily="49" charset="0"/>
              </a:rPr>
              <a:t>this</a:t>
            </a:r>
            <a:r>
              <a:rPr lang="en-US" altLang="en-US" dirty="0">
                <a:solidFill>
                  <a:srgbClr val="000000"/>
                </a:solidFill>
              </a:rPr>
              <a:t> to refer to the object’s instance variables and other methods. </a:t>
            </a:r>
          </a:p>
          <a:p>
            <a:pPr lvl="1" eaLnBrk="1" hangingPunct="1">
              <a:lnSpc>
                <a:spcPct val="90000"/>
              </a:lnSpc>
            </a:pPr>
            <a:r>
              <a:rPr lang="en-US" altLang="en-US" dirty="0">
                <a:solidFill>
                  <a:srgbClr val="000000"/>
                </a:solidFill>
              </a:rPr>
              <a:t>Enables the class’s code to know which object should be manipulated. </a:t>
            </a:r>
          </a:p>
          <a:p>
            <a:pPr lvl="1" eaLnBrk="1" hangingPunct="1">
              <a:lnSpc>
                <a:spcPct val="90000"/>
              </a:lnSpc>
            </a:pPr>
            <a:r>
              <a:rPr lang="en-US" altLang="en-US" dirty="0">
                <a:solidFill>
                  <a:srgbClr val="000000"/>
                </a:solidFill>
              </a:rPr>
              <a:t>Can also use keyword </a:t>
            </a:r>
            <a:r>
              <a:rPr lang="en-US" altLang="en-US" dirty="0">
                <a:solidFill>
                  <a:srgbClr val="000000"/>
                </a:solidFill>
                <a:latin typeface="Consolas" panose="020B0609020204030204" pitchFamily="49" charset="0"/>
              </a:rPr>
              <a:t>this</a:t>
            </a:r>
            <a:r>
              <a:rPr lang="en-US" altLang="en-US" dirty="0">
                <a:solidFill>
                  <a:srgbClr val="000000"/>
                </a:solidFill>
              </a:rPr>
              <a:t> </a:t>
            </a:r>
            <a:r>
              <a:rPr lang="en-US" altLang="en-US" i="1" dirty="0">
                <a:solidFill>
                  <a:srgbClr val="000000"/>
                </a:solidFill>
              </a:rPr>
              <a:t>explicitly</a:t>
            </a:r>
            <a:r>
              <a:rPr lang="en-US" altLang="en-US" dirty="0">
                <a:solidFill>
                  <a:srgbClr val="000000"/>
                </a:solidFill>
              </a:rPr>
              <a:t> in an instance method’s body. </a:t>
            </a:r>
          </a:p>
          <a:p>
            <a:pPr eaLnBrk="1" hangingPunct="1">
              <a:lnSpc>
                <a:spcPct val="90000"/>
              </a:lnSpc>
            </a:pPr>
            <a:r>
              <a:rPr lang="en-US" altLang="en-US" dirty="0">
                <a:solidFill>
                  <a:srgbClr val="000000"/>
                </a:solidFill>
              </a:rPr>
              <a:t>Can use the </a:t>
            </a:r>
            <a:r>
              <a:rPr lang="en-US" altLang="en-US" dirty="0">
                <a:solidFill>
                  <a:srgbClr val="000000"/>
                </a:solidFill>
                <a:latin typeface="Consolas" panose="020B0609020204030204" pitchFamily="49" charset="0"/>
              </a:rPr>
              <a:t>this</a:t>
            </a:r>
            <a:r>
              <a:rPr lang="en-US" altLang="en-US" dirty="0">
                <a:solidFill>
                  <a:srgbClr val="000000"/>
                </a:solidFill>
              </a:rPr>
              <a:t> reference implicitly and explicitly.</a:t>
            </a:r>
          </a:p>
        </p:txBody>
      </p:sp>
      <p:sp>
        <p:nvSpPr>
          <p:cNvPr id="4" name="Footer Placeholder 3">
            <a:extLst>
              <a:ext uri="{FF2B5EF4-FFF2-40B4-BE49-F238E27FC236}">
                <a16:creationId xmlns:a16="http://schemas.microsoft.com/office/drawing/2014/main" id="{03B7D56F-7061-4113-84E0-E326FE4ECD31}"/>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136202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3F376-4E67-4783-A605-A51183909C72}"/>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8.4  </a:t>
            </a:r>
            <a:r>
              <a:rPr lang="en-US" dirty="0">
                <a:solidFill>
                  <a:srgbClr val="3380E6"/>
                </a:solidFill>
                <a:latin typeface="Calibri" panose="020F0502020204030204" pitchFamily="34" charset="0"/>
              </a:rPr>
              <a:t>Referring to the Current Object’s Members with the </a:t>
            </a:r>
            <a:r>
              <a:rPr lang="en-US" dirty="0">
                <a:solidFill>
                  <a:srgbClr val="3380E6"/>
                </a:solidFill>
                <a:latin typeface="Consolas" panose="020B0609020204030204" pitchFamily="49" charset="0"/>
              </a:rPr>
              <a:t>this</a:t>
            </a:r>
            <a:r>
              <a:rPr lang="en-US" dirty="0">
                <a:solidFill>
                  <a:srgbClr val="3380E6"/>
                </a:solidFill>
                <a:latin typeface="Calibri" panose="020F0502020204030204" pitchFamily="34" charset="0"/>
              </a:rPr>
              <a:t> Reference (Cont.)</a:t>
            </a:r>
          </a:p>
        </p:txBody>
      </p:sp>
      <p:sp>
        <p:nvSpPr>
          <p:cNvPr id="34819" name="Text Placeholder 2">
            <a:extLst>
              <a:ext uri="{FF2B5EF4-FFF2-40B4-BE49-F238E27FC236}">
                <a16:creationId xmlns:a16="http://schemas.microsoft.com/office/drawing/2014/main" id="{5900120A-0FA3-4C8C-A1CD-D76519A87448}"/>
              </a:ext>
            </a:extLst>
          </p:cNvPr>
          <p:cNvSpPr>
            <a:spLocks noGrp="1"/>
          </p:cNvSpPr>
          <p:nvPr>
            <p:ph type="body" idx="1"/>
          </p:nvPr>
        </p:nvSpPr>
        <p:spPr/>
        <p:txBody>
          <a:bodyPr/>
          <a:lstStyle/>
          <a:p>
            <a:pPr eaLnBrk="1" hangingPunct="1"/>
            <a:r>
              <a:rPr lang="en-US" altLang="en-US" dirty="0">
                <a:solidFill>
                  <a:srgbClr val="000000"/>
                </a:solidFill>
              </a:rPr>
              <a:t>When you compile a </a:t>
            </a:r>
            <a:r>
              <a:rPr lang="en-US" altLang="en-US" dirty="0">
                <a:solidFill>
                  <a:srgbClr val="000000"/>
                </a:solidFill>
                <a:latin typeface="Consolas" panose="020B0609020204030204" pitchFamily="49" charset="0"/>
              </a:rPr>
              <a:t>.java</a:t>
            </a:r>
            <a:r>
              <a:rPr lang="en-US" altLang="en-US" dirty="0">
                <a:solidFill>
                  <a:srgbClr val="000000"/>
                </a:solidFill>
              </a:rPr>
              <a:t> file containing more than one class, the compiler produces a separate class file with the </a:t>
            </a:r>
            <a:r>
              <a:rPr lang="en-US" altLang="en-US" dirty="0">
                <a:solidFill>
                  <a:srgbClr val="000000"/>
                </a:solidFill>
                <a:latin typeface="Consolas" panose="020B0609020204030204" pitchFamily="49" charset="0"/>
              </a:rPr>
              <a:t>.class</a:t>
            </a:r>
            <a:r>
              <a:rPr lang="en-US" altLang="en-US" dirty="0">
                <a:solidFill>
                  <a:srgbClr val="000000"/>
                </a:solidFill>
              </a:rPr>
              <a:t> extension for every compiled class. </a:t>
            </a:r>
          </a:p>
          <a:p>
            <a:pPr eaLnBrk="1" hangingPunct="1"/>
            <a:r>
              <a:rPr lang="en-US" altLang="en-US" dirty="0">
                <a:solidFill>
                  <a:srgbClr val="000000"/>
                </a:solidFill>
              </a:rPr>
              <a:t>When one source-code (</a:t>
            </a:r>
            <a:r>
              <a:rPr lang="en-US" altLang="en-US" dirty="0">
                <a:solidFill>
                  <a:srgbClr val="000000"/>
                </a:solidFill>
                <a:latin typeface="Consolas" panose="020B0609020204030204" pitchFamily="49" charset="0"/>
              </a:rPr>
              <a:t>.java</a:t>
            </a:r>
            <a:r>
              <a:rPr lang="en-US" altLang="en-US" dirty="0">
                <a:solidFill>
                  <a:srgbClr val="000000"/>
                </a:solidFill>
              </a:rPr>
              <a:t>) file contains multiple class declarations, the compiler places both class files for those classes in the same directory. </a:t>
            </a:r>
          </a:p>
          <a:p>
            <a:pPr eaLnBrk="1" hangingPunct="1"/>
            <a:r>
              <a:rPr lang="en-US" altLang="en-US" dirty="0">
                <a:solidFill>
                  <a:srgbClr val="000000"/>
                </a:solidFill>
              </a:rPr>
              <a:t>A source-code file can contain only </a:t>
            </a:r>
            <a:r>
              <a:rPr lang="en-US" altLang="en-US" i="1" dirty="0">
                <a:solidFill>
                  <a:srgbClr val="000000"/>
                </a:solidFill>
              </a:rPr>
              <a:t>one</a:t>
            </a:r>
            <a:r>
              <a:rPr lang="en-US" altLang="en-US" dirty="0">
                <a:solidFill>
                  <a:srgbClr val="000000"/>
                </a:solidFill>
              </a:rPr>
              <a:t> </a:t>
            </a:r>
            <a:r>
              <a:rPr lang="en-US" altLang="en-US" dirty="0">
                <a:solidFill>
                  <a:srgbClr val="000000"/>
                </a:solidFill>
                <a:latin typeface="Consolas" panose="020B0609020204030204" pitchFamily="49" charset="0"/>
              </a:rPr>
              <a:t>public</a:t>
            </a:r>
            <a:r>
              <a:rPr lang="en-US" altLang="en-US" dirty="0">
                <a:solidFill>
                  <a:srgbClr val="000000"/>
                </a:solidFill>
              </a:rPr>
              <a:t> class—otherwise, a compilation error occurs. </a:t>
            </a:r>
          </a:p>
          <a:p>
            <a:pPr eaLnBrk="1" hangingPunct="1"/>
            <a:r>
              <a:rPr lang="en-US" altLang="en-US" dirty="0">
                <a:solidFill>
                  <a:srgbClr val="000000"/>
                </a:solidFill>
              </a:rPr>
              <a:t>Non-</a:t>
            </a:r>
            <a:r>
              <a:rPr lang="en-US" altLang="en-US" dirty="0">
                <a:solidFill>
                  <a:srgbClr val="000000"/>
                </a:solidFill>
                <a:latin typeface="Consolas" panose="020B0609020204030204" pitchFamily="49" charset="0"/>
              </a:rPr>
              <a:t>public</a:t>
            </a:r>
            <a:r>
              <a:rPr lang="en-US" altLang="en-US" dirty="0">
                <a:solidFill>
                  <a:srgbClr val="000000"/>
                </a:solidFill>
              </a:rPr>
              <a:t> classes can be used only by other classes in the </a:t>
            </a:r>
            <a:r>
              <a:rPr lang="en-US" altLang="en-US" i="1" dirty="0">
                <a:solidFill>
                  <a:srgbClr val="000000"/>
                </a:solidFill>
              </a:rPr>
              <a:t>same package</a:t>
            </a:r>
            <a:r>
              <a:rPr lang="en-US" altLang="en-US" dirty="0">
                <a:solidFill>
                  <a:srgbClr val="000000"/>
                </a:solidFill>
              </a:rPr>
              <a:t>. </a:t>
            </a:r>
          </a:p>
        </p:txBody>
      </p:sp>
      <p:sp>
        <p:nvSpPr>
          <p:cNvPr id="4" name="Footer Placeholder 3">
            <a:extLst>
              <a:ext uri="{FF2B5EF4-FFF2-40B4-BE49-F238E27FC236}">
                <a16:creationId xmlns:a16="http://schemas.microsoft.com/office/drawing/2014/main" id="{1875001B-0142-4A2B-8CB6-84DEB255976A}"/>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015771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1ECF4-433B-40E7-952B-CA77A4E73D56}"/>
              </a:ext>
            </a:extLst>
          </p:cNvPr>
          <p:cNvSpPr>
            <a:spLocks noGrp="1"/>
          </p:cNvSpPr>
          <p:nvPr>
            <p:ph type="title"/>
          </p:nvPr>
        </p:nvSpPr>
        <p:spPr/>
        <p:txBody>
          <a:bodyPr/>
          <a:lstStyle/>
          <a:p>
            <a:pPr fontAlgn="auto">
              <a:spcAft>
                <a:spcPts val="0"/>
              </a:spcAft>
              <a:defRPr/>
            </a:pPr>
            <a:r>
              <a:rPr lang="en-US" dirty="0">
                <a:solidFill>
                  <a:srgbClr val="3380E6"/>
                </a:solidFill>
                <a:latin typeface="Calibri" panose="020F0502020204030204" pitchFamily="34" charset="0"/>
              </a:rPr>
              <a:t>Course Objectives</a:t>
            </a:r>
          </a:p>
        </p:txBody>
      </p:sp>
      <p:sp>
        <p:nvSpPr>
          <p:cNvPr id="14339" name="Text Placeholder 2">
            <a:extLst>
              <a:ext uri="{FF2B5EF4-FFF2-40B4-BE49-F238E27FC236}">
                <a16:creationId xmlns:a16="http://schemas.microsoft.com/office/drawing/2014/main" id="{A5674EEA-A6AA-4737-ADE0-15E069D87C6E}"/>
              </a:ext>
            </a:extLst>
          </p:cNvPr>
          <p:cNvSpPr>
            <a:spLocks noGrp="1"/>
          </p:cNvSpPr>
          <p:nvPr>
            <p:ph type="body" idx="1"/>
          </p:nvPr>
        </p:nvSpPr>
        <p:spPr/>
        <p:txBody>
          <a:bodyPr/>
          <a:lstStyle/>
          <a:p>
            <a:pPr lvl="0"/>
            <a:r>
              <a:rPr lang="en-US"/>
              <a:t>Learn </a:t>
            </a:r>
            <a:r>
              <a:rPr lang="en-US" dirty="0"/>
              <a:t>to program using high-level Object-Oriented programming language.</a:t>
            </a:r>
          </a:p>
          <a:p>
            <a:r>
              <a:rPr lang="en-US" dirty="0"/>
              <a:t>Understand the concepts of Inheritance, Encapsulation, and Polymorphism.</a:t>
            </a:r>
            <a:endParaRPr lang="en-US" altLang="en-US" dirty="0">
              <a:solidFill>
                <a:srgbClr val="000000"/>
              </a:solidFill>
            </a:endParaRPr>
          </a:p>
        </p:txBody>
      </p:sp>
      <p:sp>
        <p:nvSpPr>
          <p:cNvPr id="4" name="Footer Placeholder 3">
            <a:extLst>
              <a:ext uri="{FF2B5EF4-FFF2-40B4-BE49-F238E27FC236}">
                <a16:creationId xmlns:a16="http://schemas.microsoft.com/office/drawing/2014/main" id="{912A59BC-2C51-47DC-9CE9-C93F65A523C8}"/>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2941655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8_OBP_Page_20">
            <a:extLst>
              <a:ext uri="{FF2B5EF4-FFF2-40B4-BE49-F238E27FC236}">
                <a16:creationId xmlns:a16="http://schemas.microsoft.com/office/drawing/2014/main" id="{ACB858B1-C93B-4F7C-8EBD-D923E9A5A1F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044575"/>
            <a:ext cx="12192000" cy="4768850"/>
          </a:xfrm>
          <a:prstGeom prst="rect">
            <a:avLst/>
          </a:prstGeom>
        </p:spPr>
      </p:pic>
      <p:sp>
        <p:nvSpPr>
          <p:cNvPr id="2" name="Footer Placeholder 1">
            <a:extLst>
              <a:ext uri="{FF2B5EF4-FFF2-40B4-BE49-F238E27FC236}">
                <a16:creationId xmlns:a16="http://schemas.microsoft.com/office/drawing/2014/main" id="{BFDAC882-E6BC-4399-985A-1089AD1C69C0}"/>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8344836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8_OBP_Page_21">
            <a:extLst>
              <a:ext uri="{FF2B5EF4-FFF2-40B4-BE49-F238E27FC236}">
                <a16:creationId xmlns:a16="http://schemas.microsoft.com/office/drawing/2014/main" id="{F402F84F-706F-4260-A3DE-A86DAED143FB}"/>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17500"/>
            <a:ext cx="12192000" cy="6221413"/>
          </a:xfrm>
          <a:prstGeom prst="rect">
            <a:avLst/>
          </a:prstGeom>
        </p:spPr>
      </p:pic>
      <p:sp>
        <p:nvSpPr>
          <p:cNvPr id="2" name="Footer Placeholder 1">
            <a:extLst>
              <a:ext uri="{FF2B5EF4-FFF2-40B4-BE49-F238E27FC236}">
                <a16:creationId xmlns:a16="http://schemas.microsoft.com/office/drawing/2014/main" id="{32687702-E8AB-43EF-A1B7-264145FDAF41}"/>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5381505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8_OBP_Page_22">
            <a:extLst>
              <a:ext uri="{FF2B5EF4-FFF2-40B4-BE49-F238E27FC236}">
                <a16:creationId xmlns:a16="http://schemas.microsoft.com/office/drawing/2014/main" id="{C9A75678-4B79-4393-BCEE-E4A742DA354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03250" y="0"/>
            <a:ext cx="10985500" cy="6858000"/>
          </a:xfrm>
          <a:prstGeom prst="rect">
            <a:avLst/>
          </a:prstGeom>
        </p:spPr>
      </p:pic>
      <p:sp>
        <p:nvSpPr>
          <p:cNvPr id="2" name="Footer Placeholder 1">
            <a:extLst>
              <a:ext uri="{FF2B5EF4-FFF2-40B4-BE49-F238E27FC236}">
                <a16:creationId xmlns:a16="http://schemas.microsoft.com/office/drawing/2014/main" id="{D583D50B-8ECA-4F85-B70F-B22A84C7B83E}"/>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7077394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B8EA0-9450-49EF-868B-7C730DB91841}"/>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8.4  </a:t>
            </a:r>
            <a:r>
              <a:rPr lang="en-US" dirty="0">
                <a:solidFill>
                  <a:srgbClr val="3380E6"/>
                </a:solidFill>
                <a:latin typeface="Calibri" panose="020F0502020204030204" pitchFamily="34" charset="0"/>
              </a:rPr>
              <a:t>Referring to the Current Object’s Members with the </a:t>
            </a:r>
            <a:r>
              <a:rPr lang="en-US" dirty="0">
                <a:solidFill>
                  <a:srgbClr val="3380E6"/>
                </a:solidFill>
                <a:latin typeface="Consolas" panose="020B0609020204030204" pitchFamily="49" charset="0"/>
              </a:rPr>
              <a:t>this</a:t>
            </a:r>
            <a:r>
              <a:rPr lang="en-US" dirty="0">
                <a:solidFill>
                  <a:srgbClr val="3380E6"/>
                </a:solidFill>
                <a:latin typeface="Calibri" panose="020F0502020204030204" pitchFamily="34" charset="0"/>
              </a:rPr>
              <a:t> Reference (Cont.)</a:t>
            </a:r>
          </a:p>
        </p:txBody>
      </p:sp>
      <p:sp>
        <p:nvSpPr>
          <p:cNvPr id="38915" name="Text Placeholder 2">
            <a:extLst>
              <a:ext uri="{FF2B5EF4-FFF2-40B4-BE49-F238E27FC236}">
                <a16:creationId xmlns:a16="http://schemas.microsoft.com/office/drawing/2014/main" id="{1762E4E3-D560-4E80-8B8B-8B34D08B0E8D}"/>
              </a:ext>
            </a:extLst>
          </p:cNvPr>
          <p:cNvSpPr>
            <a:spLocks noGrp="1"/>
          </p:cNvSpPr>
          <p:nvPr>
            <p:ph type="body" idx="1"/>
          </p:nvPr>
        </p:nvSpPr>
        <p:spPr/>
        <p:txBody>
          <a:bodyPr/>
          <a:lstStyle/>
          <a:p>
            <a:pPr eaLnBrk="1" hangingPunct="1">
              <a:lnSpc>
                <a:spcPct val="80000"/>
              </a:lnSpc>
            </a:pPr>
            <a:r>
              <a:rPr lang="en-US" altLang="en-US" dirty="0" err="1">
                <a:solidFill>
                  <a:srgbClr val="000000"/>
                </a:solidFill>
                <a:latin typeface="Consolas" panose="020B0609020204030204" pitchFamily="49" charset="0"/>
              </a:rPr>
              <a:t>SimpleTime</a:t>
            </a:r>
            <a:r>
              <a:rPr lang="en-US" altLang="en-US" dirty="0">
                <a:solidFill>
                  <a:srgbClr val="000000"/>
                </a:solidFill>
              </a:rPr>
              <a:t> declares three </a:t>
            </a:r>
            <a:r>
              <a:rPr lang="en-US" altLang="en-US" dirty="0">
                <a:solidFill>
                  <a:srgbClr val="000000"/>
                </a:solidFill>
                <a:latin typeface="Consolas" panose="020B0609020204030204" pitchFamily="49" charset="0"/>
              </a:rPr>
              <a:t>private</a:t>
            </a:r>
            <a:r>
              <a:rPr lang="en-US" altLang="en-US" dirty="0">
                <a:solidFill>
                  <a:srgbClr val="000000"/>
                </a:solidFill>
              </a:rPr>
              <a:t> instance variables—</a:t>
            </a:r>
            <a:r>
              <a:rPr lang="en-US" altLang="en-US" dirty="0">
                <a:solidFill>
                  <a:srgbClr val="000000"/>
                </a:solidFill>
                <a:latin typeface="Consolas" panose="020B0609020204030204" pitchFamily="49" charset="0"/>
              </a:rPr>
              <a:t>hour</a:t>
            </a:r>
            <a:r>
              <a:rPr lang="en-US" altLang="en-US" dirty="0">
                <a:solidFill>
                  <a:srgbClr val="000000"/>
                </a:solidFill>
              </a:rPr>
              <a:t>, </a:t>
            </a:r>
            <a:r>
              <a:rPr lang="en-US" altLang="en-US" dirty="0">
                <a:solidFill>
                  <a:srgbClr val="000000"/>
                </a:solidFill>
                <a:latin typeface="Consolas" panose="020B0609020204030204" pitchFamily="49" charset="0"/>
              </a:rPr>
              <a:t>minute</a:t>
            </a:r>
            <a:r>
              <a:rPr lang="en-US" altLang="en-US" dirty="0">
                <a:solidFill>
                  <a:srgbClr val="000000"/>
                </a:solidFill>
              </a:rPr>
              <a:t> and </a:t>
            </a:r>
            <a:r>
              <a:rPr lang="en-US" altLang="en-US" dirty="0">
                <a:solidFill>
                  <a:srgbClr val="000000"/>
                </a:solidFill>
                <a:latin typeface="Consolas" panose="020B0609020204030204" pitchFamily="49" charset="0"/>
              </a:rPr>
              <a:t>second</a:t>
            </a:r>
            <a:r>
              <a:rPr lang="en-US" altLang="en-US" dirty="0">
                <a:solidFill>
                  <a:srgbClr val="000000"/>
                </a:solidFill>
              </a:rPr>
              <a:t>. </a:t>
            </a:r>
          </a:p>
          <a:p>
            <a:pPr eaLnBrk="1" hangingPunct="1">
              <a:lnSpc>
                <a:spcPct val="80000"/>
              </a:lnSpc>
            </a:pPr>
            <a:r>
              <a:rPr lang="en-US" altLang="en-US" dirty="0">
                <a:solidFill>
                  <a:srgbClr val="000000"/>
                </a:solidFill>
              </a:rPr>
              <a:t>If parameter names for the constructor that are </a:t>
            </a:r>
            <a:r>
              <a:rPr lang="en-US" altLang="en-US" i="1" dirty="0">
                <a:solidFill>
                  <a:srgbClr val="000000"/>
                </a:solidFill>
              </a:rPr>
              <a:t>identical</a:t>
            </a:r>
            <a:r>
              <a:rPr lang="en-US" altLang="en-US" dirty="0">
                <a:solidFill>
                  <a:srgbClr val="000000"/>
                </a:solidFill>
              </a:rPr>
              <a:t> to the class’s instance-variable names. </a:t>
            </a:r>
          </a:p>
          <a:p>
            <a:pPr eaLnBrk="1" hangingPunct="1">
              <a:lnSpc>
                <a:spcPct val="80000"/>
              </a:lnSpc>
            </a:pPr>
            <a:r>
              <a:rPr lang="en-US" altLang="en-US" dirty="0">
                <a:solidFill>
                  <a:srgbClr val="000000"/>
                </a:solidFill>
              </a:rPr>
              <a:t>We use the </a:t>
            </a:r>
            <a:r>
              <a:rPr lang="en-US" altLang="en-US" dirty="0">
                <a:solidFill>
                  <a:srgbClr val="000000"/>
                </a:solidFill>
                <a:latin typeface="Consolas" panose="020B0609020204030204" pitchFamily="49" charset="0"/>
              </a:rPr>
              <a:t>this </a:t>
            </a:r>
            <a:r>
              <a:rPr lang="en-US" altLang="en-US" dirty="0">
                <a:solidFill>
                  <a:srgbClr val="000000"/>
                </a:solidFill>
              </a:rPr>
              <a:t>reference to refer to the instance variables.</a:t>
            </a:r>
          </a:p>
          <a:p>
            <a:pPr eaLnBrk="1" hangingPunct="1">
              <a:lnSpc>
                <a:spcPct val="80000"/>
              </a:lnSpc>
            </a:pPr>
            <a:endParaRPr lang="en-US" altLang="en-US" sz="2500" dirty="0">
              <a:solidFill>
                <a:srgbClr val="000000"/>
              </a:solidFill>
            </a:endParaRPr>
          </a:p>
        </p:txBody>
      </p:sp>
      <p:sp>
        <p:nvSpPr>
          <p:cNvPr id="4" name="Footer Placeholder 3">
            <a:extLst>
              <a:ext uri="{FF2B5EF4-FFF2-40B4-BE49-F238E27FC236}">
                <a16:creationId xmlns:a16="http://schemas.microsoft.com/office/drawing/2014/main" id="{9074F1D4-9807-4DD5-8C74-00F21BDC6502}"/>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8272967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1D350-B631-467C-9282-415860AFC0FA}"/>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8.5  </a:t>
            </a:r>
            <a:r>
              <a:rPr lang="en-US" dirty="0">
                <a:solidFill>
                  <a:srgbClr val="3380E6"/>
                </a:solidFill>
                <a:latin typeface="Consolas" panose="020B0609020204030204" pitchFamily="49" charset="0"/>
              </a:rPr>
              <a:t>Time</a:t>
            </a:r>
            <a:r>
              <a:rPr lang="en-US" dirty="0">
                <a:solidFill>
                  <a:srgbClr val="3380E6"/>
                </a:solidFill>
                <a:latin typeface="Calibri" panose="020F0502020204030204" pitchFamily="34" charset="0"/>
              </a:rPr>
              <a:t> Class Case Study: Overloaded Constructors </a:t>
            </a:r>
          </a:p>
        </p:txBody>
      </p:sp>
      <p:sp>
        <p:nvSpPr>
          <p:cNvPr id="41987" name="Text Placeholder 2">
            <a:extLst>
              <a:ext uri="{FF2B5EF4-FFF2-40B4-BE49-F238E27FC236}">
                <a16:creationId xmlns:a16="http://schemas.microsoft.com/office/drawing/2014/main" id="{D9F4BB69-49E8-475B-BB54-07D1D33128DF}"/>
              </a:ext>
            </a:extLst>
          </p:cNvPr>
          <p:cNvSpPr>
            <a:spLocks noGrp="1"/>
          </p:cNvSpPr>
          <p:nvPr>
            <p:ph type="body" idx="1"/>
          </p:nvPr>
        </p:nvSpPr>
        <p:spPr/>
        <p:txBody>
          <a:bodyPr/>
          <a:lstStyle/>
          <a:p>
            <a:pPr eaLnBrk="1" hangingPunct="1"/>
            <a:r>
              <a:rPr lang="en-US" altLang="en-US" dirty="0">
                <a:solidFill>
                  <a:srgbClr val="0000FF"/>
                </a:solidFill>
              </a:rPr>
              <a:t>Overloaded constructors</a:t>
            </a:r>
            <a:r>
              <a:rPr lang="en-US" altLang="en-US" dirty="0">
                <a:solidFill>
                  <a:srgbClr val="000000"/>
                </a:solidFill>
              </a:rPr>
              <a:t> enable objects of a class to be initialized in different ways. </a:t>
            </a:r>
          </a:p>
          <a:p>
            <a:pPr eaLnBrk="1" hangingPunct="1"/>
            <a:r>
              <a:rPr lang="en-US" altLang="en-US" dirty="0">
                <a:solidFill>
                  <a:srgbClr val="000000"/>
                </a:solidFill>
              </a:rPr>
              <a:t>To overload constructors, simply provide multiple constructor declarations with different signatures. </a:t>
            </a:r>
          </a:p>
          <a:p>
            <a:pPr eaLnBrk="1" hangingPunct="1"/>
            <a:r>
              <a:rPr lang="en-US" altLang="en-US" dirty="0">
                <a:solidFill>
                  <a:srgbClr val="000000"/>
                </a:solidFill>
              </a:rPr>
              <a:t>Recall that the compiler differentiates signatures by the </a:t>
            </a:r>
            <a:r>
              <a:rPr lang="en-US" altLang="en-US" i="1" dirty="0">
                <a:solidFill>
                  <a:srgbClr val="000000"/>
                </a:solidFill>
              </a:rPr>
              <a:t>number </a:t>
            </a:r>
            <a:r>
              <a:rPr lang="en-US" altLang="en-US" dirty="0">
                <a:solidFill>
                  <a:srgbClr val="000000"/>
                </a:solidFill>
              </a:rPr>
              <a:t>of parameters, the</a:t>
            </a:r>
            <a:r>
              <a:rPr lang="en-US" altLang="en-US" i="1" dirty="0">
                <a:solidFill>
                  <a:srgbClr val="000000"/>
                </a:solidFill>
              </a:rPr>
              <a:t> types </a:t>
            </a:r>
            <a:r>
              <a:rPr lang="en-US" altLang="en-US" dirty="0">
                <a:solidFill>
                  <a:srgbClr val="000000"/>
                </a:solidFill>
              </a:rPr>
              <a:t>of the parameters and the </a:t>
            </a:r>
            <a:r>
              <a:rPr lang="en-US" altLang="en-US" i="1" dirty="0">
                <a:solidFill>
                  <a:srgbClr val="000000"/>
                </a:solidFill>
              </a:rPr>
              <a:t>order </a:t>
            </a:r>
            <a:r>
              <a:rPr lang="en-US" altLang="en-US" dirty="0">
                <a:solidFill>
                  <a:srgbClr val="000000"/>
                </a:solidFill>
              </a:rPr>
              <a:t>of the parameter types in each signature.</a:t>
            </a:r>
          </a:p>
        </p:txBody>
      </p:sp>
      <p:sp>
        <p:nvSpPr>
          <p:cNvPr id="4" name="Footer Placeholder 3">
            <a:extLst>
              <a:ext uri="{FF2B5EF4-FFF2-40B4-BE49-F238E27FC236}">
                <a16:creationId xmlns:a16="http://schemas.microsoft.com/office/drawing/2014/main" id="{730EEA76-BD3E-42DE-BCA0-4FC14F1E097E}"/>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1531361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45C75-E761-4FBE-8CD8-40CFFFBCC5AC}"/>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8.5  </a:t>
            </a:r>
            <a:r>
              <a:rPr lang="en-US" dirty="0">
                <a:solidFill>
                  <a:srgbClr val="3380E6"/>
                </a:solidFill>
                <a:latin typeface="Consolas" panose="020B0609020204030204" pitchFamily="49" charset="0"/>
              </a:rPr>
              <a:t>Time</a:t>
            </a:r>
            <a:r>
              <a:rPr lang="en-US" dirty="0">
                <a:solidFill>
                  <a:srgbClr val="3380E6"/>
                </a:solidFill>
                <a:latin typeface="Calibri" panose="020F0502020204030204" pitchFamily="34" charset="0"/>
              </a:rPr>
              <a:t> Class Case Study: Overloaded Constructors (Cont.)</a:t>
            </a:r>
          </a:p>
        </p:txBody>
      </p:sp>
      <p:sp>
        <p:nvSpPr>
          <p:cNvPr id="43011" name="Text Placeholder 2">
            <a:extLst>
              <a:ext uri="{FF2B5EF4-FFF2-40B4-BE49-F238E27FC236}">
                <a16:creationId xmlns:a16="http://schemas.microsoft.com/office/drawing/2014/main" id="{0ECB5187-84AF-46C0-89EF-EFCF6EEB3485}"/>
              </a:ext>
            </a:extLst>
          </p:cNvPr>
          <p:cNvSpPr>
            <a:spLocks noGrp="1"/>
          </p:cNvSpPr>
          <p:nvPr>
            <p:ph type="body" idx="1"/>
          </p:nvPr>
        </p:nvSpPr>
        <p:spPr/>
        <p:txBody>
          <a:bodyPr/>
          <a:lstStyle/>
          <a:p>
            <a:pPr eaLnBrk="1" hangingPunct="1"/>
            <a:r>
              <a:rPr lang="en-US" altLang="en-US" dirty="0">
                <a:solidFill>
                  <a:srgbClr val="000000"/>
                </a:solidFill>
              </a:rPr>
              <a:t>Class </a:t>
            </a:r>
            <a:r>
              <a:rPr lang="en-US" altLang="en-US" dirty="0">
                <a:solidFill>
                  <a:srgbClr val="000000"/>
                </a:solidFill>
                <a:latin typeface="Consolas" panose="020B0609020204030204" pitchFamily="49" charset="0"/>
              </a:rPr>
              <a:t>Time2</a:t>
            </a:r>
            <a:r>
              <a:rPr lang="en-US" altLang="en-US" dirty="0">
                <a:solidFill>
                  <a:srgbClr val="000000"/>
                </a:solidFill>
              </a:rPr>
              <a:t> (Fig. 8.5) contains five overloaded constructors that provide convenient ways to initialize objects. </a:t>
            </a:r>
          </a:p>
          <a:p>
            <a:pPr eaLnBrk="1" hangingPunct="1"/>
            <a:r>
              <a:rPr lang="en-US" altLang="en-US" dirty="0">
                <a:solidFill>
                  <a:srgbClr val="000000"/>
                </a:solidFill>
              </a:rPr>
              <a:t>The compiler invokes the appropriate constructor by matching the number, types and order of the types of the arguments specified in the constructor call with the number, types and order of the types of the parameters specified in each constructor declaration. </a:t>
            </a:r>
          </a:p>
          <a:p>
            <a:pPr eaLnBrk="1" hangingPunct="1"/>
            <a:endParaRPr lang="en-US" altLang="en-US" dirty="0">
              <a:solidFill>
                <a:srgbClr val="000000"/>
              </a:solidFill>
            </a:endParaRPr>
          </a:p>
        </p:txBody>
      </p:sp>
      <p:sp>
        <p:nvSpPr>
          <p:cNvPr id="4" name="Footer Placeholder 3">
            <a:extLst>
              <a:ext uri="{FF2B5EF4-FFF2-40B4-BE49-F238E27FC236}">
                <a16:creationId xmlns:a16="http://schemas.microsoft.com/office/drawing/2014/main" id="{B59F35E0-5494-4005-9CED-AB1940D25820}"/>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2668966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45C75-E761-4FBE-8CD8-40CFFFBCC5AC}"/>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8.5  </a:t>
            </a:r>
            <a:r>
              <a:rPr lang="en-US" dirty="0">
                <a:solidFill>
                  <a:srgbClr val="3380E6"/>
                </a:solidFill>
                <a:latin typeface="Consolas" panose="020B0609020204030204" pitchFamily="49" charset="0"/>
              </a:rPr>
              <a:t>Time</a:t>
            </a:r>
            <a:r>
              <a:rPr lang="en-US" dirty="0">
                <a:solidFill>
                  <a:srgbClr val="3380E6"/>
                </a:solidFill>
                <a:latin typeface="Calibri" panose="020F0502020204030204" pitchFamily="34" charset="0"/>
              </a:rPr>
              <a:t> Class Case Study: Overloaded Constructors (Cont.)</a:t>
            </a:r>
          </a:p>
        </p:txBody>
      </p:sp>
      <p:sp>
        <p:nvSpPr>
          <p:cNvPr id="43011" name="Text Placeholder 2">
            <a:extLst>
              <a:ext uri="{FF2B5EF4-FFF2-40B4-BE49-F238E27FC236}">
                <a16:creationId xmlns:a16="http://schemas.microsoft.com/office/drawing/2014/main" id="{0ECB5187-84AF-46C0-89EF-EFCF6EEB3485}"/>
              </a:ext>
            </a:extLst>
          </p:cNvPr>
          <p:cNvSpPr>
            <a:spLocks noGrp="1"/>
          </p:cNvSpPr>
          <p:nvPr>
            <p:ph type="body" idx="1"/>
          </p:nvPr>
        </p:nvSpPr>
        <p:spPr/>
        <p:txBody>
          <a:bodyPr/>
          <a:lstStyle/>
          <a:p>
            <a:r>
              <a:rPr lang="en-US" dirty="0"/>
              <a:t>Using </a:t>
            </a:r>
            <a:r>
              <a:rPr lang="en-US" dirty="0">
                <a:latin typeface="Consolas" panose="020B0609020204030204" pitchFamily="49" charset="0"/>
              </a:rPr>
              <a:t>this</a:t>
            </a:r>
            <a:r>
              <a:rPr lang="en-US" dirty="0"/>
              <a:t> as shown here is a popular way to </a:t>
            </a:r>
            <a:r>
              <a:rPr lang="en-US" i="1" dirty="0"/>
              <a:t>reuse</a:t>
            </a:r>
            <a:r>
              <a:rPr lang="en-US" dirty="0"/>
              <a:t> initialization code provided by another of the class’s constructors </a:t>
            </a:r>
          </a:p>
          <a:p>
            <a:r>
              <a:rPr lang="en-US" dirty="0"/>
              <a:t>A constructor that calls another constructor in this manner is known as a </a:t>
            </a:r>
            <a:r>
              <a:rPr lang="en-US" b="1" dirty="0"/>
              <a:t>delegating constructor</a:t>
            </a:r>
          </a:p>
          <a:p>
            <a:r>
              <a:rPr lang="en-US" dirty="0"/>
              <a:t>Makes the class easier to maintain and modify</a:t>
            </a:r>
          </a:p>
          <a:p>
            <a:pPr lvl="1"/>
            <a:r>
              <a:rPr lang="en-US" dirty="0"/>
              <a:t>If we need to change how objects of class </a:t>
            </a:r>
            <a:r>
              <a:rPr lang="en-US" dirty="0">
                <a:latin typeface="Consolas" panose="020B0609020204030204" pitchFamily="49" charset="0"/>
              </a:rPr>
              <a:t>Time2</a:t>
            </a:r>
            <a:r>
              <a:rPr lang="en-US" dirty="0"/>
              <a:t> are initialized, only the constructor that the class’s other constructors call will need to be modified</a:t>
            </a:r>
          </a:p>
          <a:p>
            <a:pPr eaLnBrk="1" hangingPunct="1"/>
            <a:endParaRPr lang="en-US" altLang="en-US" dirty="0">
              <a:solidFill>
                <a:srgbClr val="000000"/>
              </a:solidFill>
            </a:endParaRPr>
          </a:p>
        </p:txBody>
      </p:sp>
      <p:sp>
        <p:nvSpPr>
          <p:cNvPr id="4" name="Footer Placeholder 3">
            <a:extLst>
              <a:ext uri="{FF2B5EF4-FFF2-40B4-BE49-F238E27FC236}">
                <a16:creationId xmlns:a16="http://schemas.microsoft.com/office/drawing/2014/main" id="{B59F35E0-5494-4005-9CED-AB1940D25820}"/>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6773789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8_OBP_Page_25">
            <a:extLst>
              <a:ext uri="{FF2B5EF4-FFF2-40B4-BE49-F238E27FC236}">
                <a16:creationId xmlns:a16="http://schemas.microsoft.com/office/drawing/2014/main" id="{7C72E6A9-6684-4A30-8CCC-196691E2F03C}"/>
              </a:ext>
            </a:extLst>
          </p:cNvPr>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62075" y="0"/>
            <a:ext cx="9466263" cy="6858000"/>
          </a:xfrm>
          <a:prstGeom prst="rect">
            <a:avLst/>
          </a:prstGeom>
        </p:spPr>
      </p:pic>
      <p:sp>
        <p:nvSpPr>
          <p:cNvPr id="2" name="Footer Placeholder 1">
            <a:extLst>
              <a:ext uri="{FF2B5EF4-FFF2-40B4-BE49-F238E27FC236}">
                <a16:creationId xmlns:a16="http://schemas.microsoft.com/office/drawing/2014/main" id="{8F69963A-A4A7-46DD-9467-6DFBBF801B59}"/>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6010448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8_OBP_Page_26">
            <a:extLst>
              <a:ext uri="{FF2B5EF4-FFF2-40B4-BE49-F238E27FC236}">
                <a16:creationId xmlns:a16="http://schemas.microsoft.com/office/drawing/2014/main" id="{B6F09BD8-A784-4909-9B10-7E7F43A82C2D}"/>
              </a:ext>
            </a:extLst>
          </p:cNvPr>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62075" y="0"/>
            <a:ext cx="9466263" cy="6858000"/>
          </a:xfrm>
          <a:prstGeom prst="rect">
            <a:avLst/>
          </a:prstGeom>
        </p:spPr>
      </p:pic>
      <p:sp>
        <p:nvSpPr>
          <p:cNvPr id="2" name="Footer Placeholder 1">
            <a:extLst>
              <a:ext uri="{FF2B5EF4-FFF2-40B4-BE49-F238E27FC236}">
                <a16:creationId xmlns:a16="http://schemas.microsoft.com/office/drawing/2014/main" id="{F355C034-1F8A-453E-9973-FFEF21887140}"/>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899125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8_OBP_Page_27">
            <a:extLst>
              <a:ext uri="{FF2B5EF4-FFF2-40B4-BE49-F238E27FC236}">
                <a16:creationId xmlns:a16="http://schemas.microsoft.com/office/drawing/2014/main" id="{9E047A41-1A64-482B-B704-22D12A0B186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844550" y="0"/>
            <a:ext cx="10502900" cy="6858000"/>
          </a:xfrm>
          <a:prstGeom prst="rect">
            <a:avLst/>
          </a:prstGeom>
        </p:spPr>
      </p:pic>
      <p:sp>
        <p:nvSpPr>
          <p:cNvPr id="2" name="Footer Placeholder 1">
            <a:extLst>
              <a:ext uri="{FF2B5EF4-FFF2-40B4-BE49-F238E27FC236}">
                <a16:creationId xmlns:a16="http://schemas.microsoft.com/office/drawing/2014/main" id="{BBE6E0BF-CBF0-4BA8-B111-A2FD48B7855B}"/>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607921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1ECF4-433B-40E7-952B-CA77A4E73D56}"/>
              </a:ext>
            </a:extLst>
          </p:cNvPr>
          <p:cNvSpPr>
            <a:spLocks noGrp="1"/>
          </p:cNvSpPr>
          <p:nvPr>
            <p:ph type="title"/>
          </p:nvPr>
        </p:nvSpPr>
        <p:spPr/>
        <p:txBody>
          <a:bodyPr/>
          <a:lstStyle/>
          <a:p>
            <a:pPr fontAlgn="auto">
              <a:spcAft>
                <a:spcPts val="0"/>
              </a:spcAft>
              <a:defRPr/>
            </a:pPr>
            <a:r>
              <a:rPr lang="en-US" dirty="0">
                <a:solidFill>
                  <a:srgbClr val="3380E6"/>
                </a:solidFill>
                <a:latin typeface="Calibri" panose="020F0502020204030204" pitchFamily="34" charset="0"/>
              </a:rPr>
              <a:t>Chapter Objectives</a:t>
            </a:r>
          </a:p>
        </p:txBody>
      </p:sp>
      <p:sp>
        <p:nvSpPr>
          <p:cNvPr id="14339" name="Text Placeholder 2">
            <a:extLst>
              <a:ext uri="{FF2B5EF4-FFF2-40B4-BE49-F238E27FC236}">
                <a16:creationId xmlns:a16="http://schemas.microsoft.com/office/drawing/2014/main" id="{A5674EEA-A6AA-4737-ADE0-15E069D87C6E}"/>
              </a:ext>
            </a:extLst>
          </p:cNvPr>
          <p:cNvSpPr>
            <a:spLocks noGrp="1"/>
          </p:cNvSpPr>
          <p:nvPr>
            <p:ph type="body" idx="1"/>
          </p:nvPr>
        </p:nvSpPr>
        <p:spPr/>
        <p:txBody>
          <a:bodyPr/>
          <a:lstStyle/>
          <a:p>
            <a:pPr eaLnBrk="1" hangingPunct="1"/>
            <a:r>
              <a:rPr lang="en-US" altLang="en-US" dirty="0">
                <a:solidFill>
                  <a:srgbClr val="000000"/>
                </a:solidFill>
              </a:rPr>
              <a:t>Describe additional details of creating class declarations.</a:t>
            </a:r>
          </a:p>
          <a:p>
            <a:pPr eaLnBrk="1" hangingPunct="1"/>
            <a:r>
              <a:rPr lang="en-US" altLang="en-US" dirty="0">
                <a:solidFill>
                  <a:srgbClr val="000000"/>
                </a:solidFill>
              </a:rPr>
              <a:t>Explain the </a:t>
            </a:r>
            <a:r>
              <a:rPr lang="en-US" altLang="en-US" dirty="0">
                <a:solidFill>
                  <a:srgbClr val="000000"/>
                </a:solidFill>
                <a:latin typeface="Consolas" panose="020B0609020204030204" pitchFamily="49" charset="0"/>
              </a:rPr>
              <a:t>throw</a:t>
            </a:r>
            <a:r>
              <a:rPr lang="en-US" altLang="en-US" dirty="0">
                <a:solidFill>
                  <a:srgbClr val="000000"/>
                </a:solidFill>
              </a:rPr>
              <a:t> statements to indicate that a problem has occurred.</a:t>
            </a:r>
          </a:p>
          <a:p>
            <a:pPr eaLnBrk="1" hangingPunct="1"/>
            <a:r>
              <a:rPr lang="en-US" altLang="en-US" dirty="0">
                <a:solidFill>
                  <a:srgbClr val="000000"/>
                </a:solidFill>
              </a:rPr>
              <a:t>Explain the use of the keyword </a:t>
            </a:r>
            <a:r>
              <a:rPr lang="en-US" altLang="en-US" dirty="0">
                <a:solidFill>
                  <a:srgbClr val="000000"/>
                </a:solidFill>
                <a:latin typeface="Consolas" panose="020B0609020204030204" pitchFamily="49" charset="0"/>
              </a:rPr>
              <a:t>this</a:t>
            </a:r>
            <a:r>
              <a:rPr lang="en-US" altLang="en-US" dirty="0">
                <a:solidFill>
                  <a:srgbClr val="000000"/>
                </a:solidFill>
              </a:rPr>
              <a:t> in a constructor to call another constructor in the same class.</a:t>
            </a:r>
          </a:p>
          <a:p>
            <a:pPr eaLnBrk="1" hangingPunct="1"/>
            <a:r>
              <a:rPr lang="en-US" altLang="en-US" dirty="0">
                <a:solidFill>
                  <a:srgbClr val="000000"/>
                </a:solidFill>
              </a:rPr>
              <a:t>Explain the use of </a:t>
            </a:r>
            <a:r>
              <a:rPr lang="en-US" altLang="en-US" dirty="0">
                <a:solidFill>
                  <a:srgbClr val="000000"/>
                </a:solidFill>
                <a:latin typeface="Consolas" panose="020B0609020204030204" pitchFamily="49" charset="0"/>
              </a:rPr>
              <a:t>static</a:t>
            </a:r>
            <a:r>
              <a:rPr lang="en-US" altLang="en-US" dirty="0">
                <a:solidFill>
                  <a:srgbClr val="000000"/>
                </a:solidFill>
              </a:rPr>
              <a:t> variables and methods.</a:t>
            </a:r>
          </a:p>
          <a:p>
            <a:pPr eaLnBrk="1" hangingPunct="1"/>
            <a:r>
              <a:rPr lang="en-US" altLang="en-US" dirty="0">
                <a:solidFill>
                  <a:srgbClr val="000000"/>
                </a:solidFill>
              </a:rPr>
              <a:t>Explain the use of importing </a:t>
            </a:r>
            <a:r>
              <a:rPr lang="en-US" altLang="en-US" dirty="0">
                <a:solidFill>
                  <a:srgbClr val="000000"/>
                </a:solidFill>
                <a:latin typeface="Consolas" panose="020B0609020204030204" pitchFamily="49" charset="0"/>
              </a:rPr>
              <a:t>static</a:t>
            </a:r>
            <a:r>
              <a:rPr lang="en-US" altLang="en-US" dirty="0">
                <a:solidFill>
                  <a:srgbClr val="000000"/>
                </a:solidFill>
              </a:rPr>
              <a:t> members of a class.</a:t>
            </a:r>
          </a:p>
          <a:p>
            <a:pPr eaLnBrk="1" hangingPunct="1"/>
            <a:r>
              <a:rPr lang="en-US" altLang="en-US" dirty="0">
                <a:solidFill>
                  <a:srgbClr val="000000"/>
                </a:solidFill>
              </a:rPr>
              <a:t>Use the </a:t>
            </a:r>
            <a:r>
              <a:rPr lang="en-US" altLang="en-US" dirty="0" err="1">
                <a:solidFill>
                  <a:srgbClr val="000000"/>
                </a:solidFill>
                <a:latin typeface="Consolas" panose="020B0609020204030204" pitchFamily="49" charset="0"/>
              </a:rPr>
              <a:t>enum</a:t>
            </a:r>
            <a:r>
              <a:rPr lang="en-US" altLang="en-US" dirty="0">
                <a:solidFill>
                  <a:srgbClr val="000000"/>
                </a:solidFill>
              </a:rPr>
              <a:t> type to create sets of constraints with unique identifiers.</a:t>
            </a:r>
          </a:p>
          <a:p>
            <a:pPr eaLnBrk="1" hangingPunct="1"/>
            <a:r>
              <a:rPr lang="en-US" altLang="en-US" dirty="0">
                <a:solidFill>
                  <a:srgbClr val="000000"/>
                </a:solidFill>
              </a:rPr>
              <a:t>Explain the class </a:t>
            </a:r>
            <a:r>
              <a:rPr lang="en-US" altLang="en-US" dirty="0" err="1">
                <a:solidFill>
                  <a:srgbClr val="000000"/>
                </a:solidFill>
                <a:latin typeface="Consolas" panose="020B0609020204030204" pitchFamily="49" charset="0"/>
              </a:rPr>
              <a:t>BigDecimal</a:t>
            </a:r>
            <a:r>
              <a:rPr lang="en-US" altLang="en-US" dirty="0">
                <a:solidFill>
                  <a:srgbClr val="000000"/>
                </a:solidFill>
              </a:rPr>
              <a:t> for precise monetary calculations.</a:t>
            </a:r>
          </a:p>
        </p:txBody>
      </p:sp>
      <p:sp>
        <p:nvSpPr>
          <p:cNvPr id="4" name="Footer Placeholder 3">
            <a:extLst>
              <a:ext uri="{FF2B5EF4-FFF2-40B4-BE49-F238E27FC236}">
                <a16:creationId xmlns:a16="http://schemas.microsoft.com/office/drawing/2014/main" id="{912A59BC-2C51-47DC-9CE9-C93F65A523C8}"/>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3104948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8_OBP_Page_28">
            <a:extLst>
              <a:ext uri="{FF2B5EF4-FFF2-40B4-BE49-F238E27FC236}">
                <a16:creationId xmlns:a16="http://schemas.microsoft.com/office/drawing/2014/main" id="{57CF420F-975F-469D-AA93-3761940BCA9B}"/>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431800" y="0"/>
            <a:ext cx="11328400" cy="6858000"/>
          </a:xfrm>
          <a:prstGeom prst="rect">
            <a:avLst/>
          </a:prstGeom>
        </p:spPr>
      </p:pic>
      <p:sp>
        <p:nvSpPr>
          <p:cNvPr id="2" name="Footer Placeholder 1">
            <a:extLst>
              <a:ext uri="{FF2B5EF4-FFF2-40B4-BE49-F238E27FC236}">
                <a16:creationId xmlns:a16="http://schemas.microsoft.com/office/drawing/2014/main" id="{EF14AFFF-D090-45E9-8702-56D7DF631BF0}"/>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0906100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8_OBP_Page_29">
            <a:extLst>
              <a:ext uri="{FF2B5EF4-FFF2-40B4-BE49-F238E27FC236}">
                <a16:creationId xmlns:a16="http://schemas.microsoft.com/office/drawing/2014/main" id="{F4112186-C17A-4D75-A58E-97F25939DD8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01613" y="0"/>
            <a:ext cx="11787187" cy="6858000"/>
          </a:xfrm>
          <a:prstGeom prst="rect">
            <a:avLst/>
          </a:prstGeom>
        </p:spPr>
      </p:pic>
      <p:sp>
        <p:nvSpPr>
          <p:cNvPr id="2" name="Footer Placeholder 1">
            <a:extLst>
              <a:ext uri="{FF2B5EF4-FFF2-40B4-BE49-F238E27FC236}">
                <a16:creationId xmlns:a16="http://schemas.microsoft.com/office/drawing/2014/main" id="{8A283878-2243-4493-978B-D89CA3CB0B3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4100434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8_OBP_Page_30">
            <a:extLst>
              <a:ext uri="{FF2B5EF4-FFF2-40B4-BE49-F238E27FC236}">
                <a16:creationId xmlns:a16="http://schemas.microsoft.com/office/drawing/2014/main" id="{688452B8-BD8E-48E3-A912-91F562DE2F5B}"/>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461963"/>
            <a:ext cx="12192000" cy="5934075"/>
          </a:xfrm>
          <a:prstGeom prst="rect">
            <a:avLst/>
          </a:prstGeom>
        </p:spPr>
      </p:pic>
      <p:sp>
        <p:nvSpPr>
          <p:cNvPr id="2" name="Footer Placeholder 1">
            <a:extLst>
              <a:ext uri="{FF2B5EF4-FFF2-40B4-BE49-F238E27FC236}">
                <a16:creationId xmlns:a16="http://schemas.microsoft.com/office/drawing/2014/main" id="{1E04F0BD-C803-4CE3-A023-AF6DE6E0FDB8}"/>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6090063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8_OBP_Page_33">
            <a:extLst>
              <a:ext uri="{FF2B5EF4-FFF2-40B4-BE49-F238E27FC236}">
                <a16:creationId xmlns:a16="http://schemas.microsoft.com/office/drawing/2014/main" id="{B74C20FB-DF91-4C43-B2B7-69129110274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8575"/>
            <a:ext cx="12192000" cy="6800850"/>
          </a:xfrm>
          <a:prstGeom prst="rect">
            <a:avLst/>
          </a:prstGeom>
        </p:spPr>
      </p:pic>
      <p:sp>
        <p:nvSpPr>
          <p:cNvPr id="2" name="Footer Placeholder 1">
            <a:extLst>
              <a:ext uri="{FF2B5EF4-FFF2-40B4-BE49-F238E27FC236}">
                <a16:creationId xmlns:a16="http://schemas.microsoft.com/office/drawing/2014/main" id="{22619587-59FB-4DD4-908C-0D594A5CBCF7}"/>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4888489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8_OBP_Page_34">
            <a:extLst>
              <a:ext uri="{FF2B5EF4-FFF2-40B4-BE49-F238E27FC236}">
                <a16:creationId xmlns:a16="http://schemas.microsoft.com/office/drawing/2014/main" id="{94D08499-5926-4663-A56F-B7DD37604972}"/>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8575"/>
            <a:ext cx="12192000" cy="6800850"/>
          </a:xfrm>
          <a:prstGeom prst="rect">
            <a:avLst/>
          </a:prstGeom>
        </p:spPr>
      </p:pic>
      <p:sp>
        <p:nvSpPr>
          <p:cNvPr id="2" name="Footer Placeholder 1">
            <a:extLst>
              <a:ext uri="{FF2B5EF4-FFF2-40B4-BE49-F238E27FC236}">
                <a16:creationId xmlns:a16="http://schemas.microsoft.com/office/drawing/2014/main" id="{00698535-276A-4368-9E02-AACE72D8ACA1}"/>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8227468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8_OBP_Page_35">
            <a:extLst>
              <a:ext uri="{FF2B5EF4-FFF2-40B4-BE49-F238E27FC236}">
                <a16:creationId xmlns:a16="http://schemas.microsoft.com/office/drawing/2014/main" id="{2FAB97D5-28A3-4767-AD57-6FF965C060F5}"/>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11125" y="0"/>
            <a:ext cx="11969750" cy="6858000"/>
          </a:xfrm>
          <a:prstGeom prst="rect">
            <a:avLst/>
          </a:prstGeom>
        </p:spPr>
      </p:pic>
      <p:sp>
        <p:nvSpPr>
          <p:cNvPr id="2" name="Footer Placeholder 1">
            <a:extLst>
              <a:ext uri="{FF2B5EF4-FFF2-40B4-BE49-F238E27FC236}">
                <a16:creationId xmlns:a16="http://schemas.microsoft.com/office/drawing/2014/main" id="{39D79EB9-72BB-4144-9C5E-274E32B83406}"/>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223605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89972-B5F1-47E2-AA96-C7B7ED7E5CAF}"/>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8.5  </a:t>
            </a:r>
            <a:r>
              <a:rPr lang="en-US" dirty="0">
                <a:solidFill>
                  <a:srgbClr val="3380E6"/>
                </a:solidFill>
                <a:latin typeface="Consolas" panose="020B0609020204030204" pitchFamily="49" charset="0"/>
              </a:rPr>
              <a:t>Time</a:t>
            </a:r>
            <a:r>
              <a:rPr lang="en-US" dirty="0">
                <a:solidFill>
                  <a:srgbClr val="3380E6"/>
                </a:solidFill>
                <a:latin typeface="Calibri" panose="020F0502020204030204" pitchFamily="34" charset="0"/>
              </a:rPr>
              <a:t> Class Case Study: Overloaded Constructors (Cont.)</a:t>
            </a:r>
          </a:p>
        </p:txBody>
      </p:sp>
      <p:sp>
        <p:nvSpPr>
          <p:cNvPr id="55299" name="Text Placeholder 2">
            <a:extLst>
              <a:ext uri="{FF2B5EF4-FFF2-40B4-BE49-F238E27FC236}">
                <a16:creationId xmlns:a16="http://schemas.microsoft.com/office/drawing/2014/main" id="{743F6E73-25A3-4FE7-B2D3-6AECF9D028D8}"/>
              </a:ext>
            </a:extLst>
          </p:cNvPr>
          <p:cNvSpPr>
            <a:spLocks noGrp="1"/>
          </p:cNvSpPr>
          <p:nvPr>
            <p:ph type="body" idx="1"/>
          </p:nvPr>
        </p:nvSpPr>
        <p:spPr/>
        <p:txBody>
          <a:bodyPr/>
          <a:lstStyle/>
          <a:p>
            <a:pPr eaLnBrk="1" hangingPunct="1">
              <a:lnSpc>
                <a:spcPct val="90000"/>
              </a:lnSpc>
            </a:pPr>
            <a:r>
              <a:rPr lang="en-US" altLang="en-US" dirty="0">
                <a:solidFill>
                  <a:srgbClr val="000000"/>
                </a:solidFill>
              </a:rPr>
              <a:t>A program can declare a so-called </a:t>
            </a:r>
            <a:r>
              <a:rPr lang="en-US" altLang="en-US" dirty="0">
                <a:solidFill>
                  <a:srgbClr val="0000FF"/>
                </a:solidFill>
              </a:rPr>
              <a:t>no-argument constructor</a:t>
            </a:r>
            <a:r>
              <a:rPr lang="en-US" altLang="en-US" dirty="0">
                <a:solidFill>
                  <a:srgbClr val="000000"/>
                </a:solidFill>
              </a:rPr>
              <a:t> that is invoked without arguments. </a:t>
            </a:r>
          </a:p>
          <a:p>
            <a:pPr eaLnBrk="1" hangingPunct="1">
              <a:lnSpc>
                <a:spcPct val="90000"/>
              </a:lnSpc>
            </a:pPr>
            <a:r>
              <a:rPr lang="en-US" altLang="en-US" dirty="0">
                <a:solidFill>
                  <a:srgbClr val="000000"/>
                </a:solidFill>
              </a:rPr>
              <a:t>Such a constructor simply initializes the object as specified in the constructor’s body. </a:t>
            </a:r>
          </a:p>
          <a:p>
            <a:pPr eaLnBrk="1" hangingPunct="1">
              <a:lnSpc>
                <a:spcPct val="90000"/>
              </a:lnSpc>
            </a:pPr>
            <a:r>
              <a:rPr lang="en-US" altLang="en-US" dirty="0">
                <a:solidFill>
                  <a:srgbClr val="000000"/>
                </a:solidFill>
              </a:rPr>
              <a:t>Using </a:t>
            </a:r>
            <a:r>
              <a:rPr lang="en-US" altLang="en-US" dirty="0">
                <a:solidFill>
                  <a:srgbClr val="000000"/>
                </a:solidFill>
                <a:latin typeface="Consolas" panose="020B0609020204030204" pitchFamily="49" charset="0"/>
              </a:rPr>
              <a:t>this</a:t>
            </a:r>
            <a:r>
              <a:rPr lang="en-US" altLang="en-US" dirty="0">
                <a:solidFill>
                  <a:srgbClr val="000000"/>
                </a:solidFill>
              </a:rPr>
              <a:t> in method-call syntax as the first statement in a constructor’s body invokes another constructor of the same class.</a:t>
            </a:r>
          </a:p>
          <a:p>
            <a:pPr lvl="1" eaLnBrk="1" hangingPunct="1">
              <a:lnSpc>
                <a:spcPct val="90000"/>
              </a:lnSpc>
            </a:pPr>
            <a:r>
              <a:rPr lang="en-US" altLang="en-US" dirty="0">
                <a:solidFill>
                  <a:srgbClr val="000000"/>
                </a:solidFill>
              </a:rPr>
              <a:t>Popular way to </a:t>
            </a:r>
            <a:r>
              <a:rPr lang="en-US" altLang="en-US" i="1" dirty="0">
                <a:solidFill>
                  <a:srgbClr val="000000"/>
                </a:solidFill>
              </a:rPr>
              <a:t>reuse </a:t>
            </a:r>
            <a:r>
              <a:rPr lang="en-US" altLang="en-US" dirty="0">
                <a:solidFill>
                  <a:srgbClr val="000000"/>
                </a:solidFill>
              </a:rPr>
              <a:t>initialization code provided by another of the class’s constructors rather than defining similar code in the no-argument constructor’s body. </a:t>
            </a:r>
          </a:p>
          <a:p>
            <a:pPr eaLnBrk="1" hangingPunct="1">
              <a:lnSpc>
                <a:spcPct val="90000"/>
              </a:lnSpc>
            </a:pPr>
            <a:r>
              <a:rPr lang="en-US" altLang="en-US" dirty="0">
                <a:solidFill>
                  <a:srgbClr val="000000"/>
                </a:solidFill>
              </a:rPr>
              <a:t>Once you declare any constructors in a class, the compiler will not provide a default constructor.</a:t>
            </a:r>
          </a:p>
        </p:txBody>
      </p:sp>
      <p:sp>
        <p:nvSpPr>
          <p:cNvPr id="4" name="Footer Placeholder 3">
            <a:extLst>
              <a:ext uri="{FF2B5EF4-FFF2-40B4-BE49-F238E27FC236}">
                <a16:creationId xmlns:a16="http://schemas.microsoft.com/office/drawing/2014/main" id="{D5F5B1A2-2BB8-4ED9-8DDB-273B16638152}"/>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7935182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4394B-C0E5-423D-8A5C-4C61C1712692}"/>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8.5  </a:t>
            </a:r>
            <a:r>
              <a:rPr lang="en-US" dirty="0">
                <a:solidFill>
                  <a:srgbClr val="3380E6"/>
                </a:solidFill>
                <a:latin typeface="Consolas" panose="020B0609020204030204" pitchFamily="49" charset="0"/>
              </a:rPr>
              <a:t>Time</a:t>
            </a:r>
            <a:r>
              <a:rPr lang="en-US" dirty="0">
                <a:solidFill>
                  <a:srgbClr val="3380E6"/>
                </a:solidFill>
                <a:latin typeface="Calibri" panose="020F0502020204030204" pitchFamily="34" charset="0"/>
              </a:rPr>
              <a:t> Class Case Study: Overloaded Constructors (Cont.)</a:t>
            </a:r>
          </a:p>
        </p:txBody>
      </p:sp>
      <p:sp>
        <p:nvSpPr>
          <p:cNvPr id="57347" name="Text Placeholder 2">
            <a:extLst>
              <a:ext uri="{FF2B5EF4-FFF2-40B4-BE49-F238E27FC236}">
                <a16:creationId xmlns:a16="http://schemas.microsoft.com/office/drawing/2014/main" id="{2CA663F0-9785-40F3-9DCB-60711DBEA222}"/>
              </a:ext>
            </a:extLst>
          </p:cNvPr>
          <p:cNvSpPr>
            <a:spLocks noGrp="1"/>
          </p:cNvSpPr>
          <p:nvPr>
            <p:ph type="body" idx="1"/>
          </p:nvPr>
        </p:nvSpPr>
        <p:spPr/>
        <p:txBody>
          <a:bodyPr/>
          <a:lstStyle/>
          <a:p>
            <a:pPr marL="109537" indent="0">
              <a:lnSpc>
                <a:spcPct val="90000"/>
              </a:lnSpc>
              <a:buNone/>
              <a:defRPr/>
            </a:pPr>
            <a:r>
              <a:rPr lang="en-US" altLang="en-US" b="1" i="1" dirty="0">
                <a:solidFill>
                  <a:srgbClr val="000000"/>
                </a:solidFill>
              </a:rPr>
              <a:t>Notes Regarding Class </a:t>
            </a:r>
            <a:r>
              <a:rPr lang="en-US" altLang="en-US" b="1" i="1" dirty="0">
                <a:solidFill>
                  <a:srgbClr val="000000"/>
                </a:solidFill>
                <a:latin typeface="Consolas" panose="020B0609020204030204" pitchFamily="49" charset="0"/>
              </a:rPr>
              <a:t>Time2</a:t>
            </a:r>
            <a:r>
              <a:rPr lang="en-US" altLang="en-US" b="1" i="1" dirty="0">
                <a:solidFill>
                  <a:srgbClr val="000000"/>
                </a:solidFill>
              </a:rPr>
              <a:t>’s </a:t>
            </a:r>
            <a:r>
              <a:rPr lang="en-US" altLang="en-US" b="1" dirty="0">
                <a:solidFill>
                  <a:srgbClr val="000000"/>
                </a:solidFill>
              </a:rPr>
              <a:t>set</a:t>
            </a:r>
            <a:r>
              <a:rPr lang="en-US" altLang="en-US" b="1" i="1" dirty="0">
                <a:solidFill>
                  <a:srgbClr val="000000"/>
                </a:solidFill>
              </a:rPr>
              <a:t> and </a:t>
            </a:r>
            <a:r>
              <a:rPr lang="en-US" altLang="en-US" b="1" dirty="0">
                <a:solidFill>
                  <a:srgbClr val="000000"/>
                </a:solidFill>
              </a:rPr>
              <a:t>get</a:t>
            </a:r>
            <a:r>
              <a:rPr lang="en-US" altLang="en-US" b="1" i="1" dirty="0">
                <a:solidFill>
                  <a:srgbClr val="000000"/>
                </a:solidFill>
              </a:rPr>
              <a:t> Methods and Constructors</a:t>
            </a:r>
          </a:p>
          <a:p>
            <a:pPr eaLnBrk="1" hangingPunct="1">
              <a:lnSpc>
                <a:spcPct val="90000"/>
              </a:lnSpc>
              <a:defRPr/>
            </a:pPr>
            <a:r>
              <a:rPr lang="en-US" altLang="en-US" dirty="0">
                <a:solidFill>
                  <a:srgbClr val="000000"/>
                </a:solidFill>
              </a:rPr>
              <a:t>Methods can access a class’s private data directly without calling the </a:t>
            </a:r>
            <a:r>
              <a:rPr lang="en-US" altLang="en-US" i="1" dirty="0">
                <a:solidFill>
                  <a:srgbClr val="000000"/>
                </a:solidFill>
              </a:rPr>
              <a:t>get </a:t>
            </a:r>
            <a:r>
              <a:rPr lang="en-US" altLang="en-US" dirty="0">
                <a:solidFill>
                  <a:srgbClr val="000000"/>
                </a:solidFill>
              </a:rPr>
              <a:t>methods</a:t>
            </a:r>
            <a:r>
              <a:rPr lang="en-US" altLang="en-US" i="1" dirty="0">
                <a:solidFill>
                  <a:srgbClr val="000000"/>
                </a:solidFill>
              </a:rPr>
              <a:t>. </a:t>
            </a:r>
          </a:p>
          <a:p>
            <a:pPr eaLnBrk="1" hangingPunct="1">
              <a:lnSpc>
                <a:spcPct val="90000"/>
              </a:lnSpc>
              <a:defRPr/>
            </a:pPr>
            <a:r>
              <a:rPr lang="en-US" altLang="en-US" dirty="0">
                <a:solidFill>
                  <a:srgbClr val="000000"/>
                </a:solidFill>
              </a:rPr>
              <a:t>However, consider changing the representation of the time from three </a:t>
            </a:r>
            <a:r>
              <a:rPr lang="en-US" altLang="en-US" dirty="0" err="1">
                <a:solidFill>
                  <a:srgbClr val="000000"/>
                </a:solidFill>
                <a:latin typeface="Consolas" panose="020B0609020204030204" pitchFamily="49" charset="0"/>
              </a:rPr>
              <a:t>int</a:t>
            </a:r>
            <a:r>
              <a:rPr lang="en-US" altLang="en-US" dirty="0">
                <a:solidFill>
                  <a:srgbClr val="000000"/>
                </a:solidFill>
              </a:rPr>
              <a:t> values (requiring 12 bytes of memory) to a single </a:t>
            </a:r>
            <a:r>
              <a:rPr lang="en-US" altLang="en-US" dirty="0" err="1">
                <a:solidFill>
                  <a:srgbClr val="000000"/>
                </a:solidFill>
                <a:latin typeface="Consolas" panose="020B0609020204030204" pitchFamily="49" charset="0"/>
              </a:rPr>
              <a:t>int</a:t>
            </a:r>
            <a:r>
              <a:rPr lang="en-US" altLang="en-US" dirty="0">
                <a:solidFill>
                  <a:srgbClr val="000000"/>
                </a:solidFill>
              </a:rPr>
              <a:t> value representing the total number of seconds that have elapsed since midnight (requiring only four bytes of memory). </a:t>
            </a:r>
          </a:p>
          <a:p>
            <a:pPr lvl="1" eaLnBrk="1" hangingPunct="1">
              <a:lnSpc>
                <a:spcPct val="90000"/>
              </a:lnSpc>
              <a:defRPr/>
            </a:pPr>
            <a:r>
              <a:rPr lang="en-US" altLang="en-US" dirty="0">
                <a:solidFill>
                  <a:srgbClr val="000000"/>
                </a:solidFill>
              </a:rPr>
              <a:t>If we made such a change, only the bodies of the methods that access the </a:t>
            </a:r>
            <a:r>
              <a:rPr lang="en-US" altLang="en-US" dirty="0">
                <a:solidFill>
                  <a:srgbClr val="000000"/>
                </a:solidFill>
                <a:latin typeface="Consolas" panose="020B0609020204030204" pitchFamily="49" charset="0"/>
              </a:rPr>
              <a:t>private</a:t>
            </a:r>
            <a:r>
              <a:rPr lang="en-US" altLang="en-US" dirty="0">
                <a:solidFill>
                  <a:srgbClr val="000000"/>
                </a:solidFill>
              </a:rPr>
              <a:t> data directly would need to change—in particular, the three-argument constructor, the </a:t>
            </a:r>
            <a:r>
              <a:rPr lang="en-US" altLang="en-US" dirty="0" err="1">
                <a:solidFill>
                  <a:srgbClr val="000000"/>
                </a:solidFill>
                <a:latin typeface="Consolas" panose="020B0609020204030204" pitchFamily="49" charset="0"/>
              </a:rPr>
              <a:t>setTime</a:t>
            </a:r>
            <a:r>
              <a:rPr lang="en-US" altLang="en-US" dirty="0">
                <a:solidFill>
                  <a:srgbClr val="000000"/>
                </a:solidFill>
              </a:rPr>
              <a:t> method and the individual </a:t>
            </a:r>
            <a:r>
              <a:rPr lang="en-US" altLang="en-US" i="1" dirty="0">
                <a:solidFill>
                  <a:srgbClr val="000000"/>
                </a:solidFill>
              </a:rPr>
              <a:t>set </a:t>
            </a:r>
            <a:r>
              <a:rPr lang="en-US" altLang="en-US" dirty="0">
                <a:solidFill>
                  <a:srgbClr val="000000"/>
                </a:solidFill>
              </a:rPr>
              <a:t>and</a:t>
            </a:r>
            <a:r>
              <a:rPr lang="en-US" altLang="en-US" i="1" dirty="0">
                <a:solidFill>
                  <a:srgbClr val="000000"/>
                </a:solidFill>
              </a:rPr>
              <a:t> ge</a:t>
            </a:r>
            <a:r>
              <a:rPr lang="en-US" altLang="en-US" dirty="0">
                <a:solidFill>
                  <a:srgbClr val="000000"/>
                </a:solidFill>
              </a:rPr>
              <a:t>t methods for the </a:t>
            </a:r>
            <a:r>
              <a:rPr lang="en-US" altLang="en-US" dirty="0">
                <a:solidFill>
                  <a:srgbClr val="000000"/>
                </a:solidFill>
                <a:latin typeface="Consolas" panose="020B0609020204030204" pitchFamily="49" charset="0"/>
              </a:rPr>
              <a:t>hour</a:t>
            </a:r>
            <a:r>
              <a:rPr lang="en-US" altLang="en-US" dirty="0">
                <a:solidFill>
                  <a:srgbClr val="000000"/>
                </a:solidFill>
              </a:rPr>
              <a:t>, </a:t>
            </a:r>
            <a:r>
              <a:rPr lang="en-US" altLang="en-US" dirty="0">
                <a:solidFill>
                  <a:srgbClr val="000000"/>
                </a:solidFill>
                <a:latin typeface="Consolas" panose="020B0609020204030204" pitchFamily="49" charset="0"/>
              </a:rPr>
              <a:t>minute</a:t>
            </a:r>
            <a:r>
              <a:rPr lang="en-US" altLang="en-US" dirty="0">
                <a:solidFill>
                  <a:srgbClr val="000000"/>
                </a:solidFill>
              </a:rPr>
              <a:t> and </a:t>
            </a:r>
            <a:r>
              <a:rPr lang="en-US" altLang="en-US" dirty="0">
                <a:solidFill>
                  <a:srgbClr val="000000"/>
                </a:solidFill>
                <a:latin typeface="Consolas" panose="020B0609020204030204" pitchFamily="49" charset="0"/>
              </a:rPr>
              <a:t>second</a:t>
            </a:r>
            <a:r>
              <a:rPr lang="en-US" altLang="en-US" dirty="0">
                <a:solidFill>
                  <a:srgbClr val="000000"/>
                </a:solidFill>
              </a:rPr>
              <a:t>. </a:t>
            </a:r>
          </a:p>
          <a:p>
            <a:pPr lvl="1" eaLnBrk="1" hangingPunct="1">
              <a:lnSpc>
                <a:spcPct val="90000"/>
              </a:lnSpc>
              <a:defRPr/>
            </a:pPr>
            <a:r>
              <a:rPr lang="en-US" altLang="en-US" dirty="0">
                <a:solidFill>
                  <a:srgbClr val="000000"/>
                </a:solidFill>
              </a:rPr>
              <a:t>There would be no need to modify the bodies of methods </a:t>
            </a:r>
            <a:r>
              <a:rPr lang="en-US" altLang="en-US" dirty="0" err="1">
                <a:solidFill>
                  <a:srgbClr val="000000"/>
                </a:solidFill>
                <a:latin typeface="Consolas" panose="020B0609020204030204" pitchFamily="49" charset="0"/>
              </a:rPr>
              <a:t>toUniversalString</a:t>
            </a:r>
            <a:r>
              <a:rPr lang="en-US" altLang="en-US" dirty="0">
                <a:solidFill>
                  <a:srgbClr val="000000"/>
                </a:solidFill>
              </a:rPr>
              <a:t> or </a:t>
            </a:r>
            <a:r>
              <a:rPr lang="en-US" altLang="en-US" dirty="0" err="1">
                <a:solidFill>
                  <a:srgbClr val="000000"/>
                </a:solidFill>
                <a:latin typeface="Consolas" panose="020B0609020204030204" pitchFamily="49" charset="0"/>
              </a:rPr>
              <a:t>toString</a:t>
            </a:r>
            <a:r>
              <a:rPr lang="en-US" altLang="en-US" dirty="0">
                <a:solidFill>
                  <a:srgbClr val="000000"/>
                </a:solidFill>
              </a:rPr>
              <a:t> because they do </a:t>
            </a:r>
            <a:r>
              <a:rPr lang="en-US" altLang="en-US" i="1" dirty="0">
                <a:solidFill>
                  <a:srgbClr val="000000"/>
                </a:solidFill>
              </a:rPr>
              <a:t>not</a:t>
            </a:r>
            <a:r>
              <a:rPr lang="en-US" altLang="en-US" dirty="0">
                <a:solidFill>
                  <a:srgbClr val="000000"/>
                </a:solidFill>
              </a:rPr>
              <a:t> access the data directly. </a:t>
            </a:r>
          </a:p>
        </p:txBody>
      </p:sp>
      <p:sp>
        <p:nvSpPr>
          <p:cNvPr id="4" name="Footer Placeholder 3">
            <a:extLst>
              <a:ext uri="{FF2B5EF4-FFF2-40B4-BE49-F238E27FC236}">
                <a16:creationId xmlns:a16="http://schemas.microsoft.com/office/drawing/2014/main" id="{CD65E33D-19E1-4508-B341-A2A492F073C0}"/>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6852410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882FB-52E0-4480-A7EC-D87C20542444}"/>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8.5  </a:t>
            </a:r>
            <a:r>
              <a:rPr lang="en-US" dirty="0">
                <a:solidFill>
                  <a:srgbClr val="3380E6"/>
                </a:solidFill>
                <a:latin typeface="Consolas" panose="020B0609020204030204" pitchFamily="49" charset="0"/>
              </a:rPr>
              <a:t>Time</a:t>
            </a:r>
            <a:r>
              <a:rPr lang="en-US" dirty="0">
                <a:solidFill>
                  <a:srgbClr val="3380E6"/>
                </a:solidFill>
                <a:latin typeface="Calibri" panose="020F0502020204030204" pitchFamily="34" charset="0"/>
              </a:rPr>
              <a:t> Class Case Study: Overloaded Constructors (Cont.)</a:t>
            </a:r>
          </a:p>
        </p:txBody>
      </p:sp>
      <p:sp>
        <p:nvSpPr>
          <p:cNvPr id="57347" name="Text Placeholder 2">
            <a:extLst>
              <a:ext uri="{FF2B5EF4-FFF2-40B4-BE49-F238E27FC236}">
                <a16:creationId xmlns:a16="http://schemas.microsoft.com/office/drawing/2014/main" id="{972707F3-E622-43C3-BCD7-C9BDFD2E3C2C}"/>
              </a:ext>
            </a:extLst>
          </p:cNvPr>
          <p:cNvSpPr>
            <a:spLocks noGrp="1"/>
          </p:cNvSpPr>
          <p:nvPr>
            <p:ph type="body" idx="1"/>
          </p:nvPr>
        </p:nvSpPr>
        <p:spPr/>
        <p:txBody>
          <a:bodyPr/>
          <a:lstStyle/>
          <a:p>
            <a:pPr eaLnBrk="1" hangingPunct="1">
              <a:lnSpc>
                <a:spcPct val="80000"/>
              </a:lnSpc>
            </a:pPr>
            <a:r>
              <a:rPr lang="en-US" altLang="en-US" dirty="0">
                <a:solidFill>
                  <a:srgbClr val="000000"/>
                </a:solidFill>
              </a:rPr>
              <a:t>Designing the class in this manner reduces the likelihood of programming errors when altering the class’s implementation. </a:t>
            </a:r>
          </a:p>
          <a:p>
            <a:pPr eaLnBrk="1" hangingPunct="1">
              <a:lnSpc>
                <a:spcPct val="80000"/>
              </a:lnSpc>
            </a:pPr>
            <a:r>
              <a:rPr lang="en-US" altLang="en-US" dirty="0">
                <a:solidFill>
                  <a:srgbClr val="000000"/>
                </a:solidFill>
              </a:rPr>
              <a:t>Similarly, each </a:t>
            </a:r>
            <a:r>
              <a:rPr lang="en-US" altLang="en-US" dirty="0">
                <a:solidFill>
                  <a:srgbClr val="000000"/>
                </a:solidFill>
                <a:latin typeface="Consolas" panose="020B0609020204030204" pitchFamily="49" charset="0"/>
              </a:rPr>
              <a:t>Time2</a:t>
            </a:r>
            <a:r>
              <a:rPr lang="en-US" altLang="en-US" dirty="0">
                <a:solidFill>
                  <a:srgbClr val="000000"/>
                </a:solidFill>
              </a:rPr>
              <a:t> constructor could be written to include a copy of the appropriate statements from the three-argument constructor. </a:t>
            </a:r>
          </a:p>
          <a:p>
            <a:pPr lvl="1" eaLnBrk="1" hangingPunct="1">
              <a:lnSpc>
                <a:spcPct val="80000"/>
              </a:lnSpc>
            </a:pPr>
            <a:r>
              <a:rPr lang="en-US" altLang="en-US" dirty="0">
                <a:solidFill>
                  <a:srgbClr val="000000"/>
                </a:solidFill>
              </a:rPr>
              <a:t>Doing so may be slightly more efficient, because the extra constructor calls are eliminated. </a:t>
            </a:r>
          </a:p>
          <a:p>
            <a:pPr lvl="1" eaLnBrk="1" hangingPunct="1">
              <a:lnSpc>
                <a:spcPct val="80000"/>
              </a:lnSpc>
            </a:pPr>
            <a:r>
              <a:rPr lang="en-US" altLang="en-US" dirty="0">
                <a:solidFill>
                  <a:srgbClr val="000000"/>
                </a:solidFill>
              </a:rPr>
              <a:t>But, </a:t>
            </a:r>
            <a:r>
              <a:rPr lang="en-US" altLang="en-US" i="1" dirty="0">
                <a:solidFill>
                  <a:srgbClr val="000000"/>
                </a:solidFill>
              </a:rPr>
              <a:t>duplicating</a:t>
            </a:r>
            <a:r>
              <a:rPr lang="en-US" altLang="en-US" dirty="0">
                <a:solidFill>
                  <a:srgbClr val="000000"/>
                </a:solidFill>
              </a:rPr>
              <a:t> statements makes changing the class’s internal data representation more difficult. </a:t>
            </a:r>
          </a:p>
          <a:p>
            <a:pPr lvl="1" eaLnBrk="1" hangingPunct="1">
              <a:lnSpc>
                <a:spcPct val="80000"/>
              </a:lnSpc>
            </a:pPr>
            <a:r>
              <a:rPr lang="en-US" altLang="en-US" dirty="0">
                <a:solidFill>
                  <a:srgbClr val="000000"/>
                </a:solidFill>
              </a:rPr>
              <a:t>Having the </a:t>
            </a:r>
            <a:r>
              <a:rPr lang="en-US" altLang="en-US" dirty="0">
                <a:solidFill>
                  <a:srgbClr val="000000"/>
                </a:solidFill>
                <a:latin typeface="Consolas" panose="020B0609020204030204" pitchFamily="49" charset="0"/>
              </a:rPr>
              <a:t>Time2</a:t>
            </a:r>
            <a:r>
              <a:rPr lang="en-US" altLang="en-US" dirty="0">
                <a:solidFill>
                  <a:srgbClr val="000000"/>
                </a:solidFill>
              </a:rPr>
              <a:t> constructors call the constructor with three arguments requires any changes to the implementation of the three-argument constructor</a:t>
            </a:r>
            <a:r>
              <a:rPr lang="en-US" altLang="en-US" dirty="0">
                <a:solidFill>
                  <a:srgbClr val="000000"/>
                </a:solidFill>
                <a:cs typeface="Times New Roman" panose="02020603050405020304" pitchFamily="18" charset="0"/>
              </a:rPr>
              <a:t> </a:t>
            </a:r>
            <a:r>
              <a:rPr lang="en-US" altLang="en-US" dirty="0">
                <a:solidFill>
                  <a:srgbClr val="000000"/>
                </a:solidFill>
              </a:rPr>
              <a:t>be made only once. </a:t>
            </a:r>
          </a:p>
        </p:txBody>
      </p:sp>
      <p:sp>
        <p:nvSpPr>
          <p:cNvPr id="4" name="Footer Placeholder 3">
            <a:extLst>
              <a:ext uri="{FF2B5EF4-FFF2-40B4-BE49-F238E27FC236}">
                <a16:creationId xmlns:a16="http://schemas.microsoft.com/office/drawing/2014/main" id="{D9D3F040-41ED-4C31-9355-E34E87F52312}"/>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2500446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8A6F5-5E31-4F19-B587-2E00945DDD16}"/>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8.6  </a:t>
            </a:r>
            <a:r>
              <a:rPr lang="en-US" dirty="0">
                <a:solidFill>
                  <a:srgbClr val="3380E6"/>
                </a:solidFill>
                <a:latin typeface="Calibri" panose="020F0502020204030204" pitchFamily="34" charset="0"/>
              </a:rPr>
              <a:t>Default and No-Argument Constructors</a:t>
            </a:r>
          </a:p>
        </p:txBody>
      </p:sp>
      <p:sp>
        <p:nvSpPr>
          <p:cNvPr id="58371" name="Text Placeholder 2">
            <a:extLst>
              <a:ext uri="{FF2B5EF4-FFF2-40B4-BE49-F238E27FC236}">
                <a16:creationId xmlns:a16="http://schemas.microsoft.com/office/drawing/2014/main" id="{A6AEC354-8507-456D-9410-8F50CD773030}"/>
              </a:ext>
            </a:extLst>
          </p:cNvPr>
          <p:cNvSpPr>
            <a:spLocks noGrp="1"/>
          </p:cNvSpPr>
          <p:nvPr>
            <p:ph type="body" idx="1"/>
          </p:nvPr>
        </p:nvSpPr>
        <p:spPr/>
        <p:txBody>
          <a:bodyPr/>
          <a:lstStyle/>
          <a:p>
            <a:pPr eaLnBrk="1" hangingPunct="1">
              <a:lnSpc>
                <a:spcPct val="80000"/>
              </a:lnSpc>
            </a:pPr>
            <a:r>
              <a:rPr lang="en-US" altLang="en-US" sz="2500" dirty="0">
                <a:solidFill>
                  <a:srgbClr val="000000"/>
                </a:solidFill>
              </a:rPr>
              <a:t>Every class </a:t>
            </a:r>
            <a:r>
              <a:rPr lang="en-US" altLang="en-US" sz="2500" i="1" dirty="0">
                <a:solidFill>
                  <a:srgbClr val="000000"/>
                </a:solidFill>
              </a:rPr>
              <a:t>must</a:t>
            </a:r>
            <a:r>
              <a:rPr lang="en-US" altLang="en-US" sz="2500" dirty="0">
                <a:solidFill>
                  <a:srgbClr val="000000"/>
                </a:solidFill>
              </a:rPr>
              <a:t> have at least </a:t>
            </a:r>
            <a:r>
              <a:rPr lang="en-US" altLang="en-US" sz="2500" i="1" dirty="0">
                <a:solidFill>
                  <a:srgbClr val="000000"/>
                </a:solidFill>
              </a:rPr>
              <a:t>one</a:t>
            </a:r>
            <a:r>
              <a:rPr lang="en-US" altLang="en-US" sz="2500" dirty="0">
                <a:solidFill>
                  <a:srgbClr val="000000"/>
                </a:solidFill>
              </a:rPr>
              <a:t> constructor. </a:t>
            </a:r>
          </a:p>
          <a:p>
            <a:pPr eaLnBrk="1" hangingPunct="1">
              <a:lnSpc>
                <a:spcPct val="80000"/>
              </a:lnSpc>
            </a:pPr>
            <a:r>
              <a:rPr lang="en-US" altLang="en-US" sz="2500" dirty="0">
                <a:solidFill>
                  <a:srgbClr val="000000"/>
                </a:solidFill>
              </a:rPr>
              <a:t>If you do not provide any constructors in a class’s declaration, the compiler creates a </a:t>
            </a:r>
            <a:r>
              <a:rPr lang="en-US" altLang="en-US" sz="2500" i="1" dirty="0">
                <a:solidFill>
                  <a:srgbClr val="000000"/>
                </a:solidFill>
              </a:rPr>
              <a:t>default constructor </a:t>
            </a:r>
            <a:r>
              <a:rPr lang="en-US" altLang="en-US" sz="2500" dirty="0">
                <a:solidFill>
                  <a:srgbClr val="000000"/>
                </a:solidFill>
              </a:rPr>
              <a:t>that takes </a:t>
            </a:r>
            <a:r>
              <a:rPr lang="en-US" altLang="en-US" sz="2500" i="1" dirty="0">
                <a:solidFill>
                  <a:srgbClr val="000000"/>
                </a:solidFill>
              </a:rPr>
              <a:t>no</a:t>
            </a:r>
            <a:r>
              <a:rPr lang="en-US" altLang="en-US" sz="2500" dirty="0">
                <a:solidFill>
                  <a:srgbClr val="000000"/>
                </a:solidFill>
              </a:rPr>
              <a:t> arguments when it’s invoked. </a:t>
            </a:r>
          </a:p>
          <a:p>
            <a:pPr eaLnBrk="1" hangingPunct="1">
              <a:lnSpc>
                <a:spcPct val="80000"/>
              </a:lnSpc>
            </a:pPr>
            <a:r>
              <a:rPr lang="en-US" altLang="en-US" sz="2500" dirty="0">
                <a:solidFill>
                  <a:srgbClr val="000000"/>
                </a:solidFill>
              </a:rPr>
              <a:t>The default constructor initializes the instance variables to the initial values specified in their declarations or to their default values (zero for primitive numeric types, </a:t>
            </a:r>
            <a:r>
              <a:rPr lang="en-US" altLang="en-US" sz="2500" dirty="0">
                <a:solidFill>
                  <a:srgbClr val="000000"/>
                </a:solidFill>
                <a:latin typeface="Consolas" panose="020B0609020204030204" pitchFamily="49" charset="0"/>
              </a:rPr>
              <a:t>false</a:t>
            </a:r>
            <a:r>
              <a:rPr lang="en-US" altLang="en-US" sz="2500" dirty="0">
                <a:solidFill>
                  <a:srgbClr val="000000"/>
                </a:solidFill>
              </a:rPr>
              <a:t> for </a:t>
            </a:r>
            <a:r>
              <a:rPr lang="en-US" altLang="en-US" sz="2500" dirty="0" err="1">
                <a:solidFill>
                  <a:srgbClr val="000000"/>
                </a:solidFill>
                <a:latin typeface="Consolas" panose="020B0609020204030204" pitchFamily="49" charset="0"/>
              </a:rPr>
              <a:t>boolean</a:t>
            </a:r>
            <a:r>
              <a:rPr lang="en-US" altLang="en-US" sz="2500" dirty="0">
                <a:solidFill>
                  <a:srgbClr val="000000"/>
                </a:solidFill>
              </a:rPr>
              <a:t> values and </a:t>
            </a:r>
            <a:r>
              <a:rPr lang="en-US" altLang="en-US" sz="2500" dirty="0">
                <a:solidFill>
                  <a:srgbClr val="000000"/>
                </a:solidFill>
                <a:latin typeface="Consolas" panose="020B0609020204030204" pitchFamily="49" charset="0"/>
              </a:rPr>
              <a:t>null</a:t>
            </a:r>
            <a:r>
              <a:rPr lang="en-US" altLang="en-US" sz="2500" dirty="0">
                <a:solidFill>
                  <a:srgbClr val="000000"/>
                </a:solidFill>
              </a:rPr>
              <a:t> for references). </a:t>
            </a:r>
          </a:p>
          <a:p>
            <a:pPr eaLnBrk="1" hangingPunct="1">
              <a:lnSpc>
                <a:spcPct val="80000"/>
              </a:lnSpc>
            </a:pPr>
            <a:r>
              <a:rPr lang="en-US" altLang="en-US" sz="2500" dirty="0">
                <a:solidFill>
                  <a:srgbClr val="000000"/>
                </a:solidFill>
              </a:rPr>
              <a:t>Recall that if your class declares constructors, the compiler will </a:t>
            </a:r>
            <a:r>
              <a:rPr lang="en-US" altLang="en-US" sz="2500" i="1" dirty="0">
                <a:solidFill>
                  <a:srgbClr val="000000"/>
                </a:solidFill>
              </a:rPr>
              <a:t>not</a:t>
            </a:r>
            <a:r>
              <a:rPr lang="en-US" altLang="en-US" sz="2500" dirty="0">
                <a:solidFill>
                  <a:srgbClr val="000000"/>
                </a:solidFill>
              </a:rPr>
              <a:t> create a default constructor. </a:t>
            </a:r>
          </a:p>
          <a:p>
            <a:pPr lvl="1" eaLnBrk="1" hangingPunct="1">
              <a:lnSpc>
                <a:spcPct val="80000"/>
              </a:lnSpc>
            </a:pPr>
            <a:r>
              <a:rPr lang="en-US" altLang="en-US" dirty="0">
                <a:solidFill>
                  <a:srgbClr val="000000"/>
                </a:solidFill>
              </a:rPr>
              <a:t>In this case, you must declare a no-argument constructor if default initialization is required. </a:t>
            </a:r>
          </a:p>
          <a:p>
            <a:pPr lvl="1" eaLnBrk="1" hangingPunct="1">
              <a:lnSpc>
                <a:spcPct val="80000"/>
              </a:lnSpc>
            </a:pPr>
            <a:r>
              <a:rPr lang="en-US" altLang="en-US" dirty="0">
                <a:solidFill>
                  <a:srgbClr val="000000"/>
                </a:solidFill>
              </a:rPr>
              <a:t>Like a default constructor, a no-argument constructor is invoked with empty parentheses. </a:t>
            </a:r>
          </a:p>
        </p:txBody>
      </p:sp>
      <p:sp>
        <p:nvSpPr>
          <p:cNvPr id="4" name="Footer Placeholder 3">
            <a:extLst>
              <a:ext uri="{FF2B5EF4-FFF2-40B4-BE49-F238E27FC236}">
                <a16:creationId xmlns:a16="http://schemas.microsoft.com/office/drawing/2014/main" id="{F42FECEA-2E67-4F96-9EF7-CCE58A00DE7F}"/>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4137077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01A67-A6D7-400C-B36B-2A9346A532CB}"/>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8.1  </a:t>
            </a:r>
            <a:r>
              <a:rPr lang="en-US" dirty="0">
                <a:solidFill>
                  <a:srgbClr val="3380E6"/>
                </a:solidFill>
                <a:latin typeface="Calibri" panose="020F0502020204030204" pitchFamily="34" charset="0"/>
              </a:rPr>
              <a:t>Introduction </a:t>
            </a:r>
          </a:p>
        </p:txBody>
      </p:sp>
      <p:sp>
        <p:nvSpPr>
          <p:cNvPr id="13315" name="Text Placeholder 2">
            <a:extLst>
              <a:ext uri="{FF2B5EF4-FFF2-40B4-BE49-F238E27FC236}">
                <a16:creationId xmlns:a16="http://schemas.microsoft.com/office/drawing/2014/main" id="{35A92E9C-3E4B-4830-B81C-A51EC04D25A3}"/>
              </a:ext>
            </a:extLst>
          </p:cNvPr>
          <p:cNvSpPr>
            <a:spLocks noGrp="1"/>
          </p:cNvSpPr>
          <p:nvPr>
            <p:ph type="body" idx="1"/>
          </p:nvPr>
        </p:nvSpPr>
        <p:spPr>
          <a:xfrm>
            <a:off x="609599" y="1219201"/>
            <a:ext cx="10922963" cy="4525963"/>
          </a:xfrm>
        </p:spPr>
        <p:txBody>
          <a:bodyPr/>
          <a:lstStyle/>
          <a:p>
            <a:pPr eaLnBrk="1" hangingPunct="1"/>
            <a:r>
              <a:rPr lang="en-US" altLang="en-US" dirty="0">
                <a:solidFill>
                  <a:srgbClr val="000000"/>
                </a:solidFill>
              </a:rPr>
              <a:t>Deeper look at building classes, controlling access to members of a class and creating constructors. </a:t>
            </a:r>
          </a:p>
          <a:p>
            <a:pPr eaLnBrk="1" hangingPunct="1"/>
            <a:r>
              <a:rPr lang="en-US" altLang="en-US" dirty="0">
                <a:solidFill>
                  <a:srgbClr val="000000"/>
                </a:solidFill>
              </a:rPr>
              <a:t>Show how to throw an exception to indicate that a problem has occurred.</a:t>
            </a:r>
          </a:p>
          <a:p>
            <a:pPr eaLnBrk="1" hangingPunct="1"/>
            <a:r>
              <a:rPr lang="en-US" altLang="en-US" dirty="0">
                <a:solidFill>
                  <a:srgbClr val="000000"/>
                </a:solidFill>
              </a:rPr>
              <a:t>Composition—a capability that allows a class to have references to objects of other classes as members. </a:t>
            </a:r>
          </a:p>
          <a:p>
            <a:pPr eaLnBrk="1" hangingPunct="1"/>
            <a:r>
              <a:rPr lang="en-US" altLang="en-US" dirty="0">
                <a:solidFill>
                  <a:srgbClr val="000000"/>
                </a:solidFill>
              </a:rPr>
              <a:t>More details on </a:t>
            </a:r>
            <a:r>
              <a:rPr lang="en-US" altLang="en-US" dirty="0" err="1">
                <a:solidFill>
                  <a:srgbClr val="000000"/>
                </a:solidFill>
                <a:latin typeface="Consolas" panose="020B0609020204030204" pitchFamily="49" charset="0"/>
              </a:rPr>
              <a:t>enum</a:t>
            </a:r>
            <a:r>
              <a:rPr lang="en-US" altLang="en-US" dirty="0">
                <a:solidFill>
                  <a:srgbClr val="000000"/>
                </a:solidFill>
              </a:rPr>
              <a:t> types. </a:t>
            </a:r>
          </a:p>
          <a:p>
            <a:pPr eaLnBrk="1" hangingPunct="1"/>
            <a:r>
              <a:rPr lang="en-US" altLang="en-US" dirty="0">
                <a:solidFill>
                  <a:srgbClr val="000000"/>
                </a:solidFill>
              </a:rPr>
              <a:t>Discuss </a:t>
            </a:r>
            <a:r>
              <a:rPr lang="en-US" altLang="en-US" dirty="0">
                <a:solidFill>
                  <a:srgbClr val="000000"/>
                </a:solidFill>
                <a:latin typeface="Consolas" panose="020B0609020204030204" pitchFamily="49" charset="0"/>
              </a:rPr>
              <a:t>static</a:t>
            </a:r>
            <a:r>
              <a:rPr lang="en-US" altLang="en-US" dirty="0">
                <a:solidFill>
                  <a:srgbClr val="000000"/>
                </a:solidFill>
              </a:rPr>
              <a:t> class members and </a:t>
            </a:r>
            <a:r>
              <a:rPr lang="en-US" altLang="en-US" dirty="0">
                <a:solidFill>
                  <a:srgbClr val="000000"/>
                </a:solidFill>
                <a:latin typeface="Consolas" panose="020B0609020204030204" pitchFamily="49" charset="0"/>
              </a:rPr>
              <a:t>final</a:t>
            </a:r>
            <a:r>
              <a:rPr lang="en-US" altLang="en-US" dirty="0">
                <a:solidFill>
                  <a:srgbClr val="000000"/>
                </a:solidFill>
              </a:rPr>
              <a:t> instance variables in detail. </a:t>
            </a:r>
          </a:p>
          <a:p>
            <a:pPr eaLnBrk="1" hangingPunct="1"/>
            <a:r>
              <a:rPr lang="en-US" altLang="en-US" dirty="0">
                <a:solidFill>
                  <a:srgbClr val="000000"/>
                </a:solidFill>
              </a:rPr>
              <a:t>Show how to organize classes in packages to help manage large applications and promote reuse.</a:t>
            </a:r>
          </a:p>
        </p:txBody>
      </p:sp>
      <p:sp>
        <p:nvSpPr>
          <p:cNvPr id="4" name="Footer Placeholder 3">
            <a:extLst>
              <a:ext uri="{FF2B5EF4-FFF2-40B4-BE49-F238E27FC236}">
                <a16:creationId xmlns:a16="http://schemas.microsoft.com/office/drawing/2014/main" id="{3B4F5F45-E9D2-4B50-8FAD-347FE6D623A4}"/>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4467822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70029-7675-42C6-80B6-84B9B24E2DF0}"/>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8.7  </a:t>
            </a:r>
            <a:r>
              <a:rPr lang="en-US" dirty="0">
                <a:solidFill>
                  <a:srgbClr val="3380E6"/>
                </a:solidFill>
                <a:latin typeface="Calibri" panose="020F0502020204030204" pitchFamily="34" charset="0"/>
              </a:rPr>
              <a:t>Notes on </a:t>
            </a:r>
            <a:r>
              <a:rPr lang="en-US" i="1" dirty="0">
                <a:solidFill>
                  <a:srgbClr val="3380E6"/>
                </a:solidFill>
                <a:latin typeface="Calibri" panose="020F0502020204030204" pitchFamily="34" charset="0"/>
              </a:rPr>
              <a:t>Set and Get Methods</a:t>
            </a:r>
          </a:p>
        </p:txBody>
      </p:sp>
      <p:sp>
        <p:nvSpPr>
          <p:cNvPr id="61443" name="Text Placeholder 2">
            <a:extLst>
              <a:ext uri="{FF2B5EF4-FFF2-40B4-BE49-F238E27FC236}">
                <a16:creationId xmlns:a16="http://schemas.microsoft.com/office/drawing/2014/main" id="{840F4D53-F7AF-413B-AA3C-75CC22012E7B}"/>
              </a:ext>
            </a:extLst>
          </p:cNvPr>
          <p:cNvSpPr>
            <a:spLocks noGrp="1"/>
          </p:cNvSpPr>
          <p:nvPr>
            <p:ph type="body" idx="1"/>
          </p:nvPr>
        </p:nvSpPr>
        <p:spPr/>
        <p:txBody>
          <a:bodyPr/>
          <a:lstStyle/>
          <a:p>
            <a:r>
              <a:rPr lang="en-US" altLang="en-US" i="1" dirty="0">
                <a:solidFill>
                  <a:srgbClr val="000000"/>
                </a:solidFill>
              </a:rPr>
              <a:t>Set </a:t>
            </a:r>
            <a:r>
              <a:rPr lang="en-US" altLang="en-US" dirty="0">
                <a:solidFill>
                  <a:srgbClr val="000000"/>
                </a:solidFill>
              </a:rPr>
              <a:t>methods they typically </a:t>
            </a:r>
            <a:r>
              <a:rPr lang="en-US" altLang="en-US" i="1" dirty="0">
                <a:solidFill>
                  <a:srgbClr val="000000"/>
                </a:solidFill>
              </a:rPr>
              <a:t>change</a:t>
            </a:r>
            <a:r>
              <a:rPr lang="en-US" altLang="en-US" dirty="0">
                <a:solidFill>
                  <a:srgbClr val="000000"/>
                </a:solidFill>
              </a:rPr>
              <a:t> </a:t>
            </a:r>
            <a:r>
              <a:rPr lang="en-US" altLang="en-US" dirty="0" err="1">
                <a:solidFill>
                  <a:srgbClr val="000000"/>
                </a:solidFill>
              </a:rPr>
              <a:t>aare</a:t>
            </a:r>
            <a:r>
              <a:rPr lang="en-US" altLang="en-US" dirty="0">
                <a:solidFill>
                  <a:srgbClr val="000000"/>
                </a:solidFill>
              </a:rPr>
              <a:t> also commonly called </a:t>
            </a:r>
            <a:r>
              <a:rPr lang="en-US" altLang="en-US" dirty="0">
                <a:solidFill>
                  <a:srgbClr val="0000FF"/>
                </a:solidFill>
              </a:rPr>
              <a:t>mutator methods</a:t>
            </a:r>
            <a:r>
              <a:rPr lang="en-US" altLang="en-US" dirty="0">
                <a:solidFill>
                  <a:srgbClr val="000000"/>
                </a:solidFill>
              </a:rPr>
              <a:t>, because n object’s state—i.e., </a:t>
            </a:r>
            <a:r>
              <a:rPr lang="en-US" altLang="en-US" i="1" dirty="0">
                <a:solidFill>
                  <a:srgbClr val="000000"/>
                </a:solidFill>
              </a:rPr>
              <a:t>modify</a:t>
            </a:r>
            <a:r>
              <a:rPr lang="en-US" altLang="en-US" dirty="0">
                <a:solidFill>
                  <a:srgbClr val="000000"/>
                </a:solidFill>
              </a:rPr>
              <a:t> the values of instance variables. </a:t>
            </a:r>
          </a:p>
          <a:p>
            <a:pPr eaLnBrk="1" hangingPunct="1"/>
            <a:r>
              <a:rPr lang="en-US" altLang="en-US" i="1" dirty="0">
                <a:solidFill>
                  <a:srgbClr val="000000"/>
                </a:solidFill>
              </a:rPr>
              <a:t>Get </a:t>
            </a:r>
            <a:r>
              <a:rPr lang="en-US" altLang="en-US" dirty="0">
                <a:solidFill>
                  <a:srgbClr val="000000"/>
                </a:solidFill>
              </a:rPr>
              <a:t>methods are also commonly called </a:t>
            </a:r>
            <a:r>
              <a:rPr lang="en-US" altLang="en-US" dirty="0">
                <a:solidFill>
                  <a:srgbClr val="0000FF"/>
                </a:solidFill>
              </a:rPr>
              <a:t>accessor methods</a:t>
            </a:r>
            <a:r>
              <a:rPr lang="en-US" altLang="en-US" dirty="0">
                <a:solidFill>
                  <a:srgbClr val="000000"/>
                </a:solidFill>
              </a:rPr>
              <a:t> or </a:t>
            </a:r>
            <a:r>
              <a:rPr lang="en-US" altLang="en-US" dirty="0">
                <a:solidFill>
                  <a:srgbClr val="0000FF"/>
                </a:solidFill>
              </a:rPr>
              <a:t>query methods</a:t>
            </a:r>
            <a:r>
              <a:rPr lang="en-US" altLang="en-US" dirty="0">
                <a:solidFill>
                  <a:srgbClr val="000000"/>
                </a:solidFill>
              </a:rPr>
              <a:t>. </a:t>
            </a:r>
          </a:p>
        </p:txBody>
      </p:sp>
      <p:sp>
        <p:nvSpPr>
          <p:cNvPr id="4" name="Footer Placeholder 3">
            <a:extLst>
              <a:ext uri="{FF2B5EF4-FFF2-40B4-BE49-F238E27FC236}">
                <a16:creationId xmlns:a16="http://schemas.microsoft.com/office/drawing/2014/main" id="{5117E08E-B45E-46A0-B548-D2EEF5103386}"/>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8643503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E447A-4FF5-4350-8886-5BA86524541E}"/>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8.7  </a:t>
            </a:r>
            <a:r>
              <a:rPr lang="en-US" dirty="0">
                <a:solidFill>
                  <a:srgbClr val="3380E6"/>
                </a:solidFill>
                <a:latin typeface="Calibri" panose="020F0502020204030204" pitchFamily="34" charset="0"/>
              </a:rPr>
              <a:t>Notes on </a:t>
            </a:r>
            <a:r>
              <a:rPr lang="en-US" i="1" dirty="0">
                <a:solidFill>
                  <a:srgbClr val="3380E6"/>
                </a:solidFill>
                <a:latin typeface="Calibri" panose="020F0502020204030204" pitchFamily="34" charset="0"/>
              </a:rPr>
              <a:t>Set and Get Methods (Cont.)</a:t>
            </a:r>
          </a:p>
        </p:txBody>
      </p:sp>
      <p:sp>
        <p:nvSpPr>
          <p:cNvPr id="62467" name="Text Placeholder 2">
            <a:extLst>
              <a:ext uri="{FF2B5EF4-FFF2-40B4-BE49-F238E27FC236}">
                <a16:creationId xmlns:a16="http://schemas.microsoft.com/office/drawing/2014/main" id="{B89E70F5-97A4-4C99-8256-1D2B0556EF73}"/>
              </a:ext>
            </a:extLst>
          </p:cNvPr>
          <p:cNvSpPr>
            <a:spLocks noGrp="1"/>
          </p:cNvSpPr>
          <p:nvPr>
            <p:ph type="body" idx="1"/>
          </p:nvPr>
        </p:nvSpPr>
        <p:spPr/>
        <p:txBody>
          <a:bodyPr/>
          <a:lstStyle/>
          <a:p>
            <a:pPr eaLnBrk="1" hangingPunct="1">
              <a:lnSpc>
                <a:spcPct val="90000"/>
              </a:lnSpc>
            </a:pPr>
            <a:r>
              <a:rPr lang="en-US" altLang="en-US" dirty="0">
                <a:solidFill>
                  <a:srgbClr val="000000"/>
                </a:solidFill>
              </a:rPr>
              <a:t>It would seem that providing </a:t>
            </a:r>
            <a:r>
              <a:rPr lang="en-US" altLang="en-US" i="1" dirty="0">
                <a:solidFill>
                  <a:srgbClr val="000000"/>
                </a:solidFill>
              </a:rPr>
              <a:t>set </a:t>
            </a:r>
            <a:r>
              <a:rPr lang="en-US" altLang="en-US" dirty="0">
                <a:solidFill>
                  <a:srgbClr val="000000"/>
                </a:solidFill>
              </a:rPr>
              <a:t>and</a:t>
            </a:r>
            <a:r>
              <a:rPr lang="en-US" altLang="en-US" i="1" dirty="0">
                <a:solidFill>
                  <a:srgbClr val="000000"/>
                </a:solidFill>
              </a:rPr>
              <a:t> get </a:t>
            </a:r>
            <a:r>
              <a:rPr lang="en-US" altLang="en-US" dirty="0">
                <a:solidFill>
                  <a:srgbClr val="000000"/>
                </a:solidFill>
              </a:rPr>
              <a:t>capabilities is essentially the same as making a class’s instance variables </a:t>
            </a:r>
            <a:r>
              <a:rPr lang="en-US" altLang="en-US" dirty="0">
                <a:solidFill>
                  <a:srgbClr val="000000"/>
                </a:solidFill>
                <a:latin typeface="Consolas" panose="020B0609020204030204" pitchFamily="49" charset="0"/>
              </a:rPr>
              <a:t>public</a:t>
            </a:r>
            <a:r>
              <a:rPr lang="en-US" altLang="en-US" dirty="0">
                <a:solidFill>
                  <a:srgbClr val="000000"/>
                </a:solidFill>
              </a:rPr>
              <a:t>. </a:t>
            </a:r>
          </a:p>
          <a:p>
            <a:pPr lvl="1" eaLnBrk="1" hangingPunct="1">
              <a:lnSpc>
                <a:spcPct val="90000"/>
              </a:lnSpc>
            </a:pPr>
            <a:r>
              <a:rPr lang="en-US" altLang="en-US" dirty="0">
                <a:solidFill>
                  <a:srgbClr val="000000"/>
                </a:solidFill>
              </a:rPr>
              <a:t>A </a:t>
            </a:r>
            <a:r>
              <a:rPr lang="en-US" altLang="en-US" dirty="0">
                <a:solidFill>
                  <a:srgbClr val="000000"/>
                </a:solidFill>
                <a:latin typeface="Consolas" panose="020B0609020204030204" pitchFamily="49" charset="0"/>
              </a:rPr>
              <a:t>public</a:t>
            </a:r>
            <a:r>
              <a:rPr lang="en-US" altLang="en-US" dirty="0">
                <a:solidFill>
                  <a:srgbClr val="000000"/>
                </a:solidFill>
              </a:rPr>
              <a:t> instance variable can be read or written by any method that has a reference to an object that contains that variable. </a:t>
            </a:r>
          </a:p>
          <a:p>
            <a:pPr lvl="1" eaLnBrk="1" hangingPunct="1">
              <a:lnSpc>
                <a:spcPct val="90000"/>
              </a:lnSpc>
            </a:pPr>
            <a:r>
              <a:rPr lang="en-US" altLang="en-US" dirty="0">
                <a:solidFill>
                  <a:srgbClr val="000000"/>
                </a:solidFill>
              </a:rPr>
              <a:t>If an instance variable is declared </a:t>
            </a:r>
            <a:r>
              <a:rPr lang="en-US" altLang="en-US" dirty="0">
                <a:solidFill>
                  <a:srgbClr val="000000"/>
                </a:solidFill>
                <a:latin typeface="Consolas" panose="020B0609020204030204" pitchFamily="49" charset="0"/>
              </a:rPr>
              <a:t>private</a:t>
            </a:r>
            <a:r>
              <a:rPr lang="en-US" altLang="en-US" dirty="0">
                <a:solidFill>
                  <a:srgbClr val="000000"/>
                </a:solidFill>
              </a:rPr>
              <a:t>, a </a:t>
            </a:r>
            <a:r>
              <a:rPr lang="en-US" altLang="en-US" dirty="0">
                <a:solidFill>
                  <a:srgbClr val="000000"/>
                </a:solidFill>
                <a:latin typeface="Consolas" panose="020B0609020204030204" pitchFamily="49" charset="0"/>
              </a:rPr>
              <a:t>public</a:t>
            </a:r>
            <a:r>
              <a:rPr lang="en-US" altLang="en-US" dirty="0">
                <a:solidFill>
                  <a:srgbClr val="000000"/>
                </a:solidFill>
              </a:rPr>
              <a:t> </a:t>
            </a:r>
            <a:r>
              <a:rPr lang="en-US" altLang="en-US" i="1" dirty="0">
                <a:solidFill>
                  <a:srgbClr val="000000"/>
                </a:solidFill>
              </a:rPr>
              <a:t>get </a:t>
            </a:r>
            <a:r>
              <a:rPr lang="en-US" altLang="en-US" dirty="0">
                <a:solidFill>
                  <a:srgbClr val="000000"/>
                </a:solidFill>
              </a:rPr>
              <a:t>method certainly allows other methods to access it, but the </a:t>
            </a:r>
            <a:r>
              <a:rPr lang="en-US" altLang="en-US" i="1" dirty="0">
                <a:solidFill>
                  <a:srgbClr val="000000"/>
                </a:solidFill>
              </a:rPr>
              <a:t>get</a:t>
            </a:r>
            <a:r>
              <a:rPr lang="en-US" altLang="en-US" dirty="0">
                <a:solidFill>
                  <a:srgbClr val="000000"/>
                </a:solidFill>
              </a:rPr>
              <a:t> method can control how the client can access it. </a:t>
            </a:r>
          </a:p>
          <a:p>
            <a:pPr lvl="1" eaLnBrk="1" hangingPunct="1">
              <a:lnSpc>
                <a:spcPct val="90000"/>
              </a:lnSpc>
            </a:pPr>
            <a:r>
              <a:rPr lang="en-US" altLang="en-US" dirty="0">
                <a:solidFill>
                  <a:srgbClr val="000000"/>
                </a:solidFill>
              </a:rPr>
              <a:t>A </a:t>
            </a:r>
            <a:r>
              <a:rPr lang="en-US" altLang="en-US" dirty="0">
                <a:solidFill>
                  <a:srgbClr val="000000"/>
                </a:solidFill>
                <a:latin typeface="Consolas" panose="020B0609020204030204" pitchFamily="49" charset="0"/>
              </a:rPr>
              <a:t>public</a:t>
            </a:r>
            <a:r>
              <a:rPr lang="en-US" altLang="en-US" dirty="0">
                <a:solidFill>
                  <a:srgbClr val="000000"/>
                </a:solidFill>
              </a:rPr>
              <a:t> </a:t>
            </a:r>
            <a:r>
              <a:rPr lang="en-US" altLang="en-US" i="1" dirty="0">
                <a:solidFill>
                  <a:srgbClr val="000000"/>
                </a:solidFill>
              </a:rPr>
              <a:t>set </a:t>
            </a:r>
            <a:r>
              <a:rPr lang="en-US" altLang="en-US" dirty="0">
                <a:solidFill>
                  <a:srgbClr val="000000"/>
                </a:solidFill>
              </a:rPr>
              <a:t>method can—and should—carefully scrutinize at-tempts to modify the variable’s value to ensure valid values. </a:t>
            </a:r>
          </a:p>
          <a:p>
            <a:pPr eaLnBrk="1" hangingPunct="1">
              <a:lnSpc>
                <a:spcPct val="90000"/>
              </a:lnSpc>
            </a:pPr>
            <a:r>
              <a:rPr lang="en-US" altLang="en-US" dirty="0">
                <a:solidFill>
                  <a:srgbClr val="000000"/>
                </a:solidFill>
              </a:rPr>
              <a:t>Although </a:t>
            </a:r>
            <a:r>
              <a:rPr lang="en-US" altLang="en-US" i="1" dirty="0">
                <a:solidFill>
                  <a:srgbClr val="000000"/>
                </a:solidFill>
              </a:rPr>
              <a:t>set </a:t>
            </a:r>
            <a:r>
              <a:rPr lang="en-US" altLang="en-US" dirty="0">
                <a:solidFill>
                  <a:srgbClr val="000000"/>
                </a:solidFill>
              </a:rPr>
              <a:t>and</a:t>
            </a:r>
            <a:r>
              <a:rPr lang="en-US" altLang="en-US" i="1" dirty="0">
                <a:solidFill>
                  <a:srgbClr val="000000"/>
                </a:solidFill>
              </a:rPr>
              <a:t> get </a:t>
            </a:r>
            <a:r>
              <a:rPr lang="en-US" altLang="en-US" dirty="0">
                <a:solidFill>
                  <a:srgbClr val="000000"/>
                </a:solidFill>
              </a:rPr>
              <a:t>methods provide access to </a:t>
            </a:r>
            <a:r>
              <a:rPr lang="en-US" altLang="en-US" dirty="0">
                <a:solidFill>
                  <a:srgbClr val="000000"/>
                </a:solidFill>
                <a:latin typeface="Consolas" panose="020B0609020204030204" pitchFamily="49" charset="0"/>
              </a:rPr>
              <a:t>private</a:t>
            </a:r>
            <a:r>
              <a:rPr lang="en-US" altLang="en-US" dirty="0">
                <a:solidFill>
                  <a:srgbClr val="000000"/>
                </a:solidFill>
              </a:rPr>
              <a:t> data, it is restricted by the implementation of the methods</a:t>
            </a:r>
            <a:r>
              <a:rPr lang="en-US" altLang="en-US" i="1" dirty="0">
                <a:solidFill>
                  <a:srgbClr val="000000"/>
                </a:solidFill>
              </a:rPr>
              <a:t>. </a:t>
            </a:r>
          </a:p>
        </p:txBody>
      </p:sp>
      <p:sp>
        <p:nvSpPr>
          <p:cNvPr id="4" name="Footer Placeholder 3">
            <a:extLst>
              <a:ext uri="{FF2B5EF4-FFF2-40B4-BE49-F238E27FC236}">
                <a16:creationId xmlns:a16="http://schemas.microsoft.com/office/drawing/2014/main" id="{9249B805-AF71-4FE1-85AB-056A912FA4B8}"/>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1431073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01E87-6066-43CB-9A44-E71DF6BC2C9D}"/>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8.7  </a:t>
            </a:r>
            <a:r>
              <a:rPr lang="en-US" dirty="0">
                <a:solidFill>
                  <a:srgbClr val="3380E6"/>
                </a:solidFill>
                <a:latin typeface="Calibri" panose="020F0502020204030204" pitchFamily="34" charset="0"/>
              </a:rPr>
              <a:t>Notes on </a:t>
            </a:r>
            <a:r>
              <a:rPr lang="en-US" i="1" dirty="0">
                <a:solidFill>
                  <a:srgbClr val="3380E6"/>
                </a:solidFill>
                <a:latin typeface="Calibri" panose="020F0502020204030204" pitchFamily="34" charset="0"/>
              </a:rPr>
              <a:t>Set and Get Methods (Cont.)</a:t>
            </a:r>
          </a:p>
        </p:txBody>
      </p:sp>
      <p:sp>
        <p:nvSpPr>
          <p:cNvPr id="65539" name="Text Placeholder 2">
            <a:extLst>
              <a:ext uri="{FF2B5EF4-FFF2-40B4-BE49-F238E27FC236}">
                <a16:creationId xmlns:a16="http://schemas.microsoft.com/office/drawing/2014/main" id="{42CA76A2-EDD8-4477-A188-E55CF6DA947A}"/>
              </a:ext>
            </a:extLst>
          </p:cNvPr>
          <p:cNvSpPr>
            <a:spLocks noGrp="1"/>
          </p:cNvSpPr>
          <p:nvPr>
            <p:ph type="body" idx="1"/>
          </p:nvPr>
        </p:nvSpPr>
        <p:spPr/>
        <p:txBody>
          <a:bodyPr/>
          <a:lstStyle/>
          <a:p>
            <a:pPr marL="109537" indent="0" eaLnBrk="1" hangingPunct="1">
              <a:lnSpc>
                <a:spcPct val="90000"/>
              </a:lnSpc>
              <a:buNone/>
            </a:pPr>
            <a:r>
              <a:rPr lang="en-US" altLang="en-US" b="1" i="1" dirty="0">
                <a:solidFill>
                  <a:srgbClr val="000000"/>
                </a:solidFill>
                <a:cs typeface="Times New Roman" panose="02020603050405020304" pitchFamily="18" charset="0"/>
              </a:rPr>
              <a:t>Validity Checking in </a:t>
            </a:r>
            <a:r>
              <a:rPr lang="en-US" altLang="en-US" b="1" dirty="0">
                <a:solidFill>
                  <a:srgbClr val="000000"/>
                </a:solidFill>
                <a:cs typeface="Times New Roman" panose="02020603050405020304" pitchFamily="18" charset="0"/>
              </a:rPr>
              <a:t>Set</a:t>
            </a:r>
            <a:r>
              <a:rPr lang="en-US" altLang="en-US" b="1" i="1" dirty="0">
                <a:solidFill>
                  <a:srgbClr val="000000"/>
                </a:solidFill>
                <a:cs typeface="Times New Roman" panose="02020603050405020304" pitchFamily="18" charset="0"/>
              </a:rPr>
              <a:t> Methods</a:t>
            </a:r>
          </a:p>
          <a:p>
            <a:pPr eaLnBrk="1" hangingPunct="1">
              <a:lnSpc>
                <a:spcPct val="90000"/>
              </a:lnSpc>
            </a:pPr>
            <a:r>
              <a:rPr lang="en-US" altLang="en-US" dirty="0">
                <a:solidFill>
                  <a:srgbClr val="000000"/>
                </a:solidFill>
              </a:rPr>
              <a:t>The benefits of data integrity do not follow automatically simply because instance variables are declared </a:t>
            </a:r>
            <a:r>
              <a:rPr lang="en-US" altLang="en-US" dirty="0">
                <a:solidFill>
                  <a:srgbClr val="000000"/>
                </a:solidFill>
                <a:latin typeface="Consolas" panose="020B0609020204030204" pitchFamily="49" charset="0"/>
              </a:rPr>
              <a:t>private</a:t>
            </a:r>
            <a:r>
              <a:rPr lang="en-US" altLang="en-US" dirty="0">
                <a:solidFill>
                  <a:srgbClr val="000000"/>
                </a:solidFill>
              </a:rPr>
              <a:t>—you must provide validity checking. </a:t>
            </a:r>
          </a:p>
          <a:p>
            <a:pPr marL="109537" indent="0" eaLnBrk="1" hangingPunct="1">
              <a:lnSpc>
                <a:spcPct val="90000"/>
              </a:lnSpc>
              <a:buNone/>
            </a:pPr>
            <a:r>
              <a:rPr lang="en-US" altLang="en-US" b="1" i="1" dirty="0">
                <a:solidFill>
                  <a:srgbClr val="000000"/>
                </a:solidFill>
                <a:cs typeface="Times New Roman" panose="02020603050405020304" pitchFamily="18" charset="0"/>
              </a:rPr>
              <a:t>Predicate Methods</a:t>
            </a:r>
          </a:p>
          <a:p>
            <a:pPr eaLnBrk="1" hangingPunct="1">
              <a:lnSpc>
                <a:spcPct val="90000"/>
              </a:lnSpc>
            </a:pPr>
            <a:r>
              <a:rPr lang="en-US" altLang="en-US" dirty="0">
                <a:solidFill>
                  <a:srgbClr val="000000"/>
                </a:solidFill>
              </a:rPr>
              <a:t>Another common use for accessor methods is to test whether a condition is </a:t>
            </a:r>
            <a:r>
              <a:rPr lang="en-US" altLang="en-US" i="1" dirty="0">
                <a:solidFill>
                  <a:srgbClr val="000000"/>
                </a:solidFill>
              </a:rPr>
              <a:t>true</a:t>
            </a:r>
            <a:r>
              <a:rPr lang="en-US" altLang="en-US" dirty="0">
                <a:solidFill>
                  <a:srgbClr val="000000"/>
                </a:solidFill>
              </a:rPr>
              <a:t> or </a:t>
            </a:r>
            <a:r>
              <a:rPr lang="en-US" altLang="en-US" i="1" dirty="0">
                <a:solidFill>
                  <a:srgbClr val="000000"/>
                </a:solidFill>
              </a:rPr>
              <a:t>false</a:t>
            </a:r>
            <a:r>
              <a:rPr lang="en-US" altLang="en-US" dirty="0">
                <a:solidFill>
                  <a:srgbClr val="000000"/>
                </a:solidFill>
              </a:rPr>
              <a:t>—such methods are often called </a:t>
            </a:r>
            <a:r>
              <a:rPr lang="en-US" altLang="en-US" dirty="0">
                <a:solidFill>
                  <a:srgbClr val="0000FF"/>
                </a:solidFill>
              </a:rPr>
              <a:t>predicate methods.</a:t>
            </a:r>
            <a:r>
              <a:rPr lang="en-US" altLang="en-US" dirty="0">
                <a:solidFill>
                  <a:srgbClr val="000000"/>
                </a:solidFill>
              </a:rPr>
              <a:t> </a:t>
            </a:r>
          </a:p>
          <a:p>
            <a:pPr lvl="1" eaLnBrk="1" hangingPunct="1">
              <a:lnSpc>
                <a:spcPct val="90000"/>
              </a:lnSpc>
            </a:pPr>
            <a:r>
              <a:rPr lang="en-US" altLang="en-US" dirty="0">
                <a:solidFill>
                  <a:srgbClr val="000000"/>
                </a:solidFill>
              </a:rPr>
              <a:t>Example: </a:t>
            </a:r>
            <a:r>
              <a:rPr lang="en-US" altLang="en-US" dirty="0" err="1">
                <a:solidFill>
                  <a:srgbClr val="000000"/>
                </a:solidFill>
                <a:latin typeface="Consolas" panose="020B0609020204030204" pitchFamily="49" charset="0"/>
              </a:rPr>
              <a:t>ArrayList</a:t>
            </a:r>
            <a:r>
              <a:rPr lang="en-US" altLang="en-US" dirty="0" err="1">
                <a:solidFill>
                  <a:srgbClr val="000000"/>
                </a:solidFill>
              </a:rPr>
              <a:t>’s</a:t>
            </a:r>
            <a:r>
              <a:rPr lang="en-US" altLang="en-US" dirty="0">
                <a:solidFill>
                  <a:srgbClr val="000000"/>
                </a:solidFill>
              </a:rPr>
              <a:t> </a:t>
            </a:r>
            <a:r>
              <a:rPr lang="en-US" altLang="en-US" dirty="0" err="1">
                <a:solidFill>
                  <a:srgbClr val="000000"/>
                </a:solidFill>
                <a:latin typeface="Consolas" panose="020B0609020204030204" pitchFamily="49" charset="0"/>
              </a:rPr>
              <a:t>isEmpty</a:t>
            </a:r>
            <a:r>
              <a:rPr lang="en-US" altLang="en-US" dirty="0">
                <a:solidFill>
                  <a:srgbClr val="000000"/>
                </a:solidFill>
              </a:rPr>
              <a:t> method, which returns </a:t>
            </a:r>
            <a:r>
              <a:rPr lang="en-US" altLang="en-US" dirty="0">
                <a:solidFill>
                  <a:srgbClr val="000000"/>
                </a:solidFill>
                <a:latin typeface="Consolas" panose="020B0609020204030204" pitchFamily="49" charset="0"/>
              </a:rPr>
              <a:t>true</a:t>
            </a:r>
            <a:r>
              <a:rPr lang="en-US" altLang="en-US" dirty="0">
                <a:solidFill>
                  <a:srgbClr val="000000"/>
                </a:solidFill>
              </a:rPr>
              <a:t> if the </a:t>
            </a:r>
            <a:r>
              <a:rPr lang="en-US" altLang="en-US" dirty="0" err="1">
                <a:solidFill>
                  <a:srgbClr val="000000"/>
                </a:solidFill>
                <a:latin typeface="Consolas" panose="020B0609020204030204" pitchFamily="49" charset="0"/>
              </a:rPr>
              <a:t>ArrayList</a:t>
            </a:r>
            <a:r>
              <a:rPr lang="en-US" altLang="en-US" dirty="0">
                <a:solidFill>
                  <a:srgbClr val="000000"/>
                </a:solidFill>
              </a:rPr>
              <a:t> is empty and </a:t>
            </a:r>
            <a:r>
              <a:rPr lang="en-US" altLang="en-US" dirty="0">
                <a:solidFill>
                  <a:srgbClr val="000000"/>
                </a:solidFill>
                <a:latin typeface="Consolas" panose="020B0609020204030204" pitchFamily="49" charset="0"/>
              </a:rPr>
              <a:t>false</a:t>
            </a:r>
            <a:r>
              <a:rPr lang="en-US" altLang="en-US" dirty="0">
                <a:solidFill>
                  <a:srgbClr val="000000"/>
                </a:solidFill>
              </a:rPr>
              <a:t> otherwise. </a:t>
            </a:r>
          </a:p>
        </p:txBody>
      </p:sp>
      <p:sp>
        <p:nvSpPr>
          <p:cNvPr id="4" name="Footer Placeholder 3">
            <a:extLst>
              <a:ext uri="{FF2B5EF4-FFF2-40B4-BE49-F238E27FC236}">
                <a16:creationId xmlns:a16="http://schemas.microsoft.com/office/drawing/2014/main" id="{6F8AE398-ACAD-4425-B63E-7D317C0C8CF8}"/>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176052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B6E76-2C1A-4371-A787-948C9646E029}"/>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8.8  </a:t>
            </a:r>
            <a:r>
              <a:rPr lang="en-US" dirty="0">
                <a:solidFill>
                  <a:srgbClr val="3380E6"/>
                </a:solidFill>
                <a:latin typeface="Calibri" panose="020F0502020204030204" pitchFamily="34" charset="0"/>
              </a:rPr>
              <a:t>Composition</a:t>
            </a:r>
          </a:p>
        </p:txBody>
      </p:sp>
      <p:sp>
        <p:nvSpPr>
          <p:cNvPr id="68611" name="Text Placeholder 2">
            <a:extLst>
              <a:ext uri="{FF2B5EF4-FFF2-40B4-BE49-F238E27FC236}">
                <a16:creationId xmlns:a16="http://schemas.microsoft.com/office/drawing/2014/main" id="{952273C1-2F86-43AF-ABB8-9DAE8786CE20}"/>
              </a:ext>
            </a:extLst>
          </p:cNvPr>
          <p:cNvSpPr>
            <a:spLocks noGrp="1"/>
          </p:cNvSpPr>
          <p:nvPr>
            <p:ph type="body" idx="1"/>
          </p:nvPr>
        </p:nvSpPr>
        <p:spPr/>
        <p:txBody>
          <a:bodyPr/>
          <a:lstStyle/>
          <a:p>
            <a:pPr eaLnBrk="1" hangingPunct="1"/>
            <a:r>
              <a:rPr lang="en-US" altLang="en-US" dirty="0">
                <a:solidFill>
                  <a:srgbClr val="000000"/>
                </a:solidFill>
              </a:rPr>
              <a:t>A class can have references to objects of other classes as members. </a:t>
            </a:r>
          </a:p>
          <a:p>
            <a:pPr eaLnBrk="1" hangingPunct="1"/>
            <a:r>
              <a:rPr lang="en-US" altLang="en-US" dirty="0">
                <a:solidFill>
                  <a:srgbClr val="000000"/>
                </a:solidFill>
              </a:rPr>
              <a:t>This is called </a:t>
            </a:r>
            <a:r>
              <a:rPr lang="en-US" altLang="en-US" dirty="0">
                <a:solidFill>
                  <a:srgbClr val="0000FF"/>
                </a:solidFill>
              </a:rPr>
              <a:t>composition</a:t>
            </a:r>
            <a:r>
              <a:rPr lang="en-US" altLang="en-US" dirty="0">
                <a:solidFill>
                  <a:srgbClr val="000000"/>
                </a:solidFill>
              </a:rPr>
              <a:t> and is sometimes referred to as a </a:t>
            </a:r>
            <a:r>
              <a:rPr lang="en-US" altLang="en-US" i="1" dirty="0">
                <a:solidFill>
                  <a:srgbClr val="0000FF"/>
                </a:solidFill>
              </a:rPr>
              <a:t>has-a</a:t>
            </a:r>
            <a:r>
              <a:rPr lang="en-US" altLang="en-US" dirty="0">
                <a:solidFill>
                  <a:srgbClr val="0000FF"/>
                </a:solidFill>
              </a:rPr>
              <a:t> relationship</a:t>
            </a:r>
            <a:r>
              <a:rPr lang="en-US" altLang="en-US" dirty="0">
                <a:solidFill>
                  <a:srgbClr val="000000"/>
                </a:solidFill>
              </a:rPr>
              <a:t>. </a:t>
            </a:r>
          </a:p>
          <a:p>
            <a:pPr eaLnBrk="1" hangingPunct="1"/>
            <a:r>
              <a:rPr lang="en-US" altLang="en-US" dirty="0">
                <a:solidFill>
                  <a:srgbClr val="000000"/>
                </a:solidFill>
              </a:rPr>
              <a:t>Example: An </a:t>
            </a:r>
            <a:r>
              <a:rPr lang="en-US" altLang="en-US" dirty="0" err="1">
                <a:solidFill>
                  <a:srgbClr val="000000"/>
                </a:solidFill>
                <a:latin typeface="Consolas" panose="020B0609020204030204" pitchFamily="49" charset="0"/>
              </a:rPr>
              <a:t>AlarmClock</a:t>
            </a:r>
            <a:r>
              <a:rPr lang="en-US" altLang="en-US" dirty="0">
                <a:solidFill>
                  <a:srgbClr val="000000"/>
                </a:solidFill>
              </a:rPr>
              <a:t> object needs to know the current time and the time when it’s supposed to sound its alarm, so it’s reasonable to include two references to </a:t>
            </a:r>
            <a:r>
              <a:rPr lang="en-US" altLang="en-US" dirty="0">
                <a:solidFill>
                  <a:srgbClr val="000000"/>
                </a:solidFill>
                <a:latin typeface="Consolas" panose="020B0609020204030204" pitchFamily="49" charset="0"/>
              </a:rPr>
              <a:t>Time</a:t>
            </a:r>
            <a:r>
              <a:rPr lang="en-US" altLang="en-US" dirty="0">
                <a:solidFill>
                  <a:srgbClr val="000000"/>
                </a:solidFill>
              </a:rPr>
              <a:t> objects in an </a:t>
            </a:r>
            <a:r>
              <a:rPr lang="en-US" altLang="en-US" dirty="0" err="1">
                <a:solidFill>
                  <a:srgbClr val="000000"/>
                </a:solidFill>
                <a:latin typeface="Consolas" panose="020B0609020204030204" pitchFamily="49" charset="0"/>
              </a:rPr>
              <a:t>AlarmClock</a:t>
            </a:r>
            <a:r>
              <a:rPr lang="en-US" altLang="en-US" dirty="0">
                <a:solidFill>
                  <a:srgbClr val="000000"/>
                </a:solidFill>
              </a:rPr>
              <a:t> object. </a:t>
            </a:r>
          </a:p>
        </p:txBody>
      </p:sp>
      <p:sp>
        <p:nvSpPr>
          <p:cNvPr id="4" name="Footer Placeholder 3">
            <a:extLst>
              <a:ext uri="{FF2B5EF4-FFF2-40B4-BE49-F238E27FC236}">
                <a16:creationId xmlns:a16="http://schemas.microsoft.com/office/drawing/2014/main" id="{750D39F5-0D39-4D33-BCB8-B84B936B9F05}"/>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40360655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8_OBP_Page_42">
            <a:extLst>
              <a:ext uri="{FF2B5EF4-FFF2-40B4-BE49-F238E27FC236}">
                <a16:creationId xmlns:a16="http://schemas.microsoft.com/office/drawing/2014/main" id="{6A6BD142-6C33-4F0C-BAC7-B61A17284CC2}"/>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898525"/>
            <a:ext cx="12192000" cy="5060950"/>
          </a:xfrm>
          <a:prstGeom prst="rect">
            <a:avLst/>
          </a:prstGeom>
        </p:spPr>
      </p:pic>
      <p:sp>
        <p:nvSpPr>
          <p:cNvPr id="2" name="Footer Placeholder 1">
            <a:extLst>
              <a:ext uri="{FF2B5EF4-FFF2-40B4-BE49-F238E27FC236}">
                <a16:creationId xmlns:a16="http://schemas.microsoft.com/office/drawing/2014/main" id="{75F47F5C-E4C4-4D5A-841F-A68965B0688A}"/>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1297273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8_OBP_Page_43">
            <a:extLst>
              <a:ext uri="{FF2B5EF4-FFF2-40B4-BE49-F238E27FC236}">
                <a16:creationId xmlns:a16="http://schemas.microsoft.com/office/drawing/2014/main" id="{4BB730CF-525E-425F-A6C9-9AB03DCC3784}"/>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17500"/>
            <a:ext cx="12192000" cy="6221413"/>
          </a:xfrm>
          <a:prstGeom prst="rect">
            <a:avLst/>
          </a:prstGeom>
        </p:spPr>
      </p:pic>
      <p:sp>
        <p:nvSpPr>
          <p:cNvPr id="2" name="Footer Placeholder 1">
            <a:extLst>
              <a:ext uri="{FF2B5EF4-FFF2-40B4-BE49-F238E27FC236}">
                <a16:creationId xmlns:a16="http://schemas.microsoft.com/office/drawing/2014/main" id="{16220205-0478-492E-9206-714816C079D1}"/>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2717228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8_OBP_Page_44">
            <a:extLst>
              <a:ext uri="{FF2B5EF4-FFF2-40B4-BE49-F238E27FC236}">
                <a16:creationId xmlns:a16="http://schemas.microsoft.com/office/drawing/2014/main" id="{CD06762A-18D7-440D-99AB-B11817D09E4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431800" y="0"/>
            <a:ext cx="11328400" cy="6858000"/>
          </a:xfrm>
          <a:prstGeom prst="rect">
            <a:avLst/>
          </a:prstGeom>
        </p:spPr>
      </p:pic>
      <p:sp>
        <p:nvSpPr>
          <p:cNvPr id="2" name="Footer Placeholder 1">
            <a:extLst>
              <a:ext uri="{FF2B5EF4-FFF2-40B4-BE49-F238E27FC236}">
                <a16:creationId xmlns:a16="http://schemas.microsoft.com/office/drawing/2014/main" id="{EA4CE368-AB7D-4626-B252-3206B8D0BD8F}"/>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6795990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8_OBP_Page_45">
            <a:extLst>
              <a:ext uri="{FF2B5EF4-FFF2-40B4-BE49-F238E27FC236}">
                <a16:creationId xmlns:a16="http://schemas.microsoft.com/office/drawing/2014/main" id="{F91DF145-0BD9-478F-9147-B5BE982EEBE3}"/>
              </a:ext>
            </a:extLst>
          </p:cNvPr>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62075" y="0"/>
            <a:ext cx="9466263" cy="6858000"/>
          </a:xfrm>
          <a:prstGeom prst="rect">
            <a:avLst/>
          </a:prstGeom>
        </p:spPr>
      </p:pic>
      <p:sp>
        <p:nvSpPr>
          <p:cNvPr id="2" name="Footer Placeholder 1">
            <a:extLst>
              <a:ext uri="{FF2B5EF4-FFF2-40B4-BE49-F238E27FC236}">
                <a16:creationId xmlns:a16="http://schemas.microsoft.com/office/drawing/2014/main" id="{F5AA17C5-FE35-4542-8A03-7D5ED2579746}"/>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6178157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8_OBP_Page_46">
            <a:extLst>
              <a:ext uri="{FF2B5EF4-FFF2-40B4-BE49-F238E27FC236}">
                <a16:creationId xmlns:a16="http://schemas.microsoft.com/office/drawing/2014/main" id="{FD959DE9-D584-4996-862C-201C7273C471}"/>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6675"/>
            <a:ext cx="12192000" cy="6724650"/>
          </a:xfrm>
          <a:prstGeom prst="rect">
            <a:avLst/>
          </a:prstGeom>
        </p:spPr>
      </p:pic>
      <p:sp>
        <p:nvSpPr>
          <p:cNvPr id="2" name="Footer Placeholder 1">
            <a:extLst>
              <a:ext uri="{FF2B5EF4-FFF2-40B4-BE49-F238E27FC236}">
                <a16:creationId xmlns:a16="http://schemas.microsoft.com/office/drawing/2014/main" id="{A12D6997-91B7-4D4E-8464-1E06EEBF9F9C}"/>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0188124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E02D6-4C7D-4428-A719-F51728B5B2CE}"/>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8.9  </a:t>
            </a:r>
            <a:r>
              <a:rPr lang="en-US" dirty="0" err="1">
                <a:solidFill>
                  <a:srgbClr val="3380E6"/>
                </a:solidFill>
                <a:latin typeface="Consolas" panose="020B0609020204030204" pitchFamily="49" charset="0"/>
              </a:rPr>
              <a:t>enum</a:t>
            </a:r>
            <a:r>
              <a:rPr lang="en-US" dirty="0">
                <a:solidFill>
                  <a:srgbClr val="3380E6"/>
                </a:solidFill>
                <a:latin typeface="Calibri" panose="020F0502020204030204" pitchFamily="34" charset="0"/>
              </a:rPr>
              <a:t> Types</a:t>
            </a:r>
          </a:p>
        </p:txBody>
      </p:sp>
      <p:sp>
        <p:nvSpPr>
          <p:cNvPr id="75779" name="Text Placeholder 2">
            <a:extLst>
              <a:ext uri="{FF2B5EF4-FFF2-40B4-BE49-F238E27FC236}">
                <a16:creationId xmlns:a16="http://schemas.microsoft.com/office/drawing/2014/main" id="{4D4EB1EF-70B7-46E5-BFD4-D5A5B8BA43B7}"/>
              </a:ext>
            </a:extLst>
          </p:cNvPr>
          <p:cNvSpPr>
            <a:spLocks noGrp="1"/>
          </p:cNvSpPr>
          <p:nvPr>
            <p:ph type="body" idx="1"/>
          </p:nvPr>
        </p:nvSpPr>
        <p:spPr/>
        <p:txBody>
          <a:bodyPr/>
          <a:lstStyle/>
          <a:p>
            <a:pPr eaLnBrk="1" hangingPunct="1"/>
            <a:r>
              <a:rPr lang="en-US" altLang="en-US" dirty="0">
                <a:solidFill>
                  <a:srgbClr val="000000"/>
                </a:solidFill>
              </a:rPr>
              <a:t>The basic </a:t>
            </a:r>
            <a:r>
              <a:rPr lang="en-US" altLang="en-US" dirty="0" err="1">
                <a:solidFill>
                  <a:srgbClr val="000000"/>
                </a:solidFill>
                <a:latin typeface="Consolas" panose="020B0609020204030204" pitchFamily="49" charset="0"/>
              </a:rPr>
              <a:t>enum</a:t>
            </a:r>
            <a:r>
              <a:rPr lang="en-US" altLang="en-US" dirty="0">
                <a:solidFill>
                  <a:srgbClr val="000000"/>
                </a:solidFill>
              </a:rPr>
              <a:t> type defines a set of constants represented as unique identifiers. </a:t>
            </a:r>
          </a:p>
          <a:p>
            <a:pPr eaLnBrk="1" hangingPunct="1"/>
            <a:r>
              <a:rPr lang="en-US" altLang="en-US" dirty="0">
                <a:solidFill>
                  <a:srgbClr val="000000"/>
                </a:solidFill>
              </a:rPr>
              <a:t>Like classes, all </a:t>
            </a:r>
            <a:r>
              <a:rPr lang="en-US" altLang="en-US" dirty="0" err="1">
                <a:solidFill>
                  <a:srgbClr val="000000"/>
                </a:solidFill>
                <a:latin typeface="Consolas" panose="020B0609020204030204" pitchFamily="49" charset="0"/>
              </a:rPr>
              <a:t>enum</a:t>
            </a:r>
            <a:r>
              <a:rPr lang="en-US" altLang="en-US" dirty="0">
                <a:solidFill>
                  <a:srgbClr val="000000"/>
                </a:solidFill>
              </a:rPr>
              <a:t> types are reference types. </a:t>
            </a:r>
          </a:p>
          <a:p>
            <a:pPr eaLnBrk="1" hangingPunct="1"/>
            <a:r>
              <a:rPr lang="en-US" altLang="en-US" dirty="0">
                <a:solidFill>
                  <a:srgbClr val="000000"/>
                </a:solidFill>
              </a:rPr>
              <a:t>An </a:t>
            </a:r>
            <a:r>
              <a:rPr lang="en-US" altLang="en-US" dirty="0" err="1">
                <a:solidFill>
                  <a:srgbClr val="000000"/>
                </a:solidFill>
                <a:latin typeface="Consolas" panose="020B0609020204030204" pitchFamily="49" charset="0"/>
              </a:rPr>
              <a:t>enum</a:t>
            </a:r>
            <a:r>
              <a:rPr lang="en-US" altLang="en-US" dirty="0">
                <a:solidFill>
                  <a:srgbClr val="000000"/>
                </a:solidFill>
              </a:rPr>
              <a:t> type is declared with an </a:t>
            </a:r>
            <a:r>
              <a:rPr lang="en-US" altLang="en-US" dirty="0" err="1">
                <a:solidFill>
                  <a:srgbClr val="0000FF"/>
                </a:solidFill>
                <a:latin typeface="Consolas" panose="020B0609020204030204" pitchFamily="49" charset="0"/>
              </a:rPr>
              <a:t>enum</a:t>
            </a:r>
            <a:r>
              <a:rPr lang="en-US" altLang="en-US" i="1" dirty="0">
                <a:solidFill>
                  <a:srgbClr val="000000"/>
                </a:solidFill>
              </a:rPr>
              <a:t> </a:t>
            </a:r>
            <a:r>
              <a:rPr lang="en-US" altLang="en-US" dirty="0">
                <a:solidFill>
                  <a:srgbClr val="0000FF"/>
                </a:solidFill>
              </a:rPr>
              <a:t>declaration</a:t>
            </a:r>
            <a:r>
              <a:rPr lang="en-US" altLang="en-US" dirty="0">
                <a:solidFill>
                  <a:srgbClr val="000000"/>
                </a:solidFill>
              </a:rPr>
              <a:t>, which is a comma-separated list of </a:t>
            </a:r>
            <a:r>
              <a:rPr lang="en-US" altLang="en-US" i="1" dirty="0" err="1">
                <a:solidFill>
                  <a:srgbClr val="000000"/>
                </a:solidFill>
                <a:latin typeface="Consolas" panose="020B0609020204030204" pitchFamily="49" charset="0"/>
              </a:rPr>
              <a:t>enum</a:t>
            </a:r>
            <a:r>
              <a:rPr lang="en-US" altLang="en-US" i="1" dirty="0">
                <a:solidFill>
                  <a:srgbClr val="000000"/>
                </a:solidFill>
              </a:rPr>
              <a:t> constants</a:t>
            </a:r>
          </a:p>
          <a:p>
            <a:pPr eaLnBrk="1" hangingPunct="1"/>
            <a:r>
              <a:rPr lang="en-US" altLang="en-US" dirty="0">
                <a:solidFill>
                  <a:srgbClr val="000000"/>
                </a:solidFill>
              </a:rPr>
              <a:t>The declaration may optionally include other components of traditional classes, such as constructors, fields and methods. </a:t>
            </a:r>
          </a:p>
        </p:txBody>
      </p:sp>
      <p:sp>
        <p:nvSpPr>
          <p:cNvPr id="4" name="Footer Placeholder 3">
            <a:extLst>
              <a:ext uri="{FF2B5EF4-FFF2-40B4-BE49-F238E27FC236}">
                <a16:creationId xmlns:a16="http://schemas.microsoft.com/office/drawing/2014/main" id="{4CB0C43F-76DB-48EE-AD9E-56F0EEED8438}"/>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869095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D1008-4F06-4749-A84B-11884A6D4BAC}"/>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8.2  </a:t>
            </a:r>
            <a:r>
              <a:rPr lang="en-US" dirty="0">
                <a:solidFill>
                  <a:srgbClr val="3380E6"/>
                </a:solidFill>
                <a:latin typeface="Consolas" panose="020B0609020204030204" pitchFamily="49" charset="0"/>
              </a:rPr>
              <a:t>Time</a:t>
            </a:r>
            <a:r>
              <a:rPr lang="en-US" dirty="0">
                <a:solidFill>
                  <a:srgbClr val="3380E6"/>
                </a:solidFill>
                <a:latin typeface="Calibri" panose="020F0502020204030204" pitchFamily="34" charset="0"/>
              </a:rPr>
              <a:t> Class Case Study</a:t>
            </a:r>
          </a:p>
        </p:txBody>
      </p:sp>
      <p:sp>
        <p:nvSpPr>
          <p:cNvPr id="14339" name="Text Placeholder 2">
            <a:extLst>
              <a:ext uri="{FF2B5EF4-FFF2-40B4-BE49-F238E27FC236}">
                <a16:creationId xmlns:a16="http://schemas.microsoft.com/office/drawing/2014/main" id="{A038E91B-6A14-4F01-B088-195612B6208B}"/>
              </a:ext>
            </a:extLst>
          </p:cNvPr>
          <p:cNvSpPr>
            <a:spLocks noGrp="1"/>
          </p:cNvSpPr>
          <p:nvPr>
            <p:ph type="body" idx="1"/>
          </p:nvPr>
        </p:nvSpPr>
        <p:spPr/>
        <p:txBody>
          <a:bodyPr/>
          <a:lstStyle/>
          <a:p>
            <a:pPr eaLnBrk="1" hangingPunct="1"/>
            <a:r>
              <a:rPr lang="en-US" altLang="en-US" dirty="0">
                <a:solidFill>
                  <a:srgbClr val="000000"/>
                </a:solidFill>
              </a:rPr>
              <a:t>Class </a:t>
            </a:r>
            <a:r>
              <a:rPr lang="en-US" altLang="en-US" dirty="0">
                <a:solidFill>
                  <a:srgbClr val="000000"/>
                </a:solidFill>
                <a:latin typeface="Consolas" panose="020B0609020204030204" pitchFamily="49" charset="0"/>
              </a:rPr>
              <a:t>Time1</a:t>
            </a:r>
            <a:r>
              <a:rPr lang="en-US" altLang="en-US" dirty="0">
                <a:solidFill>
                  <a:srgbClr val="000000"/>
                </a:solidFill>
              </a:rPr>
              <a:t> represents the time of day. </a:t>
            </a:r>
          </a:p>
          <a:p>
            <a:pPr eaLnBrk="1" hangingPunct="1"/>
            <a:r>
              <a:rPr lang="en-US" altLang="en-US" dirty="0">
                <a:solidFill>
                  <a:srgbClr val="000000"/>
                </a:solidFill>
                <a:latin typeface="Consolas" panose="020B0609020204030204" pitchFamily="49" charset="0"/>
              </a:rPr>
              <a:t>private</a:t>
            </a:r>
            <a:r>
              <a:rPr lang="en-US" altLang="en-US" dirty="0">
                <a:solidFill>
                  <a:srgbClr val="000000"/>
                </a:solidFill>
              </a:rPr>
              <a:t> </a:t>
            </a:r>
            <a:r>
              <a:rPr lang="en-US" altLang="en-US" dirty="0" err="1">
                <a:solidFill>
                  <a:srgbClr val="000000"/>
                </a:solidFill>
                <a:latin typeface="Consolas" panose="020B0609020204030204" pitchFamily="49" charset="0"/>
              </a:rPr>
              <a:t>int</a:t>
            </a:r>
            <a:r>
              <a:rPr lang="en-US" altLang="en-US" dirty="0">
                <a:solidFill>
                  <a:srgbClr val="000000"/>
                </a:solidFill>
              </a:rPr>
              <a:t> instance variables </a:t>
            </a:r>
            <a:r>
              <a:rPr lang="en-US" altLang="en-US" dirty="0">
                <a:solidFill>
                  <a:srgbClr val="000000"/>
                </a:solidFill>
                <a:latin typeface="Consolas" panose="020B0609020204030204" pitchFamily="49" charset="0"/>
              </a:rPr>
              <a:t>hour</a:t>
            </a:r>
            <a:r>
              <a:rPr lang="en-US" altLang="en-US" dirty="0">
                <a:solidFill>
                  <a:srgbClr val="000000"/>
                </a:solidFill>
              </a:rPr>
              <a:t>, </a:t>
            </a:r>
            <a:r>
              <a:rPr lang="en-US" altLang="en-US" dirty="0">
                <a:solidFill>
                  <a:srgbClr val="000000"/>
                </a:solidFill>
                <a:latin typeface="Consolas" panose="020B0609020204030204" pitchFamily="49" charset="0"/>
              </a:rPr>
              <a:t>minute</a:t>
            </a:r>
            <a:r>
              <a:rPr lang="en-US" altLang="en-US" dirty="0">
                <a:solidFill>
                  <a:srgbClr val="000000"/>
                </a:solidFill>
              </a:rPr>
              <a:t> and </a:t>
            </a:r>
            <a:r>
              <a:rPr lang="en-US" altLang="en-US" dirty="0">
                <a:solidFill>
                  <a:srgbClr val="000000"/>
                </a:solidFill>
                <a:latin typeface="Consolas" panose="020B0609020204030204" pitchFamily="49" charset="0"/>
              </a:rPr>
              <a:t>second</a:t>
            </a:r>
            <a:r>
              <a:rPr lang="en-US" altLang="en-US" dirty="0">
                <a:solidFill>
                  <a:srgbClr val="000000"/>
                </a:solidFill>
              </a:rPr>
              <a:t> represent the time in universal-time format (24-hour clock format in which hours are in the range 0–23, and minutes and seconds are each in the range 0–59). </a:t>
            </a:r>
          </a:p>
          <a:p>
            <a:pPr eaLnBrk="1" hangingPunct="1"/>
            <a:r>
              <a:rPr lang="en-US" altLang="en-US" dirty="0">
                <a:solidFill>
                  <a:srgbClr val="000000"/>
                </a:solidFill>
                <a:latin typeface="Consolas" panose="020B0609020204030204" pitchFamily="49" charset="0"/>
              </a:rPr>
              <a:t>public</a:t>
            </a:r>
            <a:r>
              <a:rPr lang="en-US" altLang="en-US" dirty="0">
                <a:solidFill>
                  <a:srgbClr val="000000"/>
                </a:solidFill>
              </a:rPr>
              <a:t> methods </a:t>
            </a:r>
            <a:r>
              <a:rPr lang="en-US" altLang="en-US" dirty="0" err="1">
                <a:solidFill>
                  <a:srgbClr val="000000"/>
                </a:solidFill>
                <a:latin typeface="Consolas" panose="020B0609020204030204" pitchFamily="49" charset="0"/>
              </a:rPr>
              <a:t>setTime</a:t>
            </a:r>
            <a:r>
              <a:rPr lang="en-US" altLang="en-US" dirty="0">
                <a:solidFill>
                  <a:srgbClr val="000000"/>
                </a:solidFill>
              </a:rPr>
              <a:t>, </a:t>
            </a:r>
            <a:r>
              <a:rPr lang="en-US" altLang="en-US" dirty="0" err="1">
                <a:solidFill>
                  <a:srgbClr val="000000"/>
                </a:solidFill>
                <a:latin typeface="Consolas" panose="020B0609020204030204" pitchFamily="49" charset="0"/>
              </a:rPr>
              <a:t>toUniversalString</a:t>
            </a:r>
            <a:r>
              <a:rPr lang="en-US" altLang="en-US" dirty="0">
                <a:solidFill>
                  <a:srgbClr val="000000"/>
                </a:solidFill>
              </a:rPr>
              <a:t> and </a:t>
            </a:r>
            <a:r>
              <a:rPr lang="en-US" altLang="en-US" dirty="0" err="1">
                <a:solidFill>
                  <a:srgbClr val="000000"/>
                </a:solidFill>
                <a:latin typeface="Consolas" panose="020B0609020204030204" pitchFamily="49" charset="0"/>
              </a:rPr>
              <a:t>toString</a:t>
            </a:r>
            <a:r>
              <a:rPr lang="en-US" altLang="en-US" dirty="0">
                <a:solidFill>
                  <a:srgbClr val="000000"/>
                </a:solidFill>
              </a:rPr>
              <a:t>. </a:t>
            </a:r>
          </a:p>
          <a:p>
            <a:pPr lvl="1" eaLnBrk="1" hangingPunct="1"/>
            <a:r>
              <a:rPr lang="en-US" altLang="en-US" dirty="0" err="1">
                <a:solidFill>
                  <a:srgbClr val="000000"/>
                </a:solidFill>
              </a:rPr>
              <a:t>Clled</a:t>
            </a:r>
            <a:r>
              <a:rPr lang="en-US" altLang="en-US" dirty="0">
                <a:solidFill>
                  <a:srgbClr val="000000"/>
                </a:solidFill>
              </a:rPr>
              <a:t> the </a:t>
            </a:r>
            <a:r>
              <a:rPr lang="en-US" altLang="en-US" dirty="0">
                <a:solidFill>
                  <a:srgbClr val="0000FF"/>
                </a:solidFill>
                <a:latin typeface="Consolas" panose="020B0609020204030204" pitchFamily="49" charset="0"/>
              </a:rPr>
              <a:t>public</a:t>
            </a:r>
            <a:r>
              <a:rPr lang="en-US" altLang="en-US" dirty="0">
                <a:solidFill>
                  <a:srgbClr val="000000"/>
                </a:solidFill>
              </a:rPr>
              <a:t> </a:t>
            </a:r>
            <a:r>
              <a:rPr lang="en-US" altLang="en-US" dirty="0">
                <a:solidFill>
                  <a:srgbClr val="0000FF"/>
                </a:solidFill>
              </a:rPr>
              <a:t>services</a:t>
            </a:r>
            <a:r>
              <a:rPr lang="en-US" altLang="en-US" dirty="0">
                <a:solidFill>
                  <a:srgbClr val="000000"/>
                </a:solidFill>
              </a:rPr>
              <a:t> or the </a:t>
            </a:r>
            <a:r>
              <a:rPr lang="en-US" altLang="en-US" dirty="0">
                <a:solidFill>
                  <a:srgbClr val="0000FF"/>
                </a:solidFill>
                <a:latin typeface="Consolas" panose="020B0609020204030204" pitchFamily="49" charset="0"/>
              </a:rPr>
              <a:t>public</a:t>
            </a:r>
            <a:r>
              <a:rPr lang="en-US" altLang="en-US" dirty="0">
                <a:solidFill>
                  <a:srgbClr val="000000"/>
                </a:solidFill>
              </a:rPr>
              <a:t> </a:t>
            </a:r>
            <a:r>
              <a:rPr lang="en-US" altLang="en-US" dirty="0">
                <a:solidFill>
                  <a:srgbClr val="0000FF"/>
                </a:solidFill>
              </a:rPr>
              <a:t>interface</a:t>
            </a:r>
            <a:r>
              <a:rPr lang="en-US" altLang="en-US" dirty="0">
                <a:solidFill>
                  <a:srgbClr val="000000"/>
                </a:solidFill>
              </a:rPr>
              <a:t> that the class provides to its clients. </a:t>
            </a:r>
          </a:p>
        </p:txBody>
      </p:sp>
      <p:sp>
        <p:nvSpPr>
          <p:cNvPr id="4" name="Footer Placeholder 3">
            <a:extLst>
              <a:ext uri="{FF2B5EF4-FFF2-40B4-BE49-F238E27FC236}">
                <a16:creationId xmlns:a16="http://schemas.microsoft.com/office/drawing/2014/main" id="{F4FCE2D0-1077-4AE3-B8E4-7B814C024908}"/>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405090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070E0-A747-496B-A8A3-799CE7B5DCCE}"/>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8.9  </a:t>
            </a:r>
            <a:r>
              <a:rPr lang="en-US" dirty="0" err="1">
                <a:solidFill>
                  <a:srgbClr val="3380E6"/>
                </a:solidFill>
                <a:latin typeface="Consolas" panose="020B0609020204030204" pitchFamily="49" charset="0"/>
              </a:rPr>
              <a:t>Enum</a:t>
            </a:r>
            <a:r>
              <a:rPr lang="en-US" dirty="0">
                <a:solidFill>
                  <a:srgbClr val="3380E6"/>
                </a:solidFill>
                <a:latin typeface="Calibri" panose="020F0502020204030204" pitchFamily="34" charset="0"/>
              </a:rPr>
              <a:t> Types (Cont.)</a:t>
            </a:r>
          </a:p>
        </p:txBody>
      </p:sp>
      <p:sp>
        <p:nvSpPr>
          <p:cNvPr id="76803" name="Text Placeholder 2">
            <a:extLst>
              <a:ext uri="{FF2B5EF4-FFF2-40B4-BE49-F238E27FC236}">
                <a16:creationId xmlns:a16="http://schemas.microsoft.com/office/drawing/2014/main" id="{F601C5FE-F275-4E11-B9F0-B2DBD5E2C35D}"/>
              </a:ext>
            </a:extLst>
          </p:cNvPr>
          <p:cNvSpPr>
            <a:spLocks noGrp="1"/>
          </p:cNvSpPr>
          <p:nvPr>
            <p:ph type="body" idx="1"/>
          </p:nvPr>
        </p:nvSpPr>
        <p:spPr/>
        <p:txBody>
          <a:bodyPr/>
          <a:lstStyle/>
          <a:p>
            <a:pPr eaLnBrk="1" hangingPunct="1">
              <a:lnSpc>
                <a:spcPct val="80000"/>
              </a:lnSpc>
            </a:pPr>
            <a:r>
              <a:rPr lang="en-US" altLang="en-US" dirty="0">
                <a:solidFill>
                  <a:srgbClr val="000000"/>
                </a:solidFill>
              </a:rPr>
              <a:t>Each </a:t>
            </a:r>
            <a:r>
              <a:rPr lang="en-US" altLang="en-US" dirty="0" err="1">
                <a:solidFill>
                  <a:srgbClr val="000000"/>
                </a:solidFill>
                <a:latin typeface="Consolas" panose="020B0609020204030204" pitchFamily="49" charset="0"/>
              </a:rPr>
              <a:t>enum</a:t>
            </a:r>
            <a:r>
              <a:rPr lang="en-US" altLang="en-US" dirty="0">
                <a:solidFill>
                  <a:srgbClr val="000000"/>
                </a:solidFill>
              </a:rPr>
              <a:t> declaration declares an </a:t>
            </a:r>
            <a:r>
              <a:rPr lang="en-US" altLang="en-US" dirty="0" err="1">
                <a:solidFill>
                  <a:srgbClr val="000000"/>
                </a:solidFill>
                <a:latin typeface="Consolas" panose="020B0609020204030204" pitchFamily="49" charset="0"/>
              </a:rPr>
              <a:t>enum</a:t>
            </a:r>
            <a:r>
              <a:rPr lang="en-US" altLang="en-US" dirty="0">
                <a:solidFill>
                  <a:srgbClr val="000000"/>
                </a:solidFill>
              </a:rPr>
              <a:t> class with the following restrictions:</a:t>
            </a:r>
          </a:p>
          <a:p>
            <a:pPr lvl="1" eaLnBrk="1" hangingPunct="1">
              <a:lnSpc>
                <a:spcPct val="80000"/>
              </a:lnSpc>
            </a:pPr>
            <a:r>
              <a:rPr lang="en-US" altLang="en-US" dirty="0" err="1">
                <a:solidFill>
                  <a:srgbClr val="000000"/>
                </a:solidFill>
                <a:latin typeface="Consolas" panose="020B0609020204030204" pitchFamily="49" charset="0"/>
              </a:rPr>
              <a:t>enum</a:t>
            </a:r>
            <a:r>
              <a:rPr lang="en-US" altLang="en-US" dirty="0">
                <a:solidFill>
                  <a:srgbClr val="000000"/>
                </a:solidFill>
              </a:rPr>
              <a:t> constants are </a:t>
            </a:r>
            <a:r>
              <a:rPr lang="en-US" altLang="en-US" i="1" dirty="0">
                <a:solidFill>
                  <a:srgbClr val="000000"/>
                </a:solidFill>
              </a:rPr>
              <a:t>implicitly</a:t>
            </a:r>
            <a:r>
              <a:rPr lang="en-US" altLang="en-US" dirty="0">
                <a:solidFill>
                  <a:srgbClr val="000000"/>
                </a:solidFill>
              </a:rPr>
              <a:t> </a:t>
            </a:r>
            <a:r>
              <a:rPr lang="en-US" altLang="en-US" dirty="0">
                <a:solidFill>
                  <a:srgbClr val="000000"/>
                </a:solidFill>
                <a:latin typeface="Consolas" panose="020B0609020204030204" pitchFamily="49" charset="0"/>
              </a:rPr>
              <a:t>final</a:t>
            </a:r>
            <a:r>
              <a:rPr lang="en-US" altLang="en-US" dirty="0">
                <a:solidFill>
                  <a:srgbClr val="000000"/>
                </a:solidFill>
              </a:rPr>
              <a:t>.</a:t>
            </a:r>
          </a:p>
          <a:p>
            <a:pPr lvl="1" eaLnBrk="1" hangingPunct="1">
              <a:lnSpc>
                <a:spcPct val="80000"/>
              </a:lnSpc>
            </a:pPr>
            <a:r>
              <a:rPr lang="en-US" altLang="en-US" dirty="0" err="1">
                <a:solidFill>
                  <a:srgbClr val="000000"/>
                </a:solidFill>
                <a:latin typeface="Consolas" panose="020B0609020204030204" pitchFamily="49" charset="0"/>
              </a:rPr>
              <a:t>enum</a:t>
            </a:r>
            <a:r>
              <a:rPr lang="en-US" altLang="en-US" dirty="0">
                <a:solidFill>
                  <a:srgbClr val="000000"/>
                </a:solidFill>
              </a:rPr>
              <a:t> constants are implicitly </a:t>
            </a:r>
            <a:r>
              <a:rPr lang="en-US" altLang="en-US" dirty="0">
                <a:solidFill>
                  <a:srgbClr val="000000"/>
                </a:solidFill>
                <a:latin typeface="Consolas" panose="020B0609020204030204" pitchFamily="49" charset="0"/>
              </a:rPr>
              <a:t>static</a:t>
            </a:r>
            <a:r>
              <a:rPr lang="en-US" altLang="en-US" dirty="0">
                <a:solidFill>
                  <a:srgbClr val="000000"/>
                </a:solidFill>
              </a:rPr>
              <a:t>.</a:t>
            </a:r>
          </a:p>
          <a:p>
            <a:pPr lvl="1" eaLnBrk="1" hangingPunct="1">
              <a:lnSpc>
                <a:spcPct val="80000"/>
              </a:lnSpc>
            </a:pPr>
            <a:r>
              <a:rPr lang="en-US" altLang="en-US" dirty="0">
                <a:solidFill>
                  <a:srgbClr val="000000"/>
                </a:solidFill>
              </a:rPr>
              <a:t>Any attempt to create an object of an </a:t>
            </a:r>
            <a:r>
              <a:rPr lang="en-US" altLang="en-US" dirty="0" err="1">
                <a:solidFill>
                  <a:srgbClr val="000000"/>
                </a:solidFill>
              </a:rPr>
              <a:t>enum</a:t>
            </a:r>
            <a:r>
              <a:rPr lang="en-US" altLang="en-US" dirty="0">
                <a:solidFill>
                  <a:srgbClr val="000000"/>
                </a:solidFill>
              </a:rPr>
              <a:t> type with operator </a:t>
            </a:r>
            <a:r>
              <a:rPr lang="en-US" altLang="en-US" dirty="0">
                <a:solidFill>
                  <a:srgbClr val="000000"/>
                </a:solidFill>
                <a:latin typeface="Consolas" panose="020B0609020204030204" pitchFamily="49" charset="0"/>
              </a:rPr>
              <a:t>new</a:t>
            </a:r>
            <a:r>
              <a:rPr lang="en-US" altLang="en-US" dirty="0">
                <a:solidFill>
                  <a:srgbClr val="000000"/>
                </a:solidFill>
              </a:rPr>
              <a:t> results in a compilation error. </a:t>
            </a:r>
          </a:p>
          <a:p>
            <a:pPr eaLnBrk="1" hangingPunct="1">
              <a:lnSpc>
                <a:spcPct val="80000"/>
              </a:lnSpc>
            </a:pPr>
            <a:r>
              <a:rPr lang="en-US" altLang="en-US" dirty="0" err="1">
                <a:solidFill>
                  <a:srgbClr val="000000"/>
                </a:solidFill>
                <a:latin typeface="Consolas" panose="020B0609020204030204" pitchFamily="49" charset="0"/>
              </a:rPr>
              <a:t>enum</a:t>
            </a:r>
            <a:r>
              <a:rPr lang="en-US" altLang="en-US" dirty="0">
                <a:solidFill>
                  <a:srgbClr val="000000"/>
                </a:solidFill>
              </a:rPr>
              <a:t> constants can be used anywhere constants can be used, such as in the </a:t>
            </a:r>
            <a:r>
              <a:rPr lang="en-US" altLang="en-US" dirty="0">
                <a:solidFill>
                  <a:srgbClr val="000000"/>
                </a:solidFill>
                <a:latin typeface="Consolas" panose="020B0609020204030204" pitchFamily="49" charset="0"/>
              </a:rPr>
              <a:t>case</a:t>
            </a:r>
            <a:r>
              <a:rPr lang="en-US" altLang="en-US" dirty="0">
                <a:solidFill>
                  <a:srgbClr val="000000"/>
                </a:solidFill>
              </a:rPr>
              <a:t> labels of </a:t>
            </a:r>
            <a:r>
              <a:rPr lang="en-US" altLang="en-US" dirty="0">
                <a:solidFill>
                  <a:srgbClr val="000000"/>
                </a:solidFill>
                <a:latin typeface="Consolas" panose="020B0609020204030204" pitchFamily="49" charset="0"/>
              </a:rPr>
              <a:t>switch</a:t>
            </a:r>
            <a:r>
              <a:rPr lang="en-US" altLang="en-US" dirty="0">
                <a:solidFill>
                  <a:srgbClr val="000000"/>
                </a:solidFill>
              </a:rPr>
              <a:t> statements and to control enhanced </a:t>
            </a:r>
            <a:r>
              <a:rPr lang="en-US" altLang="en-US" dirty="0">
                <a:solidFill>
                  <a:srgbClr val="000000"/>
                </a:solidFill>
                <a:latin typeface="Consolas" panose="020B0609020204030204" pitchFamily="49" charset="0"/>
              </a:rPr>
              <a:t>for</a:t>
            </a:r>
            <a:r>
              <a:rPr lang="en-US" altLang="en-US" dirty="0">
                <a:solidFill>
                  <a:srgbClr val="000000"/>
                </a:solidFill>
              </a:rPr>
              <a:t> statements. </a:t>
            </a:r>
          </a:p>
        </p:txBody>
      </p:sp>
      <p:sp>
        <p:nvSpPr>
          <p:cNvPr id="4" name="Footer Placeholder 3">
            <a:extLst>
              <a:ext uri="{FF2B5EF4-FFF2-40B4-BE49-F238E27FC236}">
                <a16:creationId xmlns:a16="http://schemas.microsoft.com/office/drawing/2014/main" id="{57EF3467-03DC-491F-8ABA-5090CF3B98FC}"/>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5383832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F7F56-145B-4081-8A64-266627C03C3B}"/>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8.9  </a:t>
            </a:r>
            <a:r>
              <a:rPr lang="en-US" dirty="0" err="1">
                <a:solidFill>
                  <a:srgbClr val="3380E6"/>
                </a:solidFill>
                <a:latin typeface="Consolas" panose="020B0609020204030204" pitchFamily="49" charset="0"/>
              </a:rPr>
              <a:t>Enum</a:t>
            </a:r>
            <a:r>
              <a:rPr lang="en-US" dirty="0">
                <a:solidFill>
                  <a:srgbClr val="3380E6"/>
                </a:solidFill>
                <a:latin typeface="Calibri" panose="020F0502020204030204" pitchFamily="34" charset="0"/>
              </a:rPr>
              <a:t> Types (Cont.)</a:t>
            </a:r>
          </a:p>
        </p:txBody>
      </p:sp>
      <p:sp>
        <p:nvSpPr>
          <p:cNvPr id="77827" name="Text Placeholder 2">
            <a:extLst>
              <a:ext uri="{FF2B5EF4-FFF2-40B4-BE49-F238E27FC236}">
                <a16:creationId xmlns:a16="http://schemas.microsoft.com/office/drawing/2014/main" id="{A721BD39-DAEA-4C47-BACC-1452481A156B}"/>
              </a:ext>
            </a:extLst>
          </p:cNvPr>
          <p:cNvSpPr>
            <a:spLocks noGrp="1"/>
          </p:cNvSpPr>
          <p:nvPr>
            <p:ph type="body" idx="1"/>
          </p:nvPr>
        </p:nvSpPr>
        <p:spPr/>
        <p:txBody>
          <a:bodyPr/>
          <a:lstStyle/>
          <a:p>
            <a:pPr eaLnBrk="1" hangingPunct="1">
              <a:lnSpc>
                <a:spcPct val="80000"/>
              </a:lnSpc>
            </a:pPr>
            <a:r>
              <a:rPr lang="en-US" altLang="en-US" dirty="0" err="1">
                <a:solidFill>
                  <a:srgbClr val="000000"/>
                </a:solidFill>
                <a:latin typeface="Consolas" panose="020B0609020204030204" pitchFamily="49" charset="0"/>
              </a:rPr>
              <a:t>enum</a:t>
            </a:r>
            <a:r>
              <a:rPr lang="en-US" altLang="en-US" dirty="0">
                <a:solidFill>
                  <a:srgbClr val="000000"/>
                </a:solidFill>
              </a:rPr>
              <a:t> declarations contain two parts—the </a:t>
            </a:r>
            <a:r>
              <a:rPr lang="en-US" altLang="en-US" dirty="0" err="1">
                <a:solidFill>
                  <a:srgbClr val="000000"/>
                </a:solidFill>
                <a:latin typeface="Consolas" panose="020B0609020204030204" pitchFamily="49" charset="0"/>
              </a:rPr>
              <a:t>enum</a:t>
            </a:r>
            <a:r>
              <a:rPr lang="en-US" altLang="en-US" dirty="0">
                <a:solidFill>
                  <a:srgbClr val="000000"/>
                </a:solidFill>
              </a:rPr>
              <a:t> constants and the other members of the </a:t>
            </a:r>
            <a:r>
              <a:rPr lang="en-US" altLang="en-US" dirty="0" err="1">
                <a:solidFill>
                  <a:srgbClr val="000000"/>
                </a:solidFill>
                <a:latin typeface="Consolas" panose="020B0609020204030204" pitchFamily="49" charset="0"/>
              </a:rPr>
              <a:t>enum</a:t>
            </a:r>
            <a:r>
              <a:rPr lang="en-US" altLang="en-US" dirty="0">
                <a:solidFill>
                  <a:srgbClr val="000000"/>
                </a:solidFill>
              </a:rPr>
              <a:t> type. </a:t>
            </a:r>
          </a:p>
          <a:p>
            <a:pPr eaLnBrk="1" hangingPunct="1">
              <a:lnSpc>
                <a:spcPct val="80000"/>
              </a:lnSpc>
            </a:pPr>
            <a:r>
              <a:rPr lang="en-US" altLang="en-US" dirty="0">
                <a:solidFill>
                  <a:srgbClr val="000000"/>
                </a:solidFill>
              </a:rPr>
              <a:t>An </a:t>
            </a:r>
            <a:r>
              <a:rPr lang="en-US" altLang="en-US" dirty="0" err="1">
                <a:solidFill>
                  <a:srgbClr val="000000"/>
                </a:solidFill>
                <a:latin typeface="Consolas" panose="020B0609020204030204" pitchFamily="49" charset="0"/>
              </a:rPr>
              <a:t>enum</a:t>
            </a:r>
            <a:r>
              <a:rPr lang="en-US" altLang="en-US" dirty="0">
                <a:solidFill>
                  <a:srgbClr val="000000"/>
                </a:solidFill>
              </a:rPr>
              <a:t> constructor can specify any number of parameters and can be overloaded. </a:t>
            </a:r>
          </a:p>
          <a:p>
            <a:pPr eaLnBrk="1" hangingPunct="1">
              <a:lnSpc>
                <a:spcPct val="80000"/>
              </a:lnSpc>
            </a:pPr>
            <a:r>
              <a:rPr lang="en-US" altLang="en-US" dirty="0">
                <a:solidFill>
                  <a:srgbClr val="000000"/>
                </a:solidFill>
              </a:rPr>
              <a:t>For every </a:t>
            </a:r>
            <a:r>
              <a:rPr lang="en-US" altLang="en-US" dirty="0" err="1">
                <a:solidFill>
                  <a:srgbClr val="000000"/>
                </a:solidFill>
                <a:latin typeface="Consolas" panose="020B0609020204030204" pitchFamily="49" charset="0"/>
              </a:rPr>
              <a:t>enum</a:t>
            </a:r>
            <a:r>
              <a:rPr lang="en-US" altLang="en-US" dirty="0">
                <a:solidFill>
                  <a:srgbClr val="000000"/>
                </a:solidFill>
              </a:rPr>
              <a:t>, the compiler generates the </a:t>
            </a:r>
            <a:r>
              <a:rPr lang="en-US" altLang="en-US" dirty="0">
                <a:solidFill>
                  <a:srgbClr val="000000"/>
                </a:solidFill>
                <a:latin typeface="Consolas" panose="020B0609020204030204" pitchFamily="49" charset="0"/>
              </a:rPr>
              <a:t>static</a:t>
            </a:r>
            <a:r>
              <a:rPr lang="en-US" altLang="en-US" dirty="0">
                <a:solidFill>
                  <a:srgbClr val="000000"/>
                </a:solidFill>
              </a:rPr>
              <a:t> method </a:t>
            </a:r>
            <a:r>
              <a:rPr lang="en-US" altLang="en-US" dirty="0">
                <a:solidFill>
                  <a:srgbClr val="0000FF"/>
                </a:solidFill>
                <a:latin typeface="Consolas" panose="020B0609020204030204" pitchFamily="49" charset="0"/>
              </a:rPr>
              <a:t>values</a:t>
            </a:r>
            <a:r>
              <a:rPr lang="en-US" altLang="en-US" dirty="0">
                <a:solidFill>
                  <a:srgbClr val="000000"/>
                </a:solidFill>
              </a:rPr>
              <a:t> that returns an array of the </a:t>
            </a:r>
            <a:r>
              <a:rPr lang="en-US" altLang="en-US" dirty="0" err="1">
                <a:solidFill>
                  <a:srgbClr val="000000"/>
                </a:solidFill>
                <a:latin typeface="Consolas" panose="020B0609020204030204" pitchFamily="49" charset="0"/>
              </a:rPr>
              <a:t>enum</a:t>
            </a:r>
            <a:r>
              <a:rPr lang="en-US" altLang="en-US" dirty="0" err="1">
                <a:solidFill>
                  <a:srgbClr val="000000"/>
                </a:solidFill>
              </a:rPr>
              <a:t>’s</a:t>
            </a:r>
            <a:r>
              <a:rPr lang="en-US" altLang="en-US" dirty="0">
                <a:solidFill>
                  <a:srgbClr val="000000"/>
                </a:solidFill>
              </a:rPr>
              <a:t> constants.</a:t>
            </a:r>
          </a:p>
          <a:p>
            <a:pPr eaLnBrk="1" hangingPunct="1">
              <a:lnSpc>
                <a:spcPct val="80000"/>
              </a:lnSpc>
            </a:pPr>
            <a:r>
              <a:rPr lang="en-US" altLang="en-US" dirty="0">
                <a:solidFill>
                  <a:srgbClr val="000000"/>
                </a:solidFill>
              </a:rPr>
              <a:t>When an </a:t>
            </a:r>
            <a:r>
              <a:rPr lang="en-US" altLang="en-US" dirty="0" err="1">
                <a:solidFill>
                  <a:srgbClr val="000000"/>
                </a:solidFill>
                <a:latin typeface="Consolas" panose="020B0609020204030204" pitchFamily="49" charset="0"/>
              </a:rPr>
              <a:t>enum</a:t>
            </a:r>
            <a:r>
              <a:rPr lang="en-US" altLang="en-US" dirty="0">
                <a:solidFill>
                  <a:srgbClr val="000000"/>
                </a:solidFill>
              </a:rPr>
              <a:t> constant is converted to a </a:t>
            </a:r>
            <a:r>
              <a:rPr lang="en-US" altLang="en-US" dirty="0">
                <a:solidFill>
                  <a:srgbClr val="000000"/>
                </a:solidFill>
                <a:latin typeface="Consolas" panose="020B0609020204030204" pitchFamily="49" charset="0"/>
              </a:rPr>
              <a:t>String</a:t>
            </a:r>
            <a:r>
              <a:rPr lang="en-US" altLang="en-US" dirty="0">
                <a:solidFill>
                  <a:srgbClr val="000000"/>
                </a:solidFill>
              </a:rPr>
              <a:t>, the constant’s identifier is used as the </a:t>
            </a:r>
            <a:r>
              <a:rPr lang="en-US" altLang="en-US" dirty="0">
                <a:solidFill>
                  <a:srgbClr val="000000"/>
                </a:solidFill>
                <a:latin typeface="Consolas" panose="020B0609020204030204" pitchFamily="49" charset="0"/>
              </a:rPr>
              <a:t>String</a:t>
            </a:r>
            <a:r>
              <a:rPr lang="en-US" altLang="en-US" dirty="0">
                <a:solidFill>
                  <a:srgbClr val="000000"/>
                </a:solidFill>
              </a:rPr>
              <a:t> representation. </a:t>
            </a:r>
          </a:p>
        </p:txBody>
      </p:sp>
      <p:sp>
        <p:nvSpPr>
          <p:cNvPr id="4" name="Footer Placeholder 3">
            <a:extLst>
              <a:ext uri="{FF2B5EF4-FFF2-40B4-BE49-F238E27FC236}">
                <a16:creationId xmlns:a16="http://schemas.microsoft.com/office/drawing/2014/main" id="{9FB58AD7-45D4-49A2-BDC2-7A667B570BE2}"/>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6942132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8_OBP_Page_47">
            <a:extLst>
              <a:ext uri="{FF2B5EF4-FFF2-40B4-BE49-F238E27FC236}">
                <a16:creationId xmlns:a16="http://schemas.microsoft.com/office/drawing/2014/main" id="{193D3493-5051-4107-A660-4CCC028A3D04}"/>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36538" y="0"/>
            <a:ext cx="11717337" cy="6858000"/>
          </a:xfrm>
          <a:prstGeom prst="rect">
            <a:avLst/>
          </a:prstGeom>
        </p:spPr>
      </p:pic>
      <p:sp>
        <p:nvSpPr>
          <p:cNvPr id="2" name="Footer Placeholder 1">
            <a:extLst>
              <a:ext uri="{FF2B5EF4-FFF2-40B4-BE49-F238E27FC236}">
                <a16:creationId xmlns:a16="http://schemas.microsoft.com/office/drawing/2014/main" id="{5D16E2F1-4C5A-494D-8B00-D68EF34FDB53}"/>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7120037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8_OBP_Page_48">
            <a:extLst>
              <a:ext uri="{FF2B5EF4-FFF2-40B4-BE49-F238E27FC236}">
                <a16:creationId xmlns:a16="http://schemas.microsoft.com/office/drawing/2014/main" id="{FBA2F111-B7A9-4FE1-ABA3-E00E8FED2C7B}"/>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350"/>
            <a:ext cx="12192000" cy="6843713"/>
          </a:xfrm>
          <a:prstGeom prst="rect">
            <a:avLst/>
          </a:prstGeom>
        </p:spPr>
      </p:pic>
      <p:sp>
        <p:nvSpPr>
          <p:cNvPr id="2" name="Footer Placeholder 1">
            <a:extLst>
              <a:ext uri="{FF2B5EF4-FFF2-40B4-BE49-F238E27FC236}">
                <a16:creationId xmlns:a16="http://schemas.microsoft.com/office/drawing/2014/main" id="{08158747-AE6F-4AD3-BF6A-D855791997B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703776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8_OBP_Page_49">
            <a:extLst>
              <a:ext uri="{FF2B5EF4-FFF2-40B4-BE49-F238E27FC236}">
                <a16:creationId xmlns:a16="http://schemas.microsoft.com/office/drawing/2014/main" id="{2A816B17-C7A3-4EFF-BEE8-4FA40B345A60}"/>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203325" y="0"/>
            <a:ext cx="9783763" cy="6858000"/>
          </a:xfrm>
          <a:prstGeom prst="rect">
            <a:avLst/>
          </a:prstGeom>
        </p:spPr>
      </p:pic>
      <p:sp>
        <p:nvSpPr>
          <p:cNvPr id="2" name="Footer Placeholder 1">
            <a:extLst>
              <a:ext uri="{FF2B5EF4-FFF2-40B4-BE49-F238E27FC236}">
                <a16:creationId xmlns:a16="http://schemas.microsoft.com/office/drawing/2014/main" id="{64376708-3CD3-4D0A-A49B-8FA3A40A6061}"/>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4432841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8_OBP_Page_50">
            <a:extLst>
              <a:ext uri="{FF2B5EF4-FFF2-40B4-BE49-F238E27FC236}">
                <a16:creationId xmlns:a16="http://schemas.microsoft.com/office/drawing/2014/main" id="{58A8293E-02CC-4B59-8E2E-0F4E9823214F}"/>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15950"/>
            <a:ext cx="12192000" cy="5624513"/>
          </a:xfrm>
          <a:prstGeom prst="rect">
            <a:avLst/>
          </a:prstGeom>
        </p:spPr>
      </p:pic>
      <p:sp>
        <p:nvSpPr>
          <p:cNvPr id="2" name="Footer Placeholder 1">
            <a:extLst>
              <a:ext uri="{FF2B5EF4-FFF2-40B4-BE49-F238E27FC236}">
                <a16:creationId xmlns:a16="http://schemas.microsoft.com/office/drawing/2014/main" id="{EA2E145B-A3B2-430A-8A44-CA108FAAAA39}"/>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1094305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9DDF5-8C9A-4875-B2A5-7E931EC700B4}"/>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8.9  </a:t>
            </a:r>
            <a:r>
              <a:rPr lang="en-US" dirty="0">
                <a:solidFill>
                  <a:srgbClr val="3380E6"/>
                </a:solidFill>
                <a:latin typeface="Consolas" panose="020B0609020204030204" pitchFamily="49" charset="0"/>
              </a:rPr>
              <a:t> </a:t>
            </a:r>
            <a:r>
              <a:rPr lang="en-US" dirty="0" err="1">
                <a:solidFill>
                  <a:srgbClr val="3380E6"/>
                </a:solidFill>
                <a:latin typeface="Consolas" panose="020B0609020204030204" pitchFamily="49" charset="0"/>
              </a:rPr>
              <a:t>Enum</a:t>
            </a:r>
            <a:r>
              <a:rPr lang="en-US" dirty="0">
                <a:solidFill>
                  <a:srgbClr val="3380E6"/>
                </a:solidFill>
                <a:latin typeface="Calibri" panose="020F0502020204030204" pitchFamily="34" charset="0"/>
              </a:rPr>
              <a:t> Types (Cont.)</a:t>
            </a:r>
          </a:p>
        </p:txBody>
      </p:sp>
      <p:sp>
        <p:nvSpPr>
          <p:cNvPr id="82947" name="Text Placeholder 2">
            <a:extLst>
              <a:ext uri="{FF2B5EF4-FFF2-40B4-BE49-F238E27FC236}">
                <a16:creationId xmlns:a16="http://schemas.microsoft.com/office/drawing/2014/main" id="{5E295E3F-8512-4A7C-8692-40857452E6F1}"/>
              </a:ext>
            </a:extLst>
          </p:cNvPr>
          <p:cNvSpPr>
            <a:spLocks noGrp="1"/>
          </p:cNvSpPr>
          <p:nvPr>
            <p:ph type="body" idx="1"/>
          </p:nvPr>
        </p:nvSpPr>
        <p:spPr/>
        <p:txBody>
          <a:bodyPr/>
          <a:lstStyle/>
          <a:p>
            <a:pPr eaLnBrk="1" hangingPunct="1"/>
            <a:r>
              <a:rPr lang="en-US" altLang="en-US" dirty="0">
                <a:solidFill>
                  <a:srgbClr val="000000"/>
                </a:solidFill>
              </a:rPr>
              <a:t>Use the </a:t>
            </a:r>
            <a:r>
              <a:rPr lang="en-US" altLang="en-US" dirty="0">
                <a:solidFill>
                  <a:srgbClr val="000000"/>
                </a:solidFill>
                <a:latin typeface="Consolas" panose="020B0609020204030204" pitchFamily="49" charset="0"/>
              </a:rPr>
              <a:t>static</a:t>
            </a:r>
            <a:r>
              <a:rPr lang="en-US" altLang="en-US" dirty="0">
                <a:solidFill>
                  <a:srgbClr val="000000"/>
                </a:solidFill>
              </a:rPr>
              <a:t> method </a:t>
            </a:r>
            <a:r>
              <a:rPr lang="en-US" altLang="en-US" dirty="0">
                <a:solidFill>
                  <a:srgbClr val="0000FF"/>
                </a:solidFill>
                <a:latin typeface="Consolas" panose="020B0609020204030204" pitchFamily="49" charset="0"/>
              </a:rPr>
              <a:t>range</a:t>
            </a:r>
            <a:r>
              <a:rPr lang="en-US" altLang="en-US" dirty="0">
                <a:solidFill>
                  <a:srgbClr val="000000"/>
                </a:solidFill>
              </a:rPr>
              <a:t> of class </a:t>
            </a:r>
            <a:r>
              <a:rPr lang="en-US" altLang="en-US" dirty="0" err="1">
                <a:solidFill>
                  <a:srgbClr val="0000FF"/>
                </a:solidFill>
                <a:latin typeface="Consolas" panose="020B0609020204030204" pitchFamily="49" charset="0"/>
              </a:rPr>
              <a:t>EnumSet</a:t>
            </a:r>
            <a:r>
              <a:rPr lang="en-US" altLang="en-US" dirty="0">
                <a:solidFill>
                  <a:srgbClr val="000000"/>
                </a:solidFill>
              </a:rPr>
              <a:t> (declared in package </a:t>
            </a:r>
            <a:r>
              <a:rPr lang="en-US" altLang="en-US" dirty="0" err="1">
                <a:solidFill>
                  <a:srgbClr val="000000"/>
                </a:solidFill>
                <a:latin typeface="Consolas" panose="020B0609020204030204" pitchFamily="49" charset="0"/>
              </a:rPr>
              <a:t>java.util</a:t>
            </a:r>
            <a:r>
              <a:rPr lang="en-US" altLang="en-US" dirty="0">
                <a:solidFill>
                  <a:srgbClr val="000000"/>
                </a:solidFill>
              </a:rPr>
              <a:t>) to access a range of an </a:t>
            </a:r>
            <a:r>
              <a:rPr lang="en-US" altLang="en-US" dirty="0" err="1">
                <a:solidFill>
                  <a:srgbClr val="000000"/>
                </a:solidFill>
                <a:latin typeface="Consolas" panose="020B0609020204030204" pitchFamily="49" charset="0"/>
              </a:rPr>
              <a:t>enum</a:t>
            </a:r>
            <a:r>
              <a:rPr lang="en-US" altLang="en-US" dirty="0" err="1">
                <a:solidFill>
                  <a:srgbClr val="000000"/>
                </a:solidFill>
              </a:rPr>
              <a:t>’s</a:t>
            </a:r>
            <a:r>
              <a:rPr lang="en-US" altLang="en-US" dirty="0">
                <a:solidFill>
                  <a:srgbClr val="000000"/>
                </a:solidFill>
              </a:rPr>
              <a:t> constants. </a:t>
            </a:r>
          </a:p>
          <a:p>
            <a:pPr lvl="1" eaLnBrk="1" hangingPunct="1"/>
            <a:r>
              <a:rPr lang="en-US" altLang="en-US" dirty="0">
                <a:solidFill>
                  <a:srgbClr val="000000"/>
                </a:solidFill>
              </a:rPr>
              <a:t>Method </a:t>
            </a:r>
            <a:r>
              <a:rPr lang="en-US" altLang="en-US" dirty="0">
                <a:solidFill>
                  <a:srgbClr val="000000"/>
                </a:solidFill>
                <a:latin typeface="Consolas" panose="020B0609020204030204" pitchFamily="49" charset="0"/>
              </a:rPr>
              <a:t>range</a:t>
            </a:r>
            <a:r>
              <a:rPr lang="en-US" altLang="en-US" dirty="0">
                <a:solidFill>
                  <a:srgbClr val="000000"/>
                </a:solidFill>
              </a:rPr>
              <a:t> takes two parameters—the first and the last </a:t>
            </a:r>
            <a:r>
              <a:rPr lang="en-US" altLang="en-US" dirty="0" err="1">
                <a:solidFill>
                  <a:srgbClr val="000000"/>
                </a:solidFill>
                <a:latin typeface="Consolas" panose="020B0609020204030204" pitchFamily="49" charset="0"/>
              </a:rPr>
              <a:t>enum</a:t>
            </a:r>
            <a:r>
              <a:rPr lang="en-US" altLang="en-US" dirty="0">
                <a:solidFill>
                  <a:srgbClr val="000000"/>
                </a:solidFill>
              </a:rPr>
              <a:t> constants in the range</a:t>
            </a:r>
          </a:p>
          <a:p>
            <a:pPr lvl="1" eaLnBrk="1" hangingPunct="1"/>
            <a:r>
              <a:rPr lang="en-US" altLang="en-US" dirty="0">
                <a:solidFill>
                  <a:srgbClr val="000000"/>
                </a:solidFill>
              </a:rPr>
              <a:t>Returns an </a:t>
            </a:r>
            <a:r>
              <a:rPr lang="en-US" altLang="en-US" dirty="0" err="1">
                <a:solidFill>
                  <a:srgbClr val="000000"/>
                </a:solidFill>
                <a:latin typeface="Consolas" panose="020B0609020204030204" pitchFamily="49" charset="0"/>
              </a:rPr>
              <a:t>EnumSet</a:t>
            </a:r>
            <a:r>
              <a:rPr lang="en-US" altLang="en-US" dirty="0">
                <a:solidFill>
                  <a:srgbClr val="000000"/>
                </a:solidFill>
              </a:rPr>
              <a:t> that contains all the constants between these two constants, inclusive. </a:t>
            </a:r>
          </a:p>
          <a:p>
            <a:pPr eaLnBrk="1" hangingPunct="1"/>
            <a:r>
              <a:rPr lang="en-US" altLang="en-US" dirty="0">
                <a:solidFill>
                  <a:srgbClr val="000000"/>
                </a:solidFill>
              </a:rPr>
              <a:t>The enhanced </a:t>
            </a:r>
            <a:r>
              <a:rPr lang="en-US" altLang="en-US" dirty="0">
                <a:solidFill>
                  <a:srgbClr val="000000"/>
                </a:solidFill>
                <a:latin typeface="Consolas" panose="020B0609020204030204" pitchFamily="49" charset="0"/>
              </a:rPr>
              <a:t>for</a:t>
            </a:r>
            <a:r>
              <a:rPr lang="en-US" altLang="en-US" dirty="0">
                <a:solidFill>
                  <a:srgbClr val="000000"/>
                </a:solidFill>
              </a:rPr>
              <a:t> statement can be used with an </a:t>
            </a:r>
            <a:r>
              <a:rPr lang="en-US" altLang="en-US" dirty="0" err="1">
                <a:solidFill>
                  <a:srgbClr val="000000"/>
                </a:solidFill>
                <a:latin typeface="Consolas" panose="020B0609020204030204" pitchFamily="49" charset="0"/>
              </a:rPr>
              <a:t>EnumSet</a:t>
            </a:r>
            <a:r>
              <a:rPr lang="en-US" altLang="en-US" dirty="0">
                <a:solidFill>
                  <a:srgbClr val="000000"/>
                </a:solidFill>
              </a:rPr>
              <a:t> just as it can with an array. </a:t>
            </a:r>
          </a:p>
          <a:p>
            <a:pPr eaLnBrk="1" hangingPunct="1"/>
            <a:r>
              <a:rPr lang="en-US" altLang="en-US" dirty="0">
                <a:solidFill>
                  <a:srgbClr val="000000"/>
                </a:solidFill>
              </a:rPr>
              <a:t>Class </a:t>
            </a:r>
            <a:r>
              <a:rPr lang="en-US" altLang="en-US" dirty="0" err="1">
                <a:solidFill>
                  <a:srgbClr val="000000"/>
                </a:solidFill>
                <a:latin typeface="Consolas" panose="020B0609020204030204" pitchFamily="49" charset="0"/>
              </a:rPr>
              <a:t>EnumSet</a:t>
            </a:r>
            <a:r>
              <a:rPr lang="en-US" altLang="en-US" dirty="0">
                <a:solidFill>
                  <a:srgbClr val="000000"/>
                </a:solidFill>
              </a:rPr>
              <a:t> provides several other </a:t>
            </a:r>
            <a:r>
              <a:rPr lang="en-US" altLang="en-US" dirty="0">
                <a:solidFill>
                  <a:srgbClr val="000000"/>
                </a:solidFill>
                <a:latin typeface="Consolas" panose="020B0609020204030204" pitchFamily="49" charset="0"/>
              </a:rPr>
              <a:t>static</a:t>
            </a:r>
            <a:r>
              <a:rPr lang="en-US" altLang="en-US" dirty="0">
                <a:solidFill>
                  <a:srgbClr val="000000"/>
                </a:solidFill>
              </a:rPr>
              <a:t> methods. </a:t>
            </a:r>
          </a:p>
        </p:txBody>
      </p:sp>
      <p:sp>
        <p:nvSpPr>
          <p:cNvPr id="4" name="Footer Placeholder 3">
            <a:extLst>
              <a:ext uri="{FF2B5EF4-FFF2-40B4-BE49-F238E27FC236}">
                <a16:creationId xmlns:a16="http://schemas.microsoft.com/office/drawing/2014/main" id="{004DF40C-41FB-443A-AD7F-8D5847B2E7A3}"/>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8154631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479B7-4460-4778-BBF3-6ABB80E3869B}"/>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8.10  </a:t>
            </a:r>
            <a:r>
              <a:rPr lang="en-US" dirty="0">
                <a:solidFill>
                  <a:srgbClr val="3380E6"/>
                </a:solidFill>
                <a:latin typeface="Calibri" panose="020F0502020204030204" pitchFamily="34" charset="0"/>
              </a:rPr>
              <a:t>Garbage Collection</a:t>
            </a:r>
          </a:p>
        </p:txBody>
      </p:sp>
      <p:sp>
        <p:nvSpPr>
          <p:cNvPr id="84995" name="Text Placeholder 2">
            <a:extLst>
              <a:ext uri="{FF2B5EF4-FFF2-40B4-BE49-F238E27FC236}">
                <a16:creationId xmlns:a16="http://schemas.microsoft.com/office/drawing/2014/main" id="{524968E0-A649-4D3C-9AEA-3C95C043FCAB}"/>
              </a:ext>
            </a:extLst>
          </p:cNvPr>
          <p:cNvSpPr>
            <a:spLocks noGrp="1"/>
          </p:cNvSpPr>
          <p:nvPr>
            <p:ph type="body" idx="1"/>
          </p:nvPr>
        </p:nvSpPr>
        <p:spPr/>
        <p:txBody>
          <a:bodyPr/>
          <a:lstStyle/>
          <a:p>
            <a:pPr eaLnBrk="1" hangingPunct="1">
              <a:lnSpc>
                <a:spcPct val="90000"/>
              </a:lnSpc>
            </a:pPr>
            <a:r>
              <a:rPr lang="en-US" altLang="en-US" dirty="0">
                <a:solidFill>
                  <a:srgbClr val="000000"/>
                </a:solidFill>
              </a:rPr>
              <a:t>Every object uses system resources, such as memory. </a:t>
            </a:r>
          </a:p>
          <a:p>
            <a:pPr lvl="1" eaLnBrk="1" hangingPunct="1">
              <a:lnSpc>
                <a:spcPct val="90000"/>
              </a:lnSpc>
            </a:pPr>
            <a:r>
              <a:rPr lang="en-US" altLang="en-US" dirty="0">
                <a:solidFill>
                  <a:srgbClr val="000000"/>
                </a:solidFill>
              </a:rPr>
              <a:t>Need a disciplined way to give resources back to the system when they’re no longer needed; otherwise, “resource leaks” might occur. </a:t>
            </a:r>
          </a:p>
          <a:p>
            <a:pPr eaLnBrk="1" hangingPunct="1">
              <a:lnSpc>
                <a:spcPct val="90000"/>
              </a:lnSpc>
            </a:pPr>
            <a:r>
              <a:rPr lang="en-US" altLang="en-US" dirty="0">
                <a:solidFill>
                  <a:srgbClr val="000000"/>
                </a:solidFill>
              </a:rPr>
              <a:t>The JVM performs automatic </a:t>
            </a:r>
            <a:r>
              <a:rPr lang="en-US" altLang="en-US" dirty="0">
                <a:solidFill>
                  <a:srgbClr val="0000FF"/>
                </a:solidFill>
              </a:rPr>
              <a:t>garbage collection</a:t>
            </a:r>
            <a:r>
              <a:rPr lang="en-US" altLang="en-US" dirty="0">
                <a:solidFill>
                  <a:srgbClr val="000000"/>
                </a:solidFill>
              </a:rPr>
              <a:t> to reclaim the </a:t>
            </a:r>
            <a:r>
              <a:rPr lang="en-US" altLang="en-US" i="1" dirty="0">
                <a:solidFill>
                  <a:srgbClr val="000000"/>
                </a:solidFill>
              </a:rPr>
              <a:t>memory</a:t>
            </a:r>
            <a:r>
              <a:rPr lang="en-US" altLang="en-US" dirty="0">
                <a:solidFill>
                  <a:srgbClr val="000000"/>
                </a:solidFill>
              </a:rPr>
              <a:t> occupied by objects that are no longer used. </a:t>
            </a:r>
          </a:p>
          <a:p>
            <a:pPr lvl="1" eaLnBrk="1" hangingPunct="1">
              <a:lnSpc>
                <a:spcPct val="90000"/>
              </a:lnSpc>
            </a:pPr>
            <a:r>
              <a:rPr lang="en-US" altLang="en-US" dirty="0">
                <a:solidFill>
                  <a:srgbClr val="000000"/>
                </a:solidFill>
              </a:rPr>
              <a:t>When there are </a:t>
            </a:r>
            <a:r>
              <a:rPr lang="en-US" altLang="en-US" i="1" dirty="0">
                <a:solidFill>
                  <a:srgbClr val="000000"/>
                </a:solidFill>
              </a:rPr>
              <a:t>no more references </a:t>
            </a:r>
            <a:r>
              <a:rPr lang="en-US" altLang="en-US" dirty="0">
                <a:solidFill>
                  <a:srgbClr val="000000"/>
                </a:solidFill>
              </a:rPr>
              <a:t>to an object, the object is </a:t>
            </a:r>
            <a:r>
              <a:rPr lang="en-US" altLang="en-US" i="1" dirty="0">
                <a:solidFill>
                  <a:srgbClr val="000000"/>
                </a:solidFill>
              </a:rPr>
              <a:t>eligible</a:t>
            </a:r>
            <a:r>
              <a:rPr lang="en-US" altLang="en-US" dirty="0">
                <a:solidFill>
                  <a:srgbClr val="000000"/>
                </a:solidFill>
              </a:rPr>
              <a:t> to be collected. </a:t>
            </a:r>
          </a:p>
          <a:p>
            <a:pPr lvl="1" eaLnBrk="1" hangingPunct="1">
              <a:lnSpc>
                <a:spcPct val="90000"/>
              </a:lnSpc>
            </a:pPr>
            <a:r>
              <a:rPr lang="en-US" altLang="en-US" dirty="0">
                <a:solidFill>
                  <a:srgbClr val="000000"/>
                </a:solidFill>
              </a:rPr>
              <a:t>Collection typically occurs when the JVM executes its </a:t>
            </a:r>
            <a:r>
              <a:rPr lang="en-US" altLang="en-US" dirty="0">
                <a:solidFill>
                  <a:srgbClr val="0000FF"/>
                </a:solidFill>
              </a:rPr>
              <a:t>garbage collector</a:t>
            </a:r>
            <a:r>
              <a:rPr lang="en-US" altLang="en-US" dirty="0"/>
              <a:t>, which may not happen for a while, or even at all before a program terminates.</a:t>
            </a:r>
          </a:p>
        </p:txBody>
      </p:sp>
      <p:sp>
        <p:nvSpPr>
          <p:cNvPr id="4" name="Footer Placeholder 3">
            <a:extLst>
              <a:ext uri="{FF2B5EF4-FFF2-40B4-BE49-F238E27FC236}">
                <a16:creationId xmlns:a16="http://schemas.microsoft.com/office/drawing/2014/main" id="{8E01F72C-476F-4336-B5B5-6CEB254F12B3}"/>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0019103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9A60D-7F7E-493E-9FF0-DB67C9174858}"/>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8.10  </a:t>
            </a:r>
            <a:r>
              <a:rPr lang="en-US" dirty="0">
                <a:solidFill>
                  <a:srgbClr val="3380E6"/>
                </a:solidFill>
                <a:latin typeface="Calibri" panose="020F0502020204030204" pitchFamily="34" charset="0"/>
              </a:rPr>
              <a:t>Garbage Collection (Cont.)</a:t>
            </a:r>
          </a:p>
        </p:txBody>
      </p:sp>
      <p:sp>
        <p:nvSpPr>
          <p:cNvPr id="86019" name="Text Placeholder 2">
            <a:extLst>
              <a:ext uri="{FF2B5EF4-FFF2-40B4-BE49-F238E27FC236}">
                <a16:creationId xmlns:a16="http://schemas.microsoft.com/office/drawing/2014/main" id="{7837CCF7-A7FF-4EEE-A961-6BF097BB8571}"/>
              </a:ext>
            </a:extLst>
          </p:cNvPr>
          <p:cNvSpPr>
            <a:spLocks noGrp="1"/>
          </p:cNvSpPr>
          <p:nvPr>
            <p:ph type="body" idx="1"/>
          </p:nvPr>
        </p:nvSpPr>
        <p:spPr/>
        <p:txBody>
          <a:bodyPr/>
          <a:lstStyle/>
          <a:p>
            <a:pPr eaLnBrk="1" hangingPunct="1"/>
            <a:r>
              <a:rPr lang="en-US" altLang="en-US" dirty="0">
                <a:solidFill>
                  <a:srgbClr val="000000"/>
                </a:solidFill>
              </a:rPr>
              <a:t>So, memory leaks that are common in other languages like C and C++ (because memory is </a:t>
            </a:r>
            <a:r>
              <a:rPr lang="en-US" altLang="en-US" i="1" dirty="0">
                <a:solidFill>
                  <a:srgbClr val="000000"/>
                </a:solidFill>
              </a:rPr>
              <a:t>not</a:t>
            </a:r>
            <a:r>
              <a:rPr lang="en-US" altLang="en-US" dirty="0">
                <a:solidFill>
                  <a:srgbClr val="000000"/>
                </a:solidFill>
              </a:rPr>
              <a:t> automatically reclaimed in those languages) are </a:t>
            </a:r>
            <a:r>
              <a:rPr lang="en-US" altLang="en-US" i="1" dirty="0">
                <a:solidFill>
                  <a:srgbClr val="000000"/>
                </a:solidFill>
              </a:rPr>
              <a:t>less</a:t>
            </a:r>
            <a:r>
              <a:rPr lang="en-US" altLang="en-US" dirty="0">
                <a:solidFill>
                  <a:srgbClr val="000000"/>
                </a:solidFill>
              </a:rPr>
              <a:t> likely in Java, but some can still happen in subtle ways. </a:t>
            </a:r>
          </a:p>
          <a:p>
            <a:pPr eaLnBrk="1" hangingPunct="1"/>
            <a:r>
              <a:rPr lang="en-US" altLang="en-US" dirty="0">
                <a:solidFill>
                  <a:srgbClr val="000000"/>
                </a:solidFill>
              </a:rPr>
              <a:t>Resource leaks other than memory leaks can also occur. </a:t>
            </a:r>
          </a:p>
          <a:p>
            <a:pPr lvl="1" eaLnBrk="1" hangingPunct="1"/>
            <a:r>
              <a:rPr lang="en-US" altLang="en-US" dirty="0">
                <a:solidFill>
                  <a:srgbClr val="000000"/>
                </a:solidFill>
              </a:rPr>
              <a:t>An app may open a file on disk to modify its contents. </a:t>
            </a:r>
          </a:p>
          <a:p>
            <a:pPr lvl="1" eaLnBrk="1" hangingPunct="1"/>
            <a:r>
              <a:rPr lang="en-US" altLang="en-US" dirty="0">
                <a:solidFill>
                  <a:srgbClr val="000000"/>
                </a:solidFill>
              </a:rPr>
              <a:t>If the app does not close the file, it must terminate before any other app can use the file.</a:t>
            </a:r>
          </a:p>
        </p:txBody>
      </p:sp>
      <p:sp>
        <p:nvSpPr>
          <p:cNvPr id="4" name="Footer Placeholder 3">
            <a:extLst>
              <a:ext uri="{FF2B5EF4-FFF2-40B4-BE49-F238E27FC236}">
                <a16:creationId xmlns:a16="http://schemas.microsoft.com/office/drawing/2014/main" id="{0887A034-6E4C-4407-BA70-C0CAAFC3347B}"/>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025392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80B02-5E00-4313-90E1-CD619E299A7E}"/>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8.10  </a:t>
            </a:r>
            <a:r>
              <a:rPr lang="en-US" dirty="0">
                <a:solidFill>
                  <a:srgbClr val="3380E6"/>
                </a:solidFill>
                <a:latin typeface="Calibri" panose="020F0502020204030204" pitchFamily="34" charset="0"/>
              </a:rPr>
              <a:t>Garbage Collection (Cont.)</a:t>
            </a:r>
          </a:p>
        </p:txBody>
      </p:sp>
      <p:sp>
        <p:nvSpPr>
          <p:cNvPr id="84995" name="Text Placeholder 2">
            <a:extLst>
              <a:ext uri="{FF2B5EF4-FFF2-40B4-BE49-F238E27FC236}">
                <a16:creationId xmlns:a16="http://schemas.microsoft.com/office/drawing/2014/main" id="{E6D79D1E-8CF0-4AE4-81EE-6512A625AEE9}"/>
              </a:ext>
            </a:extLst>
          </p:cNvPr>
          <p:cNvSpPr>
            <a:spLocks noGrp="1"/>
          </p:cNvSpPr>
          <p:nvPr>
            <p:ph type="body" idx="1"/>
          </p:nvPr>
        </p:nvSpPr>
        <p:spPr/>
        <p:txBody>
          <a:bodyPr/>
          <a:lstStyle/>
          <a:p>
            <a:pPr marL="109537" indent="0">
              <a:buNone/>
              <a:defRPr/>
            </a:pPr>
            <a:r>
              <a:rPr lang="en-US" altLang="en-US" b="1" i="1" dirty="0">
                <a:solidFill>
                  <a:srgbClr val="000000"/>
                </a:solidFill>
              </a:rPr>
              <a:t>A Note about Class </a:t>
            </a:r>
            <a:r>
              <a:rPr lang="en-US" altLang="en-US" b="1" i="1" dirty="0">
                <a:solidFill>
                  <a:srgbClr val="000000"/>
                </a:solidFill>
                <a:latin typeface="Consolas" panose="020B0609020204030204" pitchFamily="49" charset="0"/>
              </a:rPr>
              <a:t>Object</a:t>
            </a:r>
            <a:r>
              <a:rPr lang="en-US" altLang="en-US" b="1" i="1" dirty="0">
                <a:solidFill>
                  <a:srgbClr val="000000"/>
                </a:solidFill>
              </a:rPr>
              <a:t>’s </a:t>
            </a:r>
            <a:r>
              <a:rPr lang="en-US" altLang="en-US" b="1" i="1" dirty="0">
                <a:solidFill>
                  <a:srgbClr val="000000"/>
                </a:solidFill>
                <a:latin typeface="Consolas" panose="020B0609020204030204" pitchFamily="49" charset="0"/>
              </a:rPr>
              <a:t>finalize</a:t>
            </a:r>
            <a:r>
              <a:rPr lang="en-US" altLang="en-US" b="1" i="1" dirty="0">
                <a:solidFill>
                  <a:srgbClr val="000000"/>
                </a:solidFill>
              </a:rPr>
              <a:t> Method</a:t>
            </a:r>
          </a:p>
          <a:p>
            <a:pPr eaLnBrk="1" hangingPunct="1">
              <a:defRPr/>
            </a:pPr>
            <a:r>
              <a:rPr lang="en-US" altLang="en-US" dirty="0">
                <a:solidFill>
                  <a:srgbClr val="000000"/>
                </a:solidFill>
              </a:rPr>
              <a:t>Every class in Java has the methods of class </a:t>
            </a:r>
            <a:r>
              <a:rPr lang="en-US" altLang="en-US" dirty="0">
                <a:solidFill>
                  <a:srgbClr val="000000"/>
                </a:solidFill>
                <a:latin typeface="Consolas" panose="020B0609020204030204" pitchFamily="49" charset="0"/>
              </a:rPr>
              <a:t>Object</a:t>
            </a:r>
            <a:r>
              <a:rPr lang="en-US" altLang="en-US" dirty="0">
                <a:solidFill>
                  <a:srgbClr val="000000"/>
                </a:solidFill>
              </a:rPr>
              <a:t> (package </a:t>
            </a:r>
            <a:r>
              <a:rPr lang="en-US" altLang="en-US" dirty="0" err="1">
                <a:solidFill>
                  <a:srgbClr val="000000"/>
                </a:solidFill>
                <a:latin typeface="Consolas" panose="020B0609020204030204" pitchFamily="49" charset="0"/>
              </a:rPr>
              <a:t>java.lang</a:t>
            </a:r>
            <a:r>
              <a:rPr lang="en-US" altLang="en-US" dirty="0">
                <a:solidFill>
                  <a:srgbClr val="000000"/>
                </a:solidFill>
              </a:rPr>
              <a:t>), one of which is method finalize. </a:t>
            </a:r>
          </a:p>
          <a:p>
            <a:pPr eaLnBrk="1" hangingPunct="1">
              <a:defRPr/>
            </a:pPr>
            <a:r>
              <a:rPr lang="en-US" altLang="en-US" dirty="0">
                <a:solidFill>
                  <a:srgbClr val="000000"/>
                </a:solidFill>
              </a:rPr>
              <a:t>You should </a:t>
            </a:r>
            <a:r>
              <a:rPr lang="en-US" altLang="en-US" i="1" dirty="0">
                <a:solidFill>
                  <a:srgbClr val="000000"/>
                </a:solidFill>
              </a:rPr>
              <a:t>never</a:t>
            </a:r>
            <a:r>
              <a:rPr lang="en-US" altLang="en-US" dirty="0">
                <a:solidFill>
                  <a:srgbClr val="000000"/>
                </a:solidFill>
              </a:rPr>
              <a:t> use method </a:t>
            </a:r>
            <a:r>
              <a:rPr lang="en-US" altLang="en-US" dirty="0">
                <a:solidFill>
                  <a:srgbClr val="000000"/>
                </a:solidFill>
                <a:latin typeface="Consolas" panose="020B0609020204030204" pitchFamily="49" charset="0"/>
              </a:rPr>
              <a:t>finalize</a:t>
            </a:r>
            <a:r>
              <a:rPr lang="en-US" altLang="en-US" dirty="0">
                <a:solidFill>
                  <a:srgbClr val="000000"/>
                </a:solidFill>
              </a:rPr>
              <a:t>, because it can cause many problems and there’s uncertainty as to whether it will ever get called before a program terminates. </a:t>
            </a:r>
          </a:p>
          <a:p>
            <a:pPr eaLnBrk="1" hangingPunct="1">
              <a:defRPr/>
            </a:pPr>
            <a:r>
              <a:rPr lang="en-US" altLang="en-US" dirty="0">
                <a:solidFill>
                  <a:srgbClr val="000000"/>
                </a:solidFill>
              </a:rPr>
              <a:t>The original intent of </a:t>
            </a:r>
            <a:r>
              <a:rPr lang="en-US" altLang="en-US" dirty="0">
                <a:solidFill>
                  <a:srgbClr val="000000"/>
                </a:solidFill>
                <a:latin typeface="Consolas" panose="020B0609020204030204" pitchFamily="49" charset="0"/>
              </a:rPr>
              <a:t>finalize </a:t>
            </a:r>
            <a:r>
              <a:rPr lang="en-US" altLang="en-US" dirty="0">
                <a:solidFill>
                  <a:srgbClr val="000000"/>
                </a:solidFill>
              </a:rPr>
              <a:t>was to allow the garbage collector to perform termination housekeeping on an object just before reclaiming the object’s memory. </a:t>
            </a:r>
          </a:p>
        </p:txBody>
      </p:sp>
      <p:sp>
        <p:nvSpPr>
          <p:cNvPr id="4" name="Footer Placeholder 3">
            <a:extLst>
              <a:ext uri="{FF2B5EF4-FFF2-40B4-BE49-F238E27FC236}">
                <a16:creationId xmlns:a16="http://schemas.microsoft.com/office/drawing/2014/main" id="{C0F672D6-3C3B-4AE3-8F56-E6D102C4BC8F}"/>
              </a:ext>
            </a:extLst>
          </p:cNvPr>
          <p:cNvSpPr>
            <a:spLocks noGrp="1"/>
          </p:cNvSpPr>
          <p:nvPr>
            <p:ph type="ftr" sz="quarter" idx="11"/>
          </p:nvPr>
        </p:nvSpPr>
        <p:spPr/>
        <p:txBody>
          <a:bodyPr/>
          <a:lstStyle/>
          <a:p>
            <a:pPr>
              <a:defRPr/>
            </a:pPr>
            <a:r>
              <a:rPr lang="en-US"/>
              <a:t>© Copyright 1992-2018 by Pearson Education, Inc. All Rights Reserved.</a:t>
            </a:r>
            <a:endParaRPr lang="en-US" dirty="0"/>
          </a:p>
        </p:txBody>
      </p:sp>
    </p:spTree>
    <p:extLst>
      <p:ext uri="{BB962C8B-B14F-4D97-AF65-F5344CB8AC3E}">
        <p14:creationId xmlns:p14="http://schemas.microsoft.com/office/powerpoint/2010/main" val="989465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8_OBP_Page_08">
            <a:extLst>
              <a:ext uri="{FF2B5EF4-FFF2-40B4-BE49-F238E27FC236}">
                <a16:creationId xmlns:a16="http://schemas.microsoft.com/office/drawing/2014/main" id="{5DE5E8BF-16CC-41C3-BE3F-2AE2ECAB15DB}"/>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030288" y="0"/>
            <a:ext cx="10131425" cy="6858000"/>
          </a:xfrm>
          <a:prstGeom prst="rect">
            <a:avLst/>
          </a:prstGeom>
        </p:spPr>
      </p:pic>
      <p:sp>
        <p:nvSpPr>
          <p:cNvPr id="2" name="Footer Placeholder 1">
            <a:extLst>
              <a:ext uri="{FF2B5EF4-FFF2-40B4-BE49-F238E27FC236}">
                <a16:creationId xmlns:a16="http://schemas.microsoft.com/office/drawing/2014/main" id="{55370258-F282-404A-91DF-87BEBB5ADE83}"/>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0313663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D8D05-0BD4-4081-B651-FCEC3742BC94}"/>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8.10  </a:t>
            </a:r>
            <a:r>
              <a:rPr lang="en-US" dirty="0">
                <a:solidFill>
                  <a:srgbClr val="3380E6"/>
                </a:solidFill>
                <a:latin typeface="Calibri" panose="020F0502020204030204" pitchFamily="34" charset="0"/>
              </a:rPr>
              <a:t>Garbage Collection (Cont.)</a:t>
            </a:r>
          </a:p>
        </p:txBody>
      </p:sp>
      <p:sp>
        <p:nvSpPr>
          <p:cNvPr id="88067" name="Text Placeholder 2">
            <a:extLst>
              <a:ext uri="{FF2B5EF4-FFF2-40B4-BE49-F238E27FC236}">
                <a16:creationId xmlns:a16="http://schemas.microsoft.com/office/drawing/2014/main" id="{03A0D1B8-94FF-4B63-939D-A2C0D1CB1793}"/>
              </a:ext>
            </a:extLst>
          </p:cNvPr>
          <p:cNvSpPr>
            <a:spLocks noGrp="1"/>
          </p:cNvSpPr>
          <p:nvPr>
            <p:ph type="body" idx="1"/>
          </p:nvPr>
        </p:nvSpPr>
        <p:spPr/>
        <p:txBody>
          <a:bodyPr/>
          <a:lstStyle/>
          <a:p>
            <a:pPr eaLnBrk="1" hangingPunct="1"/>
            <a:r>
              <a:rPr lang="en-US" altLang="en-US" dirty="0">
                <a:solidFill>
                  <a:srgbClr val="000000"/>
                </a:solidFill>
              </a:rPr>
              <a:t>Now, it’s considered better practice for any class that uses system resources—such as files on disk—to provide a method that programmers can call to release resources when they’re no longer needed in a program. </a:t>
            </a:r>
          </a:p>
          <a:p>
            <a:pPr eaLnBrk="1" hangingPunct="1"/>
            <a:r>
              <a:rPr lang="en-US" altLang="en-US" dirty="0" err="1">
                <a:solidFill>
                  <a:srgbClr val="000000"/>
                </a:solidFill>
                <a:latin typeface="Consolas" panose="020B0609020204030204" pitchFamily="49" charset="0"/>
              </a:rPr>
              <a:t>AutoClosable</a:t>
            </a:r>
            <a:r>
              <a:rPr lang="en-US" altLang="en-US" dirty="0">
                <a:solidFill>
                  <a:srgbClr val="000000"/>
                </a:solidFill>
              </a:rPr>
              <a:t> objects reduce the likelihood of resource leaks when you use them with the try-with-resources statement. </a:t>
            </a:r>
          </a:p>
          <a:p>
            <a:pPr eaLnBrk="1" hangingPunct="1"/>
            <a:r>
              <a:rPr lang="en-US" altLang="en-US" dirty="0">
                <a:solidFill>
                  <a:srgbClr val="000000"/>
                </a:solidFill>
              </a:rPr>
              <a:t>As its name implies, an </a:t>
            </a:r>
            <a:r>
              <a:rPr lang="en-US" altLang="en-US" dirty="0" err="1">
                <a:solidFill>
                  <a:srgbClr val="000000"/>
                </a:solidFill>
                <a:latin typeface="Consolas" panose="020B0609020204030204" pitchFamily="49" charset="0"/>
              </a:rPr>
              <a:t>AutoClosable</a:t>
            </a:r>
            <a:r>
              <a:rPr lang="en-US" altLang="en-US" dirty="0">
                <a:solidFill>
                  <a:srgbClr val="000000"/>
                </a:solidFill>
              </a:rPr>
              <a:t> object is closed automatically, once a try-with-resources statement finishes using the object. </a:t>
            </a:r>
          </a:p>
        </p:txBody>
      </p:sp>
      <p:sp>
        <p:nvSpPr>
          <p:cNvPr id="4" name="Footer Placeholder 3">
            <a:extLst>
              <a:ext uri="{FF2B5EF4-FFF2-40B4-BE49-F238E27FC236}">
                <a16:creationId xmlns:a16="http://schemas.microsoft.com/office/drawing/2014/main" id="{F4D3F2ED-BAFE-4EB3-8388-8459B4D18935}"/>
              </a:ext>
            </a:extLst>
          </p:cNvPr>
          <p:cNvSpPr>
            <a:spLocks noGrp="1"/>
          </p:cNvSpPr>
          <p:nvPr>
            <p:ph type="ftr" sz="quarter" idx="11"/>
          </p:nvPr>
        </p:nvSpPr>
        <p:spPr/>
        <p:txBody>
          <a:bodyPr/>
          <a:lstStyle/>
          <a:p>
            <a:pPr>
              <a:defRPr/>
            </a:pPr>
            <a:r>
              <a:rPr lang="en-US"/>
              <a:t>© Copyright 1992-2018 by Pearson Education, Inc. All Rights Reserved.</a:t>
            </a:r>
            <a:endParaRPr lang="en-US" dirty="0"/>
          </a:p>
        </p:txBody>
      </p:sp>
    </p:spTree>
    <p:extLst>
      <p:ext uri="{BB962C8B-B14F-4D97-AF65-F5344CB8AC3E}">
        <p14:creationId xmlns:p14="http://schemas.microsoft.com/office/powerpoint/2010/main" val="42850023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38D31-C7FE-4E06-AC66-4C8A8B30CE65}"/>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8.11  </a:t>
            </a:r>
            <a:r>
              <a:rPr lang="en-US" dirty="0">
                <a:solidFill>
                  <a:srgbClr val="3380E6"/>
                </a:solidFill>
                <a:latin typeface="Consolas" panose="020B0609020204030204" pitchFamily="49" charset="0"/>
              </a:rPr>
              <a:t>static</a:t>
            </a:r>
            <a:r>
              <a:rPr lang="en-US" dirty="0">
                <a:solidFill>
                  <a:srgbClr val="3380E6"/>
                </a:solidFill>
                <a:latin typeface="Calibri" panose="020F0502020204030204" pitchFamily="34" charset="0"/>
              </a:rPr>
              <a:t> Class Members</a:t>
            </a:r>
          </a:p>
        </p:txBody>
      </p:sp>
      <p:sp>
        <p:nvSpPr>
          <p:cNvPr id="90115" name="Text Placeholder 2">
            <a:extLst>
              <a:ext uri="{FF2B5EF4-FFF2-40B4-BE49-F238E27FC236}">
                <a16:creationId xmlns:a16="http://schemas.microsoft.com/office/drawing/2014/main" id="{6FB7E961-F050-40D9-8D10-D796A5F72672}"/>
              </a:ext>
            </a:extLst>
          </p:cNvPr>
          <p:cNvSpPr>
            <a:spLocks noGrp="1"/>
          </p:cNvSpPr>
          <p:nvPr>
            <p:ph type="body" idx="1"/>
          </p:nvPr>
        </p:nvSpPr>
        <p:spPr/>
        <p:txBody>
          <a:bodyPr/>
          <a:lstStyle/>
          <a:p>
            <a:pPr eaLnBrk="1" hangingPunct="1"/>
            <a:r>
              <a:rPr lang="en-US" altLang="en-US" dirty="0">
                <a:solidFill>
                  <a:srgbClr val="000000"/>
                </a:solidFill>
              </a:rPr>
              <a:t>In certain cases, only one copy of a particular variable should be </a:t>
            </a:r>
            <a:r>
              <a:rPr lang="en-US" altLang="en-US" i="1" dirty="0">
                <a:solidFill>
                  <a:srgbClr val="000000"/>
                </a:solidFill>
              </a:rPr>
              <a:t>shared</a:t>
            </a:r>
            <a:r>
              <a:rPr lang="en-US" altLang="en-US" dirty="0">
                <a:solidFill>
                  <a:srgbClr val="000000"/>
                </a:solidFill>
              </a:rPr>
              <a:t> by all objects of a class. </a:t>
            </a:r>
          </a:p>
          <a:p>
            <a:pPr lvl="1" eaLnBrk="1" hangingPunct="1"/>
            <a:r>
              <a:rPr lang="en-US" altLang="en-US" dirty="0">
                <a:solidFill>
                  <a:srgbClr val="000000"/>
                </a:solidFill>
              </a:rPr>
              <a:t>A </a:t>
            </a:r>
            <a:r>
              <a:rPr lang="en-US" altLang="en-US" dirty="0">
                <a:solidFill>
                  <a:srgbClr val="0000FF"/>
                </a:solidFill>
                <a:latin typeface="Consolas" panose="020B0609020204030204" pitchFamily="49" charset="0"/>
              </a:rPr>
              <a:t>static</a:t>
            </a:r>
            <a:r>
              <a:rPr lang="en-US" altLang="en-US" dirty="0">
                <a:solidFill>
                  <a:srgbClr val="000000"/>
                </a:solidFill>
              </a:rPr>
              <a:t> </a:t>
            </a:r>
            <a:r>
              <a:rPr lang="en-US" altLang="en-US" dirty="0">
                <a:solidFill>
                  <a:srgbClr val="0000FF"/>
                </a:solidFill>
              </a:rPr>
              <a:t>field</a:t>
            </a:r>
            <a:r>
              <a:rPr lang="en-US" altLang="en-US" dirty="0">
                <a:solidFill>
                  <a:srgbClr val="000000"/>
                </a:solidFill>
              </a:rPr>
              <a:t>—called a </a:t>
            </a:r>
            <a:r>
              <a:rPr lang="en-US" altLang="en-US" dirty="0">
                <a:solidFill>
                  <a:srgbClr val="0000FF"/>
                </a:solidFill>
              </a:rPr>
              <a:t>class variable</a:t>
            </a:r>
            <a:r>
              <a:rPr lang="en-US" altLang="en-US" dirty="0">
                <a:solidFill>
                  <a:srgbClr val="000000"/>
                </a:solidFill>
              </a:rPr>
              <a:t>—is used in such cases. </a:t>
            </a:r>
          </a:p>
          <a:p>
            <a:pPr eaLnBrk="1" hangingPunct="1"/>
            <a:r>
              <a:rPr lang="en-US" altLang="en-US" dirty="0">
                <a:solidFill>
                  <a:srgbClr val="000000"/>
                </a:solidFill>
              </a:rPr>
              <a:t>A </a:t>
            </a:r>
            <a:r>
              <a:rPr lang="en-US" altLang="en-US" dirty="0">
                <a:solidFill>
                  <a:srgbClr val="000000"/>
                </a:solidFill>
                <a:latin typeface="Consolas" panose="020B0609020204030204" pitchFamily="49" charset="0"/>
              </a:rPr>
              <a:t>static</a:t>
            </a:r>
            <a:r>
              <a:rPr lang="en-US" altLang="en-US" dirty="0">
                <a:solidFill>
                  <a:srgbClr val="000000"/>
                </a:solidFill>
              </a:rPr>
              <a:t> variable represents </a:t>
            </a:r>
            <a:r>
              <a:rPr lang="en-US" altLang="en-US" dirty="0" err="1">
                <a:solidFill>
                  <a:srgbClr val="0000FF"/>
                </a:solidFill>
              </a:rPr>
              <a:t>classwide</a:t>
            </a:r>
            <a:r>
              <a:rPr lang="en-US" altLang="en-US" dirty="0">
                <a:solidFill>
                  <a:srgbClr val="0000FF"/>
                </a:solidFill>
              </a:rPr>
              <a:t> information</a:t>
            </a:r>
            <a:r>
              <a:rPr lang="en-US" altLang="en-US" dirty="0">
                <a:solidFill>
                  <a:srgbClr val="000000"/>
                </a:solidFill>
              </a:rPr>
              <a:t>—all objects of the class share the </a:t>
            </a:r>
            <a:r>
              <a:rPr lang="en-US" altLang="en-US" i="1" dirty="0">
                <a:solidFill>
                  <a:srgbClr val="000000"/>
                </a:solidFill>
              </a:rPr>
              <a:t>same</a:t>
            </a:r>
            <a:r>
              <a:rPr lang="en-US" altLang="en-US" dirty="0">
                <a:solidFill>
                  <a:srgbClr val="000000"/>
                </a:solidFill>
              </a:rPr>
              <a:t> piece of data. </a:t>
            </a:r>
          </a:p>
          <a:p>
            <a:pPr lvl="1" eaLnBrk="1" hangingPunct="1"/>
            <a:r>
              <a:rPr lang="en-US" altLang="en-US" dirty="0">
                <a:solidFill>
                  <a:srgbClr val="000000"/>
                </a:solidFill>
              </a:rPr>
              <a:t>The declaration of a </a:t>
            </a:r>
            <a:r>
              <a:rPr lang="en-US" altLang="en-US" dirty="0">
                <a:solidFill>
                  <a:srgbClr val="000000"/>
                </a:solidFill>
                <a:latin typeface="Consolas" panose="020B0609020204030204" pitchFamily="49" charset="0"/>
              </a:rPr>
              <a:t>static</a:t>
            </a:r>
            <a:r>
              <a:rPr lang="en-US" altLang="en-US" dirty="0">
                <a:solidFill>
                  <a:srgbClr val="000000"/>
                </a:solidFill>
              </a:rPr>
              <a:t> variable begins with the keyword </a:t>
            </a:r>
            <a:r>
              <a:rPr lang="en-US" altLang="en-US" dirty="0">
                <a:solidFill>
                  <a:srgbClr val="000000"/>
                </a:solidFill>
                <a:latin typeface="Consolas" panose="020B0609020204030204" pitchFamily="49" charset="0"/>
              </a:rPr>
              <a:t>static</a:t>
            </a:r>
            <a:r>
              <a:rPr lang="en-US" altLang="en-US" dirty="0">
                <a:solidFill>
                  <a:srgbClr val="000000"/>
                </a:solidFill>
              </a:rPr>
              <a:t>.</a:t>
            </a:r>
          </a:p>
        </p:txBody>
      </p:sp>
      <p:sp>
        <p:nvSpPr>
          <p:cNvPr id="4" name="Footer Placeholder 3">
            <a:extLst>
              <a:ext uri="{FF2B5EF4-FFF2-40B4-BE49-F238E27FC236}">
                <a16:creationId xmlns:a16="http://schemas.microsoft.com/office/drawing/2014/main" id="{E95055BE-0C2F-4D28-96F0-1E7D9666E05B}"/>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30389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7B9BC-AC55-44B5-BCFB-FEDA98DFCFA4}"/>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8.11  </a:t>
            </a:r>
            <a:r>
              <a:rPr lang="en-US" dirty="0">
                <a:solidFill>
                  <a:srgbClr val="3380E6"/>
                </a:solidFill>
                <a:latin typeface="Consolas" panose="020B0609020204030204" pitchFamily="49" charset="0"/>
              </a:rPr>
              <a:t>static</a:t>
            </a:r>
            <a:r>
              <a:rPr lang="en-US" dirty="0">
                <a:solidFill>
                  <a:srgbClr val="3380E6"/>
                </a:solidFill>
                <a:latin typeface="Calibri" panose="020F0502020204030204" pitchFamily="34" charset="0"/>
              </a:rPr>
              <a:t> Class Members (Cont.)</a:t>
            </a:r>
          </a:p>
        </p:txBody>
      </p:sp>
      <p:sp>
        <p:nvSpPr>
          <p:cNvPr id="92163" name="Text Placeholder 2">
            <a:extLst>
              <a:ext uri="{FF2B5EF4-FFF2-40B4-BE49-F238E27FC236}">
                <a16:creationId xmlns:a16="http://schemas.microsoft.com/office/drawing/2014/main" id="{3D0B15C6-6541-4634-8CAD-656F3A02BBA5}"/>
              </a:ext>
            </a:extLst>
          </p:cNvPr>
          <p:cNvSpPr>
            <a:spLocks noGrp="1"/>
          </p:cNvSpPr>
          <p:nvPr>
            <p:ph type="body" idx="1"/>
          </p:nvPr>
        </p:nvSpPr>
        <p:spPr/>
        <p:txBody>
          <a:bodyPr/>
          <a:lstStyle/>
          <a:p>
            <a:pPr eaLnBrk="1" hangingPunct="1">
              <a:lnSpc>
                <a:spcPct val="80000"/>
              </a:lnSpc>
            </a:pPr>
            <a:r>
              <a:rPr lang="en-US" altLang="en-US" sz="2400" dirty="0">
                <a:solidFill>
                  <a:srgbClr val="000000"/>
                </a:solidFill>
              </a:rPr>
              <a:t>Static variables have </a:t>
            </a:r>
            <a:r>
              <a:rPr lang="en-US" altLang="en-US" sz="2400" i="1" dirty="0">
                <a:solidFill>
                  <a:srgbClr val="000000"/>
                </a:solidFill>
              </a:rPr>
              <a:t>class scope</a:t>
            </a:r>
            <a:r>
              <a:rPr lang="en-US" altLang="en-US" sz="2400" dirty="0">
                <a:solidFill>
                  <a:srgbClr val="000000"/>
                </a:solidFill>
              </a:rPr>
              <a:t>—they can be used in all of the class’s methods. </a:t>
            </a:r>
          </a:p>
          <a:p>
            <a:pPr eaLnBrk="1" hangingPunct="1">
              <a:lnSpc>
                <a:spcPct val="80000"/>
              </a:lnSpc>
            </a:pPr>
            <a:r>
              <a:rPr lang="en-US" altLang="en-US" sz="2400" dirty="0">
                <a:solidFill>
                  <a:srgbClr val="000000"/>
                </a:solidFill>
              </a:rPr>
              <a:t>Can access a class’s </a:t>
            </a:r>
            <a:r>
              <a:rPr lang="en-US" altLang="en-US" sz="2400" dirty="0">
                <a:solidFill>
                  <a:srgbClr val="000000"/>
                </a:solidFill>
                <a:latin typeface="Consolas" panose="020B0609020204030204" pitchFamily="49" charset="0"/>
              </a:rPr>
              <a:t>public</a:t>
            </a:r>
            <a:r>
              <a:rPr lang="en-US" altLang="en-US" sz="2400" dirty="0">
                <a:solidFill>
                  <a:srgbClr val="000000"/>
                </a:solidFill>
              </a:rPr>
              <a:t> </a:t>
            </a:r>
            <a:r>
              <a:rPr lang="en-US" altLang="en-US" sz="2400" dirty="0">
                <a:solidFill>
                  <a:srgbClr val="000000"/>
                </a:solidFill>
                <a:latin typeface="Consolas" panose="020B0609020204030204" pitchFamily="49" charset="0"/>
              </a:rPr>
              <a:t>static</a:t>
            </a:r>
            <a:r>
              <a:rPr lang="en-US" altLang="en-US" sz="2400" dirty="0">
                <a:solidFill>
                  <a:srgbClr val="000000"/>
                </a:solidFill>
              </a:rPr>
              <a:t> members through a reference to any object of the class, or by qualifying the member name with the class name and a dot (</a:t>
            </a:r>
            <a:r>
              <a:rPr lang="en-US" altLang="en-US" sz="2400" dirty="0">
                <a:solidFill>
                  <a:srgbClr val="000000"/>
                </a:solidFill>
                <a:latin typeface="Consolas" panose="020B0609020204030204" pitchFamily="49" charset="0"/>
              </a:rPr>
              <a:t>.</a:t>
            </a:r>
            <a:r>
              <a:rPr lang="en-US" altLang="en-US" sz="2400" dirty="0">
                <a:solidFill>
                  <a:srgbClr val="000000"/>
                </a:solidFill>
              </a:rPr>
              <a:t>), as in </a:t>
            </a:r>
            <a:r>
              <a:rPr lang="en-US" altLang="en-US" sz="2400" dirty="0" err="1">
                <a:solidFill>
                  <a:srgbClr val="000000"/>
                </a:solidFill>
                <a:latin typeface="Consolas" panose="020B0609020204030204" pitchFamily="49" charset="0"/>
              </a:rPr>
              <a:t>Math.random</a:t>
            </a:r>
            <a:r>
              <a:rPr lang="en-US" altLang="en-US" sz="2400" dirty="0">
                <a:solidFill>
                  <a:srgbClr val="000000"/>
                </a:solidFill>
                <a:latin typeface="Consolas" panose="020B0609020204030204" pitchFamily="49" charset="0"/>
              </a:rPr>
              <a:t>()</a:t>
            </a:r>
            <a:r>
              <a:rPr lang="en-US" altLang="en-US" sz="2400" dirty="0">
                <a:solidFill>
                  <a:srgbClr val="000000"/>
                </a:solidFill>
              </a:rPr>
              <a:t>. </a:t>
            </a:r>
          </a:p>
          <a:p>
            <a:pPr eaLnBrk="1" hangingPunct="1">
              <a:lnSpc>
                <a:spcPct val="80000"/>
              </a:lnSpc>
            </a:pPr>
            <a:r>
              <a:rPr lang="en-US" altLang="en-US" sz="2400" dirty="0">
                <a:solidFill>
                  <a:srgbClr val="000000"/>
                </a:solidFill>
                <a:latin typeface="Consolas" panose="020B0609020204030204" pitchFamily="49" charset="0"/>
              </a:rPr>
              <a:t>private</a:t>
            </a:r>
            <a:r>
              <a:rPr lang="en-US" altLang="en-US" sz="2400" dirty="0">
                <a:solidFill>
                  <a:srgbClr val="000000"/>
                </a:solidFill>
              </a:rPr>
              <a:t> </a:t>
            </a:r>
            <a:r>
              <a:rPr lang="en-US" altLang="en-US" sz="2400" dirty="0">
                <a:solidFill>
                  <a:srgbClr val="000000"/>
                </a:solidFill>
                <a:latin typeface="Consolas" panose="020B0609020204030204" pitchFamily="49" charset="0"/>
              </a:rPr>
              <a:t>static</a:t>
            </a:r>
            <a:r>
              <a:rPr lang="en-US" altLang="en-US" sz="2400" dirty="0">
                <a:solidFill>
                  <a:srgbClr val="000000"/>
                </a:solidFill>
              </a:rPr>
              <a:t> class members can be accessed by client code only through methods of the class. </a:t>
            </a:r>
          </a:p>
          <a:p>
            <a:pPr eaLnBrk="1" hangingPunct="1">
              <a:lnSpc>
                <a:spcPct val="80000"/>
              </a:lnSpc>
            </a:pPr>
            <a:r>
              <a:rPr lang="en-US" altLang="en-US" sz="2400" dirty="0">
                <a:solidFill>
                  <a:srgbClr val="000000"/>
                </a:solidFill>
                <a:latin typeface="Consolas" panose="020B0609020204030204" pitchFamily="49" charset="0"/>
              </a:rPr>
              <a:t>static</a:t>
            </a:r>
            <a:r>
              <a:rPr lang="en-US" altLang="en-US" sz="2400" dirty="0">
                <a:solidFill>
                  <a:srgbClr val="000000"/>
                </a:solidFill>
              </a:rPr>
              <a:t> class members are available as soon as the class is loaded into memory at execution time. </a:t>
            </a:r>
          </a:p>
          <a:p>
            <a:pPr eaLnBrk="1" hangingPunct="1">
              <a:lnSpc>
                <a:spcPct val="80000"/>
              </a:lnSpc>
            </a:pPr>
            <a:r>
              <a:rPr lang="en-US" altLang="en-US" sz="2400" dirty="0">
                <a:solidFill>
                  <a:srgbClr val="000000"/>
                </a:solidFill>
              </a:rPr>
              <a:t>To access a </a:t>
            </a:r>
            <a:r>
              <a:rPr lang="en-US" altLang="en-US" sz="2400" dirty="0">
                <a:solidFill>
                  <a:srgbClr val="000000"/>
                </a:solidFill>
                <a:latin typeface="Consolas" panose="020B0609020204030204" pitchFamily="49" charset="0"/>
              </a:rPr>
              <a:t>public</a:t>
            </a:r>
            <a:r>
              <a:rPr lang="en-US" altLang="en-US" sz="2400" dirty="0">
                <a:solidFill>
                  <a:srgbClr val="000000"/>
                </a:solidFill>
              </a:rPr>
              <a:t> </a:t>
            </a:r>
            <a:r>
              <a:rPr lang="en-US" altLang="en-US" sz="2400" dirty="0">
                <a:solidFill>
                  <a:srgbClr val="000000"/>
                </a:solidFill>
                <a:latin typeface="Consolas" panose="020B0609020204030204" pitchFamily="49" charset="0"/>
              </a:rPr>
              <a:t>static</a:t>
            </a:r>
            <a:r>
              <a:rPr lang="en-US" altLang="en-US" sz="2400" dirty="0">
                <a:solidFill>
                  <a:srgbClr val="000000"/>
                </a:solidFill>
              </a:rPr>
              <a:t> member when no objects of the class exist (and even when they do), prefix the class name and a dot (</a:t>
            </a:r>
            <a:r>
              <a:rPr lang="en-US" altLang="en-US" sz="2400" dirty="0">
                <a:solidFill>
                  <a:srgbClr val="000000"/>
                </a:solidFill>
                <a:latin typeface="Consolas" panose="020B0609020204030204" pitchFamily="49" charset="0"/>
              </a:rPr>
              <a:t>.</a:t>
            </a:r>
            <a:r>
              <a:rPr lang="en-US" altLang="en-US" sz="2400" dirty="0">
                <a:solidFill>
                  <a:srgbClr val="000000"/>
                </a:solidFill>
              </a:rPr>
              <a:t>) to the </a:t>
            </a:r>
            <a:r>
              <a:rPr lang="en-US" altLang="en-US" sz="2400" dirty="0">
                <a:solidFill>
                  <a:srgbClr val="000000"/>
                </a:solidFill>
                <a:latin typeface="Consolas" panose="020B0609020204030204" pitchFamily="49" charset="0"/>
              </a:rPr>
              <a:t>static</a:t>
            </a:r>
            <a:r>
              <a:rPr lang="en-US" altLang="en-US" sz="2400" dirty="0">
                <a:solidFill>
                  <a:srgbClr val="000000"/>
                </a:solidFill>
              </a:rPr>
              <a:t> member, as in </a:t>
            </a:r>
            <a:r>
              <a:rPr lang="en-US" altLang="en-US" sz="2400" dirty="0" err="1">
                <a:solidFill>
                  <a:srgbClr val="000000"/>
                </a:solidFill>
                <a:latin typeface="Consolas" panose="020B0609020204030204" pitchFamily="49" charset="0"/>
              </a:rPr>
              <a:t>Math.PI</a:t>
            </a:r>
            <a:r>
              <a:rPr lang="en-US" altLang="en-US" sz="2400" dirty="0">
                <a:solidFill>
                  <a:srgbClr val="000000"/>
                </a:solidFill>
              </a:rPr>
              <a:t>. </a:t>
            </a:r>
          </a:p>
          <a:p>
            <a:pPr eaLnBrk="1" hangingPunct="1">
              <a:lnSpc>
                <a:spcPct val="80000"/>
              </a:lnSpc>
            </a:pPr>
            <a:r>
              <a:rPr lang="en-US" altLang="en-US" sz="2400" dirty="0">
                <a:solidFill>
                  <a:srgbClr val="000000"/>
                </a:solidFill>
              </a:rPr>
              <a:t>To access a </a:t>
            </a:r>
            <a:r>
              <a:rPr lang="en-US" altLang="en-US" sz="2400" dirty="0">
                <a:solidFill>
                  <a:srgbClr val="000000"/>
                </a:solidFill>
                <a:latin typeface="Consolas" panose="020B0609020204030204" pitchFamily="49" charset="0"/>
              </a:rPr>
              <a:t>private</a:t>
            </a:r>
            <a:r>
              <a:rPr lang="en-US" altLang="en-US" sz="2400" dirty="0">
                <a:solidFill>
                  <a:srgbClr val="000000"/>
                </a:solidFill>
              </a:rPr>
              <a:t> </a:t>
            </a:r>
            <a:r>
              <a:rPr lang="en-US" altLang="en-US" sz="2400" dirty="0">
                <a:solidFill>
                  <a:srgbClr val="000000"/>
                </a:solidFill>
                <a:latin typeface="Consolas" panose="020B0609020204030204" pitchFamily="49" charset="0"/>
              </a:rPr>
              <a:t>static</a:t>
            </a:r>
            <a:r>
              <a:rPr lang="en-US" altLang="en-US" sz="2400" dirty="0">
                <a:solidFill>
                  <a:srgbClr val="000000"/>
                </a:solidFill>
              </a:rPr>
              <a:t> member when no objects of the class exist, provide a </a:t>
            </a:r>
            <a:r>
              <a:rPr lang="en-US" altLang="en-US" sz="2400" dirty="0">
                <a:solidFill>
                  <a:srgbClr val="000000"/>
                </a:solidFill>
                <a:latin typeface="Consolas" panose="020B0609020204030204" pitchFamily="49" charset="0"/>
              </a:rPr>
              <a:t>public</a:t>
            </a:r>
            <a:r>
              <a:rPr lang="en-US" altLang="en-US" sz="2400" dirty="0">
                <a:solidFill>
                  <a:srgbClr val="000000"/>
                </a:solidFill>
              </a:rPr>
              <a:t> </a:t>
            </a:r>
            <a:r>
              <a:rPr lang="en-US" altLang="en-US" sz="2400" dirty="0">
                <a:solidFill>
                  <a:srgbClr val="000000"/>
                </a:solidFill>
                <a:latin typeface="Consolas" panose="020B0609020204030204" pitchFamily="49" charset="0"/>
              </a:rPr>
              <a:t>static</a:t>
            </a:r>
            <a:r>
              <a:rPr lang="en-US" altLang="en-US" sz="2400" dirty="0">
                <a:solidFill>
                  <a:srgbClr val="000000"/>
                </a:solidFill>
              </a:rPr>
              <a:t> method and call it by qualifying its name with the class name and a dot.</a:t>
            </a:r>
          </a:p>
        </p:txBody>
      </p:sp>
      <p:sp>
        <p:nvSpPr>
          <p:cNvPr id="4" name="Footer Placeholder 3">
            <a:extLst>
              <a:ext uri="{FF2B5EF4-FFF2-40B4-BE49-F238E27FC236}">
                <a16:creationId xmlns:a16="http://schemas.microsoft.com/office/drawing/2014/main" id="{F12A8019-2744-47F6-B7B0-EC5C4C48EB6A}"/>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5701059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88B2-2A26-467A-9B8A-FB355E671AF5}"/>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8.11  </a:t>
            </a:r>
            <a:r>
              <a:rPr lang="en-US" dirty="0">
                <a:solidFill>
                  <a:srgbClr val="3380E6"/>
                </a:solidFill>
                <a:latin typeface="Consolas" panose="020B0609020204030204" pitchFamily="49" charset="0"/>
              </a:rPr>
              <a:t>static</a:t>
            </a:r>
            <a:r>
              <a:rPr lang="en-US" dirty="0">
                <a:solidFill>
                  <a:srgbClr val="3380E6"/>
                </a:solidFill>
                <a:latin typeface="Calibri" panose="020F0502020204030204" pitchFamily="34" charset="0"/>
              </a:rPr>
              <a:t> Class Members (Cont.)</a:t>
            </a:r>
          </a:p>
        </p:txBody>
      </p:sp>
      <p:sp>
        <p:nvSpPr>
          <p:cNvPr id="94211" name="Text Placeholder 2">
            <a:extLst>
              <a:ext uri="{FF2B5EF4-FFF2-40B4-BE49-F238E27FC236}">
                <a16:creationId xmlns:a16="http://schemas.microsoft.com/office/drawing/2014/main" id="{66DE051C-D78B-4442-9FF3-2DB4A927BA20}"/>
              </a:ext>
            </a:extLst>
          </p:cNvPr>
          <p:cNvSpPr>
            <a:spLocks noGrp="1"/>
          </p:cNvSpPr>
          <p:nvPr>
            <p:ph type="body" idx="1"/>
          </p:nvPr>
        </p:nvSpPr>
        <p:spPr/>
        <p:txBody>
          <a:bodyPr/>
          <a:lstStyle/>
          <a:p>
            <a:pPr eaLnBrk="1" hangingPunct="1">
              <a:lnSpc>
                <a:spcPct val="90000"/>
              </a:lnSpc>
            </a:pPr>
            <a:r>
              <a:rPr lang="en-US" altLang="en-US" dirty="0">
                <a:solidFill>
                  <a:srgbClr val="000000"/>
                </a:solidFill>
              </a:rPr>
              <a:t>A </a:t>
            </a:r>
            <a:r>
              <a:rPr lang="en-US" altLang="en-US" dirty="0">
                <a:solidFill>
                  <a:srgbClr val="000000"/>
                </a:solidFill>
                <a:latin typeface="Consolas" panose="020B0609020204030204" pitchFamily="49" charset="0"/>
              </a:rPr>
              <a:t>static</a:t>
            </a:r>
            <a:r>
              <a:rPr lang="en-US" altLang="en-US" dirty="0">
                <a:solidFill>
                  <a:srgbClr val="000000"/>
                </a:solidFill>
              </a:rPr>
              <a:t> method </a:t>
            </a:r>
            <a:r>
              <a:rPr lang="en-US" altLang="en-US" i="1" dirty="0">
                <a:solidFill>
                  <a:srgbClr val="000000"/>
                </a:solidFill>
              </a:rPr>
              <a:t>cannot</a:t>
            </a:r>
            <a:r>
              <a:rPr lang="en-US" altLang="en-US" dirty="0">
                <a:solidFill>
                  <a:srgbClr val="000000"/>
                </a:solidFill>
              </a:rPr>
              <a:t> access a class’s instance variables and instance methods, because a </a:t>
            </a:r>
            <a:r>
              <a:rPr lang="en-US" altLang="en-US" dirty="0">
                <a:solidFill>
                  <a:srgbClr val="000000"/>
                </a:solidFill>
                <a:latin typeface="Consolas" panose="020B0609020204030204" pitchFamily="49" charset="0"/>
              </a:rPr>
              <a:t>static</a:t>
            </a:r>
            <a:r>
              <a:rPr lang="en-US" altLang="en-US" dirty="0">
                <a:solidFill>
                  <a:srgbClr val="000000"/>
                </a:solidFill>
              </a:rPr>
              <a:t> method can be called even when no objects of the class have been instantiated. </a:t>
            </a:r>
          </a:p>
          <a:p>
            <a:pPr lvl="1" eaLnBrk="1" hangingPunct="1">
              <a:lnSpc>
                <a:spcPct val="90000"/>
              </a:lnSpc>
            </a:pPr>
            <a:r>
              <a:rPr lang="en-US" altLang="en-US" dirty="0">
                <a:solidFill>
                  <a:srgbClr val="000000"/>
                </a:solidFill>
              </a:rPr>
              <a:t>For the same reason, the </a:t>
            </a:r>
            <a:r>
              <a:rPr lang="en-US" altLang="en-US" dirty="0">
                <a:solidFill>
                  <a:srgbClr val="000000"/>
                </a:solidFill>
                <a:latin typeface="Consolas" panose="020B0609020204030204" pitchFamily="49" charset="0"/>
              </a:rPr>
              <a:t>this</a:t>
            </a:r>
            <a:r>
              <a:rPr lang="en-US" altLang="en-US" dirty="0">
                <a:solidFill>
                  <a:srgbClr val="000000"/>
                </a:solidFill>
              </a:rPr>
              <a:t> reference </a:t>
            </a:r>
            <a:r>
              <a:rPr lang="en-US" altLang="en-US" i="1" dirty="0">
                <a:solidFill>
                  <a:srgbClr val="000000"/>
                </a:solidFill>
              </a:rPr>
              <a:t>cannot</a:t>
            </a:r>
            <a:r>
              <a:rPr lang="en-US" altLang="en-US" dirty="0">
                <a:solidFill>
                  <a:srgbClr val="000000"/>
                </a:solidFill>
              </a:rPr>
              <a:t> be used in a </a:t>
            </a:r>
            <a:r>
              <a:rPr lang="en-US" altLang="en-US" dirty="0">
                <a:solidFill>
                  <a:srgbClr val="000000"/>
                </a:solidFill>
                <a:latin typeface="Consolas" panose="020B0609020204030204" pitchFamily="49" charset="0"/>
              </a:rPr>
              <a:t>static</a:t>
            </a:r>
            <a:r>
              <a:rPr lang="en-US" altLang="en-US" dirty="0">
                <a:solidFill>
                  <a:srgbClr val="000000"/>
                </a:solidFill>
              </a:rPr>
              <a:t> method. </a:t>
            </a:r>
          </a:p>
          <a:p>
            <a:pPr lvl="1" eaLnBrk="1" hangingPunct="1">
              <a:lnSpc>
                <a:spcPct val="90000"/>
              </a:lnSpc>
            </a:pPr>
            <a:r>
              <a:rPr lang="en-US" altLang="en-US" dirty="0">
                <a:solidFill>
                  <a:srgbClr val="000000"/>
                </a:solidFill>
              </a:rPr>
              <a:t>The </a:t>
            </a:r>
            <a:r>
              <a:rPr lang="en-US" altLang="en-US" dirty="0">
                <a:solidFill>
                  <a:srgbClr val="000000"/>
                </a:solidFill>
                <a:latin typeface="Consolas" panose="020B0609020204030204" pitchFamily="49" charset="0"/>
              </a:rPr>
              <a:t>this</a:t>
            </a:r>
            <a:r>
              <a:rPr lang="en-US" altLang="en-US" dirty="0">
                <a:solidFill>
                  <a:srgbClr val="000000"/>
                </a:solidFill>
              </a:rPr>
              <a:t> reference must refer to a specific object of the class, and when a </a:t>
            </a:r>
            <a:r>
              <a:rPr lang="en-US" altLang="en-US" dirty="0">
                <a:solidFill>
                  <a:srgbClr val="000000"/>
                </a:solidFill>
                <a:latin typeface="Consolas" panose="020B0609020204030204" pitchFamily="49" charset="0"/>
              </a:rPr>
              <a:t>static</a:t>
            </a:r>
            <a:r>
              <a:rPr lang="en-US" altLang="en-US" dirty="0">
                <a:solidFill>
                  <a:srgbClr val="000000"/>
                </a:solidFill>
              </a:rPr>
              <a:t> method is called, there might not be any objects of its class in memory.  </a:t>
            </a:r>
          </a:p>
          <a:p>
            <a:pPr eaLnBrk="1" hangingPunct="1">
              <a:lnSpc>
                <a:spcPct val="90000"/>
              </a:lnSpc>
            </a:pPr>
            <a:r>
              <a:rPr lang="en-US" altLang="en-US" dirty="0">
                <a:solidFill>
                  <a:srgbClr val="000000"/>
                </a:solidFill>
              </a:rPr>
              <a:t>If a </a:t>
            </a:r>
            <a:r>
              <a:rPr lang="en-US" altLang="en-US" dirty="0">
                <a:solidFill>
                  <a:srgbClr val="000000"/>
                </a:solidFill>
                <a:latin typeface="Consolas" panose="020B0609020204030204" pitchFamily="49" charset="0"/>
              </a:rPr>
              <a:t>static</a:t>
            </a:r>
            <a:r>
              <a:rPr lang="en-US" altLang="en-US" dirty="0">
                <a:solidFill>
                  <a:srgbClr val="000000"/>
                </a:solidFill>
              </a:rPr>
              <a:t> variable is not initialized, the compiler assigns it a default value—in this case </a:t>
            </a:r>
            <a:r>
              <a:rPr lang="en-US" altLang="en-US" dirty="0">
                <a:solidFill>
                  <a:srgbClr val="000000"/>
                </a:solidFill>
                <a:latin typeface="Consolas" panose="020B0609020204030204" pitchFamily="49" charset="0"/>
              </a:rPr>
              <a:t>0</a:t>
            </a:r>
            <a:r>
              <a:rPr lang="en-US" altLang="en-US" dirty="0">
                <a:solidFill>
                  <a:srgbClr val="000000"/>
                </a:solidFill>
              </a:rPr>
              <a:t>, the default value for type </a:t>
            </a:r>
            <a:r>
              <a:rPr lang="en-US" altLang="en-US" dirty="0">
                <a:solidFill>
                  <a:srgbClr val="000000"/>
                </a:solidFill>
                <a:latin typeface="Consolas" panose="020B0609020204030204" pitchFamily="49" charset="0"/>
              </a:rPr>
              <a:t>int</a:t>
            </a:r>
            <a:r>
              <a:rPr lang="en-US" altLang="en-US" dirty="0">
                <a:solidFill>
                  <a:srgbClr val="000000"/>
                </a:solidFill>
              </a:rPr>
              <a:t>. </a:t>
            </a:r>
          </a:p>
        </p:txBody>
      </p:sp>
      <p:sp>
        <p:nvSpPr>
          <p:cNvPr id="4" name="Footer Placeholder 3">
            <a:extLst>
              <a:ext uri="{FF2B5EF4-FFF2-40B4-BE49-F238E27FC236}">
                <a16:creationId xmlns:a16="http://schemas.microsoft.com/office/drawing/2014/main" id="{BD40F1B4-D1EA-4646-A87B-31AFC50C66D5}"/>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9791358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8_OBP_Page_57">
            <a:extLst>
              <a:ext uri="{FF2B5EF4-FFF2-40B4-BE49-F238E27FC236}">
                <a16:creationId xmlns:a16="http://schemas.microsoft.com/office/drawing/2014/main" id="{91B6A667-08E2-4490-A582-9E782BAD2BE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76275" y="0"/>
            <a:ext cx="10837863" cy="6858000"/>
          </a:xfrm>
          <a:prstGeom prst="rect">
            <a:avLst/>
          </a:prstGeom>
        </p:spPr>
      </p:pic>
      <p:sp>
        <p:nvSpPr>
          <p:cNvPr id="2" name="Footer Placeholder 1">
            <a:extLst>
              <a:ext uri="{FF2B5EF4-FFF2-40B4-BE49-F238E27FC236}">
                <a16:creationId xmlns:a16="http://schemas.microsoft.com/office/drawing/2014/main" id="{E1256965-A027-45FD-B6C4-D0F1346C1DDA}"/>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30930742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8_OBP_Page_58">
            <a:extLst>
              <a:ext uri="{FF2B5EF4-FFF2-40B4-BE49-F238E27FC236}">
                <a16:creationId xmlns:a16="http://schemas.microsoft.com/office/drawing/2014/main" id="{34A1B8EE-A0B4-403C-8682-FA8EBBC5D262}"/>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350"/>
            <a:ext cx="12192000" cy="6843713"/>
          </a:xfrm>
          <a:prstGeom prst="rect">
            <a:avLst/>
          </a:prstGeom>
        </p:spPr>
      </p:pic>
      <p:sp>
        <p:nvSpPr>
          <p:cNvPr id="2" name="Footer Placeholder 1">
            <a:extLst>
              <a:ext uri="{FF2B5EF4-FFF2-40B4-BE49-F238E27FC236}">
                <a16:creationId xmlns:a16="http://schemas.microsoft.com/office/drawing/2014/main" id="{4B7A925F-49B0-4127-B8EE-1602A70E557C}"/>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01384283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8_OBP_Page_60">
            <a:extLst>
              <a:ext uri="{FF2B5EF4-FFF2-40B4-BE49-F238E27FC236}">
                <a16:creationId xmlns:a16="http://schemas.microsoft.com/office/drawing/2014/main" id="{870BE080-64BE-44E7-9DFB-FA96727A8E8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431800" y="0"/>
            <a:ext cx="11328400" cy="6858000"/>
          </a:xfrm>
          <a:prstGeom prst="rect">
            <a:avLst/>
          </a:prstGeom>
        </p:spPr>
      </p:pic>
      <p:sp>
        <p:nvSpPr>
          <p:cNvPr id="2" name="Footer Placeholder 1">
            <a:extLst>
              <a:ext uri="{FF2B5EF4-FFF2-40B4-BE49-F238E27FC236}">
                <a16:creationId xmlns:a16="http://schemas.microsoft.com/office/drawing/2014/main" id="{B1285C04-EEA0-4756-A01B-22E2D27B347A}"/>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00464464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8_OBP_Page_61">
            <a:extLst>
              <a:ext uri="{FF2B5EF4-FFF2-40B4-BE49-F238E27FC236}">
                <a16:creationId xmlns:a16="http://schemas.microsoft.com/office/drawing/2014/main" id="{6BAD3DA2-E9AF-43F5-9F9A-8EA71AE03366}"/>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487363" y="0"/>
            <a:ext cx="11215687" cy="6858000"/>
          </a:xfrm>
          <a:prstGeom prst="rect">
            <a:avLst/>
          </a:prstGeom>
        </p:spPr>
      </p:pic>
      <p:sp>
        <p:nvSpPr>
          <p:cNvPr id="2" name="Footer Placeholder 1">
            <a:extLst>
              <a:ext uri="{FF2B5EF4-FFF2-40B4-BE49-F238E27FC236}">
                <a16:creationId xmlns:a16="http://schemas.microsoft.com/office/drawing/2014/main" id="{9F4CD3A6-EB5B-4185-8F0C-3F143BFE91C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5555766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64FE5-7CB2-45A4-9D5F-8A275DC972C7}"/>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8.12  </a:t>
            </a:r>
            <a:r>
              <a:rPr lang="en-US" dirty="0">
                <a:solidFill>
                  <a:srgbClr val="3380E6"/>
                </a:solidFill>
                <a:latin typeface="Consolas" panose="020B0609020204030204" pitchFamily="49" charset="0"/>
              </a:rPr>
              <a:t>static</a:t>
            </a:r>
            <a:r>
              <a:rPr lang="en-US" dirty="0">
                <a:solidFill>
                  <a:srgbClr val="3380E6"/>
                </a:solidFill>
                <a:latin typeface="Calibri" panose="020F0502020204030204" pitchFamily="34" charset="0"/>
              </a:rPr>
              <a:t> Import</a:t>
            </a:r>
          </a:p>
        </p:txBody>
      </p:sp>
      <p:sp>
        <p:nvSpPr>
          <p:cNvPr id="104451" name="Text Placeholder 2">
            <a:extLst>
              <a:ext uri="{FF2B5EF4-FFF2-40B4-BE49-F238E27FC236}">
                <a16:creationId xmlns:a16="http://schemas.microsoft.com/office/drawing/2014/main" id="{85E51C74-26CF-4165-B373-748993D55911}"/>
              </a:ext>
            </a:extLst>
          </p:cNvPr>
          <p:cNvSpPr>
            <a:spLocks noGrp="1"/>
          </p:cNvSpPr>
          <p:nvPr>
            <p:ph type="body" idx="1"/>
          </p:nvPr>
        </p:nvSpPr>
        <p:spPr/>
        <p:txBody>
          <a:bodyPr/>
          <a:lstStyle/>
          <a:p>
            <a:pPr eaLnBrk="1" hangingPunct="1"/>
            <a:r>
              <a:rPr lang="en-US" altLang="en-US" dirty="0">
                <a:solidFill>
                  <a:srgbClr val="000000"/>
                </a:solidFill>
              </a:rPr>
              <a:t>A </a:t>
            </a:r>
            <a:r>
              <a:rPr lang="en-US" altLang="en-US" dirty="0">
                <a:solidFill>
                  <a:srgbClr val="0000FF"/>
                </a:solidFill>
                <a:latin typeface="Consolas" panose="020B0609020204030204" pitchFamily="49" charset="0"/>
              </a:rPr>
              <a:t>static</a:t>
            </a:r>
            <a:r>
              <a:rPr lang="en-US" altLang="en-US" dirty="0">
                <a:solidFill>
                  <a:srgbClr val="0000FF"/>
                </a:solidFill>
              </a:rPr>
              <a:t> import</a:t>
            </a:r>
            <a:r>
              <a:rPr lang="en-US" altLang="en-US" dirty="0">
                <a:solidFill>
                  <a:srgbClr val="000000"/>
                </a:solidFill>
              </a:rPr>
              <a:t> declaration enables you to import the </a:t>
            </a:r>
            <a:r>
              <a:rPr lang="en-US" altLang="en-US" dirty="0">
                <a:solidFill>
                  <a:srgbClr val="000000"/>
                </a:solidFill>
                <a:latin typeface="Consolas" panose="020B0609020204030204" pitchFamily="49" charset="0"/>
              </a:rPr>
              <a:t>static</a:t>
            </a:r>
            <a:r>
              <a:rPr lang="en-US" altLang="en-US" dirty="0">
                <a:solidFill>
                  <a:srgbClr val="000000"/>
                </a:solidFill>
              </a:rPr>
              <a:t> members of a class or interface so you can access them via their </a:t>
            </a:r>
            <a:r>
              <a:rPr lang="en-US" altLang="en-US" i="1" dirty="0">
                <a:solidFill>
                  <a:srgbClr val="000000"/>
                </a:solidFill>
              </a:rPr>
              <a:t>unqualified names </a:t>
            </a:r>
            <a:r>
              <a:rPr lang="en-US" altLang="en-US" dirty="0">
                <a:solidFill>
                  <a:srgbClr val="000000"/>
                </a:solidFill>
              </a:rPr>
              <a:t>in your class—that is, the class name and a dot (</a:t>
            </a:r>
            <a:r>
              <a:rPr lang="en-US" altLang="en-US" dirty="0">
                <a:solidFill>
                  <a:srgbClr val="000000"/>
                </a:solidFill>
                <a:latin typeface="Consolas" panose="020B0609020204030204" pitchFamily="49" charset="0"/>
              </a:rPr>
              <a:t>.</a:t>
            </a:r>
            <a:r>
              <a:rPr lang="en-US" altLang="en-US" dirty="0">
                <a:solidFill>
                  <a:srgbClr val="000000"/>
                </a:solidFill>
              </a:rPr>
              <a:t>) are </a:t>
            </a:r>
            <a:r>
              <a:rPr lang="en-US" altLang="en-US" i="1" dirty="0">
                <a:solidFill>
                  <a:srgbClr val="000000"/>
                </a:solidFill>
              </a:rPr>
              <a:t>not</a:t>
            </a:r>
            <a:r>
              <a:rPr lang="en-US" altLang="en-US" dirty="0">
                <a:solidFill>
                  <a:srgbClr val="000000"/>
                </a:solidFill>
              </a:rPr>
              <a:t> required when using an imported </a:t>
            </a:r>
            <a:r>
              <a:rPr lang="en-US" altLang="en-US" dirty="0">
                <a:solidFill>
                  <a:srgbClr val="000000"/>
                </a:solidFill>
                <a:latin typeface="Consolas" panose="020B0609020204030204" pitchFamily="49" charset="0"/>
              </a:rPr>
              <a:t>static</a:t>
            </a:r>
            <a:r>
              <a:rPr lang="en-US" altLang="en-US" dirty="0">
                <a:solidFill>
                  <a:srgbClr val="000000"/>
                </a:solidFill>
              </a:rPr>
              <a:t> member. </a:t>
            </a:r>
          </a:p>
          <a:p>
            <a:pPr eaLnBrk="1" hangingPunct="1"/>
            <a:r>
              <a:rPr lang="en-US" altLang="en-US" dirty="0">
                <a:solidFill>
                  <a:srgbClr val="000000"/>
                </a:solidFill>
              </a:rPr>
              <a:t>Two forms</a:t>
            </a:r>
          </a:p>
          <a:p>
            <a:pPr lvl="1" eaLnBrk="1" hangingPunct="1"/>
            <a:r>
              <a:rPr lang="en-US" altLang="en-US" dirty="0">
                <a:solidFill>
                  <a:srgbClr val="000000"/>
                </a:solidFill>
              </a:rPr>
              <a:t>One that imports a particular </a:t>
            </a:r>
            <a:r>
              <a:rPr lang="en-US" altLang="en-US" dirty="0">
                <a:solidFill>
                  <a:srgbClr val="000000"/>
                </a:solidFill>
                <a:latin typeface="Consolas" panose="020B0609020204030204" pitchFamily="49" charset="0"/>
              </a:rPr>
              <a:t>static</a:t>
            </a:r>
            <a:r>
              <a:rPr lang="en-US" altLang="en-US" dirty="0">
                <a:solidFill>
                  <a:srgbClr val="000000"/>
                </a:solidFill>
              </a:rPr>
              <a:t> member (which is known as </a:t>
            </a:r>
            <a:r>
              <a:rPr lang="en-US" altLang="en-US" dirty="0">
                <a:solidFill>
                  <a:srgbClr val="0000FF"/>
                </a:solidFill>
              </a:rPr>
              <a:t>single </a:t>
            </a:r>
            <a:r>
              <a:rPr lang="en-US" altLang="en-US" dirty="0">
                <a:solidFill>
                  <a:srgbClr val="0000FF"/>
                </a:solidFill>
                <a:latin typeface="Consolas" panose="020B0609020204030204" pitchFamily="49" charset="0"/>
              </a:rPr>
              <a:t>static</a:t>
            </a:r>
            <a:r>
              <a:rPr lang="en-US" altLang="en-US" dirty="0">
                <a:solidFill>
                  <a:srgbClr val="0000FF"/>
                </a:solidFill>
              </a:rPr>
              <a:t> import</a:t>
            </a:r>
            <a:r>
              <a:rPr lang="en-US" altLang="en-US" dirty="0">
                <a:solidFill>
                  <a:srgbClr val="000000"/>
                </a:solidFill>
              </a:rPr>
              <a:t>) </a:t>
            </a:r>
          </a:p>
          <a:p>
            <a:pPr lvl="1" eaLnBrk="1" hangingPunct="1"/>
            <a:r>
              <a:rPr lang="en-US" altLang="en-US" dirty="0">
                <a:solidFill>
                  <a:srgbClr val="000000"/>
                </a:solidFill>
              </a:rPr>
              <a:t>One that imports all </a:t>
            </a:r>
            <a:r>
              <a:rPr lang="en-US" altLang="en-US" dirty="0">
                <a:solidFill>
                  <a:srgbClr val="000000"/>
                </a:solidFill>
                <a:latin typeface="Consolas" panose="020B0609020204030204" pitchFamily="49" charset="0"/>
              </a:rPr>
              <a:t>static</a:t>
            </a:r>
            <a:r>
              <a:rPr lang="en-US" altLang="en-US" dirty="0">
                <a:solidFill>
                  <a:srgbClr val="000000"/>
                </a:solidFill>
              </a:rPr>
              <a:t> members of a class (which is known as </a:t>
            </a:r>
            <a:r>
              <a:rPr lang="en-US" altLang="en-US" dirty="0">
                <a:solidFill>
                  <a:srgbClr val="0000FF"/>
                </a:solidFill>
                <a:latin typeface="Consolas" panose="020B0609020204030204" pitchFamily="49" charset="0"/>
              </a:rPr>
              <a:t>static</a:t>
            </a:r>
            <a:r>
              <a:rPr lang="en-US" altLang="en-US" dirty="0">
                <a:solidFill>
                  <a:srgbClr val="0000FF"/>
                </a:solidFill>
              </a:rPr>
              <a:t> import on demand</a:t>
            </a:r>
            <a:r>
              <a:rPr lang="en-US" altLang="en-US" dirty="0">
                <a:solidFill>
                  <a:srgbClr val="000000"/>
                </a:solidFill>
              </a:rPr>
              <a:t>)</a:t>
            </a:r>
          </a:p>
        </p:txBody>
      </p:sp>
      <p:sp>
        <p:nvSpPr>
          <p:cNvPr id="4" name="Footer Placeholder 3">
            <a:extLst>
              <a:ext uri="{FF2B5EF4-FFF2-40B4-BE49-F238E27FC236}">
                <a16:creationId xmlns:a16="http://schemas.microsoft.com/office/drawing/2014/main" id="{91DCF5C8-47C6-4B95-8F5E-FBD81BC9FD80}"/>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66289711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E9D13-DE35-40C5-B392-9C0A19DEF690}"/>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8.12  </a:t>
            </a:r>
            <a:r>
              <a:rPr lang="en-US" dirty="0">
                <a:solidFill>
                  <a:srgbClr val="3380E6"/>
                </a:solidFill>
                <a:latin typeface="Consolas" panose="020B0609020204030204" pitchFamily="49" charset="0"/>
              </a:rPr>
              <a:t>static</a:t>
            </a:r>
            <a:r>
              <a:rPr lang="en-US" dirty="0">
                <a:solidFill>
                  <a:srgbClr val="3380E6"/>
                </a:solidFill>
                <a:latin typeface="Calibri" panose="020F0502020204030204" pitchFamily="34" charset="0"/>
              </a:rPr>
              <a:t> Import (Cont.)</a:t>
            </a:r>
          </a:p>
        </p:txBody>
      </p:sp>
      <p:sp>
        <p:nvSpPr>
          <p:cNvPr id="105475" name="Text Placeholder 2">
            <a:extLst>
              <a:ext uri="{FF2B5EF4-FFF2-40B4-BE49-F238E27FC236}">
                <a16:creationId xmlns:a16="http://schemas.microsoft.com/office/drawing/2014/main" id="{E60CC307-04A9-45A4-A49F-03A66E7125EB}"/>
              </a:ext>
            </a:extLst>
          </p:cNvPr>
          <p:cNvSpPr>
            <a:spLocks noGrp="1"/>
          </p:cNvSpPr>
          <p:nvPr>
            <p:ph type="body" idx="1"/>
          </p:nvPr>
        </p:nvSpPr>
        <p:spPr/>
        <p:txBody>
          <a:bodyPr/>
          <a:lstStyle/>
          <a:p>
            <a:pPr eaLnBrk="1" hangingPunct="1">
              <a:lnSpc>
                <a:spcPct val="80000"/>
              </a:lnSpc>
            </a:pPr>
            <a:r>
              <a:rPr lang="en-US" altLang="en-US" sz="2500" dirty="0">
                <a:solidFill>
                  <a:srgbClr val="000000"/>
                </a:solidFill>
              </a:rPr>
              <a:t>The following syntax imports a particular </a:t>
            </a:r>
            <a:r>
              <a:rPr lang="en-US" altLang="en-US" sz="2500" dirty="0">
                <a:solidFill>
                  <a:srgbClr val="000000"/>
                </a:solidFill>
                <a:latin typeface="Consolas" panose="020B0609020204030204" pitchFamily="49" charset="0"/>
              </a:rPr>
              <a:t>static</a:t>
            </a:r>
            <a:r>
              <a:rPr lang="en-US" altLang="en-US" sz="2500" dirty="0">
                <a:solidFill>
                  <a:srgbClr val="000000"/>
                </a:solidFill>
              </a:rPr>
              <a:t> member:</a:t>
            </a:r>
          </a:p>
          <a:p>
            <a:pPr lvl="2" eaLnBrk="1" hangingPunct="1">
              <a:lnSpc>
                <a:spcPct val="80000"/>
              </a:lnSpc>
              <a:buFont typeface="Wingdings 2" panose="05020102010507070707" pitchFamily="18" charset="2"/>
              <a:buNone/>
            </a:pPr>
            <a:r>
              <a:rPr lang="en-US" altLang="en-US" sz="1800" dirty="0">
                <a:solidFill>
                  <a:srgbClr val="0000FF"/>
                </a:solidFill>
                <a:latin typeface="Consolas" panose="020B0609020204030204" pitchFamily="49" charset="0"/>
              </a:rPr>
              <a:t>	</a:t>
            </a:r>
            <a:r>
              <a:rPr lang="en-US" altLang="en-US" sz="2000" dirty="0">
                <a:solidFill>
                  <a:srgbClr val="0000FF"/>
                </a:solidFill>
                <a:latin typeface="Consolas" panose="020B0609020204030204" pitchFamily="49" charset="0"/>
              </a:rPr>
              <a:t>import static</a:t>
            </a:r>
            <a:r>
              <a:rPr lang="en-US" altLang="en-US" sz="2000" dirty="0">
                <a:solidFill>
                  <a:srgbClr val="000000"/>
                </a:solidFill>
                <a:latin typeface="Consolas" panose="020B0609020204030204" pitchFamily="49" charset="0"/>
              </a:rPr>
              <a:t> </a:t>
            </a:r>
            <a:r>
              <a:rPr lang="en-US" altLang="en-US" sz="2000" i="1" dirty="0" err="1">
                <a:solidFill>
                  <a:srgbClr val="000000"/>
                </a:solidFill>
              </a:rPr>
              <a:t>packageName</a:t>
            </a:r>
            <a:r>
              <a:rPr lang="en-US" altLang="en-US" sz="2000" i="1" dirty="0" err="1">
                <a:solidFill>
                  <a:srgbClr val="000000"/>
                </a:solidFill>
                <a:latin typeface="Consolas" panose="020B0609020204030204" pitchFamily="49" charset="0"/>
              </a:rPr>
              <a:t>.</a:t>
            </a:r>
            <a:r>
              <a:rPr lang="en-US" altLang="en-US" sz="2000" i="1" dirty="0" err="1">
                <a:solidFill>
                  <a:srgbClr val="000000"/>
                </a:solidFill>
              </a:rPr>
              <a:t>ClassName</a:t>
            </a:r>
            <a:r>
              <a:rPr lang="en-US" altLang="en-US" sz="2000" i="1" dirty="0" err="1">
                <a:solidFill>
                  <a:srgbClr val="000000"/>
                </a:solidFill>
                <a:latin typeface="Consolas" panose="020B0609020204030204" pitchFamily="49" charset="0"/>
              </a:rPr>
              <a:t>.</a:t>
            </a:r>
            <a:r>
              <a:rPr lang="en-US" altLang="en-US" sz="2000" i="1" dirty="0" err="1">
                <a:solidFill>
                  <a:srgbClr val="000000"/>
                </a:solidFill>
              </a:rPr>
              <a:t>staticMemberName</a:t>
            </a:r>
            <a:r>
              <a:rPr lang="en-US" altLang="en-US" sz="2000" i="1" dirty="0">
                <a:solidFill>
                  <a:srgbClr val="000000"/>
                </a:solidFill>
                <a:latin typeface="Consolas" panose="020B0609020204030204" pitchFamily="49" charset="0"/>
              </a:rPr>
              <a:t>;</a:t>
            </a:r>
            <a:r>
              <a:rPr lang="en-US" altLang="en-US" sz="1800" i="1" dirty="0">
                <a:solidFill>
                  <a:srgbClr val="000000"/>
                </a:solidFill>
                <a:latin typeface="Consolas" panose="020B0609020204030204" pitchFamily="49" charset="0"/>
              </a:rPr>
              <a:t> </a:t>
            </a:r>
          </a:p>
          <a:p>
            <a:pPr eaLnBrk="1" hangingPunct="1">
              <a:lnSpc>
                <a:spcPct val="80000"/>
              </a:lnSpc>
            </a:pPr>
            <a:r>
              <a:rPr lang="en-US" altLang="en-US" sz="2500" dirty="0">
                <a:solidFill>
                  <a:srgbClr val="000000"/>
                </a:solidFill>
              </a:rPr>
              <a:t>where </a:t>
            </a:r>
            <a:r>
              <a:rPr lang="en-US" altLang="en-US" sz="2500" i="1" dirty="0" err="1">
                <a:solidFill>
                  <a:srgbClr val="000000"/>
                </a:solidFill>
              </a:rPr>
              <a:t>packageName</a:t>
            </a:r>
            <a:r>
              <a:rPr lang="en-US" altLang="en-US" sz="2500" i="1" dirty="0">
                <a:solidFill>
                  <a:srgbClr val="000000"/>
                </a:solidFill>
              </a:rPr>
              <a:t> </a:t>
            </a:r>
            <a:r>
              <a:rPr lang="en-US" altLang="en-US" sz="2500" dirty="0">
                <a:solidFill>
                  <a:srgbClr val="000000"/>
                </a:solidFill>
              </a:rPr>
              <a:t>is the package of the class, </a:t>
            </a:r>
            <a:r>
              <a:rPr lang="en-US" altLang="en-US" sz="2500" dirty="0" err="1">
                <a:solidFill>
                  <a:srgbClr val="000000"/>
                </a:solidFill>
              </a:rPr>
              <a:t>ClassName</a:t>
            </a:r>
            <a:r>
              <a:rPr lang="en-US" altLang="en-US" sz="2500" dirty="0">
                <a:solidFill>
                  <a:srgbClr val="000000"/>
                </a:solidFill>
              </a:rPr>
              <a:t> is the name of the class and </a:t>
            </a:r>
            <a:r>
              <a:rPr lang="en-US" altLang="en-US" sz="2500" i="1" dirty="0" err="1">
                <a:solidFill>
                  <a:srgbClr val="000000"/>
                </a:solidFill>
              </a:rPr>
              <a:t>staticMemberName</a:t>
            </a:r>
            <a:r>
              <a:rPr lang="en-US" altLang="en-US" sz="2500" i="1" dirty="0">
                <a:solidFill>
                  <a:srgbClr val="000000"/>
                </a:solidFill>
              </a:rPr>
              <a:t> </a:t>
            </a:r>
            <a:r>
              <a:rPr lang="en-US" altLang="en-US" sz="2500" dirty="0">
                <a:solidFill>
                  <a:srgbClr val="000000"/>
                </a:solidFill>
              </a:rPr>
              <a:t>is the name of the </a:t>
            </a:r>
            <a:r>
              <a:rPr lang="en-US" altLang="en-US" sz="2500" dirty="0">
                <a:solidFill>
                  <a:srgbClr val="000000"/>
                </a:solidFill>
                <a:latin typeface="Consolas" panose="020B0609020204030204" pitchFamily="49" charset="0"/>
              </a:rPr>
              <a:t>static</a:t>
            </a:r>
            <a:r>
              <a:rPr lang="en-US" altLang="en-US" sz="2500" dirty="0">
                <a:solidFill>
                  <a:srgbClr val="000000"/>
                </a:solidFill>
              </a:rPr>
              <a:t> field or method. </a:t>
            </a:r>
          </a:p>
          <a:p>
            <a:pPr eaLnBrk="1" hangingPunct="1">
              <a:lnSpc>
                <a:spcPct val="80000"/>
              </a:lnSpc>
            </a:pPr>
            <a:r>
              <a:rPr lang="en-US" altLang="en-US" sz="2500" dirty="0">
                <a:solidFill>
                  <a:srgbClr val="000000"/>
                </a:solidFill>
              </a:rPr>
              <a:t>The following syntax imports all </a:t>
            </a:r>
            <a:r>
              <a:rPr lang="en-US" altLang="en-US" sz="2500" dirty="0">
                <a:solidFill>
                  <a:srgbClr val="000000"/>
                </a:solidFill>
                <a:latin typeface="Consolas" panose="020B0609020204030204" pitchFamily="49" charset="0"/>
              </a:rPr>
              <a:t>static</a:t>
            </a:r>
            <a:r>
              <a:rPr lang="en-US" altLang="en-US" sz="2500" dirty="0">
                <a:solidFill>
                  <a:srgbClr val="000000"/>
                </a:solidFill>
              </a:rPr>
              <a:t> members of a class:</a:t>
            </a:r>
          </a:p>
          <a:p>
            <a:pPr lvl="2" eaLnBrk="1" hangingPunct="1">
              <a:lnSpc>
                <a:spcPct val="80000"/>
              </a:lnSpc>
              <a:buFont typeface="Wingdings 2" panose="05020102010507070707" pitchFamily="18" charset="2"/>
              <a:buNone/>
            </a:pPr>
            <a:r>
              <a:rPr lang="en-US" altLang="en-US" sz="1800" dirty="0">
                <a:solidFill>
                  <a:srgbClr val="0000FF"/>
                </a:solidFill>
                <a:latin typeface="Consolas" panose="020B0609020204030204" pitchFamily="49" charset="0"/>
              </a:rPr>
              <a:t>	</a:t>
            </a:r>
            <a:r>
              <a:rPr lang="en-US" altLang="en-US" sz="2000" dirty="0">
                <a:solidFill>
                  <a:srgbClr val="0000FF"/>
                </a:solidFill>
                <a:latin typeface="Consolas" panose="020B0609020204030204" pitchFamily="49" charset="0"/>
              </a:rPr>
              <a:t>import static</a:t>
            </a:r>
            <a:r>
              <a:rPr lang="en-US" altLang="en-US" sz="2000" dirty="0">
                <a:solidFill>
                  <a:srgbClr val="000000"/>
                </a:solidFill>
                <a:latin typeface="Consolas" panose="020B0609020204030204" pitchFamily="49" charset="0"/>
              </a:rPr>
              <a:t> </a:t>
            </a:r>
            <a:r>
              <a:rPr lang="en-US" altLang="en-US" sz="2000" i="1" dirty="0" err="1">
                <a:solidFill>
                  <a:srgbClr val="000000"/>
                </a:solidFill>
              </a:rPr>
              <a:t>packageName</a:t>
            </a:r>
            <a:r>
              <a:rPr lang="en-US" altLang="en-US" sz="2000" i="1" dirty="0" err="1">
                <a:solidFill>
                  <a:srgbClr val="000000"/>
                </a:solidFill>
                <a:latin typeface="Consolas" panose="020B0609020204030204" pitchFamily="49" charset="0"/>
              </a:rPr>
              <a:t>.</a:t>
            </a:r>
            <a:r>
              <a:rPr lang="en-US" altLang="en-US" sz="2000" i="1" dirty="0" err="1">
                <a:solidFill>
                  <a:srgbClr val="000000"/>
                </a:solidFill>
              </a:rPr>
              <a:t>ClassName</a:t>
            </a:r>
            <a:r>
              <a:rPr lang="en-US" altLang="en-US" sz="2000" i="1" dirty="0">
                <a:solidFill>
                  <a:srgbClr val="000000"/>
                </a:solidFill>
                <a:latin typeface="Consolas" panose="020B0609020204030204" pitchFamily="49" charset="0"/>
              </a:rPr>
              <a:t>.*;</a:t>
            </a:r>
          </a:p>
          <a:p>
            <a:pPr eaLnBrk="1" hangingPunct="1">
              <a:lnSpc>
                <a:spcPct val="80000"/>
              </a:lnSpc>
            </a:pPr>
            <a:r>
              <a:rPr lang="en-US" altLang="en-US" sz="2500" i="1" dirty="0" err="1">
                <a:solidFill>
                  <a:srgbClr val="000000"/>
                </a:solidFill>
              </a:rPr>
              <a:t>packageName</a:t>
            </a:r>
            <a:r>
              <a:rPr lang="en-US" altLang="en-US" sz="2500" i="1" dirty="0">
                <a:solidFill>
                  <a:srgbClr val="000000"/>
                </a:solidFill>
              </a:rPr>
              <a:t> </a:t>
            </a:r>
            <a:r>
              <a:rPr lang="en-US" altLang="en-US" sz="2500" dirty="0">
                <a:solidFill>
                  <a:srgbClr val="000000"/>
                </a:solidFill>
              </a:rPr>
              <a:t>is the package of the class and </a:t>
            </a:r>
            <a:r>
              <a:rPr lang="en-US" altLang="en-US" sz="2500" i="1" dirty="0" err="1">
                <a:solidFill>
                  <a:srgbClr val="000000"/>
                </a:solidFill>
              </a:rPr>
              <a:t>ClassName</a:t>
            </a:r>
            <a:r>
              <a:rPr lang="en-US" altLang="en-US" sz="2500" dirty="0">
                <a:solidFill>
                  <a:srgbClr val="000000"/>
                </a:solidFill>
              </a:rPr>
              <a:t> is the name of the clas</a:t>
            </a:r>
            <a:r>
              <a:rPr lang="en-US" altLang="en-US" sz="2300" dirty="0">
                <a:solidFill>
                  <a:srgbClr val="000000"/>
                </a:solidFill>
              </a:rPr>
              <a:t>s.</a:t>
            </a:r>
          </a:p>
          <a:p>
            <a:pPr lvl="1" eaLnBrk="1" hangingPunct="1">
              <a:lnSpc>
                <a:spcPct val="80000"/>
              </a:lnSpc>
            </a:pPr>
            <a:r>
              <a:rPr lang="en-US" altLang="en-US" sz="2000" dirty="0">
                <a:solidFill>
                  <a:srgbClr val="000000"/>
                </a:solidFill>
                <a:latin typeface="Consolas" panose="020B0609020204030204" pitchFamily="49" charset="0"/>
              </a:rPr>
              <a:t>*</a:t>
            </a:r>
            <a:r>
              <a:rPr lang="en-US" altLang="en-US" sz="2000" dirty="0">
                <a:solidFill>
                  <a:srgbClr val="000000"/>
                </a:solidFill>
              </a:rPr>
              <a:t> indicates that </a:t>
            </a:r>
            <a:r>
              <a:rPr lang="en-US" altLang="en-US" sz="2000" i="1" dirty="0">
                <a:solidFill>
                  <a:srgbClr val="000000"/>
                </a:solidFill>
              </a:rPr>
              <a:t>all </a:t>
            </a:r>
            <a:r>
              <a:rPr lang="en-US" altLang="en-US" sz="2000" dirty="0">
                <a:solidFill>
                  <a:srgbClr val="000000"/>
                </a:solidFill>
                <a:latin typeface="Consolas" panose="020B0609020204030204" pitchFamily="49" charset="0"/>
              </a:rPr>
              <a:t>static</a:t>
            </a:r>
            <a:r>
              <a:rPr lang="en-US" altLang="en-US" sz="2000" dirty="0">
                <a:solidFill>
                  <a:srgbClr val="000000"/>
                </a:solidFill>
              </a:rPr>
              <a:t> members of the specified class should be available for use in the class(</a:t>
            </a:r>
            <a:r>
              <a:rPr lang="en-US" altLang="en-US" sz="2000" dirty="0" err="1">
                <a:solidFill>
                  <a:srgbClr val="000000"/>
                </a:solidFill>
              </a:rPr>
              <a:t>es</a:t>
            </a:r>
            <a:r>
              <a:rPr lang="en-US" altLang="en-US" sz="2000" dirty="0">
                <a:solidFill>
                  <a:srgbClr val="000000"/>
                </a:solidFill>
              </a:rPr>
              <a:t>) declared in the file</a:t>
            </a:r>
            <a:r>
              <a:rPr lang="en-US" altLang="en-US" sz="2000" i="1" dirty="0">
                <a:solidFill>
                  <a:srgbClr val="000000"/>
                </a:solidFill>
              </a:rPr>
              <a:t>. </a:t>
            </a:r>
          </a:p>
          <a:p>
            <a:pPr eaLnBrk="1" hangingPunct="1">
              <a:lnSpc>
                <a:spcPct val="80000"/>
              </a:lnSpc>
            </a:pPr>
            <a:r>
              <a:rPr lang="en-US" altLang="en-US" sz="2500" dirty="0">
                <a:solidFill>
                  <a:srgbClr val="000000"/>
                </a:solidFill>
                <a:latin typeface="Consolas" panose="020B0609020204030204" pitchFamily="49" charset="0"/>
              </a:rPr>
              <a:t>static</a:t>
            </a:r>
            <a:r>
              <a:rPr lang="en-US" altLang="en-US" sz="2500" dirty="0">
                <a:solidFill>
                  <a:srgbClr val="000000"/>
                </a:solidFill>
              </a:rPr>
              <a:t> import declarations import only </a:t>
            </a:r>
            <a:r>
              <a:rPr lang="en-US" altLang="en-US" sz="2500" dirty="0">
                <a:solidFill>
                  <a:srgbClr val="000000"/>
                </a:solidFill>
                <a:latin typeface="Consolas" panose="020B0609020204030204" pitchFamily="49" charset="0"/>
              </a:rPr>
              <a:t>static</a:t>
            </a:r>
            <a:r>
              <a:rPr lang="en-US" altLang="en-US" sz="2500" dirty="0">
                <a:solidFill>
                  <a:srgbClr val="000000"/>
                </a:solidFill>
              </a:rPr>
              <a:t> class members. </a:t>
            </a:r>
          </a:p>
          <a:p>
            <a:pPr eaLnBrk="1" hangingPunct="1">
              <a:lnSpc>
                <a:spcPct val="80000"/>
              </a:lnSpc>
            </a:pPr>
            <a:r>
              <a:rPr lang="en-US" altLang="en-US" sz="2500" dirty="0">
                <a:solidFill>
                  <a:srgbClr val="000000"/>
                </a:solidFill>
              </a:rPr>
              <a:t>Regular </a:t>
            </a:r>
            <a:r>
              <a:rPr lang="en-US" altLang="en-US" sz="2500" dirty="0">
                <a:solidFill>
                  <a:srgbClr val="000000"/>
                </a:solidFill>
                <a:latin typeface="Consolas" panose="020B0609020204030204" pitchFamily="49" charset="0"/>
              </a:rPr>
              <a:t>import</a:t>
            </a:r>
            <a:r>
              <a:rPr lang="en-US" altLang="en-US" sz="2500" dirty="0">
                <a:solidFill>
                  <a:srgbClr val="000000"/>
                </a:solidFill>
              </a:rPr>
              <a:t> statements should be used to specify the classes used in a program.</a:t>
            </a:r>
          </a:p>
        </p:txBody>
      </p:sp>
      <p:sp>
        <p:nvSpPr>
          <p:cNvPr id="4" name="Footer Placeholder 3">
            <a:extLst>
              <a:ext uri="{FF2B5EF4-FFF2-40B4-BE49-F238E27FC236}">
                <a16:creationId xmlns:a16="http://schemas.microsoft.com/office/drawing/2014/main" id="{43861C54-7A51-42AC-91FF-98C4EEA3AF31}"/>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268610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8_OBP_Page_09">
            <a:extLst>
              <a:ext uri="{FF2B5EF4-FFF2-40B4-BE49-F238E27FC236}">
                <a16:creationId xmlns:a16="http://schemas.microsoft.com/office/drawing/2014/main" id="{9E951B18-C569-4418-A4A7-5183E4EF792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08013"/>
            <a:ext cx="12192000" cy="5641975"/>
          </a:xfrm>
          <a:prstGeom prst="rect">
            <a:avLst/>
          </a:prstGeom>
        </p:spPr>
      </p:pic>
      <p:sp>
        <p:nvSpPr>
          <p:cNvPr id="2" name="Footer Placeholder 1">
            <a:extLst>
              <a:ext uri="{FF2B5EF4-FFF2-40B4-BE49-F238E27FC236}">
                <a16:creationId xmlns:a16="http://schemas.microsoft.com/office/drawing/2014/main" id="{A8134DCF-749D-4495-A911-D61662F01A2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06905587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8_OBP_Page_63">
            <a:extLst>
              <a:ext uri="{FF2B5EF4-FFF2-40B4-BE49-F238E27FC236}">
                <a16:creationId xmlns:a16="http://schemas.microsoft.com/office/drawing/2014/main" id="{15FE2132-B005-48C2-8A92-E5D628D6594B}"/>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19063" y="0"/>
            <a:ext cx="11952287" cy="6858000"/>
          </a:xfrm>
          <a:prstGeom prst="rect">
            <a:avLst/>
          </a:prstGeom>
        </p:spPr>
      </p:pic>
      <p:sp>
        <p:nvSpPr>
          <p:cNvPr id="2" name="Footer Placeholder 1">
            <a:extLst>
              <a:ext uri="{FF2B5EF4-FFF2-40B4-BE49-F238E27FC236}">
                <a16:creationId xmlns:a16="http://schemas.microsoft.com/office/drawing/2014/main" id="{7FFE5628-2105-483C-BD10-4059BAB52A7E}"/>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6267031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C27D3-BD8B-478A-BC03-4AADD4AD2224}"/>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8.13  </a:t>
            </a:r>
            <a:r>
              <a:rPr lang="en-US" dirty="0">
                <a:solidFill>
                  <a:srgbClr val="3380E6"/>
                </a:solidFill>
                <a:latin typeface="Consolas" panose="020B0609020204030204" pitchFamily="49" charset="0"/>
              </a:rPr>
              <a:t>final</a:t>
            </a:r>
            <a:r>
              <a:rPr lang="en-US" dirty="0">
                <a:solidFill>
                  <a:srgbClr val="3380E6"/>
                </a:solidFill>
                <a:latin typeface="Calibri" panose="020F0502020204030204" pitchFamily="34" charset="0"/>
              </a:rPr>
              <a:t> Instance Variables</a:t>
            </a:r>
          </a:p>
        </p:txBody>
      </p:sp>
      <p:sp>
        <p:nvSpPr>
          <p:cNvPr id="108547" name="Text Placeholder 2">
            <a:extLst>
              <a:ext uri="{FF2B5EF4-FFF2-40B4-BE49-F238E27FC236}">
                <a16:creationId xmlns:a16="http://schemas.microsoft.com/office/drawing/2014/main" id="{5638A7BA-7DCD-4385-BFFD-DBFC639EAB0E}"/>
              </a:ext>
            </a:extLst>
          </p:cNvPr>
          <p:cNvSpPr>
            <a:spLocks noGrp="1"/>
          </p:cNvSpPr>
          <p:nvPr>
            <p:ph type="body" idx="1"/>
          </p:nvPr>
        </p:nvSpPr>
        <p:spPr/>
        <p:txBody>
          <a:bodyPr/>
          <a:lstStyle/>
          <a:p>
            <a:pPr eaLnBrk="1" hangingPunct="1"/>
            <a:r>
              <a:rPr lang="en-US" altLang="en-US" dirty="0">
                <a:solidFill>
                  <a:srgbClr val="000000"/>
                </a:solidFill>
              </a:rPr>
              <a:t>The </a:t>
            </a:r>
            <a:r>
              <a:rPr lang="en-US" altLang="en-US" dirty="0">
                <a:solidFill>
                  <a:srgbClr val="0000FF"/>
                </a:solidFill>
              </a:rPr>
              <a:t>principle of least privilege</a:t>
            </a:r>
            <a:r>
              <a:rPr lang="en-US" altLang="en-US" dirty="0">
                <a:solidFill>
                  <a:srgbClr val="000000"/>
                </a:solidFill>
              </a:rPr>
              <a:t> is fundamental to good software engineering.</a:t>
            </a:r>
            <a:r>
              <a:rPr lang="en-US" altLang="en-US" sz="2500" dirty="0">
                <a:solidFill>
                  <a:srgbClr val="000000"/>
                </a:solidFill>
              </a:rPr>
              <a:t> </a:t>
            </a:r>
          </a:p>
          <a:p>
            <a:pPr lvl="1" eaLnBrk="1" hangingPunct="1"/>
            <a:r>
              <a:rPr lang="en-US" altLang="en-US" dirty="0">
                <a:solidFill>
                  <a:srgbClr val="000000"/>
                </a:solidFill>
              </a:rPr>
              <a:t>Code should be granted only the amount of privilege and access that it needs to accomplish its designated task, but no more. </a:t>
            </a:r>
          </a:p>
          <a:p>
            <a:pPr lvl="1" eaLnBrk="1" hangingPunct="1"/>
            <a:r>
              <a:rPr lang="en-US" altLang="en-US" dirty="0">
                <a:solidFill>
                  <a:srgbClr val="000000"/>
                </a:solidFill>
              </a:rPr>
              <a:t>Makes your programs more robust by preventing code from accidentally (or maliciously) modifying variable values and calling methods that should not be accessible. </a:t>
            </a:r>
          </a:p>
          <a:p>
            <a:pPr eaLnBrk="1" hangingPunct="1"/>
            <a:r>
              <a:rPr lang="en-US" altLang="en-US" dirty="0">
                <a:solidFill>
                  <a:srgbClr val="000000"/>
                </a:solidFill>
              </a:rPr>
              <a:t>Keyword </a:t>
            </a:r>
            <a:r>
              <a:rPr lang="en-US" altLang="en-US" dirty="0">
                <a:solidFill>
                  <a:srgbClr val="000000"/>
                </a:solidFill>
                <a:latin typeface="Consolas" panose="020B0609020204030204" pitchFamily="49" charset="0"/>
              </a:rPr>
              <a:t>final</a:t>
            </a:r>
            <a:r>
              <a:rPr lang="en-US" altLang="en-US" dirty="0">
                <a:solidFill>
                  <a:srgbClr val="000000"/>
                </a:solidFill>
              </a:rPr>
              <a:t> specifies that a variable is not modifiable (i.e., it’s a constant) and any attempt to modify it is an error. </a:t>
            </a:r>
          </a:p>
          <a:p>
            <a:pPr lvl="2" eaLnBrk="1" hangingPunct="1">
              <a:buFont typeface="Wingdings 2" panose="05020102010507070707" pitchFamily="18" charset="2"/>
              <a:buNone/>
            </a:pPr>
            <a:r>
              <a:rPr lang="en-US" altLang="en-US" sz="1900" dirty="0">
                <a:solidFill>
                  <a:srgbClr val="0000FF"/>
                </a:solidFill>
                <a:latin typeface="Consolas" panose="020B0609020204030204" pitchFamily="49" charset="0"/>
              </a:rPr>
              <a:t>	</a:t>
            </a:r>
            <a:r>
              <a:rPr lang="en-US" altLang="en-US" sz="2000" dirty="0">
                <a:solidFill>
                  <a:srgbClr val="0000FF"/>
                </a:solidFill>
                <a:latin typeface="Consolas" panose="020B0609020204030204" pitchFamily="49" charset="0"/>
              </a:rPr>
              <a:t>private final </a:t>
            </a:r>
            <a:r>
              <a:rPr lang="en-US" altLang="en-US" sz="2000" dirty="0" err="1">
                <a:solidFill>
                  <a:srgbClr val="0000FF"/>
                </a:solidFill>
                <a:latin typeface="Consolas" panose="020B0609020204030204" pitchFamily="49" charset="0"/>
              </a:rPr>
              <a:t>int</a:t>
            </a:r>
            <a:r>
              <a:rPr lang="en-US" altLang="en-US" sz="2000" dirty="0">
                <a:solidFill>
                  <a:srgbClr val="000000"/>
                </a:solidFill>
                <a:latin typeface="Consolas" panose="020B0609020204030204" pitchFamily="49" charset="0"/>
              </a:rPr>
              <a:t> </a:t>
            </a:r>
            <a:r>
              <a:rPr lang="en-US" altLang="en-US" sz="2000" dirty="0">
                <a:solidFill>
                  <a:srgbClr val="128AFF"/>
                </a:solidFill>
                <a:latin typeface="Consolas" panose="020B0609020204030204" pitchFamily="49" charset="0"/>
              </a:rPr>
              <a:t>INCREMENT</a:t>
            </a:r>
            <a:r>
              <a:rPr lang="en-US" altLang="en-US" sz="2000" dirty="0">
                <a:solidFill>
                  <a:srgbClr val="000000"/>
                </a:solidFill>
                <a:latin typeface="Consolas" panose="020B0609020204030204" pitchFamily="49" charset="0"/>
              </a:rPr>
              <a:t>;</a:t>
            </a:r>
          </a:p>
          <a:p>
            <a:pPr lvl="1" eaLnBrk="1" hangingPunct="1"/>
            <a:r>
              <a:rPr lang="en-US" altLang="en-US" dirty="0">
                <a:solidFill>
                  <a:srgbClr val="000000"/>
                </a:solidFill>
              </a:rPr>
              <a:t>Declares a </a:t>
            </a:r>
            <a:r>
              <a:rPr lang="en-US" altLang="en-US" dirty="0">
                <a:solidFill>
                  <a:srgbClr val="000000"/>
                </a:solidFill>
                <a:latin typeface="Consolas" panose="020B0609020204030204" pitchFamily="49" charset="0"/>
              </a:rPr>
              <a:t>final</a:t>
            </a:r>
            <a:r>
              <a:rPr lang="en-US" altLang="en-US" dirty="0">
                <a:solidFill>
                  <a:srgbClr val="000000"/>
                </a:solidFill>
              </a:rPr>
              <a:t> (constant) instance variable </a:t>
            </a:r>
            <a:r>
              <a:rPr lang="en-US" altLang="en-US" dirty="0">
                <a:solidFill>
                  <a:srgbClr val="000000"/>
                </a:solidFill>
                <a:latin typeface="Consolas" panose="020B0609020204030204" pitchFamily="49" charset="0"/>
              </a:rPr>
              <a:t>INCREMENT</a:t>
            </a:r>
            <a:r>
              <a:rPr lang="en-US" altLang="en-US" dirty="0">
                <a:solidFill>
                  <a:srgbClr val="000000"/>
                </a:solidFill>
              </a:rPr>
              <a:t> of type </a:t>
            </a:r>
            <a:r>
              <a:rPr lang="en-US" altLang="en-US" dirty="0">
                <a:solidFill>
                  <a:srgbClr val="000000"/>
                </a:solidFill>
                <a:latin typeface="Consolas" panose="020B0609020204030204" pitchFamily="49" charset="0"/>
              </a:rPr>
              <a:t>int</a:t>
            </a:r>
            <a:r>
              <a:rPr lang="en-US" altLang="en-US" dirty="0">
                <a:solidFill>
                  <a:srgbClr val="000000"/>
                </a:solidFill>
              </a:rPr>
              <a:t>.</a:t>
            </a:r>
            <a:r>
              <a:rPr lang="en-US" altLang="en-US" sz="2100" dirty="0">
                <a:solidFill>
                  <a:srgbClr val="000000"/>
                </a:solidFill>
              </a:rPr>
              <a:t> </a:t>
            </a:r>
          </a:p>
        </p:txBody>
      </p:sp>
      <p:sp>
        <p:nvSpPr>
          <p:cNvPr id="4" name="Footer Placeholder 3">
            <a:extLst>
              <a:ext uri="{FF2B5EF4-FFF2-40B4-BE49-F238E27FC236}">
                <a16:creationId xmlns:a16="http://schemas.microsoft.com/office/drawing/2014/main" id="{AD5F1CA9-F4B3-4E7D-A84C-7EC5F5829E5C}"/>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86191418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BA8A5-1198-47C8-B387-F3ED157E19A8}"/>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8.13  </a:t>
            </a:r>
            <a:r>
              <a:rPr lang="en-US" dirty="0">
                <a:solidFill>
                  <a:srgbClr val="3380E6"/>
                </a:solidFill>
                <a:latin typeface="Consolas" panose="020B0609020204030204" pitchFamily="49" charset="0"/>
              </a:rPr>
              <a:t>final</a:t>
            </a:r>
            <a:r>
              <a:rPr lang="en-US" dirty="0">
                <a:solidFill>
                  <a:srgbClr val="3380E6"/>
                </a:solidFill>
                <a:latin typeface="Calibri" panose="020F0502020204030204" pitchFamily="34" charset="0"/>
              </a:rPr>
              <a:t> Instance Variables (cont.)</a:t>
            </a:r>
          </a:p>
        </p:txBody>
      </p:sp>
      <p:sp>
        <p:nvSpPr>
          <p:cNvPr id="109571" name="Text Placeholder 2">
            <a:extLst>
              <a:ext uri="{FF2B5EF4-FFF2-40B4-BE49-F238E27FC236}">
                <a16:creationId xmlns:a16="http://schemas.microsoft.com/office/drawing/2014/main" id="{4B9AF827-FD45-4B61-9E8E-353EAD9BF509}"/>
              </a:ext>
            </a:extLst>
          </p:cNvPr>
          <p:cNvSpPr>
            <a:spLocks noGrp="1"/>
          </p:cNvSpPr>
          <p:nvPr>
            <p:ph type="body" idx="1"/>
          </p:nvPr>
        </p:nvSpPr>
        <p:spPr/>
        <p:txBody>
          <a:bodyPr/>
          <a:lstStyle/>
          <a:p>
            <a:pPr eaLnBrk="1" hangingPunct="1"/>
            <a:r>
              <a:rPr lang="en-US" altLang="en-US" dirty="0">
                <a:solidFill>
                  <a:srgbClr val="000000"/>
                </a:solidFill>
                <a:latin typeface="Consolas" panose="020B0609020204030204" pitchFamily="49" charset="0"/>
              </a:rPr>
              <a:t>final</a:t>
            </a:r>
            <a:r>
              <a:rPr lang="en-US" altLang="en-US" dirty="0">
                <a:solidFill>
                  <a:srgbClr val="000000"/>
                </a:solidFill>
              </a:rPr>
              <a:t> variables can be initialized when they are declared or by each of the class’s constructors so that each object of the class has a different value.</a:t>
            </a:r>
          </a:p>
          <a:p>
            <a:pPr eaLnBrk="1" hangingPunct="1"/>
            <a:r>
              <a:rPr lang="en-US" altLang="en-US" dirty="0">
                <a:solidFill>
                  <a:srgbClr val="000000"/>
                </a:solidFill>
              </a:rPr>
              <a:t>If a class provides multiple constructors, every one would be required to initialize each </a:t>
            </a:r>
            <a:r>
              <a:rPr lang="en-US" altLang="en-US" dirty="0">
                <a:solidFill>
                  <a:srgbClr val="000000"/>
                </a:solidFill>
                <a:latin typeface="Consolas" panose="020B0609020204030204" pitchFamily="49" charset="0"/>
              </a:rPr>
              <a:t>final</a:t>
            </a:r>
            <a:r>
              <a:rPr lang="en-US" altLang="en-US" dirty="0">
                <a:solidFill>
                  <a:srgbClr val="000000"/>
                </a:solidFill>
              </a:rPr>
              <a:t> variable. </a:t>
            </a:r>
          </a:p>
          <a:p>
            <a:pPr eaLnBrk="1" hangingPunct="1"/>
            <a:r>
              <a:rPr lang="en-US" altLang="en-US" dirty="0">
                <a:solidFill>
                  <a:srgbClr val="000000"/>
                </a:solidFill>
              </a:rPr>
              <a:t>A </a:t>
            </a:r>
            <a:r>
              <a:rPr lang="en-US" altLang="en-US" dirty="0">
                <a:solidFill>
                  <a:srgbClr val="000000"/>
                </a:solidFill>
                <a:latin typeface="Consolas" panose="020B0609020204030204" pitchFamily="49" charset="0"/>
              </a:rPr>
              <a:t>final</a:t>
            </a:r>
            <a:r>
              <a:rPr lang="en-US" altLang="en-US" dirty="0">
                <a:solidFill>
                  <a:srgbClr val="000000"/>
                </a:solidFill>
              </a:rPr>
              <a:t> variable cannot be modified by assignment after it’s initialized. </a:t>
            </a:r>
          </a:p>
          <a:p>
            <a:pPr eaLnBrk="1" hangingPunct="1"/>
            <a:r>
              <a:rPr lang="en-US" altLang="en-US" dirty="0">
                <a:solidFill>
                  <a:srgbClr val="000000"/>
                </a:solidFill>
              </a:rPr>
              <a:t>If a </a:t>
            </a:r>
            <a:r>
              <a:rPr lang="en-US" altLang="en-US" dirty="0">
                <a:solidFill>
                  <a:srgbClr val="000000"/>
                </a:solidFill>
                <a:latin typeface="Consolas" panose="020B0609020204030204" pitchFamily="49" charset="0"/>
              </a:rPr>
              <a:t>final</a:t>
            </a:r>
            <a:r>
              <a:rPr lang="en-US" altLang="en-US" dirty="0">
                <a:solidFill>
                  <a:srgbClr val="000000"/>
                </a:solidFill>
              </a:rPr>
              <a:t> variable is not initialized, a compilation error occurs. </a:t>
            </a:r>
          </a:p>
        </p:txBody>
      </p:sp>
      <p:sp>
        <p:nvSpPr>
          <p:cNvPr id="4" name="Footer Placeholder 3">
            <a:extLst>
              <a:ext uri="{FF2B5EF4-FFF2-40B4-BE49-F238E27FC236}">
                <a16:creationId xmlns:a16="http://schemas.microsoft.com/office/drawing/2014/main" id="{80DD1DD5-0FB4-4AC5-A960-F88BDEBB2BE4}"/>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27662378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BC06E-DFAA-40A5-A469-E3764035A357}"/>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8.14  </a:t>
            </a:r>
            <a:r>
              <a:rPr lang="en-US" dirty="0">
                <a:solidFill>
                  <a:srgbClr val="3380E6"/>
                </a:solidFill>
                <a:latin typeface="Calibri" panose="020F0502020204030204" pitchFamily="34" charset="0"/>
              </a:rPr>
              <a:t>Package Access</a:t>
            </a:r>
          </a:p>
        </p:txBody>
      </p:sp>
      <p:sp>
        <p:nvSpPr>
          <p:cNvPr id="114691" name="Text Placeholder 2">
            <a:extLst>
              <a:ext uri="{FF2B5EF4-FFF2-40B4-BE49-F238E27FC236}">
                <a16:creationId xmlns:a16="http://schemas.microsoft.com/office/drawing/2014/main" id="{004EBE51-606F-4899-A7EA-48E8FBD99D3C}"/>
              </a:ext>
            </a:extLst>
          </p:cNvPr>
          <p:cNvSpPr>
            <a:spLocks noGrp="1"/>
          </p:cNvSpPr>
          <p:nvPr>
            <p:ph type="body" idx="1"/>
          </p:nvPr>
        </p:nvSpPr>
        <p:spPr/>
        <p:txBody>
          <a:bodyPr/>
          <a:lstStyle/>
          <a:p>
            <a:pPr eaLnBrk="1" hangingPunct="1"/>
            <a:r>
              <a:rPr lang="en-US" altLang="en-US" dirty="0">
                <a:solidFill>
                  <a:srgbClr val="000000"/>
                </a:solidFill>
              </a:rPr>
              <a:t>If no access modifier is specified for a method or variable when it’s declared in a class, the method or variable is considered to have </a:t>
            </a:r>
            <a:r>
              <a:rPr lang="en-US" altLang="en-US" dirty="0">
                <a:solidFill>
                  <a:srgbClr val="0000FF"/>
                </a:solidFill>
              </a:rPr>
              <a:t>package access</a:t>
            </a:r>
            <a:r>
              <a:rPr lang="en-US" altLang="en-US" dirty="0">
                <a:solidFill>
                  <a:srgbClr val="000000"/>
                </a:solidFill>
              </a:rPr>
              <a:t>. </a:t>
            </a:r>
          </a:p>
          <a:p>
            <a:pPr eaLnBrk="1" hangingPunct="1"/>
            <a:r>
              <a:rPr lang="en-US" altLang="en-US" dirty="0">
                <a:solidFill>
                  <a:srgbClr val="000000"/>
                </a:solidFill>
              </a:rPr>
              <a:t>In a program uses </a:t>
            </a:r>
            <a:r>
              <a:rPr lang="en-US" altLang="en-US" i="1" dirty="0">
                <a:solidFill>
                  <a:srgbClr val="000000"/>
                </a:solidFill>
              </a:rPr>
              <a:t>multiple</a:t>
            </a:r>
            <a:r>
              <a:rPr lang="en-US" altLang="en-US" dirty="0">
                <a:solidFill>
                  <a:srgbClr val="000000"/>
                </a:solidFill>
              </a:rPr>
              <a:t> classes from the </a:t>
            </a:r>
            <a:r>
              <a:rPr lang="en-US" altLang="en-US" i="1" dirty="0">
                <a:solidFill>
                  <a:srgbClr val="000000"/>
                </a:solidFill>
              </a:rPr>
              <a:t>same</a:t>
            </a:r>
            <a:r>
              <a:rPr lang="en-US" altLang="en-US" dirty="0">
                <a:solidFill>
                  <a:srgbClr val="000000"/>
                </a:solidFill>
              </a:rPr>
              <a:t> package, these classes can access each other’s package-access members directly through references to objects of the appropriate classes, or in the case of </a:t>
            </a:r>
            <a:r>
              <a:rPr lang="en-US" altLang="en-US" dirty="0">
                <a:solidFill>
                  <a:srgbClr val="000000"/>
                </a:solidFill>
                <a:latin typeface="Consolas" panose="020B0609020204030204" pitchFamily="49" charset="0"/>
              </a:rPr>
              <a:t>static</a:t>
            </a:r>
            <a:r>
              <a:rPr lang="en-US" altLang="en-US" dirty="0">
                <a:solidFill>
                  <a:srgbClr val="000000"/>
                </a:solidFill>
              </a:rPr>
              <a:t> members through the class name. </a:t>
            </a:r>
          </a:p>
          <a:p>
            <a:pPr eaLnBrk="1" hangingPunct="1"/>
            <a:r>
              <a:rPr lang="en-US" altLang="en-US" dirty="0">
                <a:solidFill>
                  <a:srgbClr val="000000"/>
                </a:solidFill>
              </a:rPr>
              <a:t>Package access is rarely used.</a:t>
            </a:r>
          </a:p>
        </p:txBody>
      </p:sp>
      <p:sp>
        <p:nvSpPr>
          <p:cNvPr id="4" name="Footer Placeholder 3">
            <a:extLst>
              <a:ext uri="{FF2B5EF4-FFF2-40B4-BE49-F238E27FC236}">
                <a16:creationId xmlns:a16="http://schemas.microsoft.com/office/drawing/2014/main" id="{9435E57D-6C05-4B3A-8390-5BFF26B380FD}"/>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76173252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8_OBP_Page_68">
            <a:extLst>
              <a:ext uri="{FF2B5EF4-FFF2-40B4-BE49-F238E27FC236}">
                <a16:creationId xmlns:a16="http://schemas.microsoft.com/office/drawing/2014/main" id="{B938D77E-7402-43D1-9B9C-E061FC9EF02F}"/>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81038" y="0"/>
            <a:ext cx="10829925" cy="6858000"/>
          </a:xfrm>
          <a:prstGeom prst="rect">
            <a:avLst/>
          </a:prstGeom>
        </p:spPr>
      </p:pic>
      <p:sp>
        <p:nvSpPr>
          <p:cNvPr id="2" name="Footer Placeholder 1">
            <a:extLst>
              <a:ext uri="{FF2B5EF4-FFF2-40B4-BE49-F238E27FC236}">
                <a16:creationId xmlns:a16="http://schemas.microsoft.com/office/drawing/2014/main" id="{1D04B9B0-F930-472E-B39A-97659F8FD85E}"/>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66780616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8_OBP_Page_69">
            <a:extLst>
              <a:ext uri="{FF2B5EF4-FFF2-40B4-BE49-F238E27FC236}">
                <a16:creationId xmlns:a16="http://schemas.microsoft.com/office/drawing/2014/main" id="{3581ECE7-89EE-4B0D-B5EF-4ED466F792E1}"/>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379413" y="0"/>
            <a:ext cx="11431587" cy="6858000"/>
          </a:xfrm>
          <a:prstGeom prst="rect">
            <a:avLst/>
          </a:prstGeom>
        </p:spPr>
      </p:pic>
      <p:sp>
        <p:nvSpPr>
          <p:cNvPr id="2" name="Footer Placeholder 1">
            <a:extLst>
              <a:ext uri="{FF2B5EF4-FFF2-40B4-BE49-F238E27FC236}">
                <a16:creationId xmlns:a16="http://schemas.microsoft.com/office/drawing/2014/main" id="{087ABE67-3E6D-4C1C-B150-AD6C0AD1FE7E}"/>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19627899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CA256-FA51-4643-A217-EE1E33D2C92B}"/>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8.15  </a:t>
            </a:r>
            <a:r>
              <a:rPr lang="en-US" dirty="0">
                <a:solidFill>
                  <a:srgbClr val="3380E6"/>
                </a:solidFill>
                <a:latin typeface="Calibri" panose="020F0502020204030204" pitchFamily="34" charset="0"/>
              </a:rPr>
              <a:t>Using </a:t>
            </a:r>
            <a:r>
              <a:rPr lang="en-US" dirty="0" err="1">
                <a:solidFill>
                  <a:srgbClr val="3380E6"/>
                </a:solidFill>
                <a:latin typeface="Consolas" panose="020B0609020204030204" pitchFamily="49" charset="0"/>
              </a:rPr>
              <a:t>BigDecimal</a:t>
            </a:r>
            <a:r>
              <a:rPr lang="en-US" dirty="0">
                <a:solidFill>
                  <a:srgbClr val="3380E6"/>
                </a:solidFill>
                <a:latin typeface="Calibri" panose="020F0502020204030204" pitchFamily="34" charset="0"/>
              </a:rPr>
              <a:t> for Precise Monetary Calculations</a:t>
            </a:r>
          </a:p>
        </p:txBody>
      </p:sp>
      <p:sp>
        <p:nvSpPr>
          <p:cNvPr id="118787" name="Text Placeholder 2">
            <a:extLst>
              <a:ext uri="{FF2B5EF4-FFF2-40B4-BE49-F238E27FC236}">
                <a16:creationId xmlns:a16="http://schemas.microsoft.com/office/drawing/2014/main" id="{CDB87F81-9E21-45C2-8613-B01EA8EDD8ED}"/>
              </a:ext>
            </a:extLst>
          </p:cNvPr>
          <p:cNvSpPr>
            <a:spLocks noGrp="1"/>
          </p:cNvSpPr>
          <p:nvPr>
            <p:ph type="body" idx="1"/>
          </p:nvPr>
        </p:nvSpPr>
        <p:spPr/>
        <p:txBody>
          <a:bodyPr/>
          <a:lstStyle/>
          <a:p>
            <a:pPr eaLnBrk="1" hangingPunct="1"/>
            <a:r>
              <a:rPr lang="en-US" altLang="en-US" dirty="0">
                <a:solidFill>
                  <a:srgbClr val="000000"/>
                </a:solidFill>
              </a:rPr>
              <a:t>In earlier chapters, we demonstrated monetary calculations using values of type </a:t>
            </a:r>
            <a:r>
              <a:rPr lang="en-US" altLang="en-US" dirty="0">
                <a:solidFill>
                  <a:srgbClr val="000000"/>
                </a:solidFill>
                <a:latin typeface="Consolas" panose="020B0609020204030204" pitchFamily="49" charset="0"/>
              </a:rPr>
              <a:t>double</a:t>
            </a:r>
            <a:r>
              <a:rPr lang="en-US" altLang="en-US" dirty="0">
                <a:solidFill>
                  <a:srgbClr val="000000"/>
                </a:solidFill>
              </a:rPr>
              <a:t>. </a:t>
            </a:r>
          </a:p>
          <a:p>
            <a:pPr lvl="1" eaLnBrk="1" hangingPunct="1"/>
            <a:r>
              <a:rPr lang="en-US" altLang="en-US" dirty="0">
                <a:solidFill>
                  <a:srgbClr val="000000"/>
                </a:solidFill>
              </a:rPr>
              <a:t>some </a:t>
            </a:r>
            <a:r>
              <a:rPr lang="en-US" altLang="en-US" dirty="0">
                <a:solidFill>
                  <a:srgbClr val="000000"/>
                </a:solidFill>
                <a:latin typeface="Consolas" panose="020B0609020204030204" pitchFamily="49" charset="0"/>
              </a:rPr>
              <a:t>double</a:t>
            </a:r>
            <a:r>
              <a:rPr lang="en-US" altLang="en-US" dirty="0">
                <a:solidFill>
                  <a:srgbClr val="000000"/>
                </a:solidFill>
              </a:rPr>
              <a:t> values are represented approximately. </a:t>
            </a:r>
          </a:p>
          <a:p>
            <a:pPr eaLnBrk="1" hangingPunct="1"/>
            <a:r>
              <a:rPr lang="en-US" altLang="en-US" dirty="0">
                <a:solidFill>
                  <a:srgbClr val="000000"/>
                </a:solidFill>
              </a:rPr>
              <a:t>Any application that requires precise floating-point calculations—such as those in financial applications—should instead use class </a:t>
            </a:r>
            <a:r>
              <a:rPr lang="en-US" altLang="en-US" dirty="0" err="1">
                <a:solidFill>
                  <a:srgbClr val="000000"/>
                </a:solidFill>
                <a:latin typeface="Consolas" panose="020B0609020204030204" pitchFamily="49" charset="0"/>
              </a:rPr>
              <a:t>BigDecimal</a:t>
            </a:r>
            <a:r>
              <a:rPr lang="en-US" altLang="en-US" dirty="0">
                <a:solidFill>
                  <a:srgbClr val="000000"/>
                </a:solidFill>
              </a:rPr>
              <a:t> (from package </a:t>
            </a:r>
            <a:r>
              <a:rPr lang="en-US" altLang="en-US" dirty="0" err="1">
                <a:solidFill>
                  <a:srgbClr val="000000"/>
                </a:solidFill>
                <a:latin typeface="Consolas" panose="020B0609020204030204" pitchFamily="49" charset="0"/>
              </a:rPr>
              <a:t>java.math</a:t>
            </a:r>
            <a:r>
              <a:rPr lang="en-US" altLang="en-US" dirty="0">
                <a:solidFill>
                  <a:srgbClr val="000000"/>
                </a:solidFill>
              </a:rPr>
              <a:t>). </a:t>
            </a:r>
          </a:p>
        </p:txBody>
      </p:sp>
      <p:sp>
        <p:nvSpPr>
          <p:cNvPr id="4" name="Footer Placeholder 3">
            <a:extLst>
              <a:ext uri="{FF2B5EF4-FFF2-40B4-BE49-F238E27FC236}">
                <a16:creationId xmlns:a16="http://schemas.microsoft.com/office/drawing/2014/main" id="{42131FDD-C8C2-4DC4-9C94-7CB39AB4271E}"/>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47004138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8_OBP_Page_70">
            <a:extLst>
              <a:ext uri="{FF2B5EF4-FFF2-40B4-BE49-F238E27FC236}">
                <a16:creationId xmlns:a16="http://schemas.microsoft.com/office/drawing/2014/main" id="{145B3A6E-8982-4BA6-82BE-690CF6569580}"/>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461963"/>
            <a:ext cx="12192000" cy="5934075"/>
          </a:xfrm>
          <a:prstGeom prst="rect">
            <a:avLst/>
          </a:prstGeom>
        </p:spPr>
      </p:pic>
      <p:sp>
        <p:nvSpPr>
          <p:cNvPr id="2" name="Footer Placeholder 1">
            <a:extLst>
              <a:ext uri="{FF2B5EF4-FFF2-40B4-BE49-F238E27FC236}">
                <a16:creationId xmlns:a16="http://schemas.microsoft.com/office/drawing/2014/main" id="{34AF3538-58B8-4EF3-977F-4C710F5EB4F1}"/>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75304583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8_OBP_Page_71">
            <a:extLst>
              <a:ext uri="{FF2B5EF4-FFF2-40B4-BE49-F238E27FC236}">
                <a16:creationId xmlns:a16="http://schemas.microsoft.com/office/drawing/2014/main" id="{5EB26FDD-1191-464C-9906-9529AD02F7D7}"/>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754063"/>
            <a:ext cx="12192000" cy="5348287"/>
          </a:xfrm>
          <a:prstGeom prst="rect">
            <a:avLst/>
          </a:prstGeom>
        </p:spPr>
      </p:pic>
      <p:sp>
        <p:nvSpPr>
          <p:cNvPr id="2" name="Footer Placeholder 1">
            <a:extLst>
              <a:ext uri="{FF2B5EF4-FFF2-40B4-BE49-F238E27FC236}">
                <a16:creationId xmlns:a16="http://schemas.microsoft.com/office/drawing/2014/main" id="{886C1328-2780-4C7D-985D-27507D082466}"/>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85127691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8_OBP_Page_72">
            <a:extLst>
              <a:ext uri="{FF2B5EF4-FFF2-40B4-BE49-F238E27FC236}">
                <a16:creationId xmlns:a16="http://schemas.microsoft.com/office/drawing/2014/main" id="{41F3A69F-3EA9-42FA-854A-1B3A055FA305}"/>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890588"/>
            <a:ext cx="12192000" cy="5076825"/>
          </a:xfrm>
          <a:prstGeom prst="rect">
            <a:avLst/>
          </a:prstGeom>
        </p:spPr>
      </p:pic>
      <p:sp>
        <p:nvSpPr>
          <p:cNvPr id="2" name="Footer Placeholder 1">
            <a:extLst>
              <a:ext uri="{FF2B5EF4-FFF2-40B4-BE49-F238E27FC236}">
                <a16:creationId xmlns:a16="http://schemas.microsoft.com/office/drawing/2014/main" id="{F8B40A62-7287-4A54-8C37-079146D04F88}"/>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693765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8_OBP_Page_13">
            <a:extLst>
              <a:ext uri="{FF2B5EF4-FFF2-40B4-BE49-F238E27FC236}">
                <a16:creationId xmlns:a16="http://schemas.microsoft.com/office/drawing/2014/main" id="{C174EB7D-30C3-4E7C-95C1-2C61AAEE19D4}"/>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8575"/>
            <a:ext cx="12192000" cy="6800850"/>
          </a:xfrm>
          <a:prstGeom prst="rect">
            <a:avLst/>
          </a:prstGeom>
        </p:spPr>
      </p:pic>
      <p:sp>
        <p:nvSpPr>
          <p:cNvPr id="2" name="Footer Placeholder 1">
            <a:extLst>
              <a:ext uri="{FF2B5EF4-FFF2-40B4-BE49-F238E27FC236}">
                <a16:creationId xmlns:a16="http://schemas.microsoft.com/office/drawing/2014/main" id="{8FACCB60-101A-41D0-BFF2-FE036BF29E2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663910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1735A-81B1-44F5-98C9-C07085DEB8B5}"/>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8.15  </a:t>
            </a:r>
            <a:r>
              <a:rPr lang="en-US" dirty="0">
                <a:solidFill>
                  <a:srgbClr val="3380E6"/>
                </a:solidFill>
                <a:latin typeface="Calibri" panose="020F0502020204030204" pitchFamily="34" charset="0"/>
              </a:rPr>
              <a:t>Using </a:t>
            </a:r>
            <a:r>
              <a:rPr lang="en-US" dirty="0" err="1">
                <a:solidFill>
                  <a:srgbClr val="3380E6"/>
                </a:solidFill>
                <a:latin typeface="Consolas" panose="020B0609020204030204" pitchFamily="49" charset="0"/>
              </a:rPr>
              <a:t>BigDecimal</a:t>
            </a:r>
            <a:r>
              <a:rPr lang="en-US" dirty="0">
                <a:solidFill>
                  <a:srgbClr val="3380E6"/>
                </a:solidFill>
                <a:latin typeface="Calibri" panose="020F0502020204030204" pitchFamily="34" charset="0"/>
              </a:rPr>
              <a:t> for Precise Monetary Calculations (Cont.)</a:t>
            </a:r>
          </a:p>
        </p:txBody>
      </p:sp>
      <p:sp>
        <p:nvSpPr>
          <p:cNvPr id="138243" name="Text Placeholder 2">
            <a:extLst>
              <a:ext uri="{FF2B5EF4-FFF2-40B4-BE49-F238E27FC236}">
                <a16:creationId xmlns:a16="http://schemas.microsoft.com/office/drawing/2014/main" id="{3D841D59-32BD-4447-A15C-7CCC439ACE6B}"/>
              </a:ext>
            </a:extLst>
          </p:cNvPr>
          <p:cNvSpPr>
            <a:spLocks noGrp="1"/>
          </p:cNvSpPr>
          <p:nvPr>
            <p:ph type="body" idx="1"/>
          </p:nvPr>
        </p:nvSpPr>
        <p:spPr/>
        <p:txBody>
          <a:bodyPr/>
          <a:lstStyle/>
          <a:p>
            <a:pPr marL="109537" indent="0">
              <a:buNone/>
              <a:defRPr/>
            </a:pPr>
            <a:r>
              <a:rPr lang="en-US" altLang="en-US" b="1" i="1" dirty="0">
                <a:solidFill>
                  <a:srgbClr val="000000"/>
                </a:solidFill>
              </a:rPr>
              <a:t>Interest Calculations Using </a:t>
            </a:r>
            <a:r>
              <a:rPr lang="en-US" altLang="en-US" b="1" i="1" dirty="0" err="1">
                <a:solidFill>
                  <a:srgbClr val="000000"/>
                </a:solidFill>
                <a:latin typeface="Consolas" panose="020B0609020204030204" pitchFamily="49" charset="0"/>
              </a:rPr>
              <a:t>BigDecimal</a:t>
            </a:r>
            <a:r>
              <a:rPr lang="en-US" altLang="en-US" b="1" i="1" dirty="0">
                <a:solidFill>
                  <a:srgbClr val="000000"/>
                </a:solidFill>
                <a:latin typeface="Consolas" panose="020B0609020204030204" pitchFamily="49" charset="0"/>
              </a:rPr>
              <a:t> </a:t>
            </a:r>
          </a:p>
          <a:p>
            <a:pPr eaLnBrk="1" hangingPunct="1">
              <a:defRPr/>
            </a:pPr>
            <a:r>
              <a:rPr lang="en-US" altLang="en-US" dirty="0">
                <a:solidFill>
                  <a:srgbClr val="000000"/>
                </a:solidFill>
              </a:rPr>
              <a:t>Figure 8.16 </a:t>
            </a:r>
            <a:r>
              <a:rPr lang="en-US" altLang="en-US" dirty="0" err="1">
                <a:solidFill>
                  <a:srgbClr val="000000"/>
                </a:solidFill>
              </a:rPr>
              <a:t>reimplements</a:t>
            </a:r>
            <a:r>
              <a:rPr lang="en-US" altLang="en-US" dirty="0">
                <a:solidFill>
                  <a:srgbClr val="000000"/>
                </a:solidFill>
              </a:rPr>
              <a:t> the interest calculation example of Fig. 5.6 using objects of class </a:t>
            </a:r>
            <a:r>
              <a:rPr lang="en-US" altLang="en-US" dirty="0" err="1">
                <a:solidFill>
                  <a:srgbClr val="000000"/>
                </a:solidFill>
                <a:latin typeface="Consolas" panose="020B0609020204030204" pitchFamily="49" charset="0"/>
              </a:rPr>
              <a:t>BigDecimal</a:t>
            </a:r>
            <a:r>
              <a:rPr lang="en-US" altLang="en-US" dirty="0">
                <a:solidFill>
                  <a:srgbClr val="000000"/>
                </a:solidFill>
              </a:rPr>
              <a:t> to perform the calculations. </a:t>
            </a:r>
          </a:p>
          <a:p>
            <a:pPr eaLnBrk="1" hangingPunct="1">
              <a:defRPr/>
            </a:pPr>
            <a:r>
              <a:rPr lang="en-US" altLang="en-US" dirty="0">
                <a:solidFill>
                  <a:srgbClr val="000000"/>
                </a:solidFill>
              </a:rPr>
              <a:t>We also introduce class </a:t>
            </a:r>
            <a:r>
              <a:rPr lang="en-US" altLang="en-US" dirty="0" err="1">
                <a:solidFill>
                  <a:srgbClr val="000000"/>
                </a:solidFill>
                <a:latin typeface="Consolas" panose="020B0609020204030204" pitchFamily="49" charset="0"/>
              </a:rPr>
              <a:t>NumberFormat</a:t>
            </a:r>
            <a:r>
              <a:rPr lang="en-US" altLang="en-US" dirty="0">
                <a:solidFill>
                  <a:srgbClr val="000000"/>
                </a:solidFill>
              </a:rPr>
              <a:t> (package </a:t>
            </a:r>
            <a:r>
              <a:rPr lang="en-US" altLang="en-US" dirty="0" err="1">
                <a:solidFill>
                  <a:srgbClr val="000000"/>
                </a:solidFill>
                <a:latin typeface="Consolas" panose="020B0609020204030204" pitchFamily="49" charset="0"/>
              </a:rPr>
              <a:t>java.text</a:t>
            </a:r>
            <a:r>
              <a:rPr lang="en-US" altLang="en-US" dirty="0">
                <a:solidFill>
                  <a:srgbClr val="000000"/>
                </a:solidFill>
              </a:rPr>
              <a:t>) for formatting numeric values as </a:t>
            </a:r>
            <a:r>
              <a:rPr lang="en-US" altLang="en-US" i="1" dirty="0">
                <a:solidFill>
                  <a:srgbClr val="000000"/>
                </a:solidFill>
              </a:rPr>
              <a:t>locale-specific</a:t>
            </a:r>
            <a:r>
              <a:rPr lang="en-US" altLang="en-US" dirty="0">
                <a:solidFill>
                  <a:srgbClr val="000000"/>
                </a:solidFill>
              </a:rPr>
              <a:t> </a:t>
            </a:r>
            <a:r>
              <a:rPr lang="en-US" altLang="en-US" dirty="0">
                <a:solidFill>
                  <a:srgbClr val="000000"/>
                </a:solidFill>
                <a:latin typeface="Consolas" panose="020B0609020204030204" pitchFamily="49" charset="0"/>
              </a:rPr>
              <a:t>String</a:t>
            </a:r>
            <a:r>
              <a:rPr lang="en-US" altLang="en-US" dirty="0">
                <a:solidFill>
                  <a:srgbClr val="000000"/>
                </a:solidFill>
              </a:rPr>
              <a:t>s—for example, in the U.S. locale, the value 1234.56, would be formatted as </a:t>
            </a:r>
            <a:r>
              <a:rPr lang="en-US" altLang="en-US" dirty="0">
                <a:solidFill>
                  <a:srgbClr val="000000"/>
                </a:solidFill>
                <a:latin typeface="Consolas" panose="020B0609020204030204" pitchFamily="49" charset="0"/>
              </a:rPr>
              <a:t>"1,234.56"</a:t>
            </a:r>
            <a:r>
              <a:rPr lang="en-US" altLang="en-US" dirty="0">
                <a:solidFill>
                  <a:srgbClr val="000000"/>
                </a:solidFill>
              </a:rPr>
              <a:t>, whereas in many European locales it would be formatted as </a:t>
            </a:r>
            <a:r>
              <a:rPr lang="en-US" altLang="en-US" dirty="0">
                <a:solidFill>
                  <a:srgbClr val="000000"/>
                </a:solidFill>
                <a:latin typeface="Consolas" panose="020B0609020204030204" pitchFamily="49" charset="0"/>
              </a:rPr>
              <a:t>"1.234,56"</a:t>
            </a:r>
            <a:r>
              <a:rPr lang="en-US" altLang="en-US" dirty="0">
                <a:solidFill>
                  <a:srgbClr val="000000"/>
                </a:solidFill>
              </a:rPr>
              <a:t>. </a:t>
            </a:r>
          </a:p>
        </p:txBody>
      </p:sp>
      <p:sp>
        <p:nvSpPr>
          <p:cNvPr id="4" name="Footer Placeholder 3">
            <a:extLst>
              <a:ext uri="{FF2B5EF4-FFF2-40B4-BE49-F238E27FC236}">
                <a16:creationId xmlns:a16="http://schemas.microsoft.com/office/drawing/2014/main" id="{3E94D5B9-7B01-47FE-B553-4145B5BDFBEF}"/>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3642898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9263C-EAA2-4B6B-A46C-D89A9A322431}"/>
              </a:ext>
            </a:extLst>
          </p:cNvPr>
          <p:cNvSpPr>
            <a:spLocks noGrp="1"/>
          </p:cNvSpPr>
          <p:nvPr>
            <p:ph type="title"/>
          </p:nvPr>
        </p:nvSpPr>
        <p:spPr>
          <a:xfrm>
            <a:off x="613611" y="581528"/>
            <a:ext cx="10918952" cy="1143000"/>
          </a:xfrm>
        </p:spPr>
        <p:txBody>
          <a:bodyPr>
            <a:normAutofit fontScale="90000"/>
          </a:bodyPr>
          <a:lstStyle/>
          <a:p>
            <a:pPr fontAlgn="auto">
              <a:spcAft>
                <a:spcPts val="0"/>
              </a:spcAft>
              <a:defRPr/>
            </a:pPr>
            <a:r>
              <a:rPr lang="en-US" dirty="0">
                <a:solidFill>
                  <a:srgbClr val="24B5A1"/>
                </a:solidFill>
                <a:latin typeface="Calibri" panose="020F0502020204030204" pitchFamily="34" charset="0"/>
              </a:rPr>
              <a:t>8.15  </a:t>
            </a:r>
            <a:r>
              <a:rPr lang="en-US" dirty="0">
                <a:solidFill>
                  <a:srgbClr val="3380E6"/>
                </a:solidFill>
                <a:latin typeface="Calibri" panose="020F0502020204030204" pitchFamily="34" charset="0"/>
              </a:rPr>
              <a:t>Using </a:t>
            </a:r>
            <a:r>
              <a:rPr lang="en-US" dirty="0" err="1">
                <a:solidFill>
                  <a:srgbClr val="3380E6"/>
                </a:solidFill>
                <a:latin typeface="Consolas" panose="020B0609020204030204" pitchFamily="49" charset="0"/>
              </a:rPr>
              <a:t>BigDecimal</a:t>
            </a:r>
            <a:r>
              <a:rPr lang="en-US" dirty="0">
                <a:solidFill>
                  <a:srgbClr val="3380E6"/>
                </a:solidFill>
                <a:latin typeface="Calibri" panose="020F0502020204030204" pitchFamily="34" charset="0"/>
              </a:rPr>
              <a:t> for Precise Monetary Calculations (Cont.)</a:t>
            </a:r>
          </a:p>
        </p:txBody>
      </p:sp>
      <p:sp>
        <p:nvSpPr>
          <p:cNvPr id="138243" name="Text Placeholder 2">
            <a:extLst>
              <a:ext uri="{FF2B5EF4-FFF2-40B4-BE49-F238E27FC236}">
                <a16:creationId xmlns:a16="http://schemas.microsoft.com/office/drawing/2014/main" id="{922C5734-688D-40B2-843C-F4963204A0F1}"/>
              </a:ext>
            </a:extLst>
          </p:cNvPr>
          <p:cNvSpPr>
            <a:spLocks noGrp="1"/>
          </p:cNvSpPr>
          <p:nvPr>
            <p:ph type="body" idx="1"/>
          </p:nvPr>
        </p:nvSpPr>
        <p:spPr>
          <a:xfrm>
            <a:off x="613611" y="1800729"/>
            <a:ext cx="10918952" cy="4525963"/>
          </a:xfrm>
        </p:spPr>
        <p:txBody>
          <a:bodyPr/>
          <a:lstStyle/>
          <a:p>
            <a:pPr marL="109537" indent="0">
              <a:buNone/>
              <a:defRPr/>
            </a:pPr>
            <a:r>
              <a:rPr lang="en-US" altLang="en-US" sz="2500" b="1" i="1" dirty="0">
                <a:cs typeface="Times New Roman" panose="02020603050405020304" pitchFamily="18" charset="0"/>
              </a:rPr>
              <a:t>Rounding </a:t>
            </a:r>
            <a:r>
              <a:rPr lang="en-US" altLang="en-US" sz="2500" b="1" i="1" dirty="0" err="1">
                <a:latin typeface="Consolas" panose="020B0609020204030204" pitchFamily="49" charset="0"/>
                <a:cs typeface="Times New Roman" panose="02020603050405020304" pitchFamily="18" charset="0"/>
              </a:rPr>
              <a:t>BigDecimal</a:t>
            </a:r>
            <a:r>
              <a:rPr lang="en-US" altLang="en-US" sz="2500" b="1" i="1" dirty="0">
                <a:cs typeface="Times New Roman" panose="02020603050405020304" pitchFamily="18" charset="0"/>
              </a:rPr>
              <a:t> Values</a:t>
            </a:r>
          </a:p>
          <a:p>
            <a:pPr eaLnBrk="1" hangingPunct="1">
              <a:defRPr/>
            </a:pPr>
            <a:r>
              <a:rPr lang="en-US" altLang="en-US" sz="2500" dirty="0">
                <a:cs typeface="Times New Roman" panose="02020603050405020304" pitchFamily="18" charset="0"/>
              </a:rPr>
              <a:t>In addition to precise calculations, </a:t>
            </a:r>
            <a:r>
              <a:rPr lang="en-US" altLang="en-US" sz="2500" dirty="0" err="1">
                <a:latin typeface="Consolas" panose="020B0609020204030204" pitchFamily="49" charset="0"/>
                <a:cs typeface="Times New Roman" panose="02020603050405020304" pitchFamily="18" charset="0"/>
              </a:rPr>
              <a:t>BigDecimal</a:t>
            </a:r>
            <a:r>
              <a:rPr lang="en-US" altLang="en-US" sz="2500" dirty="0">
                <a:cs typeface="Times New Roman" panose="02020603050405020304" pitchFamily="18" charset="0"/>
              </a:rPr>
              <a:t> also gives you control over how values are rounded—by default all calculations are exact and </a:t>
            </a:r>
            <a:r>
              <a:rPr lang="en-US" altLang="en-US" sz="2500" i="1" dirty="0">
                <a:cs typeface="Times New Roman" panose="02020603050405020304" pitchFamily="18" charset="0"/>
              </a:rPr>
              <a:t>no</a:t>
            </a:r>
            <a:r>
              <a:rPr lang="en-US" altLang="en-US" sz="2500" dirty="0">
                <a:cs typeface="Times New Roman" panose="02020603050405020304" pitchFamily="18" charset="0"/>
              </a:rPr>
              <a:t> rounding occurs. </a:t>
            </a:r>
          </a:p>
          <a:p>
            <a:pPr eaLnBrk="1" hangingPunct="1">
              <a:defRPr/>
            </a:pPr>
            <a:r>
              <a:rPr lang="en-US" altLang="en-US" sz="2500" dirty="0">
                <a:cs typeface="Times New Roman" panose="02020603050405020304" pitchFamily="18" charset="0"/>
              </a:rPr>
              <a:t>If you do not specify how to round </a:t>
            </a:r>
            <a:r>
              <a:rPr lang="en-US" altLang="en-US" sz="2500" dirty="0" err="1">
                <a:latin typeface="Consolas" panose="020B0609020204030204" pitchFamily="49" charset="0"/>
                <a:cs typeface="Times New Roman" panose="02020603050405020304" pitchFamily="18" charset="0"/>
              </a:rPr>
              <a:t>BigDecimal</a:t>
            </a:r>
            <a:r>
              <a:rPr lang="en-US" altLang="en-US" sz="2500" dirty="0">
                <a:cs typeface="Times New Roman" panose="02020603050405020304" pitchFamily="18" charset="0"/>
              </a:rPr>
              <a:t> values and a given value cannot be represented exactly—such as the result of 1 divided by 3, which is 0.3333333…—an </a:t>
            </a:r>
            <a:r>
              <a:rPr lang="en-US" altLang="en-US" sz="2500" dirty="0" err="1">
                <a:latin typeface="Consolas" panose="020B0609020204030204" pitchFamily="49" charset="0"/>
                <a:cs typeface="Times New Roman" panose="02020603050405020304" pitchFamily="18" charset="0"/>
              </a:rPr>
              <a:t>ArithmeticException</a:t>
            </a:r>
            <a:r>
              <a:rPr lang="en-US" altLang="en-US" sz="2500" dirty="0">
                <a:cs typeface="Times New Roman" panose="02020603050405020304" pitchFamily="18" charset="0"/>
              </a:rPr>
              <a:t> occurs. </a:t>
            </a:r>
          </a:p>
          <a:p>
            <a:pPr eaLnBrk="1" hangingPunct="1">
              <a:defRPr/>
            </a:pPr>
            <a:r>
              <a:rPr lang="en-US" altLang="en-US" sz="2500" dirty="0">
                <a:cs typeface="Times New Roman" panose="02020603050405020304" pitchFamily="18" charset="0"/>
              </a:rPr>
              <a:t>You can specify the rounding mode for </a:t>
            </a:r>
            <a:r>
              <a:rPr lang="en-US" altLang="en-US" sz="2500" dirty="0" err="1">
                <a:latin typeface="Consolas" panose="020B0609020204030204" pitchFamily="49" charset="0"/>
                <a:cs typeface="Times New Roman" panose="02020603050405020304" pitchFamily="18" charset="0"/>
              </a:rPr>
              <a:t>BigDecimal</a:t>
            </a:r>
            <a:r>
              <a:rPr lang="en-US" altLang="en-US" sz="2500" dirty="0">
                <a:cs typeface="Times New Roman" panose="02020603050405020304" pitchFamily="18" charset="0"/>
              </a:rPr>
              <a:t> by supplying a </a:t>
            </a:r>
            <a:r>
              <a:rPr lang="en-US" altLang="en-US" sz="2500" dirty="0" err="1">
                <a:latin typeface="Consolas" panose="020B0609020204030204" pitchFamily="49" charset="0"/>
                <a:cs typeface="Times New Roman" panose="02020603050405020304" pitchFamily="18" charset="0"/>
              </a:rPr>
              <a:t>MathContext</a:t>
            </a:r>
            <a:r>
              <a:rPr lang="en-US" altLang="en-US" sz="2500" dirty="0">
                <a:cs typeface="Times New Roman" panose="02020603050405020304" pitchFamily="18" charset="0"/>
              </a:rPr>
              <a:t> object (package </a:t>
            </a:r>
            <a:r>
              <a:rPr lang="en-US" altLang="en-US" sz="2500" dirty="0" err="1">
                <a:latin typeface="Consolas" panose="020B0609020204030204" pitchFamily="49" charset="0"/>
                <a:cs typeface="Times New Roman" panose="02020603050405020304" pitchFamily="18" charset="0"/>
              </a:rPr>
              <a:t>java.math</a:t>
            </a:r>
            <a:r>
              <a:rPr lang="en-US" altLang="en-US" sz="2500" dirty="0">
                <a:cs typeface="Times New Roman" panose="02020603050405020304" pitchFamily="18" charset="0"/>
              </a:rPr>
              <a:t>) to class </a:t>
            </a:r>
            <a:r>
              <a:rPr lang="en-US" altLang="en-US" sz="2500" dirty="0" err="1">
                <a:latin typeface="Consolas" panose="020B0609020204030204" pitchFamily="49" charset="0"/>
                <a:cs typeface="Times New Roman" panose="02020603050405020304" pitchFamily="18" charset="0"/>
              </a:rPr>
              <a:t>BigDecimal</a:t>
            </a:r>
            <a:r>
              <a:rPr lang="en-US" altLang="en-US" sz="2500" dirty="0" err="1">
                <a:cs typeface="Times New Roman" panose="02020603050405020304" pitchFamily="18" charset="0"/>
              </a:rPr>
              <a:t>’s</a:t>
            </a:r>
            <a:r>
              <a:rPr lang="en-US" altLang="en-US" sz="2500" dirty="0">
                <a:cs typeface="Times New Roman" panose="02020603050405020304" pitchFamily="18" charset="0"/>
              </a:rPr>
              <a:t> constructor when you create a </a:t>
            </a:r>
            <a:r>
              <a:rPr lang="en-US" altLang="en-US" sz="2500" dirty="0" err="1">
                <a:latin typeface="Consolas" panose="020B0609020204030204" pitchFamily="49" charset="0"/>
                <a:cs typeface="Times New Roman" panose="02020603050405020304" pitchFamily="18" charset="0"/>
              </a:rPr>
              <a:t>BigDecimal</a:t>
            </a:r>
            <a:r>
              <a:rPr lang="en-US" altLang="en-US" sz="2500" dirty="0">
                <a:cs typeface="Times New Roman" panose="02020603050405020304" pitchFamily="18" charset="0"/>
              </a:rPr>
              <a:t>. You may also provide a </a:t>
            </a:r>
            <a:r>
              <a:rPr lang="en-US" altLang="en-US" sz="2500" dirty="0" err="1">
                <a:latin typeface="Consolas" panose="020B0609020204030204" pitchFamily="49" charset="0"/>
                <a:cs typeface="Times New Roman" panose="02020603050405020304" pitchFamily="18" charset="0"/>
              </a:rPr>
              <a:t>MathContext</a:t>
            </a:r>
            <a:r>
              <a:rPr lang="en-US" altLang="en-US" sz="2500" dirty="0">
                <a:cs typeface="Times New Roman" panose="02020603050405020304" pitchFamily="18" charset="0"/>
              </a:rPr>
              <a:t> to various </a:t>
            </a:r>
            <a:r>
              <a:rPr lang="en-US" altLang="en-US" sz="2500" dirty="0" err="1">
                <a:latin typeface="Consolas" panose="020B0609020204030204" pitchFamily="49" charset="0"/>
                <a:cs typeface="Times New Roman" panose="02020603050405020304" pitchFamily="18" charset="0"/>
              </a:rPr>
              <a:t>BigDecimal</a:t>
            </a:r>
            <a:r>
              <a:rPr lang="en-US" altLang="en-US" sz="2500" dirty="0">
                <a:cs typeface="Times New Roman" panose="02020603050405020304" pitchFamily="18" charset="0"/>
              </a:rPr>
              <a:t> methods that perform calculations. </a:t>
            </a:r>
            <a:endParaRPr lang="en-US" altLang="en-US" sz="2500" dirty="0">
              <a:latin typeface="Consolas" panose="020B0609020204030204" pitchFamily="49" charset="0"/>
            </a:endParaRPr>
          </a:p>
        </p:txBody>
      </p:sp>
      <p:sp>
        <p:nvSpPr>
          <p:cNvPr id="4" name="Footer Placeholder 3">
            <a:extLst>
              <a:ext uri="{FF2B5EF4-FFF2-40B4-BE49-F238E27FC236}">
                <a16:creationId xmlns:a16="http://schemas.microsoft.com/office/drawing/2014/main" id="{F0B3B9AF-2A4D-4184-BD97-43CCE80436B7}"/>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90778715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AFF3C-FCA6-4D6B-866A-EE92B7E8103F}"/>
              </a:ext>
            </a:extLst>
          </p:cNvPr>
          <p:cNvSpPr>
            <a:spLocks noGrp="1"/>
          </p:cNvSpPr>
          <p:nvPr>
            <p:ph type="title"/>
          </p:nvPr>
        </p:nvSpPr>
        <p:spPr>
          <a:xfrm>
            <a:off x="565483" y="376997"/>
            <a:ext cx="10967079" cy="1143000"/>
          </a:xfrm>
        </p:spPr>
        <p:txBody>
          <a:bodyPr>
            <a:normAutofit fontScale="90000"/>
          </a:bodyPr>
          <a:lstStyle/>
          <a:p>
            <a:pPr fontAlgn="auto">
              <a:spcAft>
                <a:spcPts val="0"/>
              </a:spcAft>
              <a:defRPr/>
            </a:pPr>
            <a:r>
              <a:rPr lang="en-US" dirty="0">
                <a:solidFill>
                  <a:srgbClr val="24B5A1"/>
                </a:solidFill>
                <a:latin typeface="Calibri" panose="020F0502020204030204" pitchFamily="34" charset="0"/>
              </a:rPr>
              <a:t>8.15  </a:t>
            </a:r>
            <a:r>
              <a:rPr lang="en-US" dirty="0">
                <a:solidFill>
                  <a:srgbClr val="3380E6"/>
                </a:solidFill>
                <a:latin typeface="Calibri" panose="020F0502020204030204" pitchFamily="34" charset="0"/>
              </a:rPr>
              <a:t>Using </a:t>
            </a:r>
            <a:r>
              <a:rPr lang="en-US" dirty="0" err="1">
                <a:solidFill>
                  <a:srgbClr val="3380E6"/>
                </a:solidFill>
                <a:latin typeface="Consolas" panose="020B0609020204030204" pitchFamily="49" charset="0"/>
              </a:rPr>
              <a:t>BigDecimal</a:t>
            </a:r>
            <a:r>
              <a:rPr lang="en-US" dirty="0">
                <a:solidFill>
                  <a:srgbClr val="3380E6"/>
                </a:solidFill>
                <a:latin typeface="Calibri" panose="020F0502020204030204" pitchFamily="34" charset="0"/>
              </a:rPr>
              <a:t> for Precise Monetary Calculations (Cont.)</a:t>
            </a:r>
          </a:p>
        </p:txBody>
      </p:sp>
      <p:sp>
        <p:nvSpPr>
          <p:cNvPr id="124931" name="Text Placeholder 2">
            <a:extLst>
              <a:ext uri="{FF2B5EF4-FFF2-40B4-BE49-F238E27FC236}">
                <a16:creationId xmlns:a16="http://schemas.microsoft.com/office/drawing/2014/main" id="{6E105BE2-96FA-4983-B5C2-EB940EAE2547}"/>
              </a:ext>
            </a:extLst>
          </p:cNvPr>
          <p:cNvSpPr>
            <a:spLocks noGrp="1"/>
          </p:cNvSpPr>
          <p:nvPr>
            <p:ph type="body" idx="1"/>
          </p:nvPr>
        </p:nvSpPr>
        <p:spPr>
          <a:xfrm>
            <a:off x="565483" y="1596198"/>
            <a:ext cx="10967079" cy="4525963"/>
          </a:xfrm>
        </p:spPr>
        <p:txBody>
          <a:bodyPr/>
          <a:lstStyle/>
          <a:p>
            <a:pPr eaLnBrk="1" hangingPunct="1"/>
            <a:r>
              <a:rPr lang="en-US" altLang="en-US" dirty="0">
                <a:cs typeface="Times New Roman" panose="02020603050405020304" pitchFamily="18" charset="0"/>
              </a:rPr>
              <a:t>Class </a:t>
            </a:r>
            <a:r>
              <a:rPr lang="en-US" altLang="en-US" dirty="0" err="1">
                <a:latin typeface="Consolas" panose="020B0609020204030204" pitchFamily="49" charset="0"/>
                <a:cs typeface="Times New Roman" panose="02020603050405020304" pitchFamily="18" charset="0"/>
              </a:rPr>
              <a:t>MathContext</a:t>
            </a:r>
            <a:r>
              <a:rPr lang="en-US" altLang="en-US" dirty="0">
                <a:cs typeface="Times New Roman" panose="02020603050405020304" pitchFamily="18" charset="0"/>
              </a:rPr>
              <a:t> contains several pre-configured </a:t>
            </a:r>
            <a:r>
              <a:rPr lang="en-US" altLang="en-US" dirty="0" err="1">
                <a:latin typeface="Consolas" panose="020B0609020204030204" pitchFamily="49" charset="0"/>
                <a:cs typeface="Times New Roman" panose="02020603050405020304" pitchFamily="18" charset="0"/>
              </a:rPr>
              <a:t>MathContext</a:t>
            </a:r>
            <a:r>
              <a:rPr lang="en-US" altLang="en-US" dirty="0">
                <a:cs typeface="Times New Roman" panose="02020603050405020304" pitchFamily="18" charset="0"/>
              </a:rPr>
              <a:t> objects that you can learn about at </a:t>
            </a:r>
          </a:p>
          <a:p>
            <a:pPr lvl="1" eaLnBrk="1" hangingPunct="1"/>
            <a:r>
              <a:rPr lang="en-US" altLang="en-US" dirty="0">
                <a:latin typeface="Consolas" panose="020B0609020204030204" pitchFamily="49" charset="0"/>
                <a:cs typeface="Times New Roman" panose="02020603050405020304" pitchFamily="18" charset="0"/>
              </a:rPr>
              <a:t>http://docs.oracle.com/javase/7/docs/api/java/</a:t>
            </a:r>
            <a:br>
              <a:rPr lang="en-US" altLang="en-US" dirty="0">
                <a:latin typeface="Consolas" panose="020B0609020204030204" pitchFamily="49" charset="0"/>
                <a:cs typeface="Times New Roman" panose="02020603050405020304" pitchFamily="18" charset="0"/>
              </a:rPr>
            </a:br>
            <a:r>
              <a:rPr lang="en-US" altLang="en-US" dirty="0">
                <a:latin typeface="Consolas" panose="020B0609020204030204" pitchFamily="49" charset="0"/>
                <a:cs typeface="Times New Roman" panose="02020603050405020304" pitchFamily="18" charset="0"/>
              </a:rPr>
              <a:t>math/MathContext.html</a:t>
            </a:r>
          </a:p>
          <a:p>
            <a:pPr eaLnBrk="1" hangingPunct="1"/>
            <a:r>
              <a:rPr lang="en-US" altLang="en-US" dirty="0">
                <a:cs typeface="Times New Roman" panose="02020603050405020304" pitchFamily="18" charset="0"/>
              </a:rPr>
              <a:t>By default, each pre-configured </a:t>
            </a:r>
            <a:r>
              <a:rPr lang="en-US" altLang="en-US" dirty="0" err="1">
                <a:latin typeface="Consolas" panose="020B0609020204030204" pitchFamily="49" charset="0"/>
                <a:cs typeface="Times New Roman" panose="02020603050405020304" pitchFamily="18" charset="0"/>
              </a:rPr>
              <a:t>MathContext</a:t>
            </a:r>
            <a:r>
              <a:rPr lang="en-US" altLang="en-US" dirty="0">
                <a:cs typeface="Times New Roman" panose="02020603050405020304" pitchFamily="18" charset="0"/>
              </a:rPr>
              <a:t> uses so called “bankers rounding” as explained for the </a:t>
            </a:r>
            <a:r>
              <a:rPr lang="en-US" altLang="en-US" dirty="0" err="1">
                <a:latin typeface="Consolas" panose="020B0609020204030204" pitchFamily="49" charset="0"/>
                <a:cs typeface="Times New Roman" panose="02020603050405020304" pitchFamily="18" charset="0"/>
              </a:rPr>
              <a:t>RoundingMode</a:t>
            </a:r>
            <a:r>
              <a:rPr lang="en-US" altLang="en-US" dirty="0">
                <a:cs typeface="Times New Roman" panose="02020603050405020304" pitchFamily="18" charset="0"/>
              </a:rPr>
              <a:t> constant </a:t>
            </a:r>
            <a:r>
              <a:rPr lang="en-US" altLang="en-US" dirty="0">
                <a:latin typeface="Consolas" panose="020B0609020204030204" pitchFamily="49" charset="0"/>
                <a:cs typeface="Times New Roman" panose="02020603050405020304" pitchFamily="18" charset="0"/>
              </a:rPr>
              <a:t>HALF_EVEN</a:t>
            </a:r>
            <a:r>
              <a:rPr lang="en-US" altLang="en-US" dirty="0">
                <a:cs typeface="Times New Roman" panose="02020603050405020304" pitchFamily="18" charset="0"/>
              </a:rPr>
              <a:t> at:</a:t>
            </a:r>
          </a:p>
          <a:p>
            <a:pPr lvl="1" eaLnBrk="1" hangingPunct="1"/>
            <a:r>
              <a:rPr lang="en-US" altLang="en-US" dirty="0">
                <a:latin typeface="Consolas" panose="020B0609020204030204" pitchFamily="49" charset="0"/>
              </a:rPr>
              <a:t>http://docs.oracle.com/javase/7/docs/api/java/</a:t>
            </a:r>
            <a:br>
              <a:rPr lang="en-US" altLang="en-US" dirty="0">
                <a:latin typeface="Consolas" panose="020B0609020204030204" pitchFamily="49" charset="0"/>
              </a:rPr>
            </a:br>
            <a:r>
              <a:rPr lang="en-US" altLang="en-US" dirty="0">
                <a:latin typeface="Consolas" panose="020B0609020204030204" pitchFamily="49" charset="0"/>
              </a:rPr>
              <a:t>math/</a:t>
            </a:r>
            <a:r>
              <a:rPr lang="en-US" altLang="en-US" dirty="0" err="1">
                <a:latin typeface="Consolas" panose="020B0609020204030204" pitchFamily="49" charset="0"/>
              </a:rPr>
              <a:t>RoundingMode.html#HALF_EVEN</a:t>
            </a:r>
            <a:endParaRPr lang="en-US" altLang="en-US" dirty="0">
              <a:latin typeface="Consolas" panose="020B0609020204030204" pitchFamily="49" charset="0"/>
            </a:endParaRPr>
          </a:p>
          <a:p>
            <a:pPr eaLnBrk="1" hangingPunct="1"/>
            <a:endParaRPr lang="en-US" altLang="en-US" sz="2200" dirty="0">
              <a:latin typeface="Consolas" panose="020B0609020204030204" pitchFamily="49" charset="0"/>
            </a:endParaRPr>
          </a:p>
        </p:txBody>
      </p:sp>
      <p:sp>
        <p:nvSpPr>
          <p:cNvPr id="4" name="Footer Placeholder 3">
            <a:extLst>
              <a:ext uri="{FF2B5EF4-FFF2-40B4-BE49-F238E27FC236}">
                <a16:creationId xmlns:a16="http://schemas.microsoft.com/office/drawing/2014/main" id="{F7FB2B09-BBF6-4BF8-983A-8A4C2B9F3E12}"/>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04777553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23C05-E5C5-4004-8BB7-13ECA4A3F51D}"/>
              </a:ext>
            </a:extLst>
          </p:cNvPr>
          <p:cNvSpPr>
            <a:spLocks noGrp="1"/>
          </p:cNvSpPr>
          <p:nvPr>
            <p:ph type="title"/>
          </p:nvPr>
        </p:nvSpPr>
        <p:spPr>
          <a:xfrm>
            <a:off x="681789" y="389022"/>
            <a:ext cx="10850774" cy="1143000"/>
          </a:xfrm>
        </p:spPr>
        <p:txBody>
          <a:bodyPr>
            <a:normAutofit fontScale="90000"/>
          </a:bodyPr>
          <a:lstStyle/>
          <a:p>
            <a:pPr fontAlgn="auto">
              <a:spcAft>
                <a:spcPts val="0"/>
              </a:spcAft>
              <a:defRPr/>
            </a:pPr>
            <a:r>
              <a:rPr lang="en-US" dirty="0">
                <a:solidFill>
                  <a:srgbClr val="24B5A1"/>
                </a:solidFill>
                <a:latin typeface="Calibri" panose="020F0502020204030204" pitchFamily="34" charset="0"/>
              </a:rPr>
              <a:t>8.15  </a:t>
            </a:r>
            <a:r>
              <a:rPr lang="en-US" dirty="0">
                <a:solidFill>
                  <a:srgbClr val="3380E6"/>
                </a:solidFill>
                <a:latin typeface="Calibri" panose="020F0502020204030204" pitchFamily="34" charset="0"/>
              </a:rPr>
              <a:t>Using </a:t>
            </a:r>
            <a:r>
              <a:rPr lang="en-US" dirty="0" err="1">
                <a:solidFill>
                  <a:srgbClr val="3380E6"/>
                </a:solidFill>
                <a:latin typeface="Consolas" panose="020B0609020204030204" pitchFamily="49" charset="0"/>
              </a:rPr>
              <a:t>BigDecimal</a:t>
            </a:r>
            <a:r>
              <a:rPr lang="en-US" dirty="0">
                <a:solidFill>
                  <a:srgbClr val="3380E6"/>
                </a:solidFill>
                <a:latin typeface="Calibri" panose="020F0502020204030204" pitchFamily="34" charset="0"/>
              </a:rPr>
              <a:t> for Precise Monetary Calculations (Cont.)</a:t>
            </a:r>
          </a:p>
        </p:txBody>
      </p:sp>
      <p:sp>
        <p:nvSpPr>
          <p:cNvPr id="138243" name="Text Placeholder 2">
            <a:extLst>
              <a:ext uri="{FF2B5EF4-FFF2-40B4-BE49-F238E27FC236}">
                <a16:creationId xmlns:a16="http://schemas.microsoft.com/office/drawing/2014/main" id="{1922812D-EC7C-40AB-950D-8E934CB8EE53}"/>
              </a:ext>
            </a:extLst>
          </p:cNvPr>
          <p:cNvSpPr>
            <a:spLocks noGrp="1"/>
          </p:cNvSpPr>
          <p:nvPr>
            <p:ph type="body" idx="1"/>
          </p:nvPr>
        </p:nvSpPr>
        <p:spPr>
          <a:xfrm>
            <a:off x="681789" y="1608223"/>
            <a:ext cx="10850774" cy="4525963"/>
          </a:xfrm>
        </p:spPr>
        <p:txBody>
          <a:bodyPr/>
          <a:lstStyle/>
          <a:p>
            <a:pPr marL="109537" indent="0">
              <a:buNone/>
              <a:defRPr/>
            </a:pPr>
            <a:r>
              <a:rPr lang="en-US" altLang="en-US" b="1" i="1" dirty="0">
                <a:cs typeface="Times New Roman" panose="02020603050405020304" pitchFamily="18" charset="0"/>
              </a:rPr>
              <a:t>Scaling </a:t>
            </a:r>
            <a:r>
              <a:rPr lang="en-US" altLang="en-US" b="1" i="1" dirty="0" err="1">
                <a:latin typeface="Consolas" panose="020B0609020204030204" pitchFamily="49" charset="0"/>
                <a:cs typeface="Times New Roman" panose="02020603050405020304" pitchFamily="18" charset="0"/>
              </a:rPr>
              <a:t>BigDecimal</a:t>
            </a:r>
            <a:r>
              <a:rPr lang="en-US" altLang="en-US" b="1" i="1" dirty="0">
                <a:cs typeface="Times New Roman" panose="02020603050405020304" pitchFamily="18" charset="0"/>
              </a:rPr>
              <a:t> Values</a:t>
            </a:r>
          </a:p>
          <a:p>
            <a:pPr eaLnBrk="1" hangingPunct="1">
              <a:defRPr/>
            </a:pPr>
            <a:r>
              <a:rPr lang="en-US" altLang="en-US" dirty="0">
                <a:cs typeface="Times New Roman" panose="02020603050405020304" pitchFamily="18" charset="0"/>
              </a:rPr>
              <a:t>A </a:t>
            </a:r>
            <a:r>
              <a:rPr lang="en-US" altLang="en-US" dirty="0" err="1">
                <a:latin typeface="Consolas" panose="020B0609020204030204" pitchFamily="49" charset="0"/>
                <a:cs typeface="Times New Roman" panose="02020603050405020304" pitchFamily="18" charset="0"/>
              </a:rPr>
              <a:t>BigDecimal</a:t>
            </a:r>
            <a:r>
              <a:rPr lang="en-US" altLang="en-US" dirty="0" err="1">
                <a:cs typeface="Times New Roman" panose="02020603050405020304" pitchFamily="18" charset="0"/>
              </a:rPr>
              <a:t>’s</a:t>
            </a:r>
            <a:r>
              <a:rPr lang="en-US" altLang="en-US" dirty="0">
                <a:cs typeface="Times New Roman" panose="02020603050405020304" pitchFamily="18" charset="0"/>
              </a:rPr>
              <a:t> scale is the number of digits to the right of its decimal point. If you need a </a:t>
            </a:r>
            <a:r>
              <a:rPr lang="en-US" altLang="en-US" dirty="0" err="1">
                <a:latin typeface="Consolas" panose="020B0609020204030204" pitchFamily="49" charset="0"/>
                <a:cs typeface="Times New Roman" panose="02020603050405020304" pitchFamily="18" charset="0"/>
              </a:rPr>
              <a:t>BigDecimal</a:t>
            </a:r>
            <a:r>
              <a:rPr lang="en-US" altLang="en-US" dirty="0">
                <a:cs typeface="Times New Roman" panose="02020603050405020304" pitchFamily="18" charset="0"/>
              </a:rPr>
              <a:t> rounded to a specific digit, you can call </a:t>
            </a:r>
            <a:r>
              <a:rPr lang="en-US" altLang="en-US" dirty="0" err="1">
                <a:latin typeface="Consolas" panose="020B0609020204030204" pitchFamily="49" charset="0"/>
                <a:cs typeface="Times New Roman" panose="02020603050405020304" pitchFamily="18" charset="0"/>
              </a:rPr>
              <a:t>BigDecimal</a:t>
            </a:r>
            <a:r>
              <a:rPr lang="en-US" altLang="en-US" dirty="0">
                <a:cs typeface="Times New Roman" panose="02020603050405020304" pitchFamily="18" charset="0"/>
              </a:rPr>
              <a:t> method </a:t>
            </a:r>
            <a:r>
              <a:rPr lang="en-US" altLang="en-US" dirty="0" err="1">
                <a:latin typeface="Consolas" panose="020B0609020204030204" pitchFamily="49" charset="0"/>
                <a:cs typeface="Times New Roman" panose="02020603050405020304" pitchFamily="18" charset="0"/>
              </a:rPr>
              <a:t>setScale</a:t>
            </a:r>
            <a:r>
              <a:rPr lang="en-US" altLang="en-US" dirty="0">
                <a:cs typeface="Times New Roman" panose="02020603050405020304" pitchFamily="18" charset="0"/>
              </a:rPr>
              <a:t>. </a:t>
            </a:r>
          </a:p>
          <a:p>
            <a:pPr eaLnBrk="1" hangingPunct="1">
              <a:defRPr/>
            </a:pPr>
            <a:r>
              <a:rPr lang="en-US" altLang="en-US" dirty="0">
                <a:cs typeface="Times New Roman" panose="02020603050405020304" pitchFamily="18" charset="0"/>
              </a:rPr>
              <a:t>For example, the following expression returns a </a:t>
            </a:r>
            <a:r>
              <a:rPr lang="en-US" altLang="en-US" dirty="0" err="1">
                <a:latin typeface="Consolas" panose="020B0609020204030204" pitchFamily="49" charset="0"/>
                <a:cs typeface="Times New Roman" panose="02020603050405020304" pitchFamily="18" charset="0"/>
              </a:rPr>
              <a:t>BigDecimal</a:t>
            </a:r>
            <a:r>
              <a:rPr lang="en-US" altLang="en-US" dirty="0">
                <a:cs typeface="Times New Roman" panose="02020603050405020304" pitchFamily="18" charset="0"/>
              </a:rPr>
              <a:t> with two digits to the right of the decimal point and using bankers rounding:  </a:t>
            </a:r>
          </a:p>
          <a:p>
            <a:pPr lvl="1" eaLnBrk="1" hangingPunct="1">
              <a:defRPr/>
            </a:pPr>
            <a:r>
              <a:rPr lang="en-US" altLang="en-US" dirty="0" err="1">
                <a:latin typeface="Consolas" panose="020B0609020204030204" pitchFamily="49" charset="0"/>
                <a:cs typeface="Times New Roman" panose="02020603050405020304" pitchFamily="18" charset="0"/>
              </a:rPr>
              <a:t>amount.setScale</a:t>
            </a:r>
            <a:r>
              <a:rPr lang="en-US" altLang="en-US" dirty="0">
                <a:latin typeface="Consolas" panose="020B0609020204030204" pitchFamily="49" charset="0"/>
                <a:cs typeface="Times New Roman" panose="02020603050405020304" pitchFamily="18" charset="0"/>
              </a:rPr>
              <a:t>(2, </a:t>
            </a:r>
            <a:r>
              <a:rPr lang="en-US" altLang="en-US" dirty="0" err="1">
                <a:latin typeface="Consolas" panose="020B0609020204030204" pitchFamily="49" charset="0"/>
                <a:cs typeface="Times New Roman" panose="02020603050405020304" pitchFamily="18" charset="0"/>
              </a:rPr>
              <a:t>RoundingMode.HALF_EVEN</a:t>
            </a:r>
            <a:r>
              <a:rPr lang="en-US" altLang="en-US" dirty="0">
                <a:latin typeface="Consolas" panose="020B0609020204030204" pitchFamily="49" charset="0"/>
                <a:cs typeface="Times New Roman" panose="02020603050405020304" pitchFamily="18" charset="0"/>
              </a:rPr>
              <a:t>)</a:t>
            </a:r>
          </a:p>
          <a:p>
            <a:pPr eaLnBrk="1" hangingPunct="1">
              <a:defRPr/>
            </a:pPr>
            <a:endParaRPr lang="en-US" altLang="en-US" sz="2200" dirty="0">
              <a:latin typeface="Consolas" panose="020B0609020204030204" pitchFamily="49" charset="0"/>
            </a:endParaRPr>
          </a:p>
        </p:txBody>
      </p:sp>
      <p:sp>
        <p:nvSpPr>
          <p:cNvPr id="4" name="Footer Placeholder 3">
            <a:extLst>
              <a:ext uri="{FF2B5EF4-FFF2-40B4-BE49-F238E27FC236}">
                <a16:creationId xmlns:a16="http://schemas.microsoft.com/office/drawing/2014/main" id="{53FCD6F6-9834-4AFA-9279-576EE92556EB}"/>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01637469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1ECF4-433B-40E7-952B-CA77A4E73D56}"/>
              </a:ext>
            </a:extLst>
          </p:cNvPr>
          <p:cNvSpPr>
            <a:spLocks noGrp="1"/>
          </p:cNvSpPr>
          <p:nvPr>
            <p:ph type="title"/>
          </p:nvPr>
        </p:nvSpPr>
        <p:spPr/>
        <p:txBody>
          <a:bodyPr/>
          <a:lstStyle/>
          <a:p>
            <a:pPr fontAlgn="auto">
              <a:spcAft>
                <a:spcPts val="0"/>
              </a:spcAft>
              <a:defRPr/>
            </a:pPr>
            <a:r>
              <a:rPr lang="en-US">
                <a:solidFill>
                  <a:srgbClr val="3380E6"/>
                </a:solidFill>
                <a:latin typeface="Calibri" panose="020F0502020204030204" pitchFamily="34" charset="0"/>
              </a:rPr>
              <a:t>Chapter Objectives </a:t>
            </a:r>
            <a:r>
              <a:rPr lang="en-US" dirty="0">
                <a:solidFill>
                  <a:srgbClr val="3380E6"/>
                </a:solidFill>
                <a:latin typeface="Calibri" panose="020F0502020204030204" pitchFamily="34" charset="0"/>
              </a:rPr>
              <a:t>– </a:t>
            </a:r>
            <a:r>
              <a:rPr lang="en-US" i="1" dirty="0">
                <a:solidFill>
                  <a:srgbClr val="3380E6"/>
                </a:solidFill>
                <a:latin typeface="Calibri" panose="020F0502020204030204" pitchFamily="34" charset="0"/>
              </a:rPr>
              <a:t>What we covered</a:t>
            </a:r>
          </a:p>
        </p:txBody>
      </p:sp>
      <p:sp>
        <p:nvSpPr>
          <p:cNvPr id="14339" name="Text Placeholder 2">
            <a:extLst>
              <a:ext uri="{FF2B5EF4-FFF2-40B4-BE49-F238E27FC236}">
                <a16:creationId xmlns:a16="http://schemas.microsoft.com/office/drawing/2014/main" id="{A5674EEA-A6AA-4737-ADE0-15E069D87C6E}"/>
              </a:ext>
            </a:extLst>
          </p:cNvPr>
          <p:cNvSpPr>
            <a:spLocks noGrp="1"/>
          </p:cNvSpPr>
          <p:nvPr>
            <p:ph type="body" idx="1"/>
          </p:nvPr>
        </p:nvSpPr>
        <p:spPr/>
        <p:txBody>
          <a:bodyPr/>
          <a:lstStyle/>
          <a:p>
            <a:r>
              <a:rPr lang="en-US" altLang="en-US" dirty="0">
                <a:solidFill>
                  <a:srgbClr val="000000"/>
                </a:solidFill>
              </a:rPr>
              <a:t>Describe additional details of creating class declarations.</a:t>
            </a:r>
          </a:p>
          <a:p>
            <a:r>
              <a:rPr lang="en-US" altLang="en-US" dirty="0">
                <a:solidFill>
                  <a:srgbClr val="000000"/>
                </a:solidFill>
              </a:rPr>
              <a:t>Explain the </a:t>
            </a:r>
            <a:r>
              <a:rPr lang="en-US" altLang="en-US" dirty="0">
                <a:solidFill>
                  <a:srgbClr val="000000"/>
                </a:solidFill>
                <a:latin typeface="Consolas" panose="020B0609020204030204" pitchFamily="49" charset="0"/>
              </a:rPr>
              <a:t>throw</a:t>
            </a:r>
            <a:r>
              <a:rPr lang="en-US" altLang="en-US" dirty="0">
                <a:solidFill>
                  <a:srgbClr val="000000"/>
                </a:solidFill>
              </a:rPr>
              <a:t> statements to indicate that a problem has occurred.</a:t>
            </a:r>
          </a:p>
          <a:p>
            <a:r>
              <a:rPr lang="en-US" altLang="en-US" dirty="0">
                <a:solidFill>
                  <a:srgbClr val="000000"/>
                </a:solidFill>
              </a:rPr>
              <a:t>Explain the use of the keyword </a:t>
            </a:r>
            <a:r>
              <a:rPr lang="en-US" altLang="en-US" dirty="0">
                <a:solidFill>
                  <a:srgbClr val="000000"/>
                </a:solidFill>
                <a:latin typeface="Consolas" panose="020B0609020204030204" pitchFamily="49" charset="0"/>
              </a:rPr>
              <a:t>this</a:t>
            </a:r>
            <a:r>
              <a:rPr lang="en-US" altLang="en-US" dirty="0">
                <a:solidFill>
                  <a:srgbClr val="000000"/>
                </a:solidFill>
              </a:rPr>
              <a:t> in a constructor to call another constructor in the same class.</a:t>
            </a:r>
          </a:p>
          <a:p>
            <a:r>
              <a:rPr lang="en-US" altLang="en-US" dirty="0">
                <a:solidFill>
                  <a:srgbClr val="000000"/>
                </a:solidFill>
              </a:rPr>
              <a:t>Explain the use of </a:t>
            </a:r>
            <a:r>
              <a:rPr lang="en-US" altLang="en-US" dirty="0">
                <a:solidFill>
                  <a:srgbClr val="000000"/>
                </a:solidFill>
                <a:latin typeface="Consolas" panose="020B0609020204030204" pitchFamily="49" charset="0"/>
              </a:rPr>
              <a:t>static</a:t>
            </a:r>
            <a:r>
              <a:rPr lang="en-US" altLang="en-US" dirty="0">
                <a:solidFill>
                  <a:srgbClr val="000000"/>
                </a:solidFill>
              </a:rPr>
              <a:t> variables and methods.</a:t>
            </a:r>
          </a:p>
          <a:p>
            <a:r>
              <a:rPr lang="en-US" altLang="en-US" dirty="0">
                <a:solidFill>
                  <a:srgbClr val="000000"/>
                </a:solidFill>
              </a:rPr>
              <a:t>Explain the use of importing </a:t>
            </a:r>
            <a:r>
              <a:rPr lang="en-US" altLang="en-US" dirty="0">
                <a:solidFill>
                  <a:srgbClr val="000000"/>
                </a:solidFill>
                <a:latin typeface="Consolas" panose="020B0609020204030204" pitchFamily="49" charset="0"/>
              </a:rPr>
              <a:t>static</a:t>
            </a:r>
            <a:r>
              <a:rPr lang="en-US" altLang="en-US" dirty="0">
                <a:solidFill>
                  <a:srgbClr val="000000"/>
                </a:solidFill>
              </a:rPr>
              <a:t> members of a class.</a:t>
            </a:r>
          </a:p>
          <a:p>
            <a:r>
              <a:rPr lang="en-US" altLang="en-US" dirty="0">
                <a:solidFill>
                  <a:srgbClr val="000000"/>
                </a:solidFill>
              </a:rPr>
              <a:t>Use the </a:t>
            </a:r>
            <a:r>
              <a:rPr lang="en-US" altLang="en-US" dirty="0" err="1">
                <a:solidFill>
                  <a:srgbClr val="000000"/>
                </a:solidFill>
                <a:latin typeface="Consolas" panose="020B0609020204030204" pitchFamily="49" charset="0"/>
              </a:rPr>
              <a:t>enum</a:t>
            </a:r>
            <a:r>
              <a:rPr lang="en-US" altLang="en-US" dirty="0">
                <a:solidFill>
                  <a:srgbClr val="000000"/>
                </a:solidFill>
              </a:rPr>
              <a:t> type to create sets of constraints with unique identifiers.</a:t>
            </a:r>
          </a:p>
          <a:p>
            <a:r>
              <a:rPr lang="en-US" altLang="en-US" dirty="0">
                <a:solidFill>
                  <a:srgbClr val="000000"/>
                </a:solidFill>
              </a:rPr>
              <a:t>Explain the class </a:t>
            </a:r>
            <a:r>
              <a:rPr lang="en-US" altLang="en-US" dirty="0" err="1">
                <a:solidFill>
                  <a:srgbClr val="000000"/>
                </a:solidFill>
                <a:latin typeface="Consolas" panose="020B0609020204030204" pitchFamily="49" charset="0"/>
              </a:rPr>
              <a:t>BigDecimal</a:t>
            </a:r>
            <a:r>
              <a:rPr lang="en-US" altLang="en-US">
                <a:solidFill>
                  <a:srgbClr val="000000"/>
                </a:solidFill>
              </a:rPr>
              <a:t> for precise monetary calculations. </a:t>
            </a:r>
            <a:endParaRPr lang="en-US" altLang="en-US" dirty="0">
              <a:solidFill>
                <a:srgbClr val="000000"/>
              </a:solidFill>
            </a:endParaRPr>
          </a:p>
        </p:txBody>
      </p:sp>
      <p:sp>
        <p:nvSpPr>
          <p:cNvPr id="4" name="Footer Placeholder 3">
            <a:extLst>
              <a:ext uri="{FF2B5EF4-FFF2-40B4-BE49-F238E27FC236}">
                <a16:creationId xmlns:a16="http://schemas.microsoft.com/office/drawing/2014/main" id="{912A59BC-2C51-47DC-9CE9-C93F65A523C8}"/>
              </a:ext>
            </a:extLst>
          </p:cNvPr>
          <p:cNvSpPr>
            <a:spLocks noGrp="1"/>
          </p:cNvSpPr>
          <p:nvPr>
            <p:ph type="ftr" sz="quarter" idx="11"/>
          </p:nvPr>
        </p:nvSpPr>
        <p:spPr/>
        <p:txBody>
          <a:bodyPr/>
          <a:lstStyle/>
          <a:p>
            <a:pPr>
              <a:defRPr/>
            </a:pPr>
            <a:r>
              <a:rPr lang="en-US"/>
              <a:t>©1992-2018 by Pearson Education, Inc. All Rights Reserved.</a:t>
            </a:r>
          </a:p>
        </p:txBody>
      </p:sp>
    </p:spTree>
    <p:extLst>
      <p:ext uri="{BB962C8B-B14F-4D97-AF65-F5344CB8AC3E}">
        <p14:creationId xmlns:p14="http://schemas.microsoft.com/office/powerpoint/2010/main" val="191582189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1ABCB-B57C-433C-A810-070122A8229A}"/>
              </a:ext>
            </a:extLst>
          </p:cNvPr>
          <p:cNvSpPr>
            <a:spLocks noGrp="1"/>
          </p:cNvSpPr>
          <p:nvPr>
            <p:ph type="ctrTitle"/>
          </p:nvPr>
        </p:nvSpPr>
        <p:spPr/>
        <p:txBody>
          <a:bodyPr>
            <a:normAutofit/>
          </a:bodyPr>
          <a:lstStyle/>
          <a:p>
            <a:pPr algn="ctr">
              <a:defRPr/>
            </a:pPr>
            <a:r>
              <a:rPr lang="en-US" dirty="0">
                <a:solidFill>
                  <a:srgbClr val="0000FF"/>
                </a:solidFill>
                <a:latin typeface="Arial" panose="020B0604020202020204" pitchFamily="34" charset="0"/>
                <a:cs typeface="Arial" panose="020B0604020202020204" pitchFamily="34" charset="0"/>
              </a:rPr>
              <a:t>Questions?</a:t>
            </a:r>
          </a:p>
        </p:txBody>
      </p:sp>
      <p:sp>
        <p:nvSpPr>
          <p:cNvPr id="3" name="Footer Placeholder 2">
            <a:extLst>
              <a:ext uri="{FF2B5EF4-FFF2-40B4-BE49-F238E27FC236}">
                <a16:creationId xmlns:a16="http://schemas.microsoft.com/office/drawing/2014/main" id="{6C6139E5-441C-4BB7-A680-0DCE5778E178}"/>
              </a:ext>
            </a:extLst>
          </p:cNvPr>
          <p:cNvSpPr>
            <a:spLocks noGrp="1"/>
          </p:cNvSpPr>
          <p:nvPr>
            <p:ph type="ftr" sz="quarter" idx="12"/>
          </p:nvPr>
        </p:nvSpPr>
        <p:spPr/>
        <p:txBody>
          <a:bodyPr/>
          <a:lstStyle/>
          <a:p>
            <a:r>
              <a:rPr lang="en-US"/>
              <a:t>©1992-2018 by Pearson Education, Inc. All Rights Reserved.</a:t>
            </a:r>
          </a:p>
        </p:txBody>
      </p:sp>
    </p:spTree>
    <p:extLst>
      <p:ext uri="{BB962C8B-B14F-4D97-AF65-F5344CB8AC3E}">
        <p14:creationId xmlns:p14="http://schemas.microsoft.com/office/powerpoint/2010/main" val="969107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8_OBP_Page_14">
            <a:extLst>
              <a:ext uri="{FF2B5EF4-FFF2-40B4-BE49-F238E27FC236}">
                <a16:creationId xmlns:a16="http://schemas.microsoft.com/office/drawing/2014/main" id="{03339DA5-FE3E-4D75-8D65-898492EFF9F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01613" y="0"/>
            <a:ext cx="11787187" cy="6858000"/>
          </a:xfrm>
          <a:prstGeom prst="rect">
            <a:avLst/>
          </a:prstGeom>
        </p:spPr>
      </p:pic>
      <p:sp>
        <p:nvSpPr>
          <p:cNvPr id="2" name="Footer Placeholder 1">
            <a:extLst>
              <a:ext uri="{FF2B5EF4-FFF2-40B4-BE49-F238E27FC236}">
                <a16:creationId xmlns:a16="http://schemas.microsoft.com/office/drawing/2014/main" id="{182BDE91-7315-4F18-B4D4-69D5AAC32B3F}"/>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0676807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JHTP11_06</Template>
  <TotalTime>221</TotalTime>
  <Words>5318</Words>
  <Application>Microsoft Office PowerPoint</Application>
  <PresentationFormat>Widescreen</PresentationFormat>
  <Paragraphs>383</Paragraphs>
  <Slides>85</Slides>
  <Notes>44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85</vt:i4>
      </vt:variant>
    </vt:vector>
  </HeadingPairs>
  <TitlesOfParts>
    <vt:vector size="95" baseType="lpstr">
      <vt:lpstr>Arial</vt:lpstr>
      <vt:lpstr>Calibri</vt:lpstr>
      <vt:lpstr>Cambria</vt:lpstr>
      <vt:lpstr>Consolas</vt:lpstr>
      <vt:lpstr>Lucida Sans Unicode</vt:lpstr>
      <vt:lpstr>Verdana</vt:lpstr>
      <vt:lpstr>Wingdings</vt:lpstr>
      <vt:lpstr>Wingdings 2</vt:lpstr>
      <vt:lpstr>Wingdings 3</vt:lpstr>
      <vt:lpstr>Concourse</vt:lpstr>
      <vt:lpstr>Chapter 8 Classes and Objects: A Deeper Look</vt:lpstr>
      <vt:lpstr>Course Objectives</vt:lpstr>
      <vt:lpstr>Chapter Objectives</vt:lpstr>
      <vt:lpstr>8.1  Introduction </vt:lpstr>
      <vt:lpstr>8.2  Time Class Case Study</vt:lpstr>
      <vt:lpstr>PowerPoint Presentation</vt:lpstr>
      <vt:lpstr>PowerPoint Presentation</vt:lpstr>
      <vt:lpstr>PowerPoint Presentation</vt:lpstr>
      <vt:lpstr>PowerPoint Presentation</vt:lpstr>
      <vt:lpstr>PowerPoint Presentation</vt:lpstr>
      <vt:lpstr>8.2  Time Class Case Study (Cont.)</vt:lpstr>
      <vt:lpstr>8.2  Time Class Case Study (Cont.)</vt:lpstr>
      <vt:lpstr>8.2  Time Class Case Study (Cont.)</vt:lpstr>
      <vt:lpstr>8.2  Time Class Case Study (Cont.)</vt:lpstr>
      <vt:lpstr>8.2  Time Class Case Study (Cont.)</vt:lpstr>
      <vt:lpstr>8.3  Controlling Access to Members </vt:lpstr>
      <vt:lpstr>PowerPoint Presentation</vt:lpstr>
      <vt:lpstr>8.4  Referring to the Current Object’s Members with the this Reference</vt:lpstr>
      <vt:lpstr>8.4  Referring to the Current Object’s Members with the this Reference (Cont.)</vt:lpstr>
      <vt:lpstr>PowerPoint Presentation</vt:lpstr>
      <vt:lpstr>PowerPoint Presentation</vt:lpstr>
      <vt:lpstr>PowerPoint Presentation</vt:lpstr>
      <vt:lpstr>8.4  Referring to the Current Object’s Members with the this Reference (Cont.)</vt:lpstr>
      <vt:lpstr>8.5  Time Class Case Study: Overloaded Constructors </vt:lpstr>
      <vt:lpstr>8.5  Time Class Case Study: Overloaded Constructors (Cont.)</vt:lpstr>
      <vt:lpstr>8.5  Time Class Case Study: Overloaded Constructors (Cont.)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8.5  Time Class Case Study: Overloaded Constructors (Cont.)</vt:lpstr>
      <vt:lpstr>8.5  Time Class Case Study: Overloaded Constructors (Cont.)</vt:lpstr>
      <vt:lpstr>8.5  Time Class Case Study: Overloaded Constructors (Cont.)</vt:lpstr>
      <vt:lpstr>8.6  Default and No-Argument Constructors</vt:lpstr>
      <vt:lpstr>8.7  Notes on Set and Get Methods</vt:lpstr>
      <vt:lpstr>8.7  Notes on Set and Get Methods (Cont.)</vt:lpstr>
      <vt:lpstr>8.7  Notes on Set and Get Methods (Cont.)</vt:lpstr>
      <vt:lpstr>8.8  Composition</vt:lpstr>
      <vt:lpstr>PowerPoint Presentation</vt:lpstr>
      <vt:lpstr>PowerPoint Presentation</vt:lpstr>
      <vt:lpstr>PowerPoint Presentation</vt:lpstr>
      <vt:lpstr>PowerPoint Presentation</vt:lpstr>
      <vt:lpstr>PowerPoint Presentation</vt:lpstr>
      <vt:lpstr>8.9  enum Types</vt:lpstr>
      <vt:lpstr>8.9  Enum Types (Cont.)</vt:lpstr>
      <vt:lpstr>8.9  Enum Types (Cont.)</vt:lpstr>
      <vt:lpstr>PowerPoint Presentation</vt:lpstr>
      <vt:lpstr>PowerPoint Presentation</vt:lpstr>
      <vt:lpstr>PowerPoint Presentation</vt:lpstr>
      <vt:lpstr>PowerPoint Presentation</vt:lpstr>
      <vt:lpstr>8.9   Enum Types (Cont.)</vt:lpstr>
      <vt:lpstr>8.10  Garbage Collection</vt:lpstr>
      <vt:lpstr>8.10  Garbage Collection (Cont.)</vt:lpstr>
      <vt:lpstr>8.10  Garbage Collection (Cont.)</vt:lpstr>
      <vt:lpstr>8.10  Garbage Collection (Cont.)</vt:lpstr>
      <vt:lpstr>8.11  static Class Members</vt:lpstr>
      <vt:lpstr>8.11  static Class Members (Cont.)</vt:lpstr>
      <vt:lpstr>8.11  static Class Members (Cont.)</vt:lpstr>
      <vt:lpstr>PowerPoint Presentation</vt:lpstr>
      <vt:lpstr>PowerPoint Presentation</vt:lpstr>
      <vt:lpstr>PowerPoint Presentation</vt:lpstr>
      <vt:lpstr>PowerPoint Presentation</vt:lpstr>
      <vt:lpstr>8.12  static Import</vt:lpstr>
      <vt:lpstr>8.12  static Import (Cont.)</vt:lpstr>
      <vt:lpstr>PowerPoint Presentation</vt:lpstr>
      <vt:lpstr>8.13  final Instance Variables</vt:lpstr>
      <vt:lpstr>8.13  final Instance Variables (cont.)</vt:lpstr>
      <vt:lpstr>8.14  Package Access</vt:lpstr>
      <vt:lpstr>PowerPoint Presentation</vt:lpstr>
      <vt:lpstr>PowerPoint Presentation</vt:lpstr>
      <vt:lpstr>8.15  Using BigDecimal for Precise Monetary Calculations</vt:lpstr>
      <vt:lpstr>PowerPoint Presentation</vt:lpstr>
      <vt:lpstr>PowerPoint Presentation</vt:lpstr>
      <vt:lpstr>PowerPoint Presentation</vt:lpstr>
      <vt:lpstr>8.15  Using BigDecimal for Precise Monetary Calculations (Cont.)</vt:lpstr>
      <vt:lpstr>8.15  Using BigDecimal for Precise Monetary Calculations (Cont.)</vt:lpstr>
      <vt:lpstr>8.15  Using BigDecimal for Precise Monetary Calculations (Cont.)</vt:lpstr>
      <vt:lpstr>8.15  Using BigDecimal for Precise Monetary Calculations (Cont.)</vt:lpstr>
      <vt:lpstr>Chapter Objectives – What we covered</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Photo Album</dc:title>
  <dc:creator>Paul Deitel</dc:creator>
  <cp:lastModifiedBy>John Paukovits</cp:lastModifiedBy>
  <cp:revision>26</cp:revision>
  <dcterms:created xsi:type="dcterms:W3CDTF">2017-07-06T14:39:07Z</dcterms:created>
  <dcterms:modified xsi:type="dcterms:W3CDTF">2020-04-03T13:28:37Z</dcterms:modified>
</cp:coreProperties>
</file>