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0"/>
  </p:notesMasterIdLst>
  <p:sldIdLst>
    <p:sldId id="357" r:id="rId2"/>
    <p:sldId id="416" r:id="rId3"/>
    <p:sldId id="413" r:id="rId4"/>
    <p:sldId id="358" r:id="rId5"/>
    <p:sldId id="359" r:id="rId6"/>
    <p:sldId id="360" r:id="rId7"/>
    <p:sldId id="361" r:id="rId8"/>
    <p:sldId id="266" r:id="rId9"/>
    <p:sldId id="362" r:id="rId10"/>
    <p:sldId id="363" r:id="rId11"/>
    <p:sldId id="365" r:id="rId12"/>
    <p:sldId id="366" r:id="rId13"/>
    <p:sldId id="367" r:id="rId14"/>
    <p:sldId id="270" r:id="rId15"/>
    <p:sldId id="271" r:id="rId16"/>
    <p:sldId id="368" r:id="rId17"/>
    <p:sldId id="272" r:id="rId18"/>
    <p:sldId id="273" r:id="rId19"/>
    <p:sldId id="369" r:id="rId20"/>
    <p:sldId id="274" r:id="rId21"/>
    <p:sldId id="275" r:id="rId22"/>
    <p:sldId id="370" r:id="rId23"/>
    <p:sldId id="371" r:id="rId24"/>
    <p:sldId id="279" r:id="rId25"/>
    <p:sldId id="373" r:id="rId26"/>
    <p:sldId id="282" r:id="rId27"/>
    <p:sldId id="283" r:id="rId28"/>
    <p:sldId id="374" r:id="rId29"/>
    <p:sldId id="284" r:id="rId30"/>
    <p:sldId id="285" r:id="rId31"/>
    <p:sldId id="286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289" r:id="rId42"/>
    <p:sldId id="384" r:id="rId43"/>
    <p:sldId id="290" r:id="rId44"/>
    <p:sldId id="291" r:id="rId45"/>
    <p:sldId id="292" r:id="rId46"/>
    <p:sldId id="293" r:id="rId47"/>
    <p:sldId id="385" r:id="rId48"/>
    <p:sldId id="294" r:id="rId49"/>
    <p:sldId id="295" r:id="rId50"/>
    <p:sldId id="386" r:id="rId51"/>
    <p:sldId id="387" r:id="rId52"/>
    <p:sldId id="296" r:id="rId53"/>
    <p:sldId id="388" r:id="rId54"/>
    <p:sldId id="390" r:id="rId55"/>
    <p:sldId id="298" r:id="rId56"/>
    <p:sldId id="299" r:id="rId57"/>
    <p:sldId id="300" r:id="rId58"/>
    <p:sldId id="301" r:id="rId59"/>
    <p:sldId id="391" r:id="rId60"/>
    <p:sldId id="392" r:id="rId61"/>
    <p:sldId id="393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94" r:id="rId71"/>
    <p:sldId id="312" r:id="rId72"/>
    <p:sldId id="313" r:id="rId73"/>
    <p:sldId id="314" r:id="rId74"/>
    <p:sldId id="396" r:id="rId75"/>
    <p:sldId id="315" r:id="rId76"/>
    <p:sldId id="397" r:id="rId77"/>
    <p:sldId id="398" r:id="rId78"/>
    <p:sldId id="399" r:id="rId79"/>
    <p:sldId id="400" r:id="rId80"/>
    <p:sldId id="316" r:id="rId81"/>
    <p:sldId id="317" r:id="rId82"/>
    <p:sldId id="318" r:id="rId83"/>
    <p:sldId id="401" r:id="rId84"/>
    <p:sldId id="319" r:id="rId85"/>
    <p:sldId id="320" r:id="rId86"/>
    <p:sldId id="321" r:id="rId87"/>
    <p:sldId id="322" r:id="rId88"/>
    <p:sldId id="323" r:id="rId89"/>
    <p:sldId id="324" r:id="rId90"/>
    <p:sldId id="325" r:id="rId91"/>
    <p:sldId id="326" r:id="rId92"/>
    <p:sldId id="327" r:id="rId93"/>
    <p:sldId id="328" r:id="rId94"/>
    <p:sldId id="329" r:id="rId95"/>
    <p:sldId id="330" r:id="rId96"/>
    <p:sldId id="331" r:id="rId97"/>
    <p:sldId id="402" r:id="rId98"/>
    <p:sldId id="333" r:id="rId99"/>
    <p:sldId id="334" r:id="rId100"/>
    <p:sldId id="335" r:id="rId101"/>
    <p:sldId id="404" r:id="rId102"/>
    <p:sldId id="340" r:id="rId103"/>
    <p:sldId id="341" r:id="rId104"/>
    <p:sldId id="342" r:id="rId105"/>
    <p:sldId id="343" r:id="rId106"/>
    <p:sldId id="344" r:id="rId107"/>
    <p:sldId id="406" r:id="rId108"/>
    <p:sldId id="347" r:id="rId109"/>
    <p:sldId id="407" r:id="rId110"/>
    <p:sldId id="408" r:id="rId111"/>
    <p:sldId id="348" r:id="rId112"/>
    <p:sldId id="349" r:id="rId113"/>
    <p:sldId id="350" r:id="rId114"/>
    <p:sldId id="351" r:id="rId115"/>
    <p:sldId id="409" r:id="rId116"/>
    <p:sldId id="410" r:id="rId117"/>
    <p:sldId id="414" r:id="rId118"/>
    <p:sldId id="415" r:id="rId119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57950-5E53-4728-94DD-AFB9AEF2A1DC}" v="1" dt="2020-03-06T17:45:31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ukovits" userId="8902f0b0ec3eeb91" providerId="LiveId" clId="{7A657950-5E53-4728-94DD-AFB9AEF2A1DC}"/>
    <pc:docChg chg="modSld">
      <pc:chgData name="John Paukovits" userId="8902f0b0ec3eeb91" providerId="LiveId" clId="{7A657950-5E53-4728-94DD-AFB9AEF2A1DC}" dt="2020-03-06T17:45:31.396" v="0" actId="20578"/>
      <pc:docMkLst>
        <pc:docMk/>
      </pc:docMkLst>
      <pc:sldChg chg="modSp">
        <pc:chgData name="John Paukovits" userId="8902f0b0ec3eeb91" providerId="LiveId" clId="{7A657950-5E53-4728-94DD-AFB9AEF2A1DC}" dt="2020-03-06T17:45:31.396" v="0" actId="20578"/>
        <pc:sldMkLst>
          <pc:docMk/>
          <pc:sldMk cId="2694514610" sldId="397"/>
        </pc:sldMkLst>
        <pc:spChg chg="mod">
          <ac:chgData name="John Paukovits" userId="8902f0b0ec3eeb91" providerId="LiveId" clId="{7A657950-5E53-4728-94DD-AFB9AEF2A1DC}" dt="2020-03-06T17:45:31.396" v="0" actId="20578"/>
          <ac:spMkLst>
            <pc:docMk/>
            <pc:sldMk cId="2694514610" sldId="397"/>
            <ac:spMk id="103427" creationId="{B0B80B80-FD60-42BB-B00A-4A0719F09E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32798D9-D19F-4F0D-8CEF-8925A4380A30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90954D6-F4C5-4680-8D30-A7BBCF8AAA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B6E6A677-172A-492E-803E-DEBC9E8B2B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F1E463AF-8CEE-4D14-BEBE-A2C31D5245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7220" name="Slide Number Placeholder 3">
            <a:extLst>
              <a:ext uri="{FF2B5EF4-FFF2-40B4-BE49-F238E27FC236}">
                <a16:creationId xmlns:a16="http://schemas.microsoft.com/office/drawing/2014/main" id="{3B228679-9BD0-4292-AAC7-1F4C9B284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74233A-28FC-483A-BD18-BAC00847700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9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>
            <a:extLst>
              <a:ext uri="{FF2B5EF4-FFF2-40B4-BE49-F238E27FC236}">
                <a16:creationId xmlns:a16="http://schemas.microsoft.com/office/drawing/2014/main" id="{35CBDA27-2F20-4CB9-9678-5790219195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>
            <a:extLst>
              <a:ext uri="{FF2B5EF4-FFF2-40B4-BE49-F238E27FC236}">
                <a16:creationId xmlns:a16="http://schemas.microsoft.com/office/drawing/2014/main" id="{115D5E63-CB66-4E37-9A43-10657086A1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04" name="Slide Number Placeholder 3">
            <a:extLst>
              <a:ext uri="{FF2B5EF4-FFF2-40B4-BE49-F238E27FC236}">
                <a16:creationId xmlns:a16="http://schemas.microsoft.com/office/drawing/2014/main" id="{78833CFE-136D-41C0-9E17-DD0D3D393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34D67C-BAC1-4354-BE5A-ED77C3D0253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11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>
            <a:extLst>
              <a:ext uri="{FF2B5EF4-FFF2-40B4-BE49-F238E27FC236}">
                <a16:creationId xmlns:a16="http://schemas.microsoft.com/office/drawing/2014/main" id="{C4F9705B-97B8-431E-B1AB-3249A8E1F7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>
            <a:extLst>
              <a:ext uri="{FF2B5EF4-FFF2-40B4-BE49-F238E27FC236}">
                <a16:creationId xmlns:a16="http://schemas.microsoft.com/office/drawing/2014/main" id="{798A948E-6C36-41D9-853B-6962ED0BFF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6676" name="Slide Number Placeholder 3">
            <a:extLst>
              <a:ext uri="{FF2B5EF4-FFF2-40B4-BE49-F238E27FC236}">
                <a16:creationId xmlns:a16="http://schemas.microsoft.com/office/drawing/2014/main" id="{2C7D4FAD-7DEA-48FC-B41B-97597D4E4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5A9E31-7EEA-46FB-A48E-E15E17EC81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>
            <a:extLst>
              <a:ext uri="{FF2B5EF4-FFF2-40B4-BE49-F238E27FC236}">
                <a16:creationId xmlns:a16="http://schemas.microsoft.com/office/drawing/2014/main" id="{406A3848-C96A-4C39-949A-25F485D338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>
            <a:extLst>
              <a:ext uri="{FF2B5EF4-FFF2-40B4-BE49-F238E27FC236}">
                <a16:creationId xmlns:a16="http://schemas.microsoft.com/office/drawing/2014/main" id="{277BFFAA-7855-43AD-A2A7-773DB80FAE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29E1EDAF-CE84-402B-988A-19E165CE7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F7E134-052B-431A-ADAF-EEAABDDC3C7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3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>
            <a:extLst>
              <a:ext uri="{FF2B5EF4-FFF2-40B4-BE49-F238E27FC236}">
                <a16:creationId xmlns:a16="http://schemas.microsoft.com/office/drawing/2014/main" id="{905A75FA-98EF-4506-9659-C85E95AACA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>
            <a:extLst>
              <a:ext uri="{FF2B5EF4-FFF2-40B4-BE49-F238E27FC236}">
                <a16:creationId xmlns:a16="http://schemas.microsoft.com/office/drawing/2014/main" id="{4465B1C2-083D-43E6-A4DB-D5DC384A0B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2820" name="Slide Number Placeholder 3">
            <a:extLst>
              <a:ext uri="{FF2B5EF4-FFF2-40B4-BE49-F238E27FC236}">
                <a16:creationId xmlns:a16="http://schemas.microsoft.com/office/drawing/2014/main" id="{8E7DE6ED-03FA-4E02-8E05-D4094F290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85F438-F498-4547-9739-46B3FA5929A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38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>
            <a:extLst>
              <a:ext uri="{FF2B5EF4-FFF2-40B4-BE49-F238E27FC236}">
                <a16:creationId xmlns:a16="http://schemas.microsoft.com/office/drawing/2014/main" id="{0967163D-F5AD-4DD6-A96F-420D0B121D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>
            <a:extLst>
              <a:ext uri="{FF2B5EF4-FFF2-40B4-BE49-F238E27FC236}">
                <a16:creationId xmlns:a16="http://schemas.microsoft.com/office/drawing/2014/main" id="{E6B0B1BB-78CC-4045-8559-4D200A9765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6916" name="Slide Number Placeholder 3">
            <a:extLst>
              <a:ext uri="{FF2B5EF4-FFF2-40B4-BE49-F238E27FC236}">
                <a16:creationId xmlns:a16="http://schemas.microsoft.com/office/drawing/2014/main" id="{A6F46D2A-9076-4836-BBE3-252CA74AA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3152BF-31CC-4B13-8CD4-D3FC84CA7E1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29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>
            <a:extLst>
              <a:ext uri="{FF2B5EF4-FFF2-40B4-BE49-F238E27FC236}">
                <a16:creationId xmlns:a16="http://schemas.microsoft.com/office/drawing/2014/main" id="{A6397AA4-B139-40D1-8152-0EC26DA265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>
            <a:extLst>
              <a:ext uri="{FF2B5EF4-FFF2-40B4-BE49-F238E27FC236}">
                <a16:creationId xmlns:a16="http://schemas.microsoft.com/office/drawing/2014/main" id="{B39ED8F9-5A8A-4B2A-9BC3-9892C972DE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2036" name="Slide Number Placeholder 3">
            <a:extLst>
              <a:ext uri="{FF2B5EF4-FFF2-40B4-BE49-F238E27FC236}">
                <a16:creationId xmlns:a16="http://schemas.microsoft.com/office/drawing/2014/main" id="{504FD543-EEFC-47F3-B672-00543EBA4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B0F6F9-8591-434E-976A-ED8A1B343D6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5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>
            <a:extLst>
              <a:ext uri="{FF2B5EF4-FFF2-40B4-BE49-F238E27FC236}">
                <a16:creationId xmlns:a16="http://schemas.microsoft.com/office/drawing/2014/main" id="{44481EC0-DB77-47F3-938E-766767CA7D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>
            <a:extLst>
              <a:ext uri="{FF2B5EF4-FFF2-40B4-BE49-F238E27FC236}">
                <a16:creationId xmlns:a16="http://schemas.microsoft.com/office/drawing/2014/main" id="{02334320-5049-4AB4-AAEA-ADE24DB876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5108" name="Slide Number Placeholder 3">
            <a:extLst>
              <a:ext uri="{FF2B5EF4-FFF2-40B4-BE49-F238E27FC236}">
                <a16:creationId xmlns:a16="http://schemas.microsoft.com/office/drawing/2014/main" id="{2C8DFDFC-BBD7-4B6D-9B25-9C064E977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34EC1-731A-4404-AA9C-4917F9D0DA3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13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>
            <a:extLst>
              <a:ext uri="{FF2B5EF4-FFF2-40B4-BE49-F238E27FC236}">
                <a16:creationId xmlns:a16="http://schemas.microsoft.com/office/drawing/2014/main" id="{62BBEAD7-04C1-4E81-BC61-CF16DB718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>
            <a:extLst>
              <a:ext uri="{FF2B5EF4-FFF2-40B4-BE49-F238E27FC236}">
                <a16:creationId xmlns:a16="http://schemas.microsoft.com/office/drawing/2014/main" id="{5C3981A2-8D2E-4729-9E8C-D994E36D58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8180" name="Slide Number Placeholder 3">
            <a:extLst>
              <a:ext uri="{FF2B5EF4-FFF2-40B4-BE49-F238E27FC236}">
                <a16:creationId xmlns:a16="http://schemas.microsoft.com/office/drawing/2014/main" id="{73CD7844-B7D7-48C3-A5EF-7FC016D46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9E6425-67BC-47FF-B6B1-6A0304177B4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83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>
            <a:extLst>
              <a:ext uri="{FF2B5EF4-FFF2-40B4-BE49-F238E27FC236}">
                <a16:creationId xmlns:a16="http://schemas.microsoft.com/office/drawing/2014/main" id="{D666AF63-69B4-4942-836D-8E59A12D26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>
            <a:extLst>
              <a:ext uri="{FF2B5EF4-FFF2-40B4-BE49-F238E27FC236}">
                <a16:creationId xmlns:a16="http://schemas.microsoft.com/office/drawing/2014/main" id="{88111404-CE82-457A-B96D-9B1D00AD32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1252" name="Slide Number Placeholder 3">
            <a:extLst>
              <a:ext uri="{FF2B5EF4-FFF2-40B4-BE49-F238E27FC236}">
                <a16:creationId xmlns:a16="http://schemas.microsoft.com/office/drawing/2014/main" id="{1DF01A0B-5850-449E-9CA2-A3DF223E4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A8F302-D6A1-4AED-9962-DA2C8F98F62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4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>
            <a:extLst>
              <a:ext uri="{FF2B5EF4-FFF2-40B4-BE49-F238E27FC236}">
                <a16:creationId xmlns:a16="http://schemas.microsoft.com/office/drawing/2014/main" id="{21305BC5-59EE-462F-BA24-58E35A62B6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>
            <a:extLst>
              <a:ext uri="{FF2B5EF4-FFF2-40B4-BE49-F238E27FC236}">
                <a16:creationId xmlns:a16="http://schemas.microsoft.com/office/drawing/2014/main" id="{A66B727F-FEA7-4E2D-8335-9BC3592132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2276" name="Slide Number Placeholder 3">
            <a:extLst>
              <a:ext uri="{FF2B5EF4-FFF2-40B4-BE49-F238E27FC236}">
                <a16:creationId xmlns:a16="http://schemas.microsoft.com/office/drawing/2014/main" id="{813F52D3-766D-4A7D-81F7-7BDBF706B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82D1CF-1425-4F60-98A5-170EA7A01CA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7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EAFC7859-1790-4F19-A068-F293317CAB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87554841-E2E4-459C-A4C0-44B8D5438A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17B5C3A7-D7D1-40F2-9F45-B1D1C2D14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F0E3ED-BC24-4B71-998D-E7179481F62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53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>
            <a:extLst>
              <a:ext uri="{FF2B5EF4-FFF2-40B4-BE49-F238E27FC236}">
                <a16:creationId xmlns:a16="http://schemas.microsoft.com/office/drawing/2014/main" id="{AE98E471-6016-4192-BC93-9EE021587D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Notes Placeholder 2">
            <a:extLst>
              <a:ext uri="{FF2B5EF4-FFF2-40B4-BE49-F238E27FC236}">
                <a16:creationId xmlns:a16="http://schemas.microsoft.com/office/drawing/2014/main" id="{FED79C2A-A061-4DBD-99BB-E35DAADCC4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24" name="Slide Number Placeholder 3">
            <a:extLst>
              <a:ext uri="{FF2B5EF4-FFF2-40B4-BE49-F238E27FC236}">
                <a16:creationId xmlns:a16="http://schemas.microsoft.com/office/drawing/2014/main" id="{194E2BD6-767F-4F41-85A3-7F988A65B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17895F-628C-4FE7-A395-0B26F32E369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90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>
            <a:extLst>
              <a:ext uri="{FF2B5EF4-FFF2-40B4-BE49-F238E27FC236}">
                <a16:creationId xmlns:a16="http://schemas.microsoft.com/office/drawing/2014/main" id="{8191D9B8-DEBB-465E-9970-D9954B54A0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>
            <a:extLst>
              <a:ext uri="{FF2B5EF4-FFF2-40B4-BE49-F238E27FC236}">
                <a16:creationId xmlns:a16="http://schemas.microsoft.com/office/drawing/2014/main" id="{8ADB8069-8A1D-439C-AD90-D129D33EF9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8420" name="Slide Number Placeholder 3">
            <a:extLst>
              <a:ext uri="{FF2B5EF4-FFF2-40B4-BE49-F238E27FC236}">
                <a16:creationId xmlns:a16="http://schemas.microsoft.com/office/drawing/2014/main" id="{2374ABC4-4A44-4D1F-8403-60BA91091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DA41E1-A525-40D7-8A96-5C4A4938CB8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95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>
            <a:extLst>
              <a:ext uri="{FF2B5EF4-FFF2-40B4-BE49-F238E27FC236}">
                <a16:creationId xmlns:a16="http://schemas.microsoft.com/office/drawing/2014/main" id="{B275870F-77E9-49FE-A86F-C8DF8E0773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>
            <a:extLst>
              <a:ext uri="{FF2B5EF4-FFF2-40B4-BE49-F238E27FC236}">
                <a16:creationId xmlns:a16="http://schemas.microsoft.com/office/drawing/2014/main" id="{B0626BF4-009A-4352-BBE5-D001A52DDC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8420" name="Slide Number Placeholder 3">
            <a:extLst>
              <a:ext uri="{FF2B5EF4-FFF2-40B4-BE49-F238E27FC236}">
                <a16:creationId xmlns:a16="http://schemas.microsoft.com/office/drawing/2014/main" id="{FEBA51A2-ED50-4AD3-91CC-179D553F0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8BE534-31F3-43B6-8AF9-56B1C69A6FD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54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>
            <a:extLst>
              <a:ext uri="{FF2B5EF4-FFF2-40B4-BE49-F238E27FC236}">
                <a16:creationId xmlns:a16="http://schemas.microsoft.com/office/drawing/2014/main" id="{F6C2B3E3-B678-4839-963B-ADF9374C41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>
            <a:extLst>
              <a:ext uri="{FF2B5EF4-FFF2-40B4-BE49-F238E27FC236}">
                <a16:creationId xmlns:a16="http://schemas.microsoft.com/office/drawing/2014/main" id="{7461B480-BA3A-41FF-BBA6-BC06C30BA4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1492" name="Slide Number Placeholder 3">
            <a:extLst>
              <a:ext uri="{FF2B5EF4-FFF2-40B4-BE49-F238E27FC236}">
                <a16:creationId xmlns:a16="http://schemas.microsoft.com/office/drawing/2014/main" id="{A3EED4E4-AEC7-4C4A-8FE1-B2465C217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A75D5B-C8E7-4C86-8F8C-90133B4B949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55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>
            <a:extLst>
              <a:ext uri="{FF2B5EF4-FFF2-40B4-BE49-F238E27FC236}">
                <a16:creationId xmlns:a16="http://schemas.microsoft.com/office/drawing/2014/main" id="{EAE78FFB-7D1F-44E0-BA89-851749EE43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>
            <a:extLst>
              <a:ext uri="{FF2B5EF4-FFF2-40B4-BE49-F238E27FC236}">
                <a16:creationId xmlns:a16="http://schemas.microsoft.com/office/drawing/2014/main" id="{EDEF38FC-E64E-451B-AF33-721906492E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3540" name="Slide Number Placeholder 3">
            <a:extLst>
              <a:ext uri="{FF2B5EF4-FFF2-40B4-BE49-F238E27FC236}">
                <a16:creationId xmlns:a16="http://schemas.microsoft.com/office/drawing/2014/main" id="{B9CAEB8E-6A4D-4452-B473-F81DDE03F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A6CFCD-AEFF-41A7-8214-616858FBE89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24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>
            <a:extLst>
              <a:ext uri="{FF2B5EF4-FFF2-40B4-BE49-F238E27FC236}">
                <a16:creationId xmlns:a16="http://schemas.microsoft.com/office/drawing/2014/main" id="{5C138E6D-4AA3-4CFC-A68F-56C6B5842C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Notes Placeholder 2">
            <a:extLst>
              <a:ext uri="{FF2B5EF4-FFF2-40B4-BE49-F238E27FC236}">
                <a16:creationId xmlns:a16="http://schemas.microsoft.com/office/drawing/2014/main" id="{1291F6BE-507B-4CC6-8799-2FA2C97E7F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64" name="Slide Number Placeholder 3">
            <a:extLst>
              <a:ext uri="{FF2B5EF4-FFF2-40B4-BE49-F238E27FC236}">
                <a16:creationId xmlns:a16="http://schemas.microsoft.com/office/drawing/2014/main" id="{66F78DFF-016D-4CAF-9D4D-938C2A07B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91A552-AA1B-47F8-97DD-F2A76805157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96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>
            <a:extLst>
              <a:ext uri="{FF2B5EF4-FFF2-40B4-BE49-F238E27FC236}">
                <a16:creationId xmlns:a16="http://schemas.microsoft.com/office/drawing/2014/main" id="{0D3C32B6-BECD-44BD-89DC-C8D5DCC6F3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>
            <a:extLst>
              <a:ext uri="{FF2B5EF4-FFF2-40B4-BE49-F238E27FC236}">
                <a16:creationId xmlns:a16="http://schemas.microsoft.com/office/drawing/2014/main" id="{3C65F6AE-1A9A-46AB-9C01-327A2C8664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8660" name="Slide Number Placeholder 3">
            <a:extLst>
              <a:ext uri="{FF2B5EF4-FFF2-40B4-BE49-F238E27FC236}">
                <a16:creationId xmlns:a16="http://schemas.microsoft.com/office/drawing/2014/main" id="{350BE05F-65F7-481D-B87A-B2EE33440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5ACA7B-CBC4-4BA9-8E4F-9EED90B941D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00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>
            <a:extLst>
              <a:ext uri="{FF2B5EF4-FFF2-40B4-BE49-F238E27FC236}">
                <a16:creationId xmlns:a16="http://schemas.microsoft.com/office/drawing/2014/main" id="{C3A5F991-2179-4523-B46C-30F88E7AED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>
            <a:extLst>
              <a:ext uri="{FF2B5EF4-FFF2-40B4-BE49-F238E27FC236}">
                <a16:creationId xmlns:a16="http://schemas.microsoft.com/office/drawing/2014/main" id="{22AB9A0E-6CEE-4269-AE70-3DC43831CF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9684" name="Slide Number Placeholder 3">
            <a:extLst>
              <a:ext uri="{FF2B5EF4-FFF2-40B4-BE49-F238E27FC236}">
                <a16:creationId xmlns:a16="http://schemas.microsoft.com/office/drawing/2014/main" id="{DC86433E-089B-4DA5-9C65-CCDEC1334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DCD092-8C62-42FD-BBC4-7B15FA2BCDC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80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>
            <a:extLst>
              <a:ext uri="{FF2B5EF4-FFF2-40B4-BE49-F238E27FC236}">
                <a16:creationId xmlns:a16="http://schemas.microsoft.com/office/drawing/2014/main" id="{78448DE1-949A-4AA3-99E3-9BA6681AFC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>
            <a:extLst>
              <a:ext uri="{FF2B5EF4-FFF2-40B4-BE49-F238E27FC236}">
                <a16:creationId xmlns:a16="http://schemas.microsoft.com/office/drawing/2014/main" id="{0188F027-4991-46E2-9A90-F0B3618F74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1732" name="Slide Number Placeholder 3">
            <a:extLst>
              <a:ext uri="{FF2B5EF4-FFF2-40B4-BE49-F238E27FC236}">
                <a16:creationId xmlns:a16="http://schemas.microsoft.com/office/drawing/2014/main" id="{8F5F7E10-3A6E-421E-B615-03F1E3F33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382499-C1AF-44AD-9E45-AD7518DF280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17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>
            <a:extLst>
              <a:ext uri="{FF2B5EF4-FFF2-40B4-BE49-F238E27FC236}">
                <a16:creationId xmlns:a16="http://schemas.microsoft.com/office/drawing/2014/main" id="{88F27320-FE82-4CAF-ADE9-70EFB00285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>
            <a:extLst>
              <a:ext uri="{FF2B5EF4-FFF2-40B4-BE49-F238E27FC236}">
                <a16:creationId xmlns:a16="http://schemas.microsoft.com/office/drawing/2014/main" id="{CC68E740-0805-458F-AFF7-A59074AAEF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9924" name="Slide Number Placeholder 3">
            <a:extLst>
              <a:ext uri="{FF2B5EF4-FFF2-40B4-BE49-F238E27FC236}">
                <a16:creationId xmlns:a16="http://schemas.microsoft.com/office/drawing/2014/main" id="{B48D9914-25A9-49AE-AC3D-1D3480FA6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FD5006-1478-4B25-96DA-6BCC60BCC29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>
            <a:extLst>
              <a:ext uri="{FF2B5EF4-FFF2-40B4-BE49-F238E27FC236}">
                <a16:creationId xmlns:a16="http://schemas.microsoft.com/office/drawing/2014/main" id="{5872FBE7-A8E8-4058-B8F9-C72DBF9759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>
            <a:extLst>
              <a:ext uri="{FF2B5EF4-FFF2-40B4-BE49-F238E27FC236}">
                <a16:creationId xmlns:a16="http://schemas.microsoft.com/office/drawing/2014/main" id="{3F5F6626-D349-4E37-985F-80A68F14E1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1316" name="Slide Number Placeholder 3">
            <a:extLst>
              <a:ext uri="{FF2B5EF4-FFF2-40B4-BE49-F238E27FC236}">
                <a16:creationId xmlns:a16="http://schemas.microsoft.com/office/drawing/2014/main" id="{32529237-A635-4160-A343-66D3B7C84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070BF4-AE02-480E-A40B-90C5F4F3390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33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>
            <a:extLst>
              <a:ext uri="{FF2B5EF4-FFF2-40B4-BE49-F238E27FC236}">
                <a16:creationId xmlns:a16="http://schemas.microsoft.com/office/drawing/2014/main" id="{B8E026EE-A995-4DE9-AA1A-57D1362853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Notes Placeholder 2">
            <a:extLst>
              <a:ext uri="{FF2B5EF4-FFF2-40B4-BE49-F238E27FC236}">
                <a16:creationId xmlns:a16="http://schemas.microsoft.com/office/drawing/2014/main" id="{05C60088-B42E-4925-B882-350AB5AF3D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44" name="Slide Number Placeholder 3">
            <a:extLst>
              <a:ext uri="{FF2B5EF4-FFF2-40B4-BE49-F238E27FC236}">
                <a16:creationId xmlns:a16="http://schemas.microsoft.com/office/drawing/2014/main" id="{2D2BE3E2-9F19-44C2-85B2-4C48CFEFD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635DA4-8D9F-41C5-9321-C392FE4040B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37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>
            <a:extLst>
              <a:ext uri="{FF2B5EF4-FFF2-40B4-BE49-F238E27FC236}">
                <a16:creationId xmlns:a16="http://schemas.microsoft.com/office/drawing/2014/main" id="{866AD583-D157-4284-9760-199BC601E3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>
            <a:extLst>
              <a:ext uri="{FF2B5EF4-FFF2-40B4-BE49-F238E27FC236}">
                <a16:creationId xmlns:a16="http://schemas.microsoft.com/office/drawing/2014/main" id="{605C840D-25B8-4C68-8E65-8BA9F245E0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7092" name="Slide Number Placeholder 3">
            <a:extLst>
              <a:ext uri="{FF2B5EF4-FFF2-40B4-BE49-F238E27FC236}">
                <a16:creationId xmlns:a16="http://schemas.microsoft.com/office/drawing/2014/main" id="{3028B8AB-F4F4-4CF0-B4CB-8B74492AF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416C63-B490-4047-A4EA-89695AA82B5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48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>
            <a:extLst>
              <a:ext uri="{FF2B5EF4-FFF2-40B4-BE49-F238E27FC236}">
                <a16:creationId xmlns:a16="http://schemas.microsoft.com/office/drawing/2014/main" id="{382A3340-B805-479D-8068-BBAE56CDD9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Notes Placeholder 2">
            <a:extLst>
              <a:ext uri="{FF2B5EF4-FFF2-40B4-BE49-F238E27FC236}">
                <a16:creationId xmlns:a16="http://schemas.microsoft.com/office/drawing/2014/main" id="{7654D1ED-4D74-4BA3-B730-909A7E3A4A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8116" name="Slide Number Placeholder 3">
            <a:extLst>
              <a:ext uri="{FF2B5EF4-FFF2-40B4-BE49-F238E27FC236}">
                <a16:creationId xmlns:a16="http://schemas.microsoft.com/office/drawing/2014/main" id="{DA162D96-2EEE-44D0-A8B1-ADED27E1C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702E5E-61E5-410B-B797-6FD590087AD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150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>
            <a:extLst>
              <a:ext uri="{FF2B5EF4-FFF2-40B4-BE49-F238E27FC236}">
                <a16:creationId xmlns:a16="http://schemas.microsoft.com/office/drawing/2014/main" id="{42DAF93D-1401-4927-81CB-D699D88B4A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>
            <a:extLst>
              <a:ext uri="{FF2B5EF4-FFF2-40B4-BE49-F238E27FC236}">
                <a16:creationId xmlns:a16="http://schemas.microsoft.com/office/drawing/2014/main" id="{41CA74FB-A69A-49EE-9180-FA05701D3E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FA7E49DB-7690-444B-AF13-9430576F7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58585-983F-4EEA-8C15-03B3F0DAAF2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830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>
            <a:extLst>
              <a:ext uri="{FF2B5EF4-FFF2-40B4-BE49-F238E27FC236}">
                <a16:creationId xmlns:a16="http://schemas.microsoft.com/office/drawing/2014/main" id="{AAB85754-D8ED-4C04-A3BC-7D261E4A39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Notes Placeholder 2">
            <a:extLst>
              <a:ext uri="{FF2B5EF4-FFF2-40B4-BE49-F238E27FC236}">
                <a16:creationId xmlns:a16="http://schemas.microsoft.com/office/drawing/2014/main" id="{5C4CE8B3-D9BC-4752-85D9-13EBD5D572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78FD2BA1-54FF-48B1-AF39-092F86812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CA7656-9EC3-4C74-99B6-AD8B628C87A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56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>
            <a:extLst>
              <a:ext uri="{FF2B5EF4-FFF2-40B4-BE49-F238E27FC236}">
                <a16:creationId xmlns:a16="http://schemas.microsoft.com/office/drawing/2014/main" id="{59B1F1DD-87C2-48B2-B199-39250FBC86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>
            <a:extLst>
              <a:ext uri="{FF2B5EF4-FFF2-40B4-BE49-F238E27FC236}">
                <a16:creationId xmlns:a16="http://schemas.microsoft.com/office/drawing/2014/main" id="{74CA9F11-F670-439C-9493-C566A65F0A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3236" name="Slide Number Placeholder 3">
            <a:extLst>
              <a:ext uri="{FF2B5EF4-FFF2-40B4-BE49-F238E27FC236}">
                <a16:creationId xmlns:a16="http://schemas.microsoft.com/office/drawing/2014/main" id="{963AF4FF-BC26-44CA-8A26-EE02E5139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466BF3-325F-4902-B945-3329B51B8A8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21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>
            <a:extLst>
              <a:ext uri="{FF2B5EF4-FFF2-40B4-BE49-F238E27FC236}">
                <a16:creationId xmlns:a16="http://schemas.microsoft.com/office/drawing/2014/main" id="{78E081B8-6D90-4781-A543-E17697D719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Notes Placeholder 2">
            <a:extLst>
              <a:ext uri="{FF2B5EF4-FFF2-40B4-BE49-F238E27FC236}">
                <a16:creationId xmlns:a16="http://schemas.microsoft.com/office/drawing/2014/main" id="{70791E96-9F50-4629-B305-B6A5D82DD4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6548" name="Slide Number Placeholder 3">
            <a:extLst>
              <a:ext uri="{FF2B5EF4-FFF2-40B4-BE49-F238E27FC236}">
                <a16:creationId xmlns:a16="http://schemas.microsoft.com/office/drawing/2014/main" id="{37FE81A1-9837-484F-A457-4D1E951EC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89CE9F-9E68-425C-A91F-48EC4B63EA6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49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>
            <a:extLst>
              <a:ext uri="{FF2B5EF4-FFF2-40B4-BE49-F238E27FC236}">
                <a16:creationId xmlns:a16="http://schemas.microsoft.com/office/drawing/2014/main" id="{C50E285D-470A-4FAB-90B4-96E3158FC7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Notes Placeholder 2">
            <a:extLst>
              <a:ext uri="{FF2B5EF4-FFF2-40B4-BE49-F238E27FC236}">
                <a16:creationId xmlns:a16="http://schemas.microsoft.com/office/drawing/2014/main" id="{004AF044-59AF-45F6-874C-28F71CB9DF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4740" name="Slide Number Placeholder 3">
            <a:extLst>
              <a:ext uri="{FF2B5EF4-FFF2-40B4-BE49-F238E27FC236}">
                <a16:creationId xmlns:a16="http://schemas.microsoft.com/office/drawing/2014/main" id="{0FB2EED3-BBAB-4E8E-905B-F654472B4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BA5A06-C9C7-4EE6-B245-23DCDC5B772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24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>
            <a:extLst>
              <a:ext uri="{FF2B5EF4-FFF2-40B4-BE49-F238E27FC236}">
                <a16:creationId xmlns:a16="http://schemas.microsoft.com/office/drawing/2014/main" id="{3D104388-026E-48E8-BD1C-8FD5B10A01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Notes Placeholder 2">
            <a:extLst>
              <a:ext uri="{FF2B5EF4-FFF2-40B4-BE49-F238E27FC236}">
                <a16:creationId xmlns:a16="http://schemas.microsoft.com/office/drawing/2014/main" id="{C040D9BB-CD54-43E6-9EA4-481D21BB74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0884" name="Slide Number Placeholder 3">
            <a:extLst>
              <a:ext uri="{FF2B5EF4-FFF2-40B4-BE49-F238E27FC236}">
                <a16:creationId xmlns:a16="http://schemas.microsoft.com/office/drawing/2014/main" id="{A37722CA-DF69-4379-9620-6A6A3BA1E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D76C7-97CD-4FB5-AD40-0480586D652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30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>
            <a:extLst>
              <a:ext uri="{FF2B5EF4-FFF2-40B4-BE49-F238E27FC236}">
                <a16:creationId xmlns:a16="http://schemas.microsoft.com/office/drawing/2014/main" id="{CA298DB7-B582-4DB6-95D2-F5A84E776C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>
            <a:extLst>
              <a:ext uri="{FF2B5EF4-FFF2-40B4-BE49-F238E27FC236}">
                <a16:creationId xmlns:a16="http://schemas.microsoft.com/office/drawing/2014/main" id="{9954867C-6557-4C08-9364-C492A6F1A5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2932" name="Slide Number Placeholder 3">
            <a:extLst>
              <a:ext uri="{FF2B5EF4-FFF2-40B4-BE49-F238E27FC236}">
                <a16:creationId xmlns:a16="http://schemas.microsoft.com/office/drawing/2014/main" id="{D2EC81C5-A39C-404F-A108-2B3311EDF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862131-FA7D-48D5-8E74-173C18BAB8A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0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>
            <a:extLst>
              <a:ext uri="{FF2B5EF4-FFF2-40B4-BE49-F238E27FC236}">
                <a16:creationId xmlns:a16="http://schemas.microsoft.com/office/drawing/2014/main" id="{BE27EC4B-7ACD-4167-AABD-72BF4F504C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>
            <a:extLst>
              <a:ext uri="{FF2B5EF4-FFF2-40B4-BE49-F238E27FC236}">
                <a16:creationId xmlns:a16="http://schemas.microsoft.com/office/drawing/2014/main" id="{4A6A51CD-EDEF-4D1D-9961-BEE77BE2FE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2340" name="Slide Number Placeholder 3">
            <a:extLst>
              <a:ext uri="{FF2B5EF4-FFF2-40B4-BE49-F238E27FC236}">
                <a16:creationId xmlns:a16="http://schemas.microsoft.com/office/drawing/2014/main" id="{31682EA2-84C6-41DD-8868-6738FA77A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F48E92-B323-414C-8A77-EF7361B69BB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97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>
            <a:extLst>
              <a:ext uri="{FF2B5EF4-FFF2-40B4-BE49-F238E27FC236}">
                <a16:creationId xmlns:a16="http://schemas.microsoft.com/office/drawing/2014/main" id="{FD9CF428-C438-4E78-93BB-1826E5774D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Notes Placeholder 2">
            <a:extLst>
              <a:ext uri="{FF2B5EF4-FFF2-40B4-BE49-F238E27FC236}">
                <a16:creationId xmlns:a16="http://schemas.microsoft.com/office/drawing/2014/main" id="{4BE446CE-77DB-463F-8C5F-CFF2EBFC66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3956" name="Slide Number Placeholder 3">
            <a:extLst>
              <a:ext uri="{FF2B5EF4-FFF2-40B4-BE49-F238E27FC236}">
                <a16:creationId xmlns:a16="http://schemas.microsoft.com/office/drawing/2014/main" id="{F76313F8-B276-499C-B52E-4CA1F06DF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D25C33-0883-434E-A6A9-AEBA648F2A2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395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>
            <a:extLst>
              <a:ext uri="{FF2B5EF4-FFF2-40B4-BE49-F238E27FC236}">
                <a16:creationId xmlns:a16="http://schemas.microsoft.com/office/drawing/2014/main" id="{27C71281-22F5-4D0C-ACEF-C585D5DA5A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Notes Placeholder 2">
            <a:extLst>
              <a:ext uri="{FF2B5EF4-FFF2-40B4-BE49-F238E27FC236}">
                <a16:creationId xmlns:a16="http://schemas.microsoft.com/office/drawing/2014/main" id="{86C44611-BC2F-44F7-A44B-04E49BACB3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3956" name="Slide Number Placeholder 3">
            <a:extLst>
              <a:ext uri="{FF2B5EF4-FFF2-40B4-BE49-F238E27FC236}">
                <a16:creationId xmlns:a16="http://schemas.microsoft.com/office/drawing/2014/main" id="{609448AA-6E50-4FAD-90D6-A98C027C9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CB536E-E327-4C97-968B-29C740430C5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982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>
            <a:extLst>
              <a:ext uri="{FF2B5EF4-FFF2-40B4-BE49-F238E27FC236}">
                <a16:creationId xmlns:a16="http://schemas.microsoft.com/office/drawing/2014/main" id="{D9318DB6-2B1A-485D-B6A3-B59C6B7DAA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Notes Placeholder 2">
            <a:extLst>
              <a:ext uri="{FF2B5EF4-FFF2-40B4-BE49-F238E27FC236}">
                <a16:creationId xmlns:a16="http://schemas.microsoft.com/office/drawing/2014/main" id="{E917AD57-EF9B-423E-9ED9-AC23C1EEDE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3956" name="Slide Number Placeholder 3">
            <a:extLst>
              <a:ext uri="{FF2B5EF4-FFF2-40B4-BE49-F238E27FC236}">
                <a16:creationId xmlns:a16="http://schemas.microsoft.com/office/drawing/2014/main" id="{49D401D0-58BB-4176-ACDC-58471B110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6E43BE-0B73-44E7-8DA3-F642E35D8F8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1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>
            <a:extLst>
              <a:ext uri="{FF2B5EF4-FFF2-40B4-BE49-F238E27FC236}">
                <a16:creationId xmlns:a16="http://schemas.microsoft.com/office/drawing/2014/main" id="{5AF3C30F-64B3-4A91-A091-78F1FA8E49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>
            <a:extLst>
              <a:ext uri="{FF2B5EF4-FFF2-40B4-BE49-F238E27FC236}">
                <a16:creationId xmlns:a16="http://schemas.microsoft.com/office/drawing/2014/main" id="{BE3B4DC2-4F98-4DEE-90C1-B1FB50F9C4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5D72BC28-DE1D-4873-990D-7C3B76CB5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FA39AE-5C52-43C1-9EB6-3766918D47C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>
            <a:extLst>
              <a:ext uri="{FF2B5EF4-FFF2-40B4-BE49-F238E27FC236}">
                <a16:creationId xmlns:a16="http://schemas.microsoft.com/office/drawing/2014/main" id="{8968472D-8092-4D76-A8FF-91C6506A94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>
            <a:extLst>
              <a:ext uri="{FF2B5EF4-FFF2-40B4-BE49-F238E27FC236}">
                <a16:creationId xmlns:a16="http://schemas.microsoft.com/office/drawing/2014/main" id="{DCF61CAC-5412-4187-979D-FA92A123DB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AE2A62F7-F674-4EC0-BD6B-5634E5F8B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0765F-67AF-4232-8703-FB5D3BC5B40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3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>
            <a:extLst>
              <a:ext uri="{FF2B5EF4-FFF2-40B4-BE49-F238E27FC236}">
                <a16:creationId xmlns:a16="http://schemas.microsoft.com/office/drawing/2014/main" id="{BC987822-B43F-43EC-B82E-FADD0822D0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>
            <a:extLst>
              <a:ext uri="{FF2B5EF4-FFF2-40B4-BE49-F238E27FC236}">
                <a16:creationId xmlns:a16="http://schemas.microsoft.com/office/drawing/2014/main" id="{8FFCA90F-69E2-48E4-BF0E-FDB37BD9CD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9CFAA168-ED11-4006-8348-3213601F6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21CFAA-CEC5-4B93-BBC9-AE440DF4484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7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>
            <a:extLst>
              <a:ext uri="{FF2B5EF4-FFF2-40B4-BE49-F238E27FC236}">
                <a16:creationId xmlns:a16="http://schemas.microsoft.com/office/drawing/2014/main" id="{BD0B0322-3E6E-4790-9265-E980AC0E72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>
            <a:extLst>
              <a:ext uri="{FF2B5EF4-FFF2-40B4-BE49-F238E27FC236}">
                <a16:creationId xmlns:a16="http://schemas.microsoft.com/office/drawing/2014/main" id="{A2343EE1-6F31-4F5C-8576-15A6287039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2580" name="Slide Number Placeholder 3">
            <a:extLst>
              <a:ext uri="{FF2B5EF4-FFF2-40B4-BE49-F238E27FC236}">
                <a16:creationId xmlns:a16="http://schemas.microsoft.com/office/drawing/2014/main" id="{2E3CD4C3-C370-4E79-B7CB-E23974C92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905CAB-137D-4A9D-967E-500B2647536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6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>
            <a:extLst>
              <a:ext uri="{FF2B5EF4-FFF2-40B4-BE49-F238E27FC236}">
                <a16:creationId xmlns:a16="http://schemas.microsoft.com/office/drawing/2014/main" id="{3C715051-5EBE-4CF1-9BDA-5476F714E3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>
            <a:extLst>
              <a:ext uri="{FF2B5EF4-FFF2-40B4-BE49-F238E27FC236}">
                <a16:creationId xmlns:a16="http://schemas.microsoft.com/office/drawing/2014/main" id="{0B62109E-AA50-4B32-A2DD-7DA6932A3E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04" name="Slide Number Placeholder 3">
            <a:extLst>
              <a:ext uri="{FF2B5EF4-FFF2-40B4-BE49-F238E27FC236}">
                <a16:creationId xmlns:a16="http://schemas.microsoft.com/office/drawing/2014/main" id="{9059B870-60D2-4C85-9383-C8D1418AE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10F0C8-C65D-4E6D-8BB4-DBDD7311371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D4AC8B9E-46DE-4FE1-8FCE-2B35FD58A45E}" type="datetime1">
              <a:rPr lang="en-US" smtClean="0"/>
              <a:t>3/6/2020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94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89948-B234-42A7-A075-C2DCE2874E6B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3C48EF-5F39-412F-86DF-44F5B5EEBB3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137A2E8-CA7D-4ED5-B4CF-B3D33FC2B39B}" type="datetime1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85814E9-AF05-4878-A6D5-3736AF8157CC}" type="datetime1">
              <a:rPr lang="en-US" smtClean="0"/>
              <a:t>3/6/2020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25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39ECC4A-466A-4F3C-B115-72F999F52C52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6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378D821-8759-4D9D-8D0C-0555276E1400}" type="datetime1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7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3736A59-623A-45FD-8668-AAF368304DE5}" type="datetime1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8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8C6E92-4880-408B-879B-CEA1490FF0B2}" type="datetime1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C03C764-C9C3-4327-BAE4-FA023E35C7A7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6AAE244C-3DE8-416D-9CD1-E852C5DB8F55}" type="datetime1">
              <a:rPr lang="en-US" smtClean="0"/>
              <a:t>3/6/2020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9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5FF1973E-0857-4F94-9DC0-690CF7157FB9}" type="datetime1">
              <a:rPr lang="en-US" smtClean="0"/>
              <a:t>3/6/2020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A3894C73-3CB9-410C-A048-F5547190CC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3A9B-6CA6-479C-8486-279A49E0E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7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Arrays and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ArrayLists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FD2CB768-4B5E-42EC-A405-976DA4C0B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DB96-7424-45AB-AB6F-860DEE020D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924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963A-02A0-4B2C-9D6D-CEB6711B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7.3  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and Creating Arrays (Cont.)</a:t>
            </a:r>
          </a:p>
        </p:txBody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4ADFA729-4CC8-4DD8-9D23-316DE86B0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a declaration, </a:t>
            </a:r>
            <a:r>
              <a:rPr lang="en-US" altLang="en-US" i="1" dirty="0">
                <a:solidFill>
                  <a:srgbClr val="000000"/>
                </a:solidFill>
              </a:rPr>
              <a:t>square brackets </a:t>
            </a:r>
            <a:r>
              <a:rPr lang="en-US" altLang="en-US" dirty="0">
                <a:solidFill>
                  <a:srgbClr val="000000"/>
                </a:solidFill>
              </a:rPr>
              <a:t>following a type indicate that a variable will refer to an array (i.e., store an array </a:t>
            </a:r>
            <a:r>
              <a:rPr lang="en-US" altLang="en-US" i="1" dirty="0">
                <a:solidFill>
                  <a:srgbClr val="000000"/>
                </a:solidFill>
              </a:rPr>
              <a:t>reference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an array is created, each element of the array receives a default value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Zero for the numeric primitive-type elements,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dirty="0">
                <a:solidFill>
                  <a:srgbClr val="000000"/>
                </a:solidFill>
              </a:rPr>
              <a:t> for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dirty="0">
                <a:solidFill>
                  <a:srgbClr val="000000"/>
                </a:solidFill>
              </a:rPr>
              <a:t> elements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 for references.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1AAB4-2306-449E-BC12-F25DFDD3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96346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9">
            <a:extLst>
              <a:ext uri="{FF2B5EF4-FFF2-40B4-BE49-F238E27FC236}">
                <a16:creationId xmlns:a16="http://schemas.microsoft.com/office/drawing/2014/main" id="{8D448B78-CC73-4668-8059-44C5B51C3C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B7E38C-CC3D-4AEF-A658-599D0525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17533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D7AA-2A18-48D7-ADAA-F0A050D4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31075" name="Text Placeholder 2">
            <a:extLst>
              <a:ext uri="{FF2B5EF4-FFF2-40B4-BE49-F238E27FC236}">
                <a16:creationId xmlns:a16="http://schemas.microsoft.com/office/drawing/2014/main" id="{69E29564-8720-4222-876A-B90E538DC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dirty="0">
                <a:solidFill>
                  <a:srgbClr val="000000"/>
                </a:solidFill>
              </a:rPr>
              <a:t>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Provides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methods for common array manipulations.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Methods include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dirty="0">
                <a:solidFill>
                  <a:srgbClr val="000000"/>
                </a:solidFill>
              </a:rPr>
              <a:t> for sorting an array (ascending order by default)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</a:rPr>
              <a:t> for searching a sorted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equals</a:t>
            </a:r>
            <a:r>
              <a:rPr lang="en-US" altLang="en-US" dirty="0">
                <a:solidFill>
                  <a:srgbClr val="000000"/>
                </a:solidFill>
              </a:rPr>
              <a:t> for comparing arrays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fill</a:t>
            </a:r>
            <a:r>
              <a:rPr lang="en-US" altLang="en-US" dirty="0">
                <a:solidFill>
                  <a:srgbClr val="000000"/>
                </a:solidFill>
              </a:rPr>
              <a:t> for placing values into an array.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Methods are overloaded for primitive-type arrays and for arrays of objects.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>
                <a:solidFill>
                  <a:srgbClr val="000000"/>
                </a:solidFill>
              </a:rPr>
              <a:t>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arraycopy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Copies contents of one array into another.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2BFF7-DDE2-4680-A8E4-8920DD1E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2224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4">
            <a:extLst>
              <a:ext uri="{FF2B5EF4-FFF2-40B4-BE49-F238E27FC236}">
                <a16:creationId xmlns:a16="http://schemas.microsoft.com/office/drawing/2014/main" id="{DF2F9785-926C-418F-AE0D-079CF32171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7DB4C0-CE60-4988-8A8E-F5B1062C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73238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5">
            <a:extLst>
              <a:ext uri="{FF2B5EF4-FFF2-40B4-BE49-F238E27FC236}">
                <a16:creationId xmlns:a16="http://schemas.microsoft.com/office/drawing/2014/main" id="{58A11F39-8E3C-4774-9C40-41B52C0D44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944FC2-3D2F-4EC0-84C9-5EF6A51D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19727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6">
            <a:extLst>
              <a:ext uri="{FF2B5EF4-FFF2-40B4-BE49-F238E27FC236}">
                <a16:creationId xmlns:a16="http://schemas.microsoft.com/office/drawing/2014/main" id="{073CC88C-D1A2-4ABE-BB86-B105FAB137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7CC26-E818-46EB-B860-A3AF2A51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52918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7">
            <a:extLst>
              <a:ext uri="{FF2B5EF4-FFF2-40B4-BE49-F238E27FC236}">
                <a16:creationId xmlns:a16="http://schemas.microsoft.com/office/drawing/2014/main" id="{FB313F6B-A4B9-47CA-A040-8ADB50A1C2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6A5DDE-A826-4F17-B889-DC82AC17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27299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8">
            <a:extLst>
              <a:ext uri="{FF2B5EF4-FFF2-40B4-BE49-F238E27FC236}">
                <a16:creationId xmlns:a16="http://schemas.microsoft.com/office/drawing/2014/main" id="{DEDA903D-8AC7-462F-B6E0-4E5FA5053E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0"/>
            <a:ext cx="107489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71AC59-6D76-4555-9760-24FFE534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14607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AE41-3AAC-4A87-9776-2BAD445C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39267" name="Text Placeholder 2">
            <a:extLst>
              <a:ext uri="{FF2B5EF4-FFF2-40B4-BE49-F238E27FC236}">
                <a16:creationId xmlns:a16="http://schemas.microsoft.com/office/drawing/2014/main" id="{17F1D30D-C8BF-4DED-BFE3-317153A0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481138"/>
            <a:ext cx="10922963" cy="4691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Java API provides several predefined data structures, called </a:t>
            </a:r>
            <a:r>
              <a:rPr lang="en-US" altLang="en-US" sz="2300" dirty="0">
                <a:solidFill>
                  <a:srgbClr val="0000FF"/>
                </a:solidFill>
              </a:rPr>
              <a:t>collections</a:t>
            </a:r>
            <a:r>
              <a:rPr lang="en-US" altLang="en-US" sz="2300" dirty="0">
                <a:solidFill>
                  <a:srgbClr val="000000"/>
                </a:solidFill>
              </a:rPr>
              <a:t>, used to store groups of related objects in memory.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Each provides efficient methods that organize, store and retrieve your data without requiring knowledge of how the data is being stored.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Reduce application-development time.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Arrays do not automatically change their size at execution time to accommodate additional elements.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&lt;T&gt;</a:t>
            </a:r>
            <a:r>
              <a:rPr lang="en-US" altLang="en-US" sz="2300" dirty="0">
                <a:solidFill>
                  <a:srgbClr val="000000"/>
                </a:solidFill>
              </a:rPr>
              <a:t> (package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en-US" sz="2300" dirty="0">
                <a:solidFill>
                  <a:srgbClr val="000000"/>
                </a:solidFill>
              </a:rPr>
              <a:t>) can dynamically change its size to accommodate more elements.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en-US" sz="2000" dirty="0">
                <a:solidFill>
                  <a:srgbClr val="000000"/>
                </a:solidFill>
              </a:rPr>
              <a:t> is a placeholder for the type of element stored in the collection.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Classes with this kind of placeholder that can be used with any type are called </a:t>
            </a:r>
            <a:r>
              <a:rPr lang="en-US" altLang="en-US" sz="2300" dirty="0">
                <a:solidFill>
                  <a:srgbClr val="0000FF"/>
                </a:solidFill>
              </a:rPr>
              <a:t>generic classes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466A8-F3D7-4317-8646-EB03182C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04208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1">
            <a:extLst>
              <a:ext uri="{FF2B5EF4-FFF2-40B4-BE49-F238E27FC236}">
                <a16:creationId xmlns:a16="http://schemas.microsoft.com/office/drawing/2014/main" id="{09B38C36-BE12-4D0A-A347-122BF82007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0"/>
            <a:ext cx="106918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2FE8D1-EE1E-4498-B919-665551D1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15561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2AC6-7F3A-4FE1-92FB-DC689782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41315" name="Text Placeholder 2">
            <a:extLst>
              <a:ext uri="{FF2B5EF4-FFF2-40B4-BE49-F238E27FC236}">
                <a16:creationId xmlns:a16="http://schemas.microsoft.com/office/drawing/2014/main" id="{76045AE7-25C1-497F-8ACD-63A6E195C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7.24 demonstrates some common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capabilities.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capacity indicates how many items it can hold without growing.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grows, it must create a larger internal array and copy each element to the new array.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This is a time-consuming operation. It would be inefficient for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to grow each time an element is added.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grows only when an element is added and the number of elements is equal to the capacity—i.e., there is no space for the new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ACC39-319E-401A-8DA8-C4CFEB6A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084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D90F-5597-4C89-975A-A96FB06F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7.3  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and Creating Arrays (Cont.)</a:t>
            </a:r>
          </a:p>
        </p:txBody>
      </p:sp>
      <p:sp>
        <p:nvSpPr>
          <p:cNvPr id="26627" name="Text Placeholder 2">
            <a:extLst>
              <a:ext uri="{FF2B5EF4-FFF2-40B4-BE49-F238E27FC236}">
                <a16:creationId xmlns:a16="http://schemas.microsoft.com/office/drawing/2014/main" id="{80B23DDD-7D53-42A6-A594-B35E2DD5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Every element of a primitive-type array contains a value of the array’s declared element type.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Every element of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is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value.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Every element of a reference-type array is a reference to an object of the array’s declared element type.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Every element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array is a reference to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D2BAF-E970-410B-BCD7-4D40F67F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196201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95BF-5917-43F9-B13F-177BAFC4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42339" name="Text Placeholder 2">
            <a:extLst>
              <a:ext uri="{FF2B5EF4-FFF2-40B4-BE49-F238E27FC236}">
                <a16:creationId xmlns:a16="http://schemas.microsoft.com/office/drawing/2014/main" id="{88D57E77-9C2D-4E9D-AFF4-1B035126F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sz="2500" dirty="0">
                <a:solidFill>
                  <a:srgbClr val="000000"/>
                </a:solidFill>
              </a:rPr>
              <a:t> adds elements to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One-argument version appends its argument to the end of the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Two-argument version inserts a new element at the specified position.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Collection indices start at zero.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2500" dirty="0">
                <a:solidFill>
                  <a:srgbClr val="000000"/>
                </a:solidFill>
              </a:rPr>
              <a:t> returns the number of elements in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altLang="en-US" sz="2500" dirty="0">
                <a:solidFill>
                  <a:srgbClr val="000000"/>
                </a:solidFill>
              </a:rPr>
              <a:t>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2500" dirty="0">
                <a:solidFill>
                  <a:srgbClr val="000000"/>
                </a:solidFill>
              </a:rPr>
              <a:t> obtains the element at a specified index.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remove</a:t>
            </a:r>
            <a:r>
              <a:rPr lang="en-US" altLang="en-US" sz="2500" dirty="0">
                <a:solidFill>
                  <a:srgbClr val="000000"/>
                </a:solidFill>
              </a:rPr>
              <a:t> deletes an element with a specific value.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An overloaded version of the method removes the element at the specified index.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contains</a:t>
            </a:r>
            <a:r>
              <a:rPr lang="en-US" altLang="en-US" sz="2500" dirty="0">
                <a:solidFill>
                  <a:srgbClr val="000000"/>
                </a:solidFill>
              </a:rPr>
              <a:t> determines if an item is in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E7C9D-7062-46BD-AF5B-3C6A9092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24201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2">
            <a:extLst>
              <a:ext uri="{FF2B5EF4-FFF2-40B4-BE49-F238E27FC236}">
                <a16:creationId xmlns:a16="http://schemas.microsoft.com/office/drawing/2014/main" id="{6FEE7E57-3AA4-49D5-9D01-51C5ADE1C5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54A46-A0A8-4B8D-A4C9-E56AF251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58933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3">
            <a:extLst>
              <a:ext uri="{FF2B5EF4-FFF2-40B4-BE49-F238E27FC236}">
                <a16:creationId xmlns:a16="http://schemas.microsoft.com/office/drawing/2014/main" id="{D155CD5D-71F8-432E-8C0F-172F89C6D5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AC1775-A206-4F76-9FB9-86D02B5C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26977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4">
            <a:extLst>
              <a:ext uri="{FF2B5EF4-FFF2-40B4-BE49-F238E27FC236}">
                <a16:creationId xmlns:a16="http://schemas.microsoft.com/office/drawing/2014/main" id="{F4495731-32B2-4458-97B1-8BD3AF5359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8D06E6-A254-439B-A3EE-82D875B7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8942073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5">
            <a:extLst>
              <a:ext uri="{FF2B5EF4-FFF2-40B4-BE49-F238E27FC236}">
                <a16:creationId xmlns:a16="http://schemas.microsoft.com/office/drawing/2014/main" id="{4568E53E-BF79-49AB-81E2-66B7D8A444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C77ED6-8F47-42CD-A845-8084358A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10044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321E-0520-45DF-A5B1-E6B89863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32099" name="Text Placeholder 2">
            <a:extLst>
              <a:ext uri="{FF2B5EF4-FFF2-40B4-BE49-F238E27FC236}">
                <a16:creationId xmlns:a16="http://schemas.microsoft.com/office/drawing/2014/main" id="{09B9EFC6-92FE-438C-A68A-54EDA36CE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Java SE 7—Diamond (&lt;&gt;) Notation for Creating an Object of a Generic Class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Consider this statement from Fig. 7.24:</a:t>
            </a:r>
          </a:p>
          <a:p>
            <a:pPr marL="630238" lvl="2" indent="0" eaLnBrk="1" hangingPunct="1">
              <a:buNone/>
              <a:defRPr/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items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Notice that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</a:t>
            </a:r>
            <a:r>
              <a:rPr lang="en-US" altLang="en-US" sz="2500" dirty="0">
                <a:solidFill>
                  <a:srgbClr val="000000"/>
                </a:solidFill>
              </a:rPr>
              <a:t> appears in the variable declaration and in the class instance creation expression. Java SE 7 introduced the </a:t>
            </a:r>
            <a:r>
              <a:rPr lang="en-US" altLang="en-US" sz="2500" dirty="0">
                <a:solidFill>
                  <a:srgbClr val="0000FF"/>
                </a:solidFill>
              </a:rPr>
              <a:t>diamond 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500" dirty="0">
                <a:solidFill>
                  <a:srgbClr val="0000FF"/>
                </a:solidFill>
              </a:rPr>
              <a:t>) notation </a:t>
            </a:r>
            <a:r>
              <a:rPr lang="en-US" altLang="en-US" sz="2500" dirty="0">
                <a:solidFill>
                  <a:srgbClr val="000000"/>
                </a:solidFill>
              </a:rPr>
              <a:t>to simplify statements like this. Using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500" dirty="0">
                <a:solidFill>
                  <a:srgbClr val="000000"/>
                </a:solidFill>
              </a:rPr>
              <a:t> in a class instance creation expression for an object of a </a:t>
            </a:r>
            <a:r>
              <a:rPr lang="en-US" altLang="en-US" sz="2500" i="1" dirty="0">
                <a:solidFill>
                  <a:srgbClr val="000000"/>
                </a:solidFill>
              </a:rPr>
              <a:t>generic</a:t>
            </a:r>
            <a:r>
              <a:rPr lang="en-US" altLang="en-US" sz="2500" dirty="0">
                <a:solidFill>
                  <a:srgbClr val="000000"/>
                </a:solidFill>
              </a:rPr>
              <a:t> class tells the compiler to determine what belongs in the angle brackets.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51807-D7DC-4EE9-A641-EC4E7F4C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199084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BC9E-7F6D-4BFA-B379-057D6BF8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51555" name="Text Placeholder 2">
            <a:extLst>
              <a:ext uri="{FF2B5EF4-FFF2-40B4-BE49-F238E27FC236}">
                <a16:creationId xmlns:a16="http://schemas.microsoft.com/office/drawing/2014/main" id="{DCC0A1EE-473F-4D30-A26E-FF6B5DA9D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In Java SE 7 and higher, the preceding statement can be written as:</a:t>
            </a:r>
          </a:p>
          <a:p>
            <a:pPr marL="630238" lvl="2" indent="0" eaLnBrk="1" hangingPunct="1"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items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en-US" altLang="en-US" sz="25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When the compiler encounters the diamond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500" dirty="0">
                <a:solidFill>
                  <a:srgbClr val="000000"/>
                </a:solidFill>
              </a:rPr>
              <a:t>) in the class instance creation expression, it uses the declaration of variable items to determine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 err="1">
                <a:solidFill>
                  <a:srgbClr val="000000"/>
                </a:solidFill>
              </a:rPr>
              <a:t>’s</a:t>
            </a:r>
            <a:r>
              <a:rPr lang="en-US" altLang="en-US" sz="2500" dirty="0">
                <a:solidFill>
                  <a:srgbClr val="000000"/>
                </a:solidFill>
              </a:rPr>
              <a:t> element type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500" dirty="0">
                <a:solidFill>
                  <a:srgbClr val="000000"/>
                </a:solidFill>
              </a:rPr>
              <a:t>)—this is known as </a:t>
            </a:r>
            <a:r>
              <a:rPr lang="en-US" altLang="en-US" sz="2500" i="1" dirty="0">
                <a:solidFill>
                  <a:srgbClr val="000000"/>
                </a:solidFill>
              </a:rPr>
              <a:t>inferring the element type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61B49-5847-4003-9EBA-A7A15F66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38651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3380E6"/>
                </a:solidFill>
                <a:latin typeface="Calibri" panose="020F0502020204030204" pitchFamily="34" charset="0"/>
              </a:rPr>
              <a:t>Chapter Objectives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– </a:t>
            </a:r>
            <a:r>
              <a:rPr lang="en-US" i="1" dirty="0">
                <a:solidFill>
                  <a:srgbClr val="3380E6"/>
                </a:solidFill>
                <a:latin typeface="Calibri" panose="020F0502020204030204" pitchFamily="34" charset="0"/>
              </a:rPr>
              <a:t>What we covered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Describe what arrays are.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how to use arrays to store data in and retrieve data from lists and tables of values.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declaring arrays, initializing arrays and referring to individual array elements.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iterating through arrays with the enhanced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passing arrays to methods.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dirty="0">
                <a:solidFill>
                  <a:srgbClr val="000000"/>
                </a:solidFill>
              </a:rPr>
              <a:t> class for preforming common array manipulations.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and how to manipulate a dynamically resizable array-like data structure.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5107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ABCB-B57C-433C-A810-070122A82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139E5-441C-4BB7-A680-0DCE5778E1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291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102E-AC68-4D81-B3F2-143227E6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Examples Using Arrays</a:t>
            </a:r>
          </a:p>
        </p:txBody>
      </p:sp>
      <p:sp>
        <p:nvSpPr>
          <p:cNvPr id="27651" name="Text Placeholder 2">
            <a:extLst>
              <a:ext uri="{FF2B5EF4-FFF2-40B4-BE49-F238E27FC236}">
                <a16:creationId xmlns:a16="http://schemas.microsoft.com/office/drawing/2014/main" id="{5C533274-1FE9-44A2-B037-0553CA42D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This section presents several examples that demonstrate declaring arrays, creating arrays, initializing arrays and manipulating array elements.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E2D2C-5114-46D9-A5A5-91106D1C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24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079B-6ABE-4261-A85B-97B01BF0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7.4.1  Creating and Initializing an Array  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Text Placeholder 2">
            <a:extLst>
              <a:ext uri="{FF2B5EF4-FFF2-40B4-BE49-F238E27FC236}">
                <a16:creationId xmlns:a16="http://schemas.microsoft.com/office/drawing/2014/main" id="{51B1C9F9-1DB9-45BC-9D55-860F8E86D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Fig. 7.2 uses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 to create an array of 10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elements, which are initially zero (the default initial value for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variables).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B0888-640C-4411-B90C-4E48F567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519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4">
            <a:extLst>
              <a:ext uri="{FF2B5EF4-FFF2-40B4-BE49-F238E27FC236}">
                <a16:creationId xmlns:a16="http://schemas.microsoft.com/office/drawing/2014/main" id="{BC4EB798-28F5-4C59-9357-4BA031CB50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5A3339-9646-4A37-8477-DEFA8C53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866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5">
            <a:extLst>
              <a:ext uri="{FF2B5EF4-FFF2-40B4-BE49-F238E27FC236}">
                <a16:creationId xmlns:a16="http://schemas.microsoft.com/office/drawing/2014/main" id="{6BEC73D8-050B-4B7B-A22D-FAC4FAC76F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C4F5E0-2A9B-4D82-97B4-6B01F304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46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D743-7C06-4CF3-87FA-FFF4C383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7.4.2  Using an Array Initializer  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Text Placeholder 2">
            <a:extLst>
              <a:ext uri="{FF2B5EF4-FFF2-40B4-BE49-F238E27FC236}">
                <a16:creationId xmlns:a16="http://schemas.microsoft.com/office/drawing/2014/main" id="{F92E5215-710F-4B62-A5ED-307049F07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Array initializer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comma-separated list of expressions (called an </a:t>
            </a:r>
            <a:r>
              <a:rPr lang="en-US" altLang="en-US" dirty="0">
                <a:solidFill>
                  <a:srgbClr val="0000FF"/>
                </a:solidFill>
              </a:rPr>
              <a:t>initializer list</a:t>
            </a:r>
            <a:r>
              <a:rPr lang="en-US" altLang="en-US" dirty="0">
                <a:solidFill>
                  <a:srgbClr val="000000"/>
                </a:solidFill>
              </a:rPr>
              <a:t>) enclosed in braces.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Used to create an array and initialize its elements.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Array length is determined by the number of elements in the initializer list. 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pt-BR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n = {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30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40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50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</a:rPr>
              <a:t>Creates a five-element array with index values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–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Compiler counts the number of initializers in the list to determine the size of the array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Sets up the appropriate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 operation “behind the scenes.”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20447-BAE4-4F59-843B-8EE7A2EE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606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6">
            <a:extLst>
              <a:ext uri="{FF2B5EF4-FFF2-40B4-BE49-F238E27FC236}">
                <a16:creationId xmlns:a16="http://schemas.microsoft.com/office/drawing/2014/main" id="{0700C19D-8EBD-4FE1-9711-9F9547D90D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834B06-2515-40F1-8467-0263DB4B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162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7">
            <a:extLst>
              <a:ext uri="{FF2B5EF4-FFF2-40B4-BE49-F238E27FC236}">
                <a16:creationId xmlns:a16="http://schemas.microsoft.com/office/drawing/2014/main" id="{9AD9271A-ACA3-4939-B9F9-777A0AA07F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66EC17-4050-469E-BBF6-707770BB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81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D510-2358-401C-8F2F-70EB8250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7.4.3  Calculating the Values to Store in an Array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11EA784E-D731-482B-B526-89D10A652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application in Fig. 7.4 creates a 10-element array and assigns to each element one of the even integers from 2 to 20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dirty="0">
                <a:solidFill>
                  <a:srgbClr val="000000"/>
                </a:solidFill>
              </a:rPr>
              <a:t>, …,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84A85-2067-4191-81F4-C32E6A58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829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Course Objectives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Understand an use the concept of structured problem solving.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Understand the use of abstraction in problem solving.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Understand and use the basics of software </a:t>
            </a:r>
            <a:r>
              <a:rPr lang="en-US" altLang="en-US">
                <a:solidFill>
                  <a:srgbClr val="000000"/>
                </a:solidFill>
              </a:rPr>
              <a:t>development principles.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085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8">
            <a:extLst>
              <a:ext uri="{FF2B5EF4-FFF2-40B4-BE49-F238E27FC236}">
                <a16:creationId xmlns:a16="http://schemas.microsoft.com/office/drawing/2014/main" id="{1777CEE7-C733-4B80-8212-AC36BB96D3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9BA467-EEC3-4BD1-94F9-1C2D616B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2697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9">
            <a:extLst>
              <a:ext uri="{FF2B5EF4-FFF2-40B4-BE49-F238E27FC236}">
                <a16:creationId xmlns:a16="http://schemas.microsoft.com/office/drawing/2014/main" id="{40747ABC-A39E-4F56-8060-43BF899269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5AF023-F216-49FF-A395-A25AED7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1889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4F02-AC98-46CF-A54E-CA616312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Examples Using Arrays (Cont.)</a:t>
            </a: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EFFA6FF6-2DD7-4FFE-8C6D-7D76D48E6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variables must be initialized before they are used and cannot be modified thereafter.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attempt to modify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 after it’s initialized causes a compilation error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cannot assign a value to final variable </a:t>
            </a:r>
            <a:r>
              <a:rPr lang="en-US" altLang="en-US" i="1" dirty="0" err="1">
                <a:solidFill>
                  <a:srgbClr val="000000"/>
                </a:solidFill>
              </a:rPr>
              <a:t>variableName</a:t>
            </a:r>
            <a:endParaRPr lang="en-US" altLang="en-US" i="1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attempt to access the value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 before it’s initialized causes a compilation error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variable </a:t>
            </a:r>
            <a:r>
              <a:rPr lang="en-US" altLang="en-US" i="1" dirty="0" err="1">
                <a:solidFill>
                  <a:srgbClr val="000000"/>
                </a:solidFill>
              </a:rPr>
              <a:t>variableName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might not have been initialized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1D377-F415-4B18-BADA-191C5A6C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272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7C10-181D-40E7-A76C-652799A5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7.4.4  Summing the Elements of an Array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1987" name="Text Placeholder 2">
            <a:extLst>
              <a:ext uri="{FF2B5EF4-FFF2-40B4-BE49-F238E27FC236}">
                <a16:creationId xmlns:a16="http://schemas.microsoft.com/office/drawing/2014/main" id="{5F63BA40-E869-498A-9251-DB7698147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7.5 sums the values contained in a 10-element integer array.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Often, the elements of an array represent a series of values to be used in a calculation.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94B07-25F7-4802-88DA-30D9AA25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1016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3">
            <a:extLst>
              <a:ext uri="{FF2B5EF4-FFF2-40B4-BE49-F238E27FC236}">
                <a16:creationId xmlns:a16="http://schemas.microsoft.com/office/drawing/2014/main" id="{3099A839-0958-4692-96A7-EEA86C791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113903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7567F0-AD24-4242-82EA-A2F7790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369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B12B-E2E9-482D-987B-D629658F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7.4.6  Using the Elements of an Array as Counters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Text Placeholder 2">
            <a:extLst>
              <a:ext uri="{FF2B5EF4-FFF2-40B4-BE49-F238E27FC236}">
                <a16:creationId xmlns:a16="http://schemas.microsoft.com/office/drawing/2014/main" id="{0E59C9C7-2736-47D0-9EA0-22F852804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Sometimes, programs use counter variables to summarize data, such as the results of a survey.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Fig. 6.7 used separate counters in a die-rolling program to track the number of occurrences of each side of a six-sided die as the program rolled the die 60,000,000 times.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Fig. 7.7 shows an array version of this application.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Array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frequency</a:t>
            </a:r>
            <a:r>
              <a:rPr lang="en-US" altLang="en-US" sz="2500" dirty="0">
                <a:solidFill>
                  <a:srgbClr val="000000"/>
                </a:solidFill>
              </a:rPr>
              <a:t> must be large enough to store six counters.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We use a seven-element array in which we ignore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frequency[0]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More logical to have the face value 1 increment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frequency[1]</a:t>
            </a:r>
            <a:r>
              <a:rPr lang="en-US" altLang="en-US" sz="2100" dirty="0">
                <a:solidFill>
                  <a:srgbClr val="000000"/>
                </a:solidFill>
              </a:rPr>
              <a:t> than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frequency[0]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32DC1-7D11-4DF2-B0FF-F519F3D3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9638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6">
            <a:extLst>
              <a:ext uri="{FF2B5EF4-FFF2-40B4-BE49-F238E27FC236}">
                <a16:creationId xmlns:a16="http://schemas.microsoft.com/office/drawing/2014/main" id="{C80BABD9-5BC5-4CEB-B07A-CCE62153EE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E2162A-0A86-43C7-A5FC-E2E2E994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203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7">
            <a:extLst>
              <a:ext uri="{FF2B5EF4-FFF2-40B4-BE49-F238E27FC236}">
                <a16:creationId xmlns:a16="http://schemas.microsoft.com/office/drawing/2014/main" id="{964F0F53-F053-4025-94D4-6D59EDF4F1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3D6D2C-2843-4188-98DA-502FB980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1779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9FF-7713-429F-8346-4C3CF8E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7.4.7  Using Arrays to Analyze Survey Results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50179" name="Text Placeholder 2">
            <a:extLst>
              <a:ext uri="{FF2B5EF4-FFF2-40B4-BE49-F238E27FC236}">
                <a16:creationId xmlns:a16="http://schemas.microsoft.com/office/drawing/2014/main" id="{5BF48011-7AF2-41F9-96FE-BE9ED9BBA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Figure 7.8 uses arrays to summarize the results of data collected in a survey: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>
                <a:solidFill>
                  <a:srgbClr val="000000"/>
                </a:solidFill>
                <a:cs typeface="Times New Roman" panose="02020603050405020304" pitchFamily="18" charset="0"/>
              </a:rPr>
              <a:t>Twenty students were asked to rate on a scale of 1 to 5 the quality of the food in the student cafeteria, with 1 being “awful” and 5 being “excellent.” Place the 20 responses in an integer array and determine the frequency of each rating.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responses</a:t>
            </a:r>
            <a:r>
              <a:rPr lang="en-US" altLang="en-US" dirty="0">
                <a:solidFill>
                  <a:srgbClr val="000000"/>
                </a:solidFill>
              </a:rPr>
              <a:t> is a 20-element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of the survey responses.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6-element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frequency</a:t>
            </a:r>
            <a:r>
              <a:rPr lang="en-US" altLang="en-US" dirty="0">
                <a:solidFill>
                  <a:srgbClr val="000000"/>
                </a:solidFill>
              </a:rPr>
              <a:t> counts the number of occurrences of each response (1 to 5).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element is initialized to zero by default.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We ignore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frequency[0]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EA683-4E53-47B7-8AAC-B20CE33B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5917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8">
            <a:extLst>
              <a:ext uri="{FF2B5EF4-FFF2-40B4-BE49-F238E27FC236}">
                <a16:creationId xmlns:a16="http://schemas.microsoft.com/office/drawing/2014/main" id="{CB536A0C-C6BB-4A17-BF5F-3643FD03EA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CB76AD-7E9C-4636-A409-DD47F77F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666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Objectives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Describe what arrays are.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Explain how to use arrays to store data in and retrieve data from lists and tables of values.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Describe declaring arrays, initializing arrays and referring to individual array elements.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Explain iterating through arrays with the enhanced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Explain passing arrays to methods.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Explain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dirty="0">
                <a:solidFill>
                  <a:srgbClr val="000000"/>
                </a:solidFill>
              </a:rPr>
              <a:t> class for preforming common array manipulations.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Explain the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and how to manipulate a dynamically resizable array-like data </a:t>
            </a:r>
            <a:r>
              <a:rPr lang="en-US" altLang="en-US">
                <a:solidFill>
                  <a:srgbClr val="000000"/>
                </a:solidFill>
              </a:rPr>
              <a:t>structure.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351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9">
            <a:extLst>
              <a:ext uri="{FF2B5EF4-FFF2-40B4-BE49-F238E27FC236}">
                <a16:creationId xmlns:a16="http://schemas.microsoft.com/office/drawing/2014/main" id="{A618B029-6F56-483F-BEFB-63FB87EC25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1BFF1-D8A6-4294-80D8-6246A582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7625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0">
            <a:extLst>
              <a:ext uri="{FF2B5EF4-FFF2-40B4-BE49-F238E27FC236}">
                <a16:creationId xmlns:a16="http://schemas.microsoft.com/office/drawing/2014/main" id="{D60DDB9B-565E-4612-B6A6-4C0E0F872E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0"/>
            <a:ext cx="111617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F693FA-499D-4CA7-9DC9-801F651A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493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64F7-7109-4B4A-986D-EDE02F42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7.4.7  Using Arrays to Analyze Survey Results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54275" name="Text Placeholder 2">
            <a:extLst>
              <a:ext uri="{FF2B5EF4-FFF2-40B4-BE49-F238E27FC236}">
                <a16:creationId xmlns:a16="http://schemas.microsoft.com/office/drawing/2014/main" id="{BF1F21CD-7167-41A7-9229-15CE4854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If a piece of data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responses</a:t>
            </a:r>
            <a:r>
              <a:rPr lang="en-US" altLang="en-US" dirty="0">
                <a:solidFill>
                  <a:srgbClr val="000000"/>
                </a:solidFill>
              </a:rPr>
              <a:t> array is an invalid value, such as 14, the program attempts to add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frequency[14]</a:t>
            </a:r>
            <a:r>
              <a:rPr lang="en-US" altLang="en-US" dirty="0">
                <a:solidFill>
                  <a:srgbClr val="000000"/>
                </a:solidFill>
              </a:rPr>
              <a:t>, which is outside the bounds of the array.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Java doesn’t allow this.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JVM checks array indices to ensure that they are greater than or equal to 0 and less than the length of the array—this is called </a:t>
            </a:r>
            <a:r>
              <a:rPr lang="en-US" altLang="en-US" dirty="0">
                <a:solidFill>
                  <a:srgbClr val="0000FF"/>
                </a:solidFill>
              </a:rPr>
              <a:t>bounds checking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a program uses an invalid index, Java generates a so-called exception to indicate that an error occurred in the program at execution time.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E33E-C16B-4707-9AC0-75B0D066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79624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F588-C62D-458D-9660-332A9FE3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Exception Handling: Processing the Incorrect Response</a:t>
            </a:r>
            <a:endParaRPr lang="en-US" dirty="0"/>
          </a:p>
        </p:txBody>
      </p:sp>
      <p:sp>
        <p:nvSpPr>
          <p:cNvPr id="55299" name="Text Placeholder 2">
            <a:extLst>
              <a:ext uri="{FF2B5EF4-FFF2-40B4-BE49-F238E27FC236}">
                <a16:creationId xmlns:a16="http://schemas.microsoft.com/office/drawing/2014/main" id="{1ACFD853-605B-40C4-AEE8-8D13CED31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An 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exception</a:t>
            </a:r>
            <a:r>
              <a:rPr lang="en-US" altLang="en-US" dirty="0">
                <a:cs typeface="Times New Roman" panose="02020603050405020304" pitchFamily="18" charset="0"/>
              </a:rPr>
              <a:t> indicates a problem that occurs while a program executes.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name “exception” suggests that the problem occurs infrequently—if the “rule” is that a statement normally executes correctly, then the problem represents the “exception to the rule.” </a:t>
            </a:r>
          </a:p>
          <a:p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Exception handling </a:t>
            </a:r>
            <a:r>
              <a:rPr lang="en-US" altLang="en-US" dirty="0">
                <a:cs typeface="Times New Roman" panose="02020603050405020304" pitchFamily="18" charset="0"/>
              </a:rPr>
              <a:t>helps you create 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fault-tolerant programs</a:t>
            </a:r>
            <a:r>
              <a:rPr lang="en-US" altLang="en-US" dirty="0">
                <a:cs typeface="Times New Roman" panose="02020603050405020304" pitchFamily="18" charset="0"/>
              </a:rPr>
              <a:t> that can resolve (or handle) exceptions.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3C072-4638-4D6B-A79C-3CB0FBA6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2450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CF39-07D1-46A6-B5E5-A2961E9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Exception Handling: Processing the Incorrect Response (Cont.)</a:t>
            </a:r>
            <a:endParaRPr lang="en-US" dirty="0"/>
          </a:p>
        </p:txBody>
      </p:sp>
      <p:sp>
        <p:nvSpPr>
          <p:cNvPr id="56323" name="Text Placeholder 2">
            <a:extLst>
              <a:ext uri="{FF2B5EF4-FFF2-40B4-BE49-F238E27FC236}">
                <a16:creationId xmlns:a16="http://schemas.microsoft.com/office/drawing/2014/main" id="{4B82025A-A8E6-4D87-BB0C-4525AFBF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When the JVM or a method detects a problem, such as an invalid array index or an invalid method argument, it 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throws</a:t>
            </a:r>
            <a:r>
              <a:rPr lang="en-US" altLang="en-US" dirty="0">
                <a:cs typeface="Times New Roman" panose="02020603050405020304" pitchFamily="18" charset="0"/>
              </a:rPr>
              <a:t> an exception—that is, an exception occurs.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C1853-1C4A-4A99-9175-FD4A20C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0126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79C3-AA01-4668-898C-F703330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7.5.1  The </a:t>
            </a:r>
            <a:r>
              <a:rPr lang="en-US" dirty="0">
                <a:solidFill>
                  <a:srgbClr val="24B5A1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 Statement</a:t>
            </a:r>
            <a:endParaRPr lang="en-US" dirty="0"/>
          </a:p>
        </p:txBody>
      </p:sp>
      <p:sp>
        <p:nvSpPr>
          <p:cNvPr id="57347" name="Text Placeholder 2">
            <a:extLst>
              <a:ext uri="{FF2B5EF4-FFF2-40B4-BE49-F238E27FC236}">
                <a16:creationId xmlns:a16="http://schemas.microsoft.com/office/drawing/2014/main" id="{B8559828-02B0-41F5-8F32-28D8209F6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To handle an exception, place any code that might throw an exception in a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 statement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 block </a:t>
            </a:r>
            <a:r>
              <a:rPr lang="en-US" altLang="en-US" dirty="0">
                <a:cs typeface="Times New Roman" panose="02020603050405020304" pitchFamily="18" charset="0"/>
              </a:rPr>
              <a:t>contains the code that might throw an exception.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 contains the code that </a:t>
            </a:r>
            <a:r>
              <a:rPr lang="en-US" altLang="en-US" i="1" dirty="0">
                <a:cs typeface="Times New Roman" panose="02020603050405020304" pitchFamily="18" charset="0"/>
              </a:rPr>
              <a:t>handles</a:t>
            </a:r>
            <a:r>
              <a:rPr lang="en-US" altLang="en-US" dirty="0">
                <a:cs typeface="Times New Roman" panose="02020603050405020304" pitchFamily="18" charset="0"/>
              </a:rPr>
              <a:t> the exception if one occurs. You can have many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blocks to handle different </a:t>
            </a:r>
            <a:r>
              <a:rPr lang="en-US" altLang="en-US" i="1" dirty="0">
                <a:cs typeface="Times New Roman" panose="02020603050405020304" pitchFamily="18" charset="0"/>
              </a:rPr>
              <a:t>types</a:t>
            </a:r>
            <a:r>
              <a:rPr lang="en-US" altLang="en-US" dirty="0">
                <a:cs typeface="Times New Roman" panose="02020603050405020304" pitchFamily="18" charset="0"/>
              </a:rPr>
              <a:t> of exceptions that might be thrown in the corresponding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dirty="0">
                <a:cs typeface="Times New Roman" panose="02020603050405020304" pitchFamily="18" charset="0"/>
              </a:rPr>
              <a:t> block.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1347C-3660-47FC-86A0-41D25EFC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4050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2435-8DF4-4C53-9BD9-1917E906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7.5.2  Executing the </a:t>
            </a:r>
            <a:r>
              <a:rPr lang="en-US" dirty="0">
                <a:solidFill>
                  <a:srgbClr val="24B5A1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 Block </a:t>
            </a:r>
            <a:endParaRPr lang="en-US" dirty="0"/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FF466075-60BB-484B-BA6F-C6A24CFD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cs typeface="Times New Roman" panose="02020603050405020304" pitchFamily="18" charset="0"/>
              </a:rPr>
              <a:t>When the program encounters the invalid value 14 in the responses array, it attempts to add 1 to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frequency[14]</a:t>
            </a:r>
            <a:r>
              <a:rPr lang="en-US" altLang="en-US" sz="2400" dirty="0">
                <a:cs typeface="Times New Roman" panose="02020603050405020304" pitchFamily="18" charset="0"/>
              </a:rPr>
              <a:t>, which is </a:t>
            </a:r>
            <a:r>
              <a:rPr lang="en-US" altLang="en-US" sz="2400" i="1" dirty="0">
                <a:cs typeface="Times New Roman" panose="02020603050405020304" pitchFamily="18" charset="0"/>
              </a:rPr>
              <a:t>outside</a:t>
            </a:r>
            <a:r>
              <a:rPr lang="en-US" altLang="en-US" sz="2400" dirty="0">
                <a:cs typeface="Times New Roman" panose="02020603050405020304" pitchFamily="18" charset="0"/>
              </a:rPr>
              <a:t> the bounds of the array—the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frequency</a:t>
            </a:r>
            <a:r>
              <a:rPr lang="en-US" altLang="en-US" sz="2400" dirty="0">
                <a:cs typeface="Times New Roman" panose="02020603050405020304" pitchFamily="18" charset="0"/>
              </a:rPr>
              <a:t> array has only six elements (with indexes 0–5).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Because array bounds checking is performed at execution time, the JVM generates an </a:t>
            </a:r>
            <a:r>
              <a:rPr lang="en-US" altLang="en-US" sz="2400" i="1" dirty="0">
                <a:cs typeface="Times New Roman" panose="02020603050405020304" pitchFamily="18" charset="0"/>
              </a:rPr>
              <a:t>exception</a:t>
            </a:r>
            <a:r>
              <a:rPr lang="en-US" altLang="en-US" sz="2400" dirty="0">
                <a:cs typeface="Times New Roman" panose="02020603050405020304" pitchFamily="18" charset="0"/>
              </a:rPr>
              <a:t>—specifically an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ArrayIndexOutOfBoundsException</a:t>
            </a:r>
            <a:r>
              <a:rPr lang="en-US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to notify the program of this problem.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At this point the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sz="2400" dirty="0">
                <a:cs typeface="Times New Roman" panose="02020603050405020304" pitchFamily="18" charset="0"/>
              </a:rPr>
              <a:t> block terminates and the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sz="2400" dirty="0">
                <a:cs typeface="Times New Roman" panose="02020603050405020304" pitchFamily="18" charset="0"/>
              </a:rPr>
              <a:t> block begins executing—if you declared any local variables in the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sz="2400" dirty="0">
                <a:cs typeface="Times New Roman" panose="02020603050405020304" pitchFamily="18" charset="0"/>
              </a:rPr>
              <a:t> block, they’re now out of scope.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2AC93-4229-44C1-AC06-2C17897C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2781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5AEE-CCCF-4402-964D-B99E5365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7.5.2  Executing the </a:t>
            </a:r>
            <a:r>
              <a:rPr lang="en-US" dirty="0">
                <a:solidFill>
                  <a:srgbClr val="24B5A1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 Block (Cont.)</a:t>
            </a:r>
            <a:endParaRPr lang="en-US" dirty="0"/>
          </a:p>
        </p:txBody>
      </p:sp>
      <p:sp>
        <p:nvSpPr>
          <p:cNvPr id="59395" name="Text Placeholder 2">
            <a:extLst>
              <a:ext uri="{FF2B5EF4-FFF2-40B4-BE49-F238E27FC236}">
                <a16:creationId xmlns:a16="http://schemas.microsoft.com/office/drawing/2014/main" id="{593FA732-798B-422A-A71B-9334CE16C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 declares an exception parameter (e) of type (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IndexOutOfRangeException</a:t>
            </a:r>
            <a:r>
              <a:rPr lang="en-US" altLang="en-US" dirty="0">
                <a:cs typeface="Times New Roman" panose="02020603050405020304" pitchFamily="18" charset="0"/>
              </a:rPr>
              <a:t>).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Inside the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block, you can use the parameter’s identifier to interact with a caught exception object.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F7697-4FAA-4C23-95F6-41EEA54E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9050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9C4F-DA11-448D-B32A-28AA9BBD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7.5.3  </a:t>
            </a:r>
            <a:r>
              <a:rPr lang="en-US" dirty="0" err="1">
                <a:solidFill>
                  <a:srgbClr val="24B5A1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24B5A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Method of the Exception Parameter</a:t>
            </a:r>
            <a:endParaRPr lang="en-US" dirty="0"/>
          </a:p>
        </p:txBody>
      </p:sp>
      <p:sp>
        <p:nvSpPr>
          <p:cNvPr id="62467" name="Text Placeholder 2">
            <a:extLst>
              <a:ext uri="{FF2B5EF4-FFF2-40B4-BE49-F238E27FC236}">
                <a16:creationId xmlns:a16="http://schemas.microsoft.com/office/drawing/2014/main" id="{C0575458-21D8-4F0A-884D-81483A99C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The exception object’s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toString</a:t>
            </a:r>
            <a:r>
              <a:rPr lang="en-US" altLang="en-US" dirty="0">
                <a:cs typeface="Times New Roman" panose="02020603050405020304" pitchFamily="18" charset="0"/>
              </a:rPr>
              <a:t> method returns the error message that’s implicitly stored in the exception object.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exception is considered handled when program control reaches the closing right brace of the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B14C6-6F26-4B76-AD89-B04C1A4B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2082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CD7C-147F-4513-8DFA-3631B04D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Card Shuffling and Dealing Simulation</a:t>
            </a:r>
          </a:p>
        </p:txBody>
      </p:sp>
      <p:sp>
        <p:nvSpPr>
          <p:cNvPr id="63491" name="Text Placeholder 2">
            <a:extLst>
              <a:ext uri="{FF2B5EF4-FFF2-40B4-BE49-F238E27FC236}">
                <a16:creationId xmlns:a16="http://schemas.microsoft.com/office/drawing/2014/main" id="{DEF0C5C1-D30E-4307-9494-63FB7CFA4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Examples thus far used arrays containing elements of primitive types.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Elements of an array can be either primitive types or reference types.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Next example uses an array of reference-type elements—objects representing playing cards—to develop a class that simulates card shuffling and dealing.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440E0-7C28-4151-BB07-2A8F8EBB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928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C1F0-978B-485F-B169-8632000B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4DF7F767-3EAA-4AE2-8319-5A388192D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Collections of related data items.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Discussed in depth in Chapters 16.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Array objects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Data structures consisting of related data items of the same type.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Make it convenient to process related groups of values.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Remain the same length once they are created.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Enhanced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500" dirty="0">
                <a:solidFill>
                  <a:srgbClr val="000000"/>
                </a:solidFill>
              </a:rPr>
              <a:t> statement for iterating over an array or collection of data items.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Variable-length argument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Can create methods are with varying numbers of arguments.</a:t>
            </a:r>
            <a:endParaRPr lang="en-US" altLang="en-US" sz="25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B16AA-4FFC-4129-B7D2-34E97C02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5805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0032-F415-44BA-9F8D-50F8BE48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5" y="304800"/>
            <a:ext cx="10791158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 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Card Shuffling and Dealing Simulation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E74D3F70-030E-4454-92F0-4052BC0FB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405" y="1493838"/>
            <a:ext cx="10791158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(Fig. 7.9) contains two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instance variables—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face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dirty="0">
                <a:solidFill>
                  <a:srgbClr val="000000"/>
                </a:solidFill>
              </a:rPr>
              <a:t>—that are used to store references to the face and suit names for a specific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creates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consisting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face</a:t>
            </a:r>
            <a:r>
              <a:rPr lang="en-US" altLang="en-US" dirty="0">
                <a:solidFill>
                  <a:srgbClr val="000000"/>
                </a:solidFill>
              </a:rPr>
              <a:t>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altLang="en-US" dirty="0">
                <a:solidFill>
                  <a:srgbClr val="000000"/>
                </a:solidFill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</a:rPr>
              <a:t> and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dirty="0">
                <a:solidFill>
                  <a:srgbClr val="000000"/>
                </a:solidFill>
              </a:rPr>
              <a:t> of the card.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Can invoke explicitly to obtain a string representation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Called implicitly when the object is used where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is expected.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A658-AD9A-4FAD-B782-20D952B0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7041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3">
            <a:extLst>
              <a:ext uri="{FF2B5EF4-FFF2-40B4-BE49-F238E27FC236}">
                <a16:creationId xmlns:a16="http://schemas.microsoft.com/office/drawing/2014/main" id="{31D3FEFA-43AE-4C64-9954-810AE784DD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67CE28-B343-40E2-B8E0-2C94CAEB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1948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0D1E-9108-4836-8A46-740E3C06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7" y="76200"/>
            <a:ext cx="10914725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Card Shuffling and Dealing Simulation (Cont.)</a:t>
            </a: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id="{D09C930E-C601-44D7-BC97-3D78B8157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837" y="1417638"/>
            <a:ext cx="10914725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DeckOfCards</a:t>
            </a:r>
            <a:r>
              <a:rPr lang="en-US" altLang="en-US" dirty="0">
                <a:solidFill>
                  <a:srgbClr val="000000"/>
                </a:solidFill>
              </a:rPr>
              <a:t> (Fig. 7.10) declares as an instance variable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array named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 dirty="0">
                <a:solidFill>
                  <a:srgbClr val="000000"/>
                </a:solidFill>
              </a:rPr>
              <a:t>’s elements are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 by default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Constructor fills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 dirty="0">
                <a:solidFill>
                  <a:srgbClr val="000000"/>
                </a:solidFill>
              </a:rPr>
              <a:t> array 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objects.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shuffle</a:t>
            </a:r>
            <a:r>
              <a:rPr lang="en-US" altLang="en-US" dirty="0">
                <a:solidFill>
                  <a:srgbClr val="000000"/>
                </a:solidFill>
              </a:rPr>
              <a:t> shuffles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s in the deck.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Loops through all 52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s (array indices 0 to 51).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swapped with a randomly chosen other card in the deck.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dealCard</a:t>
            </a:r>
            <a:r>
              <a:rPr lang="en-US" altLang="en-US" dirty="0">
                <a:solidFill>
                  <a:srgbClr val="000000"/>
                </a:solidFill>
              </a:rPr>
              <a:t> deals one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in the array.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currentCard</a:t>
            </a:r>
            <a:r>
              <a:rPr lang="en-US" altLang="en-US" dirty="0">
                <a:solidFill>
                  <a:srgbClr val="000000"/>
                </a:solidFill>
              </a:rPr>
              <a:t> indicates the index of the next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to be dealt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Returns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 if there are no more cards to deal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9005A-A994-4BFB-994A-4C860EDB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3779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4">
            <a:extLst>
              <a:ext uri="{FF2B5EF4-FFF2-40B4-BE49-F238E27FC236}">
                <a16:creationId xmlns:a16="http://schemas.microsoft.com/office/drawing/2014/main" id="{E5D29AB0-17D8-4D9A-B1A4-AA013BBBFC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C29F8-F752-4B8A-BEEC-3DAE8137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2470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5">
            <a:extLst>
              <a:ext uri="{FF2B5EF4-FFF2-40B4-BE49-F238E27FC236}">
                <a16:creationId xmlns:a16="http://schemas.microsoft.com/office/drawing/2014/main" id="{6E4812A5-834E-427E-8C6E-E3A3B1E2CA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8807EA-DBD3-430E-B868-288B2C12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4911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6">
            <a:extLst>
              <a:ext uri="{FF2B5EF4-FFF2-40B4-BE49-F238E27FC236}">
                <a16:creationId xmlns:a16="http://schemas.microsoft.com/office/drawing/2014/main" id="{3D921338-3E7C-4D07-AD57-45FA54FC30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7BCDBA-C66D-47D5-BCA9-3B80EB3A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3029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7">
            <a:extLst>
              <a:ext uri="{FF2B5EF4-FFF2-40B4-BE49-F238E27FC236}">
                <a16:creationId xmlns:a16="http://schemas.microsoft.com/office/drawing/2014/main" id="{5CD11870-AF85-40AF-B0F7-203B477228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E0CF51-7686-467D-A016-3BFEF51C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5579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A33E-2F72-4F67-A415-7917ACE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Card Shuffling and Dealing Simulation (Cont.)</a:t>
            </a:r>
          </a:p>
        </p:txBody>
      </p:sp>
      <p:sp>
        <p:nvSpPr>
          <p:cNvPr id="70659" name="Text Placeholder 2">
            <a:extLst>
              <a:ext uri="{FF2B5EF4-FFF2-40B4-BE49-F238E27FC236}">
                <a16:creationId xmlns:a16="http://schemas.microsoft.com/office/drawing/2014/main" id="{011A6B6A-9BF1-437A-B7F6-C8EAC30FB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7.11 demonstrates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DeckOfCards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is output as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,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’s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method is implicitly invoked.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E6397-D36D-4DF2-97F1-BDC25058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1357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8">
            <a:extLst>
              <a:ext uri="{FF2B5EF4-FFF2-40B4-BE49-F238E27FC236}">
                <a16:creationId xmlns:a16="http://schemas.microsoft.com/office/drawing/2014/main" id="{C4E0E0A2-9A57-4E8D-A1B7-E1F047132F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80B9EC-7221-4B4C-8378-BFA7B1F2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5830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9">
            <a:extLst>
              <a:ext uri="{FF2B5EF4-FFF2-40B4-BE49-F238E27FC236}">
                <a16:creationId xmlns:a16="http://schemas.microsoft.com/office/drawing/2014/main" id="{22B38F22-80EE-431A-819C-E5604AB02F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B8661E-9370-4370-BD61-62FDBD19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523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590C-8A47-4B19-9178-E920C11A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(Cont.)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762656D8-2F65-48C5-8A33-AA927A567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295401"/>
            <a:ext cx="10922963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Common array manipulations 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methods of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dirty="0">
                <a:solidFill>
                  <a:srgbClr val="000000"/>
                </a:solidFill>
              </a:rPr>
              <a:t> from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en-US" dirty="0">
                <a:solidFill>
                  <a:srgbClr val="000000"/>
                </a:solidFill>
              </a:rPr>
              <a:t> package.</a:t>
            </a:r>
          </a:p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collection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Similar to arrays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Dynamic resizing</a:t>
            </a:r>
            <a:endParaRPr lang="en-US" altLang="en-US" dirty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</a:rPr>
              <a:t>resize as necessary to accommodate more or fewer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8883D-81F2-4881-8FCA-A370428A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7594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1385-135E-44FC-BB5F-02325647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Card Shuffling and Dealing Simulation (Cont.)</a:t>
            </a:r>
          </a:p>
        </p:txBody>
      </p:sp>
      <p:sp>
        <p:nvSpPr>
          <p:cNvPr id="65539" name="Text Placeholder 2">
            <a:extLst>
              <a:ext uri="{FF2B5EF4-FFF2-40B4-BE49-F238E27FC236}">
                <a16:creationId xmlns:a16="http://schemas.microsoft.com/office/drawing/2014/main" id="{A3FDF2BB-A88B-4277-923D-C34BA21F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295401"/>
            <a:ext cx="10922963" cy="4525963"/>
          </a:xfrm>
        </p:spPr>
        <p:txBody>
          <a:bodyPr/>
          <a:lstStyle/>
          <a:p>
            <a:pPr marL="109537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Preventing </a:t>
            </a:r>
            <a:r>
              <a:rPr lang="en-US" alt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NullPointerExceptions</a:t>
            </a:r>
            <a:r>
              <a:rPr lang="en-US" alt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In Fig. 7.10, we created a deck array of 52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references—each element of every reference-type array created with new is default initialized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Reference-type variables which are fields of a class are also initialized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 by default.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en-US" dirty="0">
                <a:solidFill>
                  <a:srgbClr val="000000"/>
                </a:solidFill>
              </a:rPr>
              <a:t> occurs when you try to call a method on a null reference.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In industrial-strength code, ensuring that references are not null before you use them to call methods prevents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2B88E-8908-4835-AC3D-089AFC81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6083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12DB-313C-4167-883A-089529E5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Enhanced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74755" name="Text Placeholder 2">
            <a:extLst>
              <a:ext uri="{FF2B5EF4-FFF2-40B4-BE49-F238E27FC236}">
                <a16:creationId xmlns:a16="http://schemas.microsoft.com/office/drawing/2014/main" id="{162D2B28-AA3C-4A50-9705-7CEA242F5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Enhanced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500" dirty="0">
                <a:solidFill>
                  <a:srgbClr val="0000FF"/>
                </a:solidFill>
              </a:rPr>
              <a:t> statement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Iterates through the elements of an array without using a counter.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Avoids the possibility of “stepping outside” the array.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Also works with the Java API’s prebuilt collections (see Section 7.14).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Syntax: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900" i="1" dirty="0">
                <a:solidFill>
                  <a:srgbClr val="000000"/>
                </a:solidFill>
              </a:rPr>
              <a:t>parameter</a:t>
            </a:r>
            <a:r>
              <a:rPr lang="en-US" alt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1900" i="1" dirty="0" err="1">
                <a:solidFill>
                  <a:srgbClr val="000000"/>
                </a:solidFill>
              </a:rPr>
              <a:t>arrayName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900" i="1" dirty="0">
                <a:solidFill>
                  <a:srgbClr val="000000"/>
                </a:solidFill>
              </a:rPr>
              <a:t>statement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900" i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en-US" sz="2500" dirty="0">
                <a:solidFill>
                  <a:srgbClr val="000000"/>
                </a:solidFill>
              </a:rPr>
              <a:t>	where </a:t>
            </a:r>
            <a:r>
              <a:rPr lang="en-US" altLang="en-US" sz="2500" i="1" dirty="0">
                <a:solidFill>
                  <a:srgbClr val="000000"/>
                </a:solidFill>
              </a:rPr>
              <a:t>parameter </a:t>
            </a:r>
            <a:r>
              <a:rPr lang="en-US" altLang="en-US" sz="2500" dirty="0">
                <a:solidFill>
                  <a:srgbClr val="000000"/>
                </a:solidFill>
              </a:rPr>
              <a:t>has a type and an identifier and</a:t>
            </a:r>
            <a:r>
              <a:rPr lang="en-US" altLang="en-US" sz="2500" i="1" dirty="0">
                <a:solidFill>
                  <a:srgbClr val="000000"/>
                </a:solidFill>
              </a:rPr>
              <a:t> </a:t>
            </a:r>
            <a:r>
              <a:rPr lang="en-US" altLang="en-US" sz="2500" i="1" dirty="0" err="1">
                <a:solidFill>
                  <a:srgbClr val="000000"/>
                </a:solidFill>
              </a:rPr>
              <a:t>arrayName</a:t>
            </a:r>
            <a:r>
              <a:rPr lang="en-US" altLang="en-US" sz="2500" i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is the array through which to iterate.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Parameter type must be consistent with the array’s element type.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enhanced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500" dirty="0">
                <a:solidFill>
                  <a:srgbClr val="000000"/>
                </a:solidFill>
              </a:rPr>
              <a:t> statement simplifies the code for iterating through an array.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DF6CD-D296-41CE-A6BF-5C801383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4837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0">
            <a:extLst>
              <a:ext uri="{FF2B5EF4-FFF2-40B4-BE49-F238E27FC236}">
                <a16:creationId xmlns:a16="http://schemas.microsoft.com/office/drawing/2014/main" id="{61343A15-8F0B-4270-84D0-72FF3A908B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113903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E5A658-335F-40CE-BB16-C70A6CDD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657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F8EE-3ABD-4A8E-8A24-23233854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Enhanced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76803" name="Text Placeholder 2">
            <a:extLst>
              <a:ext uri="{FF2B5EF4-FFF2-40B4-BE49-F238E27FC236}">
                <a16:creationId xmlns:a16="http://schemas.microsoft.com/office/drawing/2014/main" id="{45ABD535-385D-420A-B15E-1EF2FEADF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enhanced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 can be used </a:t>
            </a:r>
            <a:r>
              <a:rPr lang="en-US" altLang="en-US" i="1" dirty="0">
                <a:solidFill>
                  <a:srgbClr val="000000"/>
                </a:solidFill>
              </a:rPr>
              <a:t>only</a:t>
            </a:r>
            <a:r>
              <a:rPr lang="en-US" altLang="en-US" dirty="0">
                <a:solidFill>
                  <a:srgbClr val="000000"/>
                </a:solidFill>
              </a:rPr>
              <a:t> to obtain array elements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It </a:t>
            </a:r>
            <a:r>
              <a:rPr lang="en-US" altLang="en-US" i="1" dirty="0">
                <a:solidFill>
                  <a:srgbClr val="000000"/>
                </a:solidFill>
              </a:rPr>
              <a:t>cannot</a:t>
            </a:r>
            <a:r>
              <a:rPr lang="en-US" altLang="en-US" dirty="0">
                <a:solidFill>
                  <a:srgbClr val="000000"/>
                </a:solidFill>
              </a:rPr>
              <a:t> be used to </a:t>
            </a:r>
            <a:r>
              <a:rPr lang="en-US" altLang="en-US" i="1" dirty="0">
                <a:solidFill>
                  <a:srgbClr val="000000"/>
                </a:solidFill>
              </a:rPr>
              <a:t>modify</a:t>
            </a:r>
            <a:r>
              <a:rPr lang="en-US" altLang="en-US" dirty="0">
                <a:solidFill>
                  <a:srgbClr val="000000"/>
                </a:solidFill>
              </a:rPr>
              <a:t> elements.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To modify elements, use the traditional counter-controlled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Can be used in place of the counter-controlled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 if you don’t need to access the index of the element.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94B6F-6397-4A2B-87D3-55180454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5007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48FE-7C86-4E55-B4B7-11876618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Passing Arrays to Methods</a:t>
            </a:r>
          </a:p>
        </p:txBody>
      </p:sp>
      <p:sp>
        <p:nvSpPr>
          <p:cNvPr id="79875" name="Text Placeholder 2">
            <a:extLst>
              <a:ext uri="{FF2B5EF4-FFF2-40B4-BE49-F238E27FC236}">
                <a16:creationId xmlns:a16="http://schemas.microsoft.com/office/drawing/2014/main" id="{74D06179-9878-4A9E-8F49-7A6AACB63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To pass an array argument to a method, specify the name of the array without any brackets.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Since every array object “knows” its own length, we need not pass the array length as an additional argument.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To receive an array, the method’s parameter list must specify an </a:t>
            </a:r>
            <a:r>
              <a:rPr lang="en-US" altLang="en-US" sz="2500" i="1" dirty="0">
                <a:solidFill>
                  <a:srgbClr val="000000"/>
                </a:solidFill>
              </a:rPr>
              <a:t>array parameter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When an argument to a method is an entire array or an individual array element of a reference type, the called method receives a copy of the reference.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When an argument to a method is an individual array element of a primitive type, the called method receives a copy of the element’s value.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Such primitive values are called </a:t>
            </a:r>
            <a:r>
              <a:rPr lang="en-US" altLang="en-US" sz="2100" dirty="0">
                <a:solidFill>
                  <a:srgbClr val="0000FF"/>
                </a:solidFill>
              </a:rPr>
              <a:t>scalars</a:t>
            </a:r>
            <a:r>
              <a:rPr lang="en-US" altLang="en-US" sz="2100" dirty="0">
                <a:solidFill>
                  <a:srgbClr val="000000"/>
                </a:solidFill>
              </a:rPr>
              <a:t> or </a:t>
            </a:r>
            <a:r>
              <a:rPr lang="en-US" altLang="en-US" sz="2100" dirty="0">
                <a:solidFill>
                  <a:srgbClr val="0000FF"/>
                </a:solidFill>
              </a:rPr>
              <a:t>scalar quantities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DA5CF-8337-49B3-86E1-9CA80582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61046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2">
            <a:extLst>
              <a:ext uri="{FF2B5EF4-FFF2-40B4-BE49-F238E27FC236}">
                <a16:creationId xmlns:a16="http://schemas.microsoft.com/office/drawing/2014/main" id="{811ACD28-4CC4-484B-B563-CB2A119003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58E94E-B0FC-4DD1-BFF4-DB0A050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9797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3">
            <a:extLst>
              <a:ext uri="{FF2B5EF4-FFF2-40B4-BE49-F238E27FC236}">
                <a16:creationId xmlns:a16="http://schemas.microsoft.com/office/drawing/2014/main" id="{3DDEE767-533F-4713-B3BE-0471B9B7F7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8CD7E-4536-4F8A-A9BF-E07187FB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52661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4">
            <a:extLst>
              <a:ext uri="{FF2B5EF4-FFF2-40B4-BE49-F238E27FC236}">
                <a16:creationId xmlns:a16="http://schemas.microsoft.com/office/drawing/2014/main" id="{9C6A6B9C-761F-4326-A0B8-08345AE843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C68B93-B6EA-4678-B9AD-7CF38750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7740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5">
            <a:extLst>
              <a:ext uri="{FF2B5EF4-FFF2-40B4-BE49-F238E27FC236}">
                <a16:creationId xmlns:a16="http://schemas.microsoft.com/office/drawing/2014/main" id="{BBBA3BF5-121C-4BBE-AE0A-D2E265E460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4A24D-5090-4145-84DF-66249B62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62670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1151-4DDD-4C9C-9875-C904C0EB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7.9  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Pass-By-Value vs. Pass-By-Reference</a:t>
            </a:r>
          </a:p>
        </p:txBody>
      </p:sp>
      <p:sp>
        <p:nvSpPr>
          <p:cNvPr id="83971" name="Text Placeholder 2">
            <a:extLst>
              <a:ext uri="{FF2B5EF4-FFF2-40B4-BE49-F238E27FC236}">
                <a16:creationId xmlns:a16="http://schemas.microsoft.com/office/drawing/2014/main" id="{7D6DAB22-50C7-4A0D-824D-8038CDDA8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Pass-by-value (sometimes called </a:t>
            </a:r>
            <a:r>
              <a:rPr lang="en-US" altLang="en-US" dirty="0">
                <a:solidFill>
                  <a:srgbClr val="0000FF"/>
                </a:solidFill>
              </a:rPr>
              <a:t>call-by-value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copy of the argument’s </a:t>
            </a:r>
            <a:r>
              <a:rPr lang="en-US" altLang="en-US" i="1" dirty="0">
                <a:solidFill>
                  <a:srgbClr val="000000"/>
                </a:solidFill>
              </a:rPr>
              <a:t>value is passed to the called method.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called method works exclusively with the copy.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Changes to the called method’s copy do not affect the original variable’s value in the caller.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Pass-by-reference (sometimes called </a:t>
            </a:r>
            <a:r>
              <a:rPr lang="en-US" altLang="en-US" dirty="0">
                <a:solidFill>
                  <a:srgbClr val="0000FF"/>
                </a:solidFill>
              </a:rPr>
              <a:t>call-by-reference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called method can access the argument’s value in the caller directly and modify that data, if necessary.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Improves performance by eliminating the need to copy possibly large amounts of data.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C37D3-4193-4499-88FF-166B75F5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44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A05B-99E9-486D-B57A-108FE5AA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7.2  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Arrays</a:t>
            </a: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4D1CE302-1639-40F0-AEFD-964FC1C2C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Array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Group of variables (called </a:t>
            </a:r>
            <a:r>
              <a:rPr lang="en-US" altLang="en-US" sz="2100" dirty="0">
                <a:solidFill>
                  <a:srgbClr val="0000FF"/>
                </a:solidFill>
              </a:rPr>
              <a:t>elements</a:t>
            </a:r>
            <a:r>
              <a:rPr lang="en-US" altLang="en-US" sz="2100" dirty="0">
                <a:solidFill>
                  <a:srgbClr val="000000"/>
                </a:solidFill>
              </a:rPr>
              <a:t>) containing values of the same type.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Arrays are objects so they are reference types.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Elements can be either primitive or reference types.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Refer to a particular element in an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Use the element’s </a:t>
            </a:r>
            <a:r>
              <a:rPr lang="en-US" altLang="en-US" sz="2100" dirty="0">
                <a:solidFill>
                  <a:srgbClr val="0000FF"/>
                </a:solidFill>
              </a:rPr>
              <a:t>index</a:t>
            </a:r>
            <a:r>
              <a:rPr lang="en-US" altLang="en-US" sz="21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</a:rPr>
              <a:t>Array-access expression</a:t>
            </a:r>
            <a:r>
              <a:rPr lang="en-US" altLang="en-US" sz="2100" dirty="0">
                <a:solidFill>
                  <a:srgbClr val="000000"/>
                </a:solidFill>
              </a:rPr>
              <a:t>—the name of the array followed by the index of the particular element in </a:t>
            </a:r>
            <a:r>
              <a:rPr lang="en-US" altLang="en-US" sz="2100" dirty="0">
                <a:solidFill>
                  <a:srgbClr val="0000FF"/>
                </a:solidFill>
              </a:rPr>
              <a:t>square brackets</a:t>
            </a:r>
            <a:r>
              <a:rPr lang="en-US" altLang="en-US" sz="2100" dirty="0">
                <a:solidFill>
                  <a:srgbClr val="000000"/>
                </a:solidFill>
              </a:rPr>
              <a:t>,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first element in every array has </a:t>
            </a:r>
            <a:r>
              <a:rPr lang="en-US" altLang="en-US" sz="2500" dirty="0">
                <a:solidFill>
                  <a:srgbClr val="0000FF"/>
                </a:solidFill>
              </a:rPr>
              <a:t>index zero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highest index in an array is one less than the number of elements in the array.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Array names follow the same conventions as other variable names.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FCA1B-BC74-453B-B919-DA31EE02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6898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D216-C998-46F0-A716-885B9054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7.9  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Pass-By-Value vs. Pass-By-Reference (Cont.)</a:t>
            </a:r>
          </a:p>
        </p:txBody>
      </p:sp>
      <p:sp>
        <p:nvSpPr>
          <p:cNvPr id="84995" name="Text Placeholder 2">
            <a:extLst>
              <a:ext uri="{FF2B5EF4-FFF2-40B4-BE49-F238E27FC236}">
                <a16:creationId xmlns:a16="http://schemas.microsoft.com/office/drawing/2014/main" id="{1640139D-CA40-43F8-A59F-2439158FE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All arguments in Java are passed by value.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method call can pass two types of values to a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Copies of primitive values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Copies of references to objects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Objects cannot be passed to methods.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If a method modifies a reference-type parameter so that it refers to another object, only the parameter refers to the new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 reference stored in the caller’s variable still refers to the original object.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Although an object’s reference is passed by value, a method can still interact with the referenced object by calling its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300" dirty="0">
                <a:solidFill>
                  <a:srgbClr val="000000"/>
                </a:solidFill>
              </a:rPr>
              <a:t> methods using the copy of the object’s reference.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 parameter in the called method and the argument in the calling method refer to the same object in memory.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6F202-F6E4-4FEA-9FB0-AC0A2BEC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26714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8678-CCEF-41EF-AD7E-2865144F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</a:t>
            </a:r>
          </a:p>
        </p:txBody>
      </p:sp>
      <p:sp>
        <p:nvSpPr>
          <p:cNvPr id="87043" name="Text Placeholder 2">
            <a:extLst>
              <a:ext uri="{FF2B5EF4-FFF2-40B4-BE49-F238E27FC236}">
                <a16:creationId xmlns:a16="http://schemas.microsoft.com/office/drawing/2014/main" id="{10E1E644-453F-4BE1-B9D0-213639749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We now present the first part of our case study on developing a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sz="2400" dirty="0">
                <a:solidFill>
                  <a:srgbClr val="000000"/>
                </a:solidFill>
              </a:rPr>
              <a:t> class that instructors can use to maintain students’ grades on an exam and display a grade report that includes the grades, class average, lowest grade, highest grade and a grade distribution bar chart.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version of class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presented in this section stores the grades for one exam in a one-dimensional array.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In Section 7.12, we present a version of class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sz="2400" dirty="0">
                <a:solidFill>
                  <a:srgbClr val="000000"/>
                </a:solidFill>
              </a:rPr>
              <a:t> that uses a two-dimensional array to store students’ grades for </a:t>
            </a:r>
            <a:r>
              <a:rPr lang="en-US" altLang="en-US" sz="2400" i="1" dirty="0">
                <a:solidFill>
                  <a:srgbClr val="000000"/>
                </a:solidFill>
              </a:rPr>
              <a:t>several</a:t>
            </a:r>
            <a:r>
              <a:rPr lang="en-US" altLang="en-US" sz="2400" dirty="0">
                <a:solidFill>
                  <a:srgbClr val="000000"/>
                </a:solidFill>
              </a:rPr>
              <a:t> exams.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855E3-4158-4180-AEBC-88BF9D98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62335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7">
            <a:extLst>
              <a:ext uri="{FF2B5EF4-FFF2-40B4-BE49-F238E27FC236}">
                <a16:creationId xmlns:a16="http://schemas.microsoft.com/office/drawing/2014/main" id="{44E83CBE-9F3A-4D99-A5C5-1D01324E24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12192000" cy="67897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E6610-C16B-47E4-80CA-8DD5CB14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8981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8">
            <a:extLst>
              <a:ext uri="{FF2B5EF4-FFF2-40B4-BE49-F238E27FC236}">
                <a16:creationId xmlns:a16="http://schemas.microsoft.com/office/drawing/2014/main" id="{28565DF0-678B-4ACA-9CF2-583EE5B9EB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" y="0"/>
            <a:ext cx="105203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19F33-A23A-4F6F-B7F5-3BC4AB62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73756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9">
            <a:extLst>
              <a:ext uri="{FF2B5EF4-FFF2-40B4-BE49-F238E27FC236}">
                <a16:creationId xmlns:a16="http://schemas.microsoft.com/office/drawing/2014/main" id="{6BD38678-D5C9-41C8-9235-7C46E33A4A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F67E51-5EC0-4927-BDCC-67C965C8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37824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0">
            <a:extLst>
              <a:ext uri="{FF2B5EF4-FFF2-40B4-BE49-F238E27FC236}">
                <a16:creationId xmlns:a16="http://schemas.microsoft.com/office/drawing/2014/main" id="{9C099EAA-0702-4F99-8333-C1AD8D229C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74775F-B17A-40B8-AB54-B99F80ED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96351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1">
            <a:extLst>
              <a:ext uri="{FF2B5EF4-FFF2-40B4-BE49-F238E27FC236}">
                <a16:creationId xmlns:a16="http://schemas.microsoft.com/office/drawing/2014/main" id="{ABC82A7D-FBF5-48CE-91A6-DB22F6C8D9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775"/>
            <a:ext cx="12192000" cy="56324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D67AA5-76A8-4DB9-B8D0-A2DA47F3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81893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2">
            <a:extLst>
              <a:ext uri="{FF2B5EF4-FFF2-40B4-BE49-F238E27FC236}">
                <a16:creationId xmlns:a16="http://schemas.microsoft.com/office/drawing/2014/main" id="{54288BFD-F239-4E81-AFD5-7ED3F01567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825"/>
            <a:ext cx="12192000" cy="5340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00D6A1-3972-4761-A01A-8875A525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1806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3">
            <a:extLst>
              <a:ext uri="{FF2B5EF4-FFF2-40B4-BE49-F238E27FC236}">
                <a16:creationId xmlns:a16="http://schemas.microsoft.com/office/drawing/2014/main" id="{43D5F688-AE2A-4B76-A718-6623AD64C3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0"/>
            <a:ext cx="118078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52BAB6-94ED-4C21-8B59-E59CB8DA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86779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4">
            <a:extLst>
              <a:ext uri="{FF2B5EF4-FFF2-40B4-BE49-F238E27FC236}">
                <a16:creationId xmlns:a16="http://schemas.microsoft.com/office/drawing/2014/main" id="{01A06337-323E-4081-80DB-C48EA531D6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825"/>
            <a:ext cx="12192000" cy="5340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D8389-F4C4-46B3-B41E-01344632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854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C581-2ADC-4D9D-B2FF-3D30DFE9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7.2  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Arrays (Cont.)</a:t>
            </a:r>
          </a:p>
        </p:txBody>
      </p:sp>
      <p:sp>
        <p:nvSpPr>
          <p:cNvPr id="18435" name="Text Placeholder 2">
            <a:extLst>
              <a:ext uri="{FF2B5EF4-FFF2-40B4-BE49-F238E27FC236}">
                <a16:creationId xmlns:a16="http://schemas.microsoft.com/office/drawing/2014/main" id="{E223981B-C8AC-4D67-94A1-3FF39D9AF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index must be a nonnegative integer.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Can use an expression as an index.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indexed array name is an array-access expression.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Can be used on the left side of an assignment to place a new value into an array element.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Every array object knows its own length and stores it in a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dirty="0">
                <a:solidFill>
                  <a:srgbClr val="0000FF"/>
                </a:solidFill>
              </a:rPr>
              <a:t> instance variable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</a:rPr>
              <a:t> cannot be changed because it’s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AA03F-3DE6-4286-B472-75BE8171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00641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84D5-703F-481F-93AE-800C45B6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 (Cont.)</a:t>
            </a:r>
          </a:p>
        </p:txBody>
      </p:sp>
      <p:sp>
        <p:nvSpPr>
          <p:cNvPr id="95235" name="Text Placeholder 2">
            <a:extLst>
              <a:ext uri="{FF2B5EF4-FFF2-40B4-BE49-F238E27FC236}">
                <a16:creationId xmlns:a16="http://schemas.microsoft.com/office/drawing/2014/main" id="{82E0DC81-A160-4B93-A53F-E3B1CF0CF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application of Fig. 7.15 creates an object of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dirty="0">
                <a:solidFill>
                  <a:srgbClr val="000000"/>
                </a:solidFill>
              </a:rPr>
              <a:t> (Fig. 7.14) using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grades-Array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Lines 9-10 pass a course name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gradesArray</a:t>
            </a:r>
            <a:r>
              <a:rPr lang="en-US" altLang="en-US" dirty="0">
                <a:solidFill>
                  <a:srgbClr val="000000"/>
                </a:solidFill>
              </a:rPr>
              <a:t> to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dirty="0">
                <a:solidFill>
                  <a:srgbClr val="000000"/>
                </a:solidFill>
              </a:rPr>
              <a:t> constructor.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81824-604F-41E4-961F-A0EC9DE8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4702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6">
            <a:extLst>
              <a:ext uri="{FF2B5EF4-FFF2-40B4-BE49-F238E27FC236}">
                <a16:creationId xmlns:a16="http://schemas.microsoft.com/office/drawing/2014/main" id="{93319887-59C1-4F57-9FD7-10EB9E89FB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3CCCAE-0588-4A38-9881-A09B7F5C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88322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7">
            <a:extLst>
              <a:ext uri="{FF2B5EF4-FFF2-40B4-BE49-F238E27FC236}">
                <a16:creationId xmlns:a16="http://schemas.microsoft.com/office/drawing/2014/main" id="{94361022-BF6E-4FCE-B017-FB64D8B492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0"/>
            <a:ext cx="110156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4DEE7-CB98-42BA-A3B7-943EFDE0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54010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8">
            <a:extLst>
              <a:ext uri="{FF2B5EF4-FFF2-40B4-BE49-F238E27FC236}">
                <a16:creationId xmlns:a16="http://schemas.microsoft.com/office/drawing/2014/main" id="{12388F66-F666-497D-B46A-4F36BB1326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16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C958BB-C000-4A33-A390-7822DC58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40089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7334-E6F5-4EB7-B18B-B6891A93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</a:t>
            </a:r>
          </a:p>
        </p:txBody>
      </p:sp>
      <p:sp>
        <p:nvSpPr>
          <p:cNvPr id="101379" name="Text Placeholder 2">
            <a:extLst>
              <a:ext uri="{FF2B5EF4-FFF2-40B4-BE49-F238E27FC236}">
                <a16:creationId xmlns:a16="http://schemas.microsoft.com/office/drawing/2014/main" id="{C3CB6270-2628-4061-A7F5-D7783F825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Two-dimensional arrays </a:t>
            </a:r>
            <a:r>
              <a:rPr lang="en-US" altLang="en-US" sz="2500" dirty="0">
                <a:solidFill>
                  <a:srgbClr val="000000"/>
                </a:solidFill>
              </a:rPr>
              <a:t>are often used to represent tables of values with data arranged in </a:t>
            </a:r>
            <a:r>
              <a:rPr lang="en-US" altLang="en-US" sz="2500" i="1" dirty="0">
                <a:solidFill>
                  <a:srgbClr val="000000"/>
                </a:solidFill>
              </a:rPr>
              <a:t>rows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i="1" dirty="0">
                <a:solidFill>
                  <a:srgbClr val="000000"/>
                </a:solidFill>
              </a:rPr>
              <a:t>columns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Identify each table element with two indices.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By convention, the first identifies the element’s row and the second its column.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Multidimensional arrays can have more than two dimensions.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Java does not support multidimensional arrays directly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Allows you to specify one-dimensional arrays whose elements are also one-dimensional arrays, thus achieving the same effect.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In general, an array with </a:t>
            </a:r>
            <a:r>
              <a:rPr lang="en-US" altLang="en-US" sz="2500" i="1" dirty="0">
                <a:solidFill>
                  <a:srgbClr val="000000"/>
                </a:solidFill>
              </a:rPr>
              <a:t>m </a:t>
            </a:r>
            <a:r>
              <a:rPr lang="en-US" altLang="en-US" sz="2500" dirty="0">
                <a:solidFill>
                  <a:srgbClr val="000000"/>
                </a:solidFill>
              </a:rPr>
              <a:t>rows and </a:t>
            </a:r>
            <a:r>
              <a:rPr lang="en-US" altLang="en-US" sz="2500" i="1" dirty="0">
                <a:solidFill>
                  <a:srgbClr val="000000"/>
                </a:solidFill>
              </a:rPr>
              <a:t>n </a:t>
            </a:r>
            <a:r>
              <a:rPr lang="en-US" altLang="en-US" sz="2500" dirty="0">
                <a:solidFill>
                  <a:srgbClr val="000000"/>
                </a:solidFill>
              </a:rPr>
              <a:t>columns is called an </a:t>
            </a:r>
            <a:r>
              <a:rPr lang="en-US" altLang="en-US" sz="2500" i="1" dirty="0">
                <a:solidFill>
                  <a:srgbClr val="0000FF"/>
                </a:solidFill>
              </a:rPr>
              <a:t>m</a:t>
            </a:r>
            <a:r>
              <a:rPr lang="en-US" altLang="en-US" sz="2500" dirty="0">
                <a:solidFill>
                  <a:srgbClr val="0000FF"/>
                </a:solidFill>
              </a:rPr>
              <a:t>-by-</a:t>
            </a:r>
            <a:r>
              <a:rPr lang="en-US" altLang="en-US" sz="2500" i="1" dirty="0">
                <a:solidFill>
                  <a:srgbClr val="0000FF"/>
                </a:solidFill>
              </a:rPr>
              <a:t>n</a:t>
            </a:r>
            <a:r>
              <a:rPr lang="en-US" altLang="en-US" sz="2500" i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FF"/>
                </a:solidFill>
              </a:rPr>
              <a:t>array</a:t>
            </a:r>
            <a:r>
              <a:rPr lang="en-US" altLang="en-US" sz="2500" i="1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6EB50-5D6E-45CD-8684-22167242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98005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9">
            <a:extLst>
              <a:ext uri="{FF2B5EF4-FFF2-40B4-BE49-F238E27FC236}">
                <a16:creationId xmlns:a16="http://schemas.microsoft.com/office/drawing/2014/main" id="{89786955-F832-435B-86A7-0F278838D6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12192000" cy="57007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1C932F-50EA-4CF7-B330-BA7E8E8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36689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5D64-BE23-4FF8-81FF-8FA6900D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 (Cont.)</a:t>
            </a:r>
          </a:p>
        </p:txBody>
      </p:sp>
      <p:sp>
        <p:nvSpPr>
          <p:cNvPr id="103427" name="Text Placeholder 2">
            <a:extLst>
              <a:ext uri="{FF2B5EF4-FFF2-40B4-BE49-F238E27FC236}">
                <a16:creationId xmlns:a16="http://schemas.microsoft.com/office/drawing/2014/main" id="{B0B80B80-FD60-42BB-B00A-4A0719F09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Multidimensional arrays can be initialized with array initializers in declarations.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 two-dimensional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 with two rows and two columns could be declared and initialized with </a:t>
            </a:r>
            <a:r>
              <a:rPr lang="en-US" altLang="en-US" dirty="0">
                <a:solidFill>
                  <a:srgbClr val="0000FF"/>
                </a:solidFill>
              </a:rPr>
              <a:t>nested array initializers</a:t>
            </a:r>
            <a:r>
              <a:rPr lang="en-US" altLang="en-US" dirty="0">
                <a:solidFill>
                  <a:srgbClr val="000000"/>
                </a:solidFill>
              </a:rPr>
              <a:t> as follows: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 b = {{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initial values are </a:t>
            </a:r>
            <a:r>
              <a:rPr lang="en-US" altLang="en-US" i="1" dirty="0">
                <a:solidFill>
                  <a:srgbClr val="000000"/>
                </a:solidFill>
              </a:rPr>
              <a:t>grouped by row </a:t>
            </a:r>
            <a:r>
              <a:rPr lang="en-US" altLang="en-US" dirty="0">
                <a:solidFill>
                  <a:srgbClr val="000000"/>
                </a:solidFill>
              </a:rPr>
              <a:t>in braces.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number of nested array initializers (represented by sets of braces within the outer braces) determines the number of </a:t>
            </a:r>
            <a:r>
              <a:rPr lang="en-US" altLang="en-US" i="1" dirty="0">
                <a:solidFill>
                  <a:srgbClr val="000000"/>
                </a:solidFill>
              </a:rPr>
              <a:t>rows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array initializer for a row determines the number of </a:t>
            </a:r>
            <a:r>
              <a:rPr lang="en-US" altLang="en-US" i="1" dirty="0" err="1">
                <a:solidFill>
                  <a:srgbClr val="000000"/>
                </a:solidFill>
              </a:rPr>
              <a:t>colu</a:t>
            </a:r>
            <a:r>
              <a:rPr lang="en-US" altLang="en-US" dirty="0" err="1">
                <a:solidFill>
                  <a:srgbClr val="000000"/>
                </a:solidFill>
              </a:rPr>
              <a:t>The</a:t>
            </a:r>
            <a:r>
              <a:rPr lang="en-US" altLang="en-US" dirty="0">
                <a:solidFill>
                  <a:srgbClr val="000000"/>
                </a:solidFill>
              </a:rPr>
              <a:t> number of initializer values in the nested </a:t>
            </a:r>
            <a:r>
              <a:rPr lang="en-US" altLang="en-US" i="1" dirty="0" err="1">
                <a:solidFill>
                  <a:srgbClr val="000000"/>
                </a:solidFill>
              </a:rPr>
              <a:t>mns</a:t>
            </a:r>
            <a:r>
              <a:rPr lang="en-US" altLang="en-US" dirty="0">
                <a:solidFill>
                  <a:srgbClr val="000000"/>
                </a:solidFill>
              </a:rPr>
              <a:t> in that row.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>
                <a:solidFill>
                  <a:srgbClr val="000000"/>
                </a:solidFill>
              </a:rPr>
              <a:t>Rows can have different lengths.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30013-C484-40E3-8C4F-1D1CD1E6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45146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32BB-0E03-47A3-93F5-4B4ABFE3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 (Cont.)</a:t>
            </a:r>
          </a:p>
        </p:txBody>
      </p:sp>
      <p:sp>
        <p:nvSpPr>
          <p:cNvPr id="104451" name="Text Placeholder 2">
            <a:extLst>
              <a:ext uri="{FF2B5EF4-FFF2-40B4-BE49-F238E27FC236}">
                <a16:creationId xmlns:a16="http://schemas.microsoft.com/office/drawing/2014/main" id="{EC52B4CC-3A80-4B03-8BCF-00130BFC1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8"/>
            <a:ext cx="11349038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lengths of the rows in a two-dimensional array are not required to be the same: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 b = {{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 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Each element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 is a reference to a one-dimensional array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variables.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for row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 is a one-dimensional array with two elements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).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for row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 is a one-dimensional array with three elements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DE57-6740-476F-9752-162DEDC9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2816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4FD-3884-43F7-8FD0-9DC66753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 (Cont.)</a:t>
            </a:r>
          </a:p>
        </p:txBody>
      </p:sp>
      <p:sp>
        <p:nvSpPr>
          <p:cNvPr id="105475" name="Text Placeholder 2">
            <a:extLst>
              <a:ext uri="{FF2B5EF4-FFF2-40B4-BE49-F238E27FC236}">
                <a16:creationId xmlns:a16="http://schemas.microsoft.com/office/drawing/2014/main" id="{F60A29FD-91DD-48A3-A6B7-54F9A1AA3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multidimensional array with the same number of columns in every row can be created with an array-creation expression. 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[][] b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</a:rPr>
              <a:t> rows and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</a:rPr>
              <a:t> columns.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elements of a multidimensional array are initialized when the array object is created.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multidimensional array in which each row has a different number of columns can be created as follows: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[][] b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][];   </a:t>
            </a:r>
            <a: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  <a:t>// create 2 rows</a:t>
            </a:r>
            <a:b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  <a:t>// create 5 columns for row 0</a:t>
            </a:r>
            <a:b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  <a:t>// create 3 columns for row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Creates a two-dimensional array with two rows.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Row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</a:rPr>
              <a:t> has five columns, and row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</a:rPr>
              <a:t> has three columns.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CF643-A464-4B61-80DF-26E2D88D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3427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D654-5645-450B-80CE-429C986C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 (Cont.)</a:t>
            </a:r>
          </a:p>
        </p:txBody>
      </p:sp>
      <p:sp>
        <p:nvSpPr>
          <p:cNvPr id="106499" name="Text Placeholder 2">
            <a:extLst>
              <a:ext uri="{FF2B5EF4-FFF2-40B4-BE49-F238E27FC236}">
                <a16:creationId xmlns:a16="http://schemas.microsoft.com/office/drawing/2014/main" id="{042FB798-6D3B-43BA-9F2C-FDADF0A83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7.17 demonstrates initializing two-dimensional arrays with array initializers and using nested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loops to </a:t>
            </a:r>
            <a:r>
              <a:rPr lang="en-US" altLang="en-US" dirty="0">
                <a:solidFill>
                  <a:srgbClr val="0000FF"/>
                </a:solidFill>
              </a:rPr>
              <a:t>traverse </a:t>
            </a:r>
            <a:r>
              <a:rPr lang="en-US" altLang="en-US" dirty="0">
                <a:solidFill>
                  <a:srgbClr val="000000"/>
                </a:solidFill>
              </a:rPr>
              <a:t>the arrays.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90590-14DB-43B1-8145-B5909C9D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407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0">
            <a:extLst>
              <a:ext uri="{FF2B5EF4-FFF2-40B4-BE49-F238E27FC236}">
                <a16:creationId xmlns:a16="http://schemas.microsoft.com/office/drawing/2014/main" id="{181632C4-E5D1-41D4-86DC-FFA2BB3F1F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0"/>
            <a:ext cx="109616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564182-A432-4BA3-BF7B-D7BBF3D1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20623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0">
            <a:extLst>
              <a:ext uri="{FF2B5EF4-FFF2-40B4-BE49-F238E27FC236}">
                <a16:creationId xmlns:a16="http://schemas.microsoft.com/office/drawing/2014/main" id="{ACA1A391-4114-4305-A855-FACC5E9C41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E06C6B-7E8C-4739-8398-D33CA342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61283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1">
            <a:extLst>
              <a:ext uri="{FF2B5EF4-FFF2-40B4-BE49-F238E27FC236}">
                <a16:creationId xmlns:a16="http://schemas.microsoft.com/office/drawing/2014/main" id="{E8E7A66B-7D97-4A56-86F1-B24D0D19A8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3374B0-3BD7-44DE-A012-06A6A302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0770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2">
            <a:extLst>
              <a:ext uri="{FF2B5EF4-FFF2-40B4-BE49-F238E27FC236}">
                <a16:creationId xmlns:a16="http://schemas.microsoft.com/office/drawing/2014/main" id="{BEA1D0EA-B346-4136-814F-2F9934024C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FC47E0-434F-4572-9779-7FCE5928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728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A70D-93EA-42C6-88AA-6E2CB31A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 Two-Dimensional Array</a:t>
            </a:r>
          </a:p>
        </p:txBody>
      </p:sp>
      <p:sp>
        <p:nvSpPr>
          <p:cNvPr id="109571" name="Text Placeholder 2">
            <a:extLst>
              <a:ext uri="{FF2B5EF4-FFF2-40B4-BE49-F238E27FC236}">
                <a16:creationId xmlns:a16="http://schemas.microsoft.com/office/drawing/2014/main" id="{05553C86-7398-44D6-8324-1191AD2DA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most semesters, students take several exams.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7.18 contains a version of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dirty="0">
                <a:solidFill>
                  <a:srgbClr val="000000"/>
                </a:solidFill>
              </a:rPr>
              <a:t> that uses a two-dimensional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grades</a:t>
            </a:r>
            <a:r>
              <a:rPr lang="en-US" altLang="en-US" dirty="0">
                <a:solidFill>
                  <a:srgbClr val="000000"/>
                </a:solidFill>
              </a:rPr>
              <a:t> to store the grades of several students on multiple exams.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Each row represents a student’s grades for the entire course.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Each column represents the grades of all the students who took a particular exam.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this example, we use a ten-by-three array containing ten students’ grades on three exams.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F8731-0E17-4664-B9DE-B6EBFC76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5378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3">
            <a:extLst>
              <a:ext uri="{FF2B5EF4-FFF2-40B4-BE49-F238E27FC236}">
                <a16:creationId xmlns:a16="http://schemas.microsoft.com/office/drawing/2014/main" id="{223BD4A4-B2CA-4231-92E9-ADC39EFCA4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0FF8F4-8282-4A23-8B3F-E55396C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870186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4">
            <a:extLst>
              <a:ext uri="{FF2B5EF4-FFF2-40B4-BE49-F238E27FC236}">
                <a16:creationId xmlns:a16="http://schemas.microsoft.com/office/drawing/2014/main" id="{FDF90DA9-3B6A-4961-9B63-C34E38DA60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D675C-B1FD-49BB-A8F2-8C3429F5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99157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5">
            <a:extLst>
              <a:ext uri="{FF2B5EF4-FFF2-40B4-BE49-F238E27FC236}">
                <a16:creationId xmlns:a16="http://schemas.microsoft.com/office/drawing/2014/main" id="{FEC84275-A5CA-464A-A3CD-24B0D9C50C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55A8C0-1EB0-42FA-9B53-6C9E2D1B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63506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6">
            <a:extLst>
              <a:ext uri="{FF2B5EF4-FFF2-40B4-BE49-F238E27FC236}">
                <a16:creationId xmlns:a16="http://schemas.microsoft.com/office/drawing/2014/main" id="{A7BC504D-72AD-4E92-B0BF-B117CFCBD9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BDF649-3E0A-4023-B476-460AE65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96648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7">
            <a:extLst>
              <a:ext uri="{FF2B5EF4-FFF2-40B4-BE49-F238E27FC236}">
                <a16:creationId xmlns:a16="http://schemas.microsoft.com/office/drawing/2014/main" id="{721FF27A-8425-4971-8FF9-1F007F0B9C1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BF8DB1-FE7C-4557-B375-A63E2746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47590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8">
            <a:extLst>
              <a:ext uri="{FF2B5EF4-FFF2-40B4-BE49-F238E27FC236}">
                <a16:creationId xmlns:a16="http://schemas.microsoft.com/office/drawing/2014/main" id="{0E7FF3E8-CCF4-4F7B-88F7-66EF9603CF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527778-597E-45A2-8C84-FD8579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809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F3F0-4CE4-41E7-A7A7-1AEDF119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7.3  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and Creating Arrays</a:t>
            </a:r>
          </a:p>
        </p:txBody>
      </p:sp>
      <p:sp>
        <p:nvSpPr>
          <p:cNvPr id="20483" name="Text Placeholder 2">
            <a:extLst>
              <a:ext uri="{FF2B5EF4-FFF2-40B4-BE49-F238E27FC236}">
                <a16:creationId xmlns:a16="http://schemas.microsoft.com/office/drawing/2014/main" id="{743ECD02-986E-4FE0-A127-B26876B50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Array objects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Created with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You specify the element type and the number of elements in an </a:t>
            </a:r>
            <a:r>
              <a:rPr lang="en-US" altLang="en-US" dirty="0">
                <a:solidFill>
                  <a:srgbClr val="0000FF"/>
                </a:solidFill>
              </a:rPr>
              <a:t>array-creation expression</a:t>
            </a:r>
            <a:r>
              <a:rPr lang="en-US" altLang="en-US" dirty="0">
                <a:solidFill>
                  <a:srgbClr val="000000"/>
                </a:solidFill>
              </a:rPr>
              <a:t>, which returns a reference that can be stored in an array variable.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Declaration and array-creation expression for an array of 12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elements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c =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new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Can be performed in two steps as follows: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c; </a:t>
            </a:r>
            <a: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  <a:t>// declare the array variable</a:t>
            </a:r>
            <a:b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  <a:t>// creates the array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FCC8A-E172-4C8E-9622-98F474AD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70728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9">
            <a:extLst>
              <a:ext uri="{FF2B5EF4-FFF2-40B4-BE49-F238E27FC236}">
                <a16:creationId xmlns:a16="http://schemas.microsoft.com/office/drawing/2014/main" id="{87038409-B808-475D-9E2F-17C843FF21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91F1F5-DD43-43D8-A1C4-38D00069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88821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0">
            <a:extLst>
              <a:ext uri="{FF2B5EF4-FFF2-40B4-BE49-F238E27FC236}">
                <a16:creationId xmlns:a16="http://schemas.microsoft.com/office/drawing/2014/main" id="{FA993EC3-DF02-4094-B5EB-9B794A718C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B664B-9B05-40A1-9C98-BED9EE87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24534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1">
            <a:extLst>
              <a:ext uri="{FF2B5EF4-FFF2-40B4-BE49-F238E27FC236}">
                <a16:creationId xmlns:a16="http://schemas.microsoft.com/office/drawing/2014/main" id="{ADFD5E12-AEB2-47E0-ADFC-619FB5C5B2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4750C-072D-4BE0-98E1-A25233EC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18024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2">
            <a:extLst>
              <a:ext uri="{FF2B5EF4-FFF2-40B4-BE49-F238E27FC236}">
                <a16:creationId xmlns:a16="http://schemas.microsoft.com/office/drawing/2014/main" id="{E0AD4D80-3FD3-44FD-B0A5-F136FE9A63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00CEF8-7EFE-4C1B-B1EA-213BF0A6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46042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3">
            <a:extLst>
              <a:ext uri="{FF2B5EF4-FFF2-40B4-BE49-F238E27FC236}">
                <a16:creationId xmlns:a16="http://schemas.microsoft.com/office/drawing/2014/main" id="{3E751AF8-81F8-42B9-97F5-CE7859025F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863"/>
            <a:ext cx="12192000" cy="4230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142537-57A9-4EBD-9EE0-9673662D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077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4">
            <a:extLst>
              <a:ext uri="{FF2B5EF4-FFF2-40B4-BE49-F238E27FC236}">
                <a16:creationId xmlns:a16="http://schemas.microsoft.com/office/drawing/2014/main" id="{0F035132-30E5-40CB-BFCB-52058C5AAD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3"/>
            <a:ext cx="12192000" cy="67722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D34213-7305-4411-8E85-6B2D293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43813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5">
            <a:extLst>
              <a:ext uri="{FF2B5EF4-FFF2-40B4-BE49-F238E27FC236}">
                <a16:creationId xmlns:a16="http://schemas.microsoft.com/office/drawing/2014/main" id="{0E0E93E6-038F-46A2-8A10-DFE19C4AF3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08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8F352A-AEC0-4C73-8DD4-CD3B10B5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06592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437E-9C99-4331-880F-C97076D4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Variable-Length Argument Lists</a:t>
            </a:r>
          </a:p>
        </p:txBody>
      </p:sp>
      <p:sp>
        <p:nvSpPr>
          <p:cNvPr id="122883" name="Text Placeholder 2">
            <a:extLst>
              <a:ext uri="{FF2B5EF4-FFF2-40B4-BE49-F238E27FC236}">
                <a16:creationId xmlns:a16="http://schemas.microsoft.com/office/drawing/2014/main" id="{9B1FEDFA-3DAF-4D38-943F-66982AECE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Variable-length argument lists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Can be used to create methods that receive an unspecified number of arguments.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Parameter type followed by an </a:t>
            </a:r>
            <a:r>
              <a:rPr lang="en-US" altLang="en-US" dirty="0">
                <a:solidFill>
                  <a:srgbClr val="0000FF"/>
                </a:solidFill>
              </a:rPr>
              <a:t>ellipsis 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  <a:r>
              <a:rPr lang="en-US" altLang="en-US" dirty="0">
                <a:solidFill>
                  <a:srgbClr val="000000"/>
                </a:solidFill>
              </a:rPr>
              <a:t> indicates that the method receives a variable number of arguments of that particular type.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ellipsis can occur only once at the end of a parameter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04BBB-3201-4387-820F-5AE0C0D6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321211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7">
            <a:extLst>
              <a:ext uri="{FF2B5EF4-FFF2-40B4-BE49-F238E27FC236}">
                <a16:creationId xmlns:a16="http://schemas.microsoft.com/office/drawing/2014/main" id="{48BF24A3-F173-4014-851B-4927C085D8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A68BD3-BA6D-4306-B152-09109DDF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71828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8">
            <a:extLst>
              <a:ext uri="{FF2B5EF4-FFF2-40B4-BE49-F238E27FC236}">
                <a16:creationId xmlns:a16="http://schemas.microsoft.com/office/drawing/2014/main" id="{C1A3D73C-4626-446E-8306-82B40B3748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3412F3-966A-4ED9-8A05-DDE6FE94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6209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JHTP11_06</Template>
  <TotalTime>188</TotalTime>
  <Words>5612</Words>
  <Application>Microsoft Office PowerPoint</Application>
  <PresentationFormat>Widescreen</PresentationFormat>
  <Paragraphs>461</Paragraphs>
  <Slides>118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8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Chapter 7 Arrays and ArrayLists </vt:lpstr>
      <vt:lpstr>Course Objectives</vt:lpstr>
      <vt:lpstr>Chapter Objectives</vt:lpstr>
      <vt:lpstr>7.1   Introduction</vt:lpstr>
      <vt:lpstr>7.1   Introduction (Cont.)</vt:lpstr>
      <vt:lpstr>7.2   Arrays</vt:lpstr>
      <vt:lpstr>7.2   Arrays (Cont.)</vt:lpstr>
      <vt:lpstr>PowerPoint Presentation</vt:lpstr>
      <vt:lpstr>7.3   Declaring and Creating Arrays</vt:lpstr>
      <vt:lpstr>7.3   Declaring and Creating Arrays (Cont.)</vt:lpstr>
      <vt:lpstr>7.3   Declaring and Creating Arrays (Cont.)</vt:lpstr>
      <vt:lpstr>7.4   Examples Using Arrays</vt:lpstr>
      <vt:lpstr>7.4.1  Creating and Initializing an Array  </vt:lpstr>
      <vt:lpstr>PowerPoint Presentation</vt:lpstr>
      <vt:lpstr>PowerPoint Presentation</vt:lpstr>
      <vt:lpstr>7.4.2  Using an Array Initializer  </vt:lpstr>
      <vt:lpstr>PowerPoint Presentation</vt:lpstr>
      <vt:lpstr>PowerPoint Presentation</vt:lpstr>
      <vt:lpstr>7.4.3  Calculating the Values to Store in an Array</vt:lpstr>
      <vt:lpstr>PowerPoint Presentation</vt:lpstr>
      <vt:lpstr>PowerPoint Presentation</vt:lpstr>
      <vt:lpstr>7.4   Examples Using Arrays (Cont.)</vt:lpstr>
      <vt:lpstr>7.4.4  Summing the Elements of an Array</vt:lpstr>
      <vt:lpstr>PowerPoint Presentation</vt:lpstr>
      <vt:lpstr>7.4.6  Using the Elements of an Array as Counters</vt:lpstr>
      <vt:lpstr>PowerPoint Presentation</vt:lpstr>
      <vt:lpstr>PowerPoint Presentation</vt:lpstr>
      <vt:lpstr>7.4.7  Using Arrays to Analyze Survey Results</vt:lpstr>
      <vt:lpstr>PowerPoint Presentation</vt:lpstr>
      <vt:lpstr>PowerPoint Presentation</vt:lpstr>
      <vt:lpstr>PowerPoint Presentation</vt:lpstr>
      <vt:lpstr>7.4.7  Using Arrays to Analyze Survey Results (Cont.)</vt:lpstr>
      <vt:lpstr>7.5  Exception Handling: Processing the Incorrect Response</vt:lpstr>
      <vt:lpstr>7.5  Exception Handling: Processing the Incorrect Response (Cont.)</vt:lpstr>
      <vt:lpstr>7.5.1  The try Statement</vt:lpstr>
      <vt:lpstr>7.5.2  Executing the catch Block </vt:lpstr>
      <vt:lpstr>7.5.2  Executing the catch Block (Cont.)</vt:lpstr>
      <vt:lpstr>7.5.3  toString Method of the Exception Parameter</vt:lpstr>
      <vt:lpstr>7.6 Case Study: Card Shuffling and Dealing Simulation</vt:lpstr>
      <vt:lpstr>7.6   Case Study: Card Shuffling and Dealing Simulation (Cont.)</vt:lpstr>
      <vt:lpstr>PowerPoint Presentation</vt:lpstr>
      <vt:lpstr>7.6   Case Study: Card Shuffling and Dealing Simulation (Cont.)</vt:lpstr>
      <vt:lpstr>PowerPoint Presentation</vt:lpstr>
      <vt:lpstr>PowerPoint Presentation</vt:lpstr>
      <vt:lpstr>PowerPoint Presentation</vt:lpstr>
      <vt:lpstr>PowerPoint Presentation</vt:lpstr>
      <vt:lpstr>7.6   Case Study: Card Shuffling and Dealing Simulation (Cont.)</vt:lpstr>
      <vt:lpstr>PowerPoint Presentation</vt:lpstr>
      <vt:lpstr>PowerPoint Presentation</vt:lpstr>
      <vt:lpstr>7.6   Case Study: Card Shuffling and Dealing Simulation (Cont.)</vt:lpstr>
      <vt:lpstr>7.7   Enhanced for Statement</vt:lpstr>
      <vt:lpstr>PowerPoint Presentation</vt:lpstr>
      <vt:lpstr>7.7   Enhanced for Statement (Cont.)</vt:lpstr>
      <vt:lpstr>7.8   Passing Arrays to Methods</vt:lpstr>
      <vt:lpstr>PowerPoint Presentation</vt:lpstr>
      <vt:lpstr>PowerPoint Presentation</vt:lpstr>
      <vt:lpstr>PowerPoint Presentation</vt:lpstr>
      <vt:lpstr>PowerPoint Presentation</vt:lpstr>
      <vt:lpstr>7.9   Pass-By-Value vs. Pass-By-Reference</vt:lpstr>
      <vt:lpstr>7.9   Pass-By-Value vs. Pass-By-Reference (Cont.)</vt:lpstr>
      <vt:lpstr>7.10  Case Study: Class GradeBook Using an Array to Store Grades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7.10  Case Study: Class GradeBook Using an Array to Store Grades (Cont.)</vt:lpstr>
      <vt:lpstr>PowerPoint Presentation</vt:lpstr>
      <vt:lpstr>PowerPoint Presentation</vt:lpstr>
      <vt:lpstr>PowerPoint Presentation</vt:lpstr>
      <vt:lpstr>7.11  Multidimensional Arrays</vt:lpstr>
      <vt:lpstr>PowerPoint Presentation</vt:lpstr>
      <vt:lpstr>7.11  Multidimensional Arrays (Cont.)</vt:lpstr>
      <vt:lpstr>7.11  Multidimensional Arrays (Cont.)</vt:lpstr>
      <vt:lpstr>7.11  Multidimensional Arrays (Cont.)</vt:lpstr>
      <vt:lpstr>7.11  Multidimensional Arrays (Cont.)</vt:lpstr>
      <vt:lpstr>PowerPoint Presentation</vt:lpstr>
      <vt:lpstr>PowerPoint Presentation</vt:lpstr>
      <vt:lpstr>PowerPoint Presentation</vt:lpstr>
      <vt:lpstr>7.12  Case Study: Class GradeBook Using a Two-Dimensional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7.13  Variable-Length Argument Lists</vt:lpstr>
      <vt:lpstr>PowerPoint Presentation</vt:lpstr>
      <vt:lpstr>PowerPoint Presentation</vt:lpstr>
      <vt:lpstr>PowerPoint Presentation</vt:lpstr>
      <vt:lpstr>7.15  Class Arrays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7.16  Introduction to Collections and Class ArrayList </vt:lpstr>
      <vt:lpstr>PowerPoint Presentation</vt:lpstr>
      <vt:lpstr>7.16  Introduction to Collections and Class ArrayList (Cont.)</vt:lpstr>
      <vt:lpstr>7.16  Introduction to Collections and Class ArrayList (Cont.)</vt:lpstr>
      <vt:lpstr>PowerPoint Presentation</vt:lpstr>
      <vt:lpstr>PowerPoint Presentation</vt:lpstr>
      <vt:lpstr>PowerPoint Presentation</vt:lpstr>
      <vt:lpstr>PowerPoint Presentation</vt:lpstr>
      <vt:lpstr>7.16  Introduction to Collections and Class ArrayList (Cont.)</vt:lpstr>
      <vt:lpstr>7.16  Introduction to Collections and Class ArrayList (Cont.)</vt:lpstr>
      <vt:lpstr>Chapter Objectives – What we covered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John Paukovits</cp:lastModifiedBy>
  <cp:revision>21</cp:revision>
  <dcterms:created xsi:type="dcterms:W3CDTF">2017-07-06T14:38:22Z</dcterms:created>
  <dcterms:modified xsi:type="dcterms:W3CDTF">2020-03-06T17:45:42Z</dcterms:modified>
</cp:coreProperties>
</file>