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17" r:id="rId2"/>
    <p:sldId id="354" r:id="rId3"/>
    <p:sldId id="320" r:id="rId4"/>
    <p:sldId id="321" r:id="rId5"/>
    <p:sldId id="322" r:id="rId6"/>
    <p:sldId id="323" r:id="rId7"/>
    <p:sldId id="265" r:id="rId8"/>
    <p:sldId id="266" r:id="rId9"/>
    <p:sldId id="267" r:id="rId10"/>
    <p:sldId id="324" r:id="rId11"/>
    <p:sldId id="325" r:id="rId12"/>
    <p:sldId id="326" r:id="rId13"/>
    <p:sldId id="268" r:id="rId14"/>
    <p:sldId id="269" r:id="rId15"/>
    <p:sldId id="270" r:id="rId16"/>
    <p:sldId id="271" r:id="rId17"/>
    <p:sldId id="272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28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292" r:id="rId44"/>
    <p:sldId id="293" r:id="rId45"/>
    <p:sldId id="294" r:id="rId46"/>
    <p:sldId id="295" r:id="rId47"/>
    <p:sldId id="351" r:id="rId48"/>
    <p:sldId id="352" r:id="rId49"/>
    <p:sldId id="353" r:id="rId50"/>
    <p:sldId id="318" r:id="rId51"/>
    <p:sldId id="319" r:id="rId52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F0A42-D20D-4AD5-8397-FEB976A8F47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A1247-E79F-4BDF-A5A5-86DB09A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4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="" xmlns:a16="http://schemas.microsoft.com/office/drawing/2014/main" id="{FF600DB2-E5B4-453B-831D-C314C89A5B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="" xmlns:a16="http://schemas.microsoft.com/office/drawing/2014/main" id="{5B5AC497-C108-4009-ACA5-104FF8A2EE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="" xmlns:a16="http://schemas.microsoft.com/office/drawing/2014/main" id="{01914EA2-3D0B-4D86-96EF-7D6A2F2F7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E82548-2887-4033-BC67-4C1FB9562023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7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CF26B93A-92FF-4D3B-814D-1CD9C6B8A6D8}" type="datetime1">
              <a:rPr lang="en-US" smtClean="0"/>
              <a:t>11/11/2017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EB13CC-E484-41BA-BB77-3027A1D61778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247800-8ADD-4C3E-85D3-0B1189659BFD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9031A53-40D0-4559-A4F4-A164939DA043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1A963D9-ECC4-4BA8-A085-FA58695213BC}" type="datetime1">
              <a:rPr lang="en-US" smtClean="0"/>
              <a:t>11/11/2017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3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659793B-5015-4E12-B2E8-129930BACBAC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7119F19-5757-4F1C-85F9-D20424B8A5CC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5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D423BEC-4CAE-47CB-AAB7-CD747C27C847}" type="datetime1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0DB96-B354-467A-ACD7-DB547B27F5E0}" type="datetime1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5C5A0A8-3C6B-4E3A-835D-FDC9BF0B1AC0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82D34C5-1618-4A05-9AF7-6C4C2E5B455B}" type="datetime1">
              <a:rPr lang="en-US" smtClean="0"/>
              <a:t>11/11/2017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38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2E7985A9-BE29-41C8-846E-6D217187812C}" type="datetime1">
              <a:rPr lang="en-US" smtClean="0"/>
              <a:t>11/11/2017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C2139D-4052-4217-ABA6-4ED4DC016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Chapter 11</a:t>
            </a:r>
            <a:br>
              <a:rPr lang="en-US" dirty="0">
                <a:solidFill>
                  <a:srgbClr val="3380E6"/>
                </a:solidFill>
                <a:latin typeface="Goudy Sans Medium"/>
              </a:rPr>
            </a:br>
            <a:r>
              <a:rPr lang="en-US" dirty="0">
                <a:solidFill>
                  <a:srgbClr val="3380E6"/>
                </a:solidFill>
                <a:latin typeface="Goudy Sans Medium"/>
              </a:rPr>
              <a:t>Exception Handling: A Deeper Look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="" xmlns:a16="http://schemas.microsoft.com/office/drawing/2014/main" id="{68D28E44-A175-4596-93C8-9ED3BCEA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82FC40-4C30-4727-80B3-BF5074D844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634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Example: Divide by Zero without Exception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Handling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Last line of the stack trace started the call chain.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line contains the class name and method followed by the filename and line number.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top row of the call chain indicates 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throw point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—the initial point at which the exception occurred.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08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Example: Divide by Zero without Exception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Handling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Prior examples that input numeric values assumed that the user would input a proper integer value.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Users sometimes make mistakes and input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noninteger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InputMismatchException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occurs when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nextInt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receives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does not represent a valid integer.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 stack trace contains “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Unknown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” for a particular method, the debugging symbols for that method’s class were not available to the JVM—this is typically the case for the classes of the Java API.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92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endParaRPr lang="en-US" sz="3200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application in Fig. 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11.3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uses exception handling to process any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ArithmeticException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InputMistmatchException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arise.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user makes a mistake, the program catches and handles (i.e., deals with) the exception—in this case, allowing the user to try to enter the input.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525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2">
            <a:extLst>
              <a:ext uri="{FF2B5EF4-FFF2-40B4-BE49-F238E27FC236}">
                <a16:creationId xmlns="" xmlns:a16="http://schemas.microsoft.com/office/drawing/2014/main" id="{4B4EBDEE-7B55-49D6-B3C3-1D4138494C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C05096-88C0-45A7-A528-9866DED6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49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3">
            <a:extLst>
              <a:ext uri="{FF2B5EF4-FFF2-40B4-BE49-F238E27FC236}">
                <a16:creationId xmlns="" xmlns:a16="http://schemas.microsoft.com/office/drawing/2014/main" id="{52738103-DDEC-4017-A10E-3225D448EA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EFAA72C-31AF-4169-B29A-E5102F24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242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4">
            <a:extLst>
              <a:ext uri="{FF2B5EF4-FFF2-40B4-BE49-F238E27FC236}">
                <a16:creationId xmlns="" xmlns:a16="http://schemas.microsoft.com/office/drawing/2014/main" id="{CF77FF40-CD7B-4A5C-B14B-1187F174E3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C3DAD2-C21B-4764-831B-26CBB6A4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326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5">
            <a:extLst>
              <a:ext uri="{FF2B5EF4-FFF2-40B4-BE49-F238E27FC236}">
                <a16:creationId xmlns="" xmlns:a16="http://schemas.microsoft.com/office/drawing/2014/main" id="{4FA45007-767A-496E-94F8-537CD11E51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3"/>
            <a:ext cx="12192000" cy="6745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F89BAB-16EB-435F-A9B2-F018B077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070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6">
            <a:extLst>
              <a:ext uri="{FF2B5EF4-FFF2-40B4-BE49-F238E27FC236}">
                <a16:creationId xmlns="" xmlns:a16="http://schemas.microsoft.com/office/drawing/2014/main" id="{C8F1988C-4710-499E-A4BF-12B080C844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73C85FC-7403-4192-B1D1-F6034501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576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 smtClean="0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(Cont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try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block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encloses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code that might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 exception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code that should not execute if an exception occurs.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Consists of the keyword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followed by a block of code enclosed in curly braces.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1352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 smtClean="0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(Cont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catch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block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(also called a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catch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clause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exception handler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catches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handles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 exception.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Begins with the keyword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followed by an exception parameter in parentheses and a block of code enclosed in curly braces.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At least one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or a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block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(Section 11.6)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immediately follow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exception parameter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identifies the exception type the handler can process.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parameter’s name enables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to interact with a caught exception object.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557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Course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Learn </a:t>
            </a:r>
            <a:r>
              <a:rPr lang="en-US" dirty="0"/>
              <a:t>to program using high-level Object-Oriented programming language.</a:t>
            </a:r>
          </a:p>
          <a:p>
            <a:r>
              <a:rPr lang="en-US" dirty="0"/>
              <a:t>Understand the concepts of Inheritance, Encapsulation, and Polymorphism</a:t>
            </a:r>
            <a:r>
              <a:rPr lang="en-US" dirty="0" smtClean="0"/>
              <a:t>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782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 smtClean="0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(Cont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an exception occurs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that executes is the first one whose type matches the type of the exception that occurred.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Use the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System.err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(standard error stream) object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output error messages.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By default, displays data to 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command prompt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6115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 smtClean="0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(Cont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90000"/>
              </a:lnSpc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  <a:latin typeface="Times New Roman" pitchFamily="18" charset="0"/>
              </a:rPr>
              <a:t>Multi-</a:t>
            </a:r>
            <a:r>
              <a:rPr lang="en-US" altLang="en-US" b="1" i="1" dirty="0">
                <a:solidFill>
                  <a:srgbClr val="000000"/>
                </a:solidFill>
                <a:latin typeface="Lucida Console" panose="020B0609040504020204" pitchFamily="49" charset="0"/>
              </a:rPr>
              <a:t>catch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If the bodies of several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blocks are identical, you can use the multi-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feature (introduced in Java SE 7) to catch those exception types in a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single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handler and perform the same task.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The syntax for a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multi-</a:t>
            </a:r>
            <a:r>
              <a:rPr lang="en-US" altLang="en-US" i="1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is:</a:t>
            </a:r>
          </a:p>
          <a:p>
            <a:pPr marL="630238" lvl="2" indent="0">
              <a:lnSpc>
                <a:spcPct val="90000"/>
              </a:lnSpc>
              <a:buNone/>
              <a:defRPr/>
            </a:pPr>
            <a:r>
              <a:rPr lang="en-US" altLang="en-US" sz="2300" dirty="0">
                <a:solidFill>
                  <a:srgbClr val="0000FF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2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Type1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 | </a:t>
            </a:r>
            <a:r>
              <a:rPr lang="en-US" altLang="en-US" sz="2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Type2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 | </a:t>
            </a:r>
            <a:r>
              <a:rPr lang="en-US" altLang="en-US" sz="2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Type3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 e)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Each exception type is separated from the next with a vertical bar (|).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The preceding line of code indicates that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any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of the types (or their subclasses) can be caught in the exception handler.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Any number of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Throwable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types can be specified in a multi-catch.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6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 smtClean="0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(Cont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Uncaught 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—one for which there are no matching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Recall that previous uncaught exceptions caused the application to terminate early.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does not always occur as a result of uncaught exceptions.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Java uses a multithreaded model of program execution.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thread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a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concurrent activity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One program can have many threads.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 program has only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one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thread, an uncaught exception will cause the program to terminate.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 program has multiple threads, an uncaught exception will terminate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only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thread in which the exception occurred.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954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 smtClean="0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(Cont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an exception occurs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terminates immediately and program control transfers to the first matching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exception is handled, control resumes after the last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Known as 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termination model of exception handling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Some languages use 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resumption model of exception handling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in which, after an exception is handled, control resumes just after the throw point.</a:t>
            </a: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5036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 smtClean="0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(Cont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no exceptions are thrown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are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skipped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control continues with the first statement after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We’ll learn about another possibility when we discuss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in Section 11.6.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and its corresponding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and/or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form a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try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statement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131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 smtClean="0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(Cont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terminates, local variables declared in the block go out of scope.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local variables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are not accessible in the corresponding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local variables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declared within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(including the exception parameter) also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go out of scope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Any remaining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in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are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ignored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and execution resumes at the first line of code after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sequence.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if one is present.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936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 smtClean="0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(Cont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throws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clause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—specifies the exceptions a method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might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throw if problems occur.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Must appear after the method’s parameter list and before the body.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Contains a comma-separated list of the exception types.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May be thrown by statements in the method’s body or by methods called from there.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Clients of a method with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clause are thus informed that the method might throw exceptions. 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1513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 smtClean="0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 smtClean="0">
                <a:solidFill>
                  <a:srgbClr val="3380E6"/>
                </a:solidFill>
                <a:latin typeface="Arial"/>
              </a:rPr>
              <a:t> (Cont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method throws an exception, the method terminates and does not return a value, and its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local variables go out of scope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local variables were references to objects and there were no other references to those objects, the objects would be available for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garbage 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386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11.4</a:t>
            </a:r>
            <a:r>
              <a:rPr lang="en-US" dirty="0">
                <a:solidFill>
                  <a:srgbClr val="24B5A1"/>
                </a:solidFill>
                <a:latin typeface="Arial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When to Use Exception Handling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Exception handling is designed to process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synchronous errors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occur when a statement executes.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Common examples in this book: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out-of-range array indices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arithmetic overflow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division by zero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invalid method parameters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thread interruption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095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11.4</a:t>
            </a:r>
            <a:r>
              <a:rPr lang="en-US" dirty="0">
                <a:solidFill>
                  <a:srgbClr val="24B5A1"/>
                </a:solidFill>
                <a:latin typeface="Arial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When to Use Exception Handling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Exception handling is not designed to process problems associated with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asynchronous events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disk I/O completions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network message arrivals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mouse clicks and keystrokes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51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why exception handling is an effective mechanism for responding to runtime problems.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dirty="0" smtClean="0">
                <a:solidFill>
                  <a:srgbClr val="000000"/>
                </a:solidFill>
              </a:rPr>
              <a:t> blocks to delimit code in which exceptions might occur.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 smtClean="0">
                <a:solidFill>
                  <a:srgbClr val="000000"/>
                </a:solidFill>
              </a:rPr>
              <a:t> to indicate a problem.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 smtClean="0">
                <a:solidFill>
                  <a:srgbClr val="000000"/>
                </a:solidFill>
              </a:rPr>
              <a:t> blocks to specify exception handlers.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when to use exception handling.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finally</a:t>
            </a:r>
            <a:r>
              <a:rPr lang="en-US" altLang="en-US" dirty="0" smtClean="0">
                <a:solidFill>
                  <a:srgbClr val="000000"/>
                </a:solidFill>
              </a:rPr>
              <a:t> block to release resources.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6852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Java Exception Hierarch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Exception classes inherit directly or indirectly from class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forming an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inheritance hierarchy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Can extend this hierarchy with your own exception classes.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11.3 shows a small portion of the inheritance hierarchy for class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Throwable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(a subclass of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is the superclass of class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Only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Throwable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 can be used with the exception-handling mechanism.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Throwable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has two subclasses: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Error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04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its subclasses represent exceptional situations that can occur in a Java program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These can be caught and handled by the application.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Error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its subclasses represent abnormal situations that happen in the JVM.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Error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 happen infrequently.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These should not be caught by applications.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Applications usually cannot recover from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Error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7793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4">
            <a:extLst>
              <a:ext uri="{FF2B5EF4-FFF2-40B4-BE49-F238E27FC236}">
                <a16:creationId xmlns="" xmlns:a16="http://schemas.microsoft.com/office/drawing/2014/main" id="{3AEB2888-619C-4953-B1E7-892F217E44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3" y="0"/>
            <a:ext cx="94392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2954D7-116F-48BF-8DDE-9D169E52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571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Checked exceptions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vs. </a:t>
            </a:r>
            <a:r>
              <a:rPr lang="en-US" altLang="en-US" sz="25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unchecked exceptions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Compiler enforces a </a:t>
            </a:r>
            <a:r>
              <a:rPr lang="en-US" altLang="en-US" sz="21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catch-or-declare requirement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sz="21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checked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exceptions. 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 exception’s type determines whether it is checked or unchecked. 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Direct or indirect subclasses of class </a:t>
            </a:r>
            <a:r>
              <a:rPr lang="en-US" altLang="en-US" sz="2500" dirty="0" err="1" smtClean="0">
                <a:solidFill>
                  <a:srgbClr val="0000FF"/>
                </a:solidFill>
                <a:latin typeface="LucidaSansTypewriter" pitchFamily="49" charset="0"/>
              </a:rPr>
              <a:t>RuntimeException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(package </a:t>
            </a:r>
            <a:r>
              <a:rPr lang="en-US" altLang="en-US" sz="25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java.lang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are </a:t>
            </a:r>
            <a:r>
              <a:rPr lang="en-US" altLang="en-US" sz="25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unchecked 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exceptions. 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Typically caused by defects in your program’s code, e.g.:  </a:t>
            </a:r>
          </a:p>
          <a:p>
            <a:pPr>
              <a:lnSpc>
                <a:spcPct val="90000"/>
              </a:lnSpc>
            </a:pPr>
            <a:r>
              <a:rPr lang="en-US" altLang="en-US" sz="25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ArrayIndexOutOfBoundsException</a:t>
            </a:r>
            <a:r>
              <a:rPr lang="en-US" altLang="en-US" sz="25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en-US" sz="25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ArithmeticException</a:t>
            </a:r>
            <a:r>
              <a:rPr lang="en-US" altLang="en-US" sz="25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en-US" sz="25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Subclasses of </a:t>
            </a:r>
            <a:r>
              <a:rPr lang="en-US" altLang="en-US" sz="25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Exception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but not </a:t>
            </a:r>
            <a:r>
              <a:rPr lang="en-US" altLang="en-US" sz="25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RuntimeException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altLang="en-US" sz="25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checked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exceptions.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Caused 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by conditions that are not in the control of the program—e.g., in file processing, the program can’t open a file if it does not exist.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525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checks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method call and method declaration to determine whether the method throws a checked exception.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so, the compiler verifies that the checked exception is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caught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is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declared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clause—this is known as the 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catch-or-declare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requirement.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clause specifies the exceptions a method throws.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Such exceptions are typically not caught in the method’s body.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18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satisfy the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catch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part of the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catch-or-declare requirement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code that generates the exception must be wrapped in a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and must provide a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handler for the checked-exception type (or one of its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superclasses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satisfy the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declare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part of the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catch-or-declare requirement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method must provide a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throws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clause containing the checked-exception type after its parameter list and before its method body.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catch-or-declare requirement is not satisfied, the compiler will issue an error message.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4606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does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examine the code to determine whether an unchecked exception is caught or declared.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These typically can be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prevented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 proper coding.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an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ArithmeticException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can be avoided if a method ensures that the denominator is not zero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performing.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Unchecked exceptions are not required to be listed in a method’s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clause.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Even if they are, it’s not required that such exceptions be caught by an application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1103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handler is written to catch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superclass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exception objects, it can also catch all objects of that class’s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subclasses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enables catch to handle related exceptions </a:t>
            </a:r>
            <a:r>
              <a:rPr lang="en-US" alt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polymorphically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You can catch each subclass individually if those exceptions require different processing. 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085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multiple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match a particular exception type, only 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first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matching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executes.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It’s a compilation error to catch 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exact same type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two different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associated with a particular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7021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Block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Programs that obtain certain resources must return them to the system to avoid so-called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resource leaks</a:t>
            </a: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 programming languages such as C and C++, the most common resource leak is a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memory leak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Java automatically garbage collects memory no longer used by programs, thus avoiding most memory leaks.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Other types of resource leaks can occur.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Files, database connections and network connections that are not closed properly might not be available for use in other programs.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(which consists of the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keyword, followed by code enclosed in curly braces), sometimes referred to as the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clause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is optional.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7122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11.1  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Introduction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Exception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handling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—an indication of a problem that occurs during a program’s execution.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name “exception” implies that the problem occurs infrequently.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With exception handling, a program can continue executing (rather than terminating) after dealing with a problem.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Mission-critical or business-critical computing.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Robust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fault-tolerant programs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(i.e., programs that can deal with problems as they arise and continue executing).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4230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will execute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whether or not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 exception is thrown in the corresponding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will execute if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exits by using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break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continue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or simply by reaching its closing right brace.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will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not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execute if the application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exits early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from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by calling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System.exit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0260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If an exception that occurs in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cannot be caught by one of that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block’s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handlers, control proceeds to the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Then the program passes the exception to the next outer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block—normally in the calling method—where an associated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might catch it.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process can occur through many levels of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blocks.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The exception could go </a:t>
            </a:r>
            <a:r>
              <a:rPr lang="en-US" altLang="en-US" sz="2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uncaught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throws an exception, the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still executes.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Then the exception is passed to the next outer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block—again, normally in the calling method.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6761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Because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always executes, it typically contains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resource-release code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 a resource is allocated in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pPr lvl="1"/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If no exception occurs, control proceeds to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which frees the resource. Control then proceeds to the first statement after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pPr lvl="1"/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If an exception occurs,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</a:t>
            </a:r>
            <a:r>
              <a:rPr lang="en-US" altLang="en-US" sz="2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terminates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. The program catches and processes the exception in one of the corresponding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blocks, then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</a:t>
            </a:r>
            <a:r>
              <a:rPr lang="en-US" altLang="en-US" sz="2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releases the resource 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and control proceeds to the first statement after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pPr lvl="1"/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program doesn’t catch the exception,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</a:t>
            </a:r>
            <a:r>
              <a:rPr lang="en-US" altLang="en-US" sz="2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still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releases the resource and an attempt is made to catch the exception in a calling method.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2324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6">
            <a:extLst>
              <a:ext uri="{FF2B5EF4-FFF2-40B4-BE49-F238E27FC236}">
                <a16:creationId xmlns="" xmlns:a16="http://schemas.microsoft.com/office/drawing/2014/main" id="{00D36B6C-122D-400D-BE60-6F4E24EB96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2D04DE-2224-4FB0-B704-30D232F2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2435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7">
            <a:extLst>
              <a:ext uri="{FF2B5EF4-FFF2-40B4-BE49-F238E27FC236}">
                <a16:creationId xmlns="" xmlns:a16="http://schemas.microsoft.com/office/drawing/2014/main" id="{87CD8549-CCE7-4900-9032-7158B8F52C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338CFE-7802-45F5-AB23-943A6C2F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5684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8">
            <a:extLst>
              <a:ext uri="{FF2B5EF4-FFF2-40B4-BE49-F238E27FC236}">
                <a16:creationId xmlns="" xmlns:a16="http://schemas.microsoft.com/office/drawing/2014/main" id="{8931F157-5104-4825-A3F8-97C91B2BE2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A4A0A5-D73F-4719-825A-DE947221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8345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9">
            <a:extLst>
              <a:ext uri="{FF2B5EF4-FFF2-40B4-BE49-F238E27FC236}">
                <a16:creationId xmlns="" xmlns:a16="http://schemas.microsoft.com/office/drawing/2014/main" id="{F09EE6C9-724C-40E6-89FE-0A5A7D2B12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6742F73-5DCB-4D61-A26D-739EFEBB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1824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System.err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streams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—a sequence of bytes.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standard output stream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displays output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System.err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standard error stream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displays errors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Output from these streams can be redirected (e.g., to a file).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Using two different streams enables you to easily separate error messages from other output.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Data output from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System.err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could be sent to a log file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Data output from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can be displayed on the screen</a:t>
            </a:r>
          </a:p>
          <a:p>
            <a:endParaRPr lang="en-US" altLang="en-US" sz="2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8191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throw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statement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—indicates that an exception has occurred.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Used to throw exceptions.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Indicates to client code that an error has occurred.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Specifies an object to be thrown.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operand of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can be of any class derived from class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Throwable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altLang="en-US" sz="2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6879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Rethrow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an 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Done when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cannot process that exception or can only partially process it.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Defers the exception handling (or perhaps a portion of it) to another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associated with an outer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statement. 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Rethrow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 using the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throw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keyword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followed by a reference to the exception object that was just caught.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rethrow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occurs, 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next enclosing </a:t>
            </a:r>
            <a:r>
              <a:rPr lang="en-US" altLang="en-US" i="1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detects the exception, and that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block’s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attempt to handle it. </a:t>
            </a:r>
          </a:p>
          <a:p>
            <a:endParaRPr lang="en-US" altLang="en-US" sz="2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955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Example: Divide by Zero without Exception Handling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Exceptions are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thrown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(i.e., the exception occurs) by a method detects a problem and is unable to handle it.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Stack trace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—information displayed when an exception occurs and is not handled.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Information includes: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name of the exception in a descriptive message that indicates the problem that occurred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method-call stack (i.e., the call chain) at the time it occurred. Represents the path of execution that led to the exception method by method.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information helps you debug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7697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– </a:t>
            </a:r>
            <a:r>
              <a:rPr lang="en-US" i="1" dirty="0" smtClean="0">
                <a:solidFill>
                  <a:srgbClr val="3380E6"/>
                </a:solidFill>
                <a:latin typeface="Calibri" panose="020F0502020204030204" pitchFamily="34" charset="0"/>
              </a:rPr>
              <a:t>What we covered</a:t>
            </a:r>
            <a:endParaRPr lang="en-US" i="1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Describe why exception handling is an effective mechanism for responding to runtime problems.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</a:rPr>
              <a:t> blocks to delimit code in which exceptions might occur.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</a:rPr>
              <a:t> to indicate a problem.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</a:rPr>
              <a:t> blocks to specify exception handlers.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when to use exception handling.</a:t>
            </a:r>
          </a:p>
          <a:p>
            <a:r>
              <a:rPr lang="en-US" altLang="en-US">
                <a:solidFill>
                  <a:srgbClr val="000000"/>
                </a:solidFill>
              </a:rPr>
              <a:t>Explain the use of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finally</a:t>
            </a:r>
            <a:r>
              <a:rPr lang="en-US" altLang="en-US">
                <a:solidFill>
                  <a:srgbClr val="000000"/>
                </a:solidFill>
              </a:rPr>
              <a:t> block to release resources</a:t>
            </a:r>
            <a:r>
              <a:rPr lang="en-US" altLang="en-US" smtClean="0">
                <a:solidFill>
                  <a:srgbClr val="000000"/>
                </a:solidFill>
              </a:rPr>
              <a:t>.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2202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81ABCB-B57C-433C-A810-070122A82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6139E5-441C-4BB7-A680-0DCE5778E1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918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Example: Divide by Zero without Exception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Handling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Java does not allow division by zero in integer arithmetic.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Throws an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ArithmeticException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Can arise from a several problems, so an error message (e.g., “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zero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”) provides more specific information.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Java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does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allow division by zero with floating-point values.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Such a calculation results in the value positive or negative infinity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Floating-point value that displays as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Infinity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-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Infinity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0.0 is divided by 0.0, the result is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(not a number), which is represented as a floating-point value that displays as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NaN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109537" indent="0">
              <a:lnSpc>
                <a:spcPct val="9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279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9">
            <a:extLst>
              <a:ext uri="{FF2B5EF4-FFF2-40B4-BE49-F238E27FC236}">
                <a16:creationId xmlns="" xmlns:a16="http://schemas.microsoft.com/office/drawing/2014/main" id="{142B21D7-9D87-4BB8-BC6F-D622CEABE9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6427D64-D567-4420-A01A-DCBAA10A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18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0">
            <a:extLst>
              <a:ext uri="{FF2B5EF4-FFF2-40B4-BE49-F238E27FC236}">
                <a16:creationId xmlns="" xmlns:a16="http://schemas.microsoft.com/office/drawing/2014/main" id="{1E05D5F5-2E42-44DD-99BE-E8DCAB0B91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12192000" cy="5837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784925-9C3E-48C3-BC1C-378F9D7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3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1">
            <a:extLst>
              <a:ext uri="{FF2B5EF4-FFF2-40B4-BE49-F238E27FC236}">
                <a16:creationId xmlns="" xmlns:a16="http://schemas.microsoft.com/office/drawing/2014/main" id="{35E09B9A-2293-40A0-9CB0-28ADFDC006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0"/>
            <a:ext cx="11464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CA5EC7-43CE-4250-90A4-580F4AB1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1155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JHTP11_08</Template>
  <TotalTime>42</TotalTime>
  <Words>2934</Words>
  <Application>Microsoft Office PowerPoint</Application>
  <PresentationFormat>Widescreen</PresentationFormat>
  <Paragraphs>265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Calibri</vt:lpstr>
      <vt:lpstr>Cambria</vt:lpstr>
      <vt:lpstr>Consolas</vt:lpstr>
      <vt:lpstr>Goudy Sans Medium</vt:lpstr>
      <vt:lpstr>Lucida Console</vt:lpstr>
      <vt:lpstr>Lucida Sans Unicode</vt:lpstr>
      <vt:lpstr>LucidaSansTypewriter</vt:lpstr>
      <vt:lpstr>Times New Roman</vt:lpstr>
      <vt:lpstr>Verdana</vt:lpstr>
      <vt:lpstr>Wingdings</vt:lpstr>
      <vt:lpstr>Wingdings 2</vt:lpstr>
      <vt:lpstr>Wingdings 3</vt:lpstr>
      <vt:lpstr>Concourse</vt:lpstr>
      <vt:lpstr>Chapter 11 Exception Handling: A Deeper Look</vt:lpstr>
      <vt:lpstr>Course Objectives</vt:lpstr>
      <vt:lpstr>Chapter Objectives</vt:lpstr>
      <vt:lpstr>11.1  Introduction</vt:lpstr>
      <vt:lpstr>11.2  Example: Divide by Zero without Exception Handling</vt:lpstr>
      <vt:lpstr>11.2  Example: Divide by Zero without Exception Handling (Cont.)</vt:lpstr>
      <vt:lpstr>PowerPoint Presentation</vt:lpstr>
      <vt:lpstr>PowerPoint Presentation</vt:lpstr>
      <vt:lpstr>PowerPoint Presentation</vt:lpstr>
      <vt:lpstr>11.2  Example: Divide by Zero without Exception Handling (Cont.)</vt:lpstr>
      <vt:lpstr>11.2  Example: Divide by Zero without Exception Handling (Cont.)</vt:lpstr>
      <vt:lpstr>11.3  Example: Handling ArithmeticExceptions and InputMismatchExceptions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11.4  When to Use Exception Handling</vt:lpstr>
      <vt:lpstr>11.4  When to Use Exception Handling</vt:lpstr>
      <vt:lpstr>11.5  Java Exception Hierarch</vt:lpstr>
      <vt:lpstr>11.5  Java Exception Hierarch (Cont.)</vt:lpstr>
      <vt:lpstr>PowerPoint Presentation</vt:lpstr>
      <vt:lpstr>11.5  Java Exception Hierarch (Cont.)</vt:lpstr>
      <vt:lpstr>11.5  Java Exception Hierarch (Cont.)</vt:lpstr>
      <vt:lpstr>11.5  Java Exception Hierarch (Cont.)</vt:lpstr>
      <vt:lpstr>11.5  Java Exception Hierarch (Cont.)</vt:lpstr>
      <vt:lpstr>11.5  Java Exception Hierarch (Cont.)</vt:lpstr>
      <vt:lpstr>11.5  Java Exception Hierarch (Cont.)</vt:lpstr>
      <vt:lpstr>11.6  finally Block</vt:lpstr>
      <vt:lpstr>11.6  finally Block (Cont.)</vt:lpstr>
      <vt:lpstr>11.6  finally Block (Cont.)</vt:lpstr>
      <vt:lpstr>11.6  finally Block (Cont.)</vt:lpstr>
      <vt:lpstr>PowerPoint Presentation</vt:lpstr>
      <vt:lpstr>PowerPoint Presentation</vt:lpstr>
      <vt:lpstr>PowerPoint Presentation</vt:lpstr>
      <vt:lpstr>PowerPoint Presentation</vt:lpstr>
      <vt:lpstr>11.6  finally Block (Cont.)</vt:lpstr>
      <vt:lpstr>11.6  finally Block (Cont.)</vt:lpstr>
      <vt:lpstr>11.6  finally Block (Cont.)</vt:lpstr>
      <vt:lpstr>Chapter Objectives – What we covered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Exception Handling: A Deeper Look</dc:title>
  <dc:creator>Paul Deitel</dc:creator>
  <cp:lastModifiedBy>Mike</cp:lastModifiedBy>
  <cp:revision>12</cp:revision>
  <dcterms:created xsi:type="dcterms:W3CDTF">2017-07-15T15:42:51Z</dcterms:created>
  <dcterms:modified xsi:type="dcterms:W3CDTF">2017-11-11T22:19:24Z</dcterms:modified>
</cp:coreProperties>
</file>