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300" r:id="rId2"/>
    <p:sldId id="341" r:id="rId3"/>
    <p:sldId id="342" r:id="rId4"/>
    <p:sldId id="301" r:id="rId5"/>
    <p:sldId id="265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268" r:id="rId17"/>
    <p:sldId id="269" r:id="rId18"/>
    <p:sldId id="312" r:id="rId19"/>
    <p:sldId id="313" r:id="rId20"/>
    <p:sldId id="314" r:id="rId21"/>
    <p:sldId id="315" r:id="rId22"/>
    <p:sldId id="316" r:id="rId23"/>
    <p:sldId id="317" r:id="rId24"/>
    <p:sldId id="272" r:id="rId25"/>
    <p:sldId id="318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9" r:id="rId34"/>
    <p:sldId id="330" r:id="rId35"/>
    <p:sldId id="276" r:id="rId36"/>
    <p:sldId id="331" r:id="rId37"/>
    <p:sldId id="278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8" r:id="rId50"/>
    <p:sldId id="359" r:id="rId51"/>
    <p:sldId id="360" r:id="rId52"/>
    <p:sldId id="339" r:id="rId53"/>
    <p:sldId id="340" r:id="rId54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E73E6F3-2E8B-4D67-A7D1-A944E6519913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C80736C-9235-48B7-B22E-E5CBF85664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3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xmlns="" id="{2A0B7F48-33E1-489F-B45E-54187A4BCB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xmlns="" id="{4AF29372-58A2-4287-A5F6-2B4BB91302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xmlns="" id="{65E017C7-56BF-4EEF-9D9B-BC634618AF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D7B226-5E1D-4ED7-A25A-5FADA4E651A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0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FE3F7431-6199-408F-939C-AF218C01FE1D}" type="datetime1">
              <a:rPr lang="en-US" smtClean="0"/>
              <a:t>1/25/2018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67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0CAB0C-8E53-4262-A826-020955B2C89B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F2AFE-9FF5-4FB7-9704-302D6D141F54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6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561C4DA-7562-4A79-849B-9A811A40A3C1}" type="datetime1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CECFF3FC-0C73-4FBD-A865-73E513B423FA}" type="datetime1">
              <a:rPr lang="en-US" smtClean="0"/>
              <a:t>1/25/2018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0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1EAC726-C114-4061-82D9-BA1311CD5223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58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0C0956E-E7AE-4060-9476-3AFE8CEE2D18}" type="datetime1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93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8522A20-3170-443D-BBB5-029521E4770B}" type="datetime1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4AD4C-62A4-4F01-8602-526C25D2B54B}" type="datetime1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5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07028E5-73AB-4E49-9A8E-B1C59797F73B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0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89917D09-CD91-4B49-92E6-C71B4FFA37CC}" type="datetime1">
              <a:rPr lang="en-US" smtClean="0"/>
              <a:t>1/25/2018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4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08D74CDD-0959-4B4D-9273-B921C01AD1F6}" type="datetime1">
              <a:rPr lang="en-US" smtClean="0"/>
              <a:t>1/25/2018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EB77D37A-A4E8-4831-B7D0-F9DC0D1CE9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3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E7D61B-1BA5-464F-A4D9-E5CF2ABDD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3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Classes, Objects,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Methods and Strings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:a16="http://schemas.microsoft.com/office/drawing/2014/main" xmlns="" id="{89DBE33C-457F-4272-806E-8C50E8D9D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pPr algn="ctr"/>
            <a:r>
              <a:rPr lang="en-US" altLang="en-US" dirty="0"/>
              <a:t>Java How to Program</a:t>
            </a:r>
            <a:r>
              <a:rPr lang="en-US" altLang="en-US"/>
              <a:t>, </a:t>
            </a:r>
            <a:r>
              <a:rPr lang="en-US" altLang="en-US" smtClean="0"/>
              <a:t>11/e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61C0D5-F070-491E-ADE5-9313A40432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30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06F5DF-F47B-4BBD-AA56-E174D904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33B38C"/>
                </a:solidFill>
                <a:latin typeface="Calibri" panose="020F0502020204030204" pitchFamily="34" charset="0"/>
              </a:rPr>
              <a:t>3.2.1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0AE7AB-6C45-4037-BD09-3DC211183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10972800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en-US" b="1" i="1" dirty="0">
                <a:solidFill>
                  <a:srgbClr val="000000"/>
                </a:solidFill>
              </a:rPr>
              <a:t> Method of Class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Parameters are declared in a comma-separated parameter list, which is located inside the parentheses that follow the method name in the method declaration.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Multiple parameters are separated by commas.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Each parameter must specify a type followed by a variable name.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01BCCDD-6B09-4BC6-B917-C84D7ACC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3647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4C9B18-6A5D-47A3-B836-1788B814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33B38C"/>
                </a:solidFill>
                <a:latin typeface="Calibri" panose="020F0502020204030204" pitchFamily="34" charset="0"/>
              </a:rPr>
              <a:t>3.2.1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16C55F-7906-4BBC-BC10-0FC99DF3C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Parameters Are Local Variables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Variables declared in the body of a particular method are local variables and can be used only in that method.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When a method terminates, the values of its local variables are lost.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A method’s parameters are local variables of the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619DDD-9565-45A7-9C45-9803CC6F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149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3C70E-F278-4D08-BA5C-57B8B984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33B38C"/>
                </a:solidFill>
                <a:latin typeface="Calibri" panose="020F0502020204030204" pitchFamily="34" charset="0"/>
              </a:rPr>
              <a:t>3.2.1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60C317-CC8C-43EA-8A63-7742BFB12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en-US" b="1" i="1" dirty="0">
                <a:solidFill>
                  <a:srgbClr val="000000"/>
                </a:solidFill>
              </a:rPr>
              <a:t> Method Body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Every method’s body is delimited by left and right braces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Each method’s body contains one or more statements that perform the method’s task(s).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5CDA08-A54D-4F4D-BB54-CD395231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058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D07AC7-5FB6-4D66-9FB1-A9A926F7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F440C8-DEB8-4420-B76E-DFF53295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9601200" cy="4525962"/>
          </a:xfrm>
        </p:spPr>
        <p:txBody>
          <a:bodyPr>
            <a:normAutofit/>
          </a:bodyPr>
          <a:lstStyle/>
          <a:p>
            <a:pPr marL="136525" indent="0">
              <a:lnSpc>
                <a:spcPct val="90000"/>
              </a:lnSpc>
              <a:buNone/>
              <a:defRPr/>
            </a:pPr>
            <a:r>
              <a:rPr lang="en-US" alt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en-US" b="1" i="1" dirty="0">
                <a:solidFill>
                  <a:srgbClr val="000000"/>
                </a:solidFill>
              </a:rPr>
              <a:t> Method of Class 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The method’s return type specifies the type of data returned to a method’s caller.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</a:rPr>
              <a:t> indicates that a method will perform a task but will not return any information.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Empty parentheses following a method name indicate that the method does not require any parameters to perform its task.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When a method that specifies a return type other than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</a:rPr>
              <a:t> is called and completes its task, the method must return a result to its calling method.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49E724-6729-4CBB-90F3-D92B0326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884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1A4E0C-3623-4FA9-9F4D-52B7E704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25603" name="Text Placeholder 2">
            <a:extLst>
              <a:ext uri="{FF2B5EF4-FFF2-40B4-BE49-F238E27FC236}">
                <a16:creationId xmlns:a16="http://schemas.microsoft.com/office/drawing/2014/main" xmlns="" id="{17F0F1F0-6D6D-44FC-BE14-CA6510140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10783824" cy="4525962"/>
          </a:xfrm>
        </p:spPr>
        <p:txBody>
          <a:bodyPr/>
          <a:lstStyle/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</a:rPr>
              <a:t> statement passes a value from a called method back to its caller. </a:t>
            </a:r>
          </a:p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Classes often provide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methods to allow the class’s clients to </a:t>
            </a:r>
            <a:r>
              <a:rPr lang="en-US" altLang="en-US" i="1" dirty="0">
                <a:solidFill>
                  <a:srgbClr val="000000"/>
                </a:solidFill>
              </a:rPr>
              <a:t>set</a:t>
            </a:r>
            <a:r>
              <a:rPr lang="en-US" altLang="en-US" dirty="0">
                <a:solidFill>
                  <a:srgbClr val="000000"/>
                </a:solidFill>
              </a:rPr>
              <a:t> or </a:t>
            </a:r>
            <a:r>
              <a:rPr lang="en-US" altLang="en-US" i="1" dirty="0">
                <a:solidFill>
                  <a:srgbClr val="000000"/>
                </a:solidFill>
              </a:rPr>
              <a:t>get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instance variables. </a:t>
            </a:r>
          </a:p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The names of these methods need not begin with </a:t>
            </a:r>
            <a:r>
              <a:rPr lang="en-US" altLang="en-US" i="1" dirty="0">
                <a:solidFill>
                  <a:srgbClr val="000000"/>
                </a:solidFill>
              </a:rPr>
              <a:t>set</a:t>
            </a:r>
            <a:r>
              <a:rPr lang="en-US" altLang="en-US" dirty="0">
                <a:solidFill>
                  <a:srgbClr val="000000"/>
                </a:solidFill>
              </a:rPr>
              <a:t> or </a:t>
            </a:r>
            <a:r>
              <a:rPr lang="en-US" altLang="en-US" i="1" dirty="0">
                <a:solidFill>
                  <a:srgbClr val="000000"/>
                </a:solidFill>
              </a:rPr>
              <a:t>get</a:t>
            </a:r>
            <a:r>
              <a:rPr lang="en-US" altLang="en-US" dirty="0">
                <a:solidFill>
                  <a:srgbClr val="000000"/>
                </a:solidFill>
              </a:rPr>
              <a:t>, but this naming convention is recommended.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66CBFB-E8CD-4B20-898E-061ACF74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03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EF5DB4-01F7-44E2-A2D9-AF99E92C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3.2.2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That Creates and Uses an Object of Class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6908C9-229F-46D5-976F-EBB937F9A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Driver Class </a:t>
            </a:r>
            <a:r>
              <a:rPr lang="en-US" alt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AccountTest</a:t>
            </a:r>
            <a:endParaRPr lang="en-US" alt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A class that creates an object of another class, then calls the object’s methods, is a driver class.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581D681-499C-4F41-80A0-CB0FE8B5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825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2">
            <a:extLst>
              <a:ext uri="{FF2B5EF4-FFF2-40B4-BE49-F238E27FC236}">
                <a16:creationId xmlns:a16="http://schemas.microsoft.com/office/drawing/2014/main" xmlns="" id="{512A855D-C2FB-44E2-A5D5-EC0C491888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8416498-B8DB-44FA-B21A-D14E291E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49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3">
            <a:extLst>
              <a:ext uri="{FF2B5EF4-FFF2-40B4-BE49-F238E27FC236}">
                <a16:creationId xmlns:a16="http://schemas.microsoft.com/office/drawing/2014/main" xmlns="" id="{67CCBBA7-584B-4C9B-86D4-C25D906015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3" y="0"/>
            <a:ext cx="111140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914FCFA-617F-41EC-9025-084CC32E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1446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157BF1-1413-4C5B-8A49-D4290028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3.2.2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That Creates and Uses an Object of Class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D09551-F196-411C-B18B-0B335C9AA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46238"/>
            <a:ext cx="10972800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b="1" i="1" dirty="0">
                <a:solidFill>
                  <a:srgbClr val="000000"/>
                </a:solidFill>
              </a:rPr>
              <a:t> Object for Receiving Input from the User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nextLine</a:t>
            </a:r>
            <a:r>
              <a:rPr lang="en-US" altLang="en-US" dirty="0">
                <a:solidFill>
                  <a:srgbClr val="000000"/>
                </a:solidFill>
              </a:rPr>
              <a:t> reads characters until a newline character is encountered, then returns the characters as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en-US" altLang="en-US" dirty="0">
                <a:solidFill>
                  <a:srgbClr val="000000"/>
                </a:solidFill>
              </a:rPr>
              <a:t> reads characters until any white-space character is encountered, then returns the characters as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C0314C-8562-43CD-B1A4-818410F0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3323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D6CB3C-87E9-4B4D-8B49-9C4C3D2D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3.2.2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That Creates and Uses an Object of Class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E7D69-7026-4851-AEDD-A986AF846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Instantiating an Object—Keyword 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 i="1" dirty="0">
                <a:solidFill>
                  <a:srgbClr val="000000"/>
                </a:solidFill>
              </a:rPr>
              <a:t> and Constructors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A class instance creation expression begins with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</a:rPr>
              <a:t> and creates a new object.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A constructor is similar to a method but is called implicitly by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</a:rPr>
              <a:t> operator to initialize an object’s instance variables at the time the object is created.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427DEE-CAB8-4EEC-BCDA-FF397B55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896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Course Objectives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Understand </a:t>
            </a:r>
            <a:r>
              <a:rPr lang="en-US" altLang="en-US" dirty="0" smtClean="0">
                <a:solidFill>
                  <a:srgbClr val="000000"/>
                </a:solidFill>
              </a:rPr>
              <a:t>the role of the Application Programming Interfaces (APIs)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Learn to program using a high-level Object Oriented programming language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4664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7CB902-F586-466E-AFB6-41E83359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3.2.2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That Creates and Uses an Object of Class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AE71F8-73A2-4910-8BE2-3795D589F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10972800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Calling Class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b="1" i="1" dirty="0">
                <a:solidFill>
                  <a:srgbClr val="000000"/>
                </a:solidFill>
              </a:rPr>
              <a:t>’s </a:t>
            </a:r>
            <a:r>
              <a:rPr lang="en-US" alt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en-US" b="1" i="1" dirty="0">
                <a:solidFill>
                  <a:srgbClr val="000000"/>
                </a:solidFill>
              </a:rPr>
              <a:t> Method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To call a method of an object, follow the object name with a dot separator, the method name and a set of parentheses containing the method’s arguments.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3389E8C-0578-4057-BF54-2FB2020A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3985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485239-4582-4150-8059-992D379A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3.2.2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That Creates and Uses an Object of Class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322BB1-EF68-4E0C-AB2A-4AF07DD14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>
            <a:normAutofit/>
          </a:bodyPr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b="1" i="1" dirty="0">
                <a:solidFill>
                  <a:srgbClr val="000000"/>
                </a:solidFill>
              </a:rPr>
              <a:t>—the Default Initial Value for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b="1" i="1" dirty="0">
                <a:solidFill>
                  <a:srgbClr val="000000"/>
                </a:solidFill>
              </a:rPr>
              <a:t> Variables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Local variables are not automatically initialized.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Every instance variable has a default initial value—a value provided by Java when you do not specify the instance variable’s initial value.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 default value for an instance variable of type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is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2E7A77-E4B5-4756-9117-1441C74C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295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D3C6F-68A5-4D27-86F3-5AB41A23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3.2.2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That Creates and Uses an Object of Class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E44F00-13A5-48CA-8B43-A8B8E5679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46238"/>
            <a:ext cx="10972800" cy="4525962"/>
          </a:xfrm>
        </p:spPr>
        <p:txBody>
          <a:bodyPr>
            <a:normAutofit/>
          </a:bodyPr>
          <a:lstStyle/>
          <a:p>
            <a:pPr marL="136525" indent="0">
              <a:lnSpc>
                <a:spcPct val="90000"/>
              </a:lnSpc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Calling Class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b="1" i="1" dirty="0">
                <a:solidFill>
                  <a:srgbClr val="000000"/>
                </a:solidFill>
              </a:rPr>
              <a:t>’s </a:t>
            </a:r>
            <a:r>
              <a:rPr lang="en-US" alt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en-US" b="1" i="1" dirty="0">
                <a:solidFill>
                  <a:srgbClr val="000000"/>
                </a:solidFill>
              </a:rPr>
              <a:t> Method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A method call supplies values—known as arguments—for each of the method’s parameters.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Each argument’s value is assigned to the corresponding parameter in the method header.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The number of arguments in a method call must match the number of parameters in the method declaration’s parameter list.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The argument types in the method call must be consistent with the types of the corresponding parameters in the method’s declaration.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4B219D-180C-43E6-921C-F3B4AA4E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9361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F9A9D6-1B1B-4CF3-8C6E-3E72917E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3.2.3 Compiling and Executing an App with Multiple Classes</a:t>
            </a:r>
          </a:p>
        </p:txBody>
      </p:sp>
      <p:sp>
        <p:nvSpPr>
          <p:cNvPr id="35843" name="Text Placeholder 2">
            <a:extLst>
              <a:ext uri="{FF2B5EF4-FFF2-40B4-BE49-F238E27FC236}">
                <a16:creationId xmlns:a16="http://schemas.microsoft.com/office/drawing/2014/main" xmlns="" id="{BF13863F-A1EC-4615-9D85-64EDA8810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javac</a:t>
            </a:r>
            <a:r>
              <a:rPr lang="en-US" altLang="en-US" dirty="0">
                <a:solidFill>
                  <a:srgbClr val="000000"/>
                </a:solidFill>
              </a:rPr>
              <a:t> command can compile multiple classes at once.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Simply list the source-code filenames after the command with each filename separated by a space from the next.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the directory containing the app includes only one app’s files, you can compile all of its classes with the command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javac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*.java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asterisk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</a:rPr>
              <a:t>) in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*.java</a:t>
            </a:r>
            <a:r>
              <a:rPr lang="en-US" altLang="en-US" dirty="0">
                <a:solidFill>
                  <a:srgbClr val="000000"/>
                </a:solidFill>
              </a:rPr>
              <a:t> indicates that all files in the current directory ending with the filename extension “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.java</a:t>
            </a:r>
            <a:r>
              <a:rPr lang="en-US" altLang="en-US" dirty="0">
                <a:solidFill>
                  <a:srgbClr val="000000"/>
                </a:solidFill>
              </a:rPr>
              <a:t>” should be compiled.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BCA530-CA30-4169-8E1E-7540E376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6033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6">
            <a:extLst>
              <a:ext uri="{FF2B5EF4-FFF2-40B4-BE49-F238E27FC236}">
                <a16:creationId xmlns:a16="http://schemas.microsoft.com/office/drawing/2014/main" xmlns="" id="{404276BF-C873-4130-9C9A-09609DA434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78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477871B-63D3-45B5-9E46-9C02DE2F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1A21955-7CEB-4136-89B3-067C3CCA3E6B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mbria" panose="02040503050406030204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2800" smtClean="0">
                <a:solidFill>
                  <a:srgbClr val="33B38C"/>
                </a:solidFill>
                <a:latin typeface="Calibri" panose="020F0502020204030204" pitchFamily="34" charset="0"/>
              </a:rPr>
              <a:t>3.2.4 </a:t>
            </a:r>
            <a:r>
              <a:rPr lang="en-US" sz="2800" smtClean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smtClean="0">
                <a:solidFill>
                  <a:srgbClr val="33B38C"/>
                </a:solidFill>
                <a:latin typeface="Calibri" panose="020F0502020204030204" pitchFamily="34" charset="0"/>
              </a:rPr>
              <a:t> UML Class Diagram</a:t>
            </a:r>
            <a:endParaRPr lang="en-US" sz="2800" dirty="0">
              <a:solidFill>
                <a:srgbClr val="33B38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486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21955-7CEB-4136-89B3-067C3CCA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3.2.4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UML Class Diagram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8DF9FA-0B91-4DFC-A818-2731E4DF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Top Compartment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In the UML, each class is modeled in a class diagram as a rectangle with three compartments. The top one contains the class’s name centered horizontally in boldface. 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Middle Compartment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 middle compartment contains the class’s attributes, which correspond to instance variables in Java. 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06388F-22C2-4092-B906-537BEEBB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1957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491E68-936C-437C-A9DC-504B9D97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3.2.4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UML Class Diagram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B693B-921A-4265-AC19-698CF6602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676401"/>
            <a:ext cx="10922963" cy="4525963"/>
          </a:xfrm>
        </p:spPr>
        <p:txBody>
          <a:bodyPr>
            <a:normAutofit/>
          </a:bodyPr>
          <a:lstStyle/>
          <a:p>
            <a:pPr marL="136525" indent="0">
              <a:lnSpc>
                <a:spcPct val="90000"/>
              </a:lnSpc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Bottom Compartment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bottom compartment contains the class’s operations, which correspond to methods and constructors in Java.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UML represents instance variables as an attribute name, followed by a colon and the type.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Private attributes are preceded by a minus sign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–</a:t>
            </a:r>
            <a:r>
              <a:rPr lang="en-US" altLang="en-US" sz="2500" dirty="0">
                <a:solidFill>
                  <a:srgbClr val="000000"/>
                </a:solidFill>
              </a:rPr>
              <a:t>) in the UML.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UML models operations by listing the operation name followed by a set of parentheses.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A plus sign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500" dirty="0">
                <a:solidFill>
                  <a:srgbClr val="000000"/>
                </a:solidFill>
              </a:rPr>
              <a:t>) in front of the operation name indicates that the operation is a public one in the UML (i.e.,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500" dirty="0">
                <a:solidFill>
                  <a:srgbClr val="000000"/>
                </a:solidFill>
              </a:rPr>
              <a:t> method in Java).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3E6774-2BF6-498E-9FB4-63C44CA5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906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6E0572-FC86-4E4E-AC76-C0895783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3.2.4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UML 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7427FF-3F1D-49E4-8FF1-952EAE1AC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10972800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Return Types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 UML indicates an operation’s return type by placing a colon and the return type after the parentheses following the operation name.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UML class diagrams do not specify return types for operations that do not return values.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Declaring instance variables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is known as data hiding or information hiding.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5AC7BD-36B7-4C21-8EB4-A365A2E4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8113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24729E-0877-493B-BA1C-571EC1E4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3.2.4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UML 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927231-7A33-4710-B6F6-44D02B09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09537" indent="0">
              <a:buNone/>
              <a:defRPr/>
            </a:pPr>
            <a:r>
              <a:rPr lang="en-US" b="1" i="1" dirty="0">
                <a:solidFill>
                  <a:srgbClr val="000000"/>
                </a:solidFill>
              </a:rPr>
              <a:t>Parameters</a:t>
            </a:r>
          </a:p>
          <a:p>
            <a:pPr marL="457200" indent="-457200">
              <a:defRPr/>
            </a:pP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The UML models a parameter of an operation by listing the parameter name, followed by a colon and the parameter type between the parentheses after the operation name</a:t>
            </a:r>
          </a:p>
          <a:p>
            <a:pPr lvl="1">
              <a:defRPr/>
            </a:pPr>
            <a:endParaRPr lang="en-US" b="1" i="1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6FB92A-8EE8-4035-9AF2-837AC78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2373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C127EA-CFE1-437B-9EDB-0096DB0F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3.2.5  Additional Notes on Class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endParaRPr lang="en-US" sz="2800" dirty="0">
              <a:solidFill>
                <a:srgbClr val="33B38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3351C2-5B4B-4C91-8D3F-7C0360064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b="1" i="1" dirty="0">
                <a:solidFill>
                  <a:srgbClr val="000000"/>
                </a:solidFill>
              </a:rPr>
              <a:t> Method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You must call most methods other than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explicitly to tell them to perform their tasks.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A key part of enabling the JVM to locate and call method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to begin the app’s execution is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keyword, which indicates that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is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method that can be called without first creating an object of the class in which the method is declared.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9C16AD-07D6-436D-A976-5F3382BA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916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Chapter Objectives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Declare a class and use it to create an object.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Describe a class’s behaviors using methods.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Describe a class’s attributes using instance variables.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Call an object’s methods to make them perform their tasks.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what local variables of a method are and how they differ from instance variables.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what primitive types and reference types are.</a:t>
            </a:r>
          </a:p>
          <a:p>
            <a:r>
              <a:rPr lang="en-US" altLang="en-US" dirty="0" smtClean="0">
                <a:solidFill>
                  <a:srgbClr val="000000"/>
                </a:solidFill>
              </a:rPr>
              <a:t>Explain how a constructor is used to initialize an object’s instance </a:t>
            </a:r>
            <a:r>
              <a:rPr lang="en-US" altLang="en-US" dirty="0">
                <a:solidFill>
                  <a:srgbClr val="000000"/>
                </a:solidFill>
              </a:rPr>
              <a:t>variables.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Identify how to represent numbers containing decimal points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59181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4E8ED-9133-439C-AE83-EBCF3213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3.2.5 Additional Notes on Class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4D3708-0632-4645-86C5-35950B04F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7950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Notes on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b="1" i="1" dirty="0">
                <a:solidFill>
                  <a:srgbClr val="000000"/>
                </a:solidFill>
              </a:rPr>
              <a:t> Declarations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Most classes you’ll use in Java programs must be imported explicitly.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There’s a special relationship between classes that are compiled in the same directory.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By default, such classes are considered to be in the same package—known as the default package.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Classes in the same package are implicitly imported into the source-code files of other classes in that package.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243902-53CA-4FE1-85E2-03485E4F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30872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83815D-D9F5-48D5-A984-2CE8BF5A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3.2.5 Additional Notes on Class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45059" name="Text Placeholder 2">
            <a:extLst>
              <a:ext uri="{FF2B5EF4-FFF2-40B4-BE49-F238E27FC236}">
                <a16:creationId xmlns:a16="http://schemas.microsoft.com/office/drawing/2014/main" xmlns="" id="{D03E2D5B-80A5-4B69-8F6B-31B890034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</a:rPr>
              <a:t> declaration is not required when one class in a package uses another in the same package. </a:t>
            </a:r>
          </a:p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declaration is not required if you always refer to a class with its fully qualified class name, which includes its package name and class </a:t>
            </a:r>
            <a:r>
              <a:rPr lang="en-US" altLang="en-US" dirty="0" smtClean="0">
                <a:solidFill>
                  <a:srgbClr val="000000"/>
                </a:solidFill>
              </a:rPr>
              <a:t>name</a:t>
            </a:r>
            <a:r>
              <a:rPr lang="en-US" altLang="en-US" dirty="0">
                <a:solidFill>
                  <a:srgbClr val="000000"/>
                </a:solidFill>
              </a:rPr>
              <a:t>:</a:t>
            </a:r>
            <a:r>
              <a:rPr lang="en-US" altLang="en-US" dirty="0" smtClean="0">
                <a:solidFill>
                  <a:srgbClr val="000000"/>
                </a:solidFill>
              </a:rPr>
              <a:t/>
            </a:r>
            <a:br>
              <a:rPr lang="en-US" altLang="en-US" dirty="0" smtClean="0">
                <a:solidFill>
                  <a:srgbClr val="000000"/>
                </a:solidFill>
              </a:rPr>
            </a:br>
            <a:endParaRPr lang="en-US" altLang="en-US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input = new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(System.in);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0C32714-F06F-4E0F-87B8-747A65E7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0482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56A853-B5D5-425E-9E17-B2C11E9D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3.2.6 Software Engineering with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and public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and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Methods</a:t>
            </a:r>
          </a:p>
        </p:txBody>
      </p:sp>
      <p:sp>
        <p:nvSpPr>
          <p:cNvPr id="47107" name="Text Placeholder 2">
            <a:extLst>
              <a:ext uri="{FF2B5EF4-FFF2-40B4-BE49-F238E27FC236}">
                <a16:creationId xmlns:a16="http://schemas.microsoft.com/office/drawing/2014/main" xmlns="" id="{17F5FCE0-8E49-4F00-B050-C12C96178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7652"/>
            <a:ext cx="10972800" cy="4525962"/>
          </a:xfrm>
        </p:spPr>
        <p:txBody>
          <a:bodyPr/>
          <a:lstStyle/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Declaring instance variables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is known as data hiding or information hiding.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265842-BC27-491C-84E6-56CCB6E4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pic>
        <p:nvPicPr>
          <p:cNvPr id="5" name="Picture 4" descr="jhtp_03_IntroToClasses_Page_19">
            <a:extLst>
              <a:ext uri="{FF2B5EF4-FFF2-40B4-BE49-F238E27FC236}">
                <a16:creationId xmlns:a16="http://schemas.microsoft.com/office/drawing/2014/main" xmlns="" id="{B1D89B3B-4F38-4F67-8A94-A6EE6BE9ACF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1" b="7740"/>
          <a:stretch/>
        </p:blipFill>
        <p:spPr>
          <a:xfrm>
            <a:off x="1559718" y="2421773"/>
            <a:ext cx="9072563" cy="39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60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251732-6412-4CD6-BCAB-344E85BE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3.3 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Account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Class: Initializing Objects with Constructors</a:t>
            </a:r>
          </a:p>
        </p:txBody>
      </p:sp>
      <p:sp>
        <p:nvSpPr>
          <p:cNvPr id="52227" name="Text Placeholder 2">
            <a:extLst>
              <a:ext uri="{FF2B5EF4-FFF2-40B4-BE49-F238E27FC236}">
                <a16:creationId xmlns:a16="http://schemas.microsoft.com/office/drawing/2014/main" xmlns="" id="{0C01BE7E-7A8E-4E0C-9A1E-08A4C50B0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Each class you declare can optionally provide a constructor with parameters that can be used to initialize an object of a class when the object is created. </a:t>
            </a:r>
          </a:p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Java </a:t>
            </a:r>
            <a:r>
              <a:rPr lang="en-US" altLang="en-US" i="1" dirty="0">
                <a:solidFill>
                  <a:srgbClr val="000000"/>
                </a:solidFill>
              </a:rPr>
              <a:t>requires</a:t>
            </a:r>
            <a:r>
              <a:rPr lang="en-US" altLang="en-US" dirty="0">
                <a:solidFill>
                  <a:srgbClr val="000000"/>
                </a:solidFill>
              </a:rPr>
              <a:t> a constructor call for </a:t>
            </a:r>
            <a:r>
              <a:rPr lang="en-US" altLang="en-US" i="1" dirty="0">
                <a:solidFill>
                  <a:srgbClr val="000000"/>
                </a:solidFill>
              </a:rPr>
              <a:t>every</a:t>
            </a:r>
            <a:r>
              <a:rPr lang="en-US" altLang="en-US" dirty="0">
                <a:solidFill>
                  <a:srgbClr val="000000"/>
                </a:solidFill>
              </a:rPr>
              <a:t> object that’s created.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4CFE425-A52F-46DC-B20D-BB4B5CE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43712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C88208-BC9F-4687-B4F8-56EC22CA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>
                <a:solidFill>
                  <a:srgbClr val="33B38C"/>
                </a:solidFill>
                <a:latin typeface="Calibri" panose="020F0502020204030204" pitchFamily="34" charset="0"/>
              </a:rPr>
              <a:t>3.3.1  Declaring an </a:t>
            </a:r>
            <a:r>
              <a:rPr lang="en-US" sz="32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3200" dirty="0">
                <a:solidFill>
                  <a:srgbClr val="33B38C"/>
                </a:solidFill>
                <a:latin typeface="Calibri" panose="020F0502020204030204" pitchFamily="34" charset="0"/>
              </a:rPr>
              <a:t> Constructor for Custom Object Initialization</a:t>
            </a:r>
          </a:p>
        </p:txBody>
      </p:sp>
      <p:sp>
        <p:nvSpPr>
          <p:cNvPr id="53251" name="Text Placeholder 2">
            <a:extLst>
              <a:ext uri="{FF2B5EF4-FFF2-40B4-BE49-F238E27FC236}">
                <a16:creationId xmlns:a16="http://schemas.microsoft.com/office/drawing/2014/main" xmlns="" id="{14535993-93EA-4AF0-96D2-0F091125E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When declaring a class, a constructor can be provide to specify custom initialization for objects with the class.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3F29E1D-E349-4B35-BA09-D1FA22A2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04219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0">
            <a:extLst>
              <a:ext uri="{FF2B5EF4-FFF2-40B4-BE49-F238E27FC236}">
                <a16:creationId xmlns:a16="http://schemas.microsoft.com/office/drawing/2014/main" xmlns="" id="{C48AF493-EB3B-4AE5-844A-1685E00E9B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B56A437-C21B-4EC9-9641-A1F4C9CA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8054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9A82D1-6806-4EFD-947D-D385ED7F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3.3.2  Class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: Initializing Account Objects When They’re Created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2193DB-6307-4994-B91C-4BA1B448B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10972800" cy="452596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500" b="1" i="1" dirty="0" smtClean="0">
                <a:solidFill>
                  <a:srgbClr val="000000"/>
                </a:solidFill>
              </a:rPr>
              <a:t>Constructors Cannot Return Values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 smtClean="0">
                <a:solidFill>
                  <a:srgbClr val="000000"/>
                </a:solidFill>
              </a:rPr>
              <a:t>Constructors </a:t>
            </a:r>
            <a:r>
              <a:rPr lang="en-US" altLang="en-US" sz="2500" dirty="0">
                <a:solidFill>
                  <a:srgbClr val="000000"/>
                </a:solidFill>
              </a:rPr>
              <a:t>can specify parameters but not return types.</a:t>
            </a:r>
          </a:p>
          <a:p>
            <a:pPr marL="457200" indent="-457200">
              <a:lnSpc>
                <a:spcPct val="90000"/>
              </a:lnSpc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Default Constructor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If a class does not define constructors, the compiler provides a default constructor with no parameters, and the class’s instance variables are initialized to their default values.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There’s No Default Constructor in a Class That Declares a Constructor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If you declare a constructor for a class, the compiler will </a:t>
            </a:r>
            <a:r>
              <a:rPr lang="en-US" altLang="en-US" sz="2500" i="1" dirty="0">
                <a:solidFill>
                  <a:srgbClr val="000000"/>
                </a:solidFill>
              </a:rPr>
              <a:t>not</a:t>
            </a:r>
            <a:r>
              <a:rPr lang="en-US" altLang="en-US" sz="2500" dirty="0">
                <a:solidFill>
                  <a:srgbClr val="000000"/>
                </a:solidFill>
              </a:rPr>
              <a:t> create a </a:t>
            </a:r>
            <a:r>
              <a:rPr lang="en-US" altLang="en-US" sz="2500" i="1" dirty="0">
                <a:solidFill>
                  <a:srgbClr val="000000"/>
                </a:solidFill>
              </a:rPr>
              <a:t>default constructor</a:t>
            </a:r>
            <a:r>
              <a:rPr lang="en-US" altLang="en-US" sz="2500" dirty="0">
                <a:solidFill>
                  <a:srgbClr val="000000"/>
                </a:solidFill>
              </a:rPr>
              <a:t> for that class.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F211BD-559E-4D1D-821A-61CF7121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5358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2">
            <a:extLst>
              <a:ext uri="{FF2B5EF4-FFF2-40B4-BE49-F238E27FC236}">
                <a16:creationId xmlns:a16="http://schemas.microsoft.com/office/drawing/2014/main" xmlns="" id="{AF3E0BA2-F21F-422B-BCA1-8D7D84D899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3" y="0"/>
            <a:ext cx="1092517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A881E51-5DCE-46A3-8706-411632F2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7566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ACD3C2-BCE9-4131-AAB9-0FE6A64D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3.3.2  Class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: Initializing Account Objects When They’re Created (Cont.)</a:t>
            </a:r>
          </a:p>
        </p:txBody>
      </p:sp>
      <p:sp>
        <p:nvSpPr>
          <p:cNvPr id="59395" name="Text Placeholder 2">
            <a:extLst>
              <a:ext uri="{FF2B5EF4-FFF2-40B4-BE49-F238E27FC236}">
                <a16:creationId xmlns:a16="http://schemas.microsoft.com/office/drawing/2014/main" xmlns="" id="{5B136261-3EE9-4901-BC6C-B64FC8C19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b="1" i="1" dirty="0">
                <a:solidFill>
                  <a:srgbClr val="000000"/>
                </a:solidFill>
              </a:rPr>
              <a:t>Adding the </a:t>
            </a:r>
            <a:r>
              <a:rPr lang="en-US" altLang="en-US" b="1" i="1" dirty="0" err="1">
                <a:solidFill>
                  <a:srgbClr val="000000"/>
                </a:solidFill>
              </a:rPr>
              <a:t>Contructor</a:t>
            </a:r>
            <a:r>
              <a:rPr lang="en-US" altLang="en-US" b="1" i="1" dirty="0">
                <a:solidFill>
                  <a:srgbClr val="000000"/>
                </a:solidFill>
              </a:rPr>
              <a:t> to Class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b="1" i="1" dirty="0">
                <a:solidFill>
                  <a:srgbClr val="000000"/>
                </a:solidFill>
              </a:rPr>
              <a:t>’s UML Class Diagram</a:t>
            </a:r>
          </a:p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The UML models constructors in the third compartment of a class diagram. </a:t>
            </a:r>
          </a:p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To distinguish a constructor from a class’s operations, the UML places the word “constructor” between guillemets (« and ») before the constructor’s name.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CBBEC9-E41B-4D85-8717-1FF618B2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1082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4">
            <a:extLst>
              <a:ext uri="{FF2B5EF4-FFF2-40B4-BE49-F238E27FC236}">
                <a16:creationId xmlns:a16="http://schemas.microsoft.com/office/drawing/2014/main" xmlns="" id="{0FCA03F1-586F-4E04-B175-C26795071A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913"/>
            <a:ext cx="12192000" cy="41925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1C78B7D-A002-4D85-B37E-18162E00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3492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ADE63C-30E1-4CEA-BB4D-089BB9F7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3.2  Instance Variables, </a:t>
            </a:r>
            <a:r>
              <a:rPr lang="en-US" i="1" dirty="0">
                <a:solidFill>
                  <a:srgbClr val="3380E6"/>
                </a:solidFill>
                <a:latin typeface="Calibri" panose="020F0502020204030204" pitchFamily="34" charset="0"/>
              </a:rPr>
              <a:t>set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Methods and </a:t>
            </a:r>
            <a:r>
              <a:rPr lang="en-US" i="1" dirty="0">
                <a:solidFill>
                  <a:srgbClr val="3380E6"/>
                </a:solidFill>
                <a:latin typeface="Calibri" panose="020F0502020204030204" pitchFamily="34" charset="0"/>
              </a:rPr>
              <a:t>get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Methods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xmlns="" id="{EB33E7C1-B2D0-4CA7-8E71-3F912E7A1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Each class you create becomes a new type that can be used to declare variables and create objects. 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You can declare new classes as needed; this is one reason Java is known as an extensible language.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B80402E-239E-4CCF-96C7-4D365A89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0834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F464E1-32A1-498E-9FF3-EA4F34C0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>
                <a:solidFill>
                  <a:srgbClr val="3380E6"/>
                </a:solidFill>
                <a:latin typeface="Calibri" panose="020F0502020204030204" pitchFamily="34" charset="0"/>
              </a:rPr>
              <a:t>3.4  </a:t>
            </a:r>
            <a:r>
              <a:rPr lang="en-US" sz="3200" dirty="0">
                <a:solidFill>
                  <a:srgbClr val="3380E6"/>
                </a:solidFill>
                <a:latin typeface="Consolas" panose="020B0609020204030204" pitchFamily="49" charset="0"/>
              </a:rPr>
              <a:t>Account</a:t>
            </a:r>
            <a:r>
              <a:rPr lang="en-US" sz="3200" dirty="0">
                <a:solidFill>
                  <a:srgbClr val="3380E6"/>
                </a:solidFill>
                <a:latin typeface="Calibri" panose="020F0502020204030204" pitchFamily="34" charset="0"/>
              </a:rPr>
              <a:t> Class with a Balance; Floating-Point Numbers</a:t>
            </a:r>
            <a:endParaRPr lang="en-US" sz="3200" dirty="0">
              <a:solidFill>
                <a:srgbClr val="3380E6"/>
              </a:solidFill>
              <a:latin typeface="Consolas" panose="020B0609020204030204" pitchFamily="49" charset="0"/>
            </a:endParaRPr>
          </a:p>
        </p:txBody>
      </p:sp>
      <p:sp>
        <p:nvSpPr>
          <p:cNvPr id="61443" name="Text Placeholder 2">
            <a:extLst>
              <a:ext uri="{FF2B5EF4-FFF2-40B4-BE49-F238E27FC236}">
                <a16:creationId xmlns:a16="http://schemas.microsoft.com/office/drawing/2014/main" xmlns="" id="{DCA5AC1C-136E-4407-AB2A-7BF92A0B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10747248" cy="4525962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floating-point number is a number with a decimal point.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Java provides two primitive types for storing floating-point numbers in memory—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Variables of type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2500" dirty="0">
                <a:solidFill>
                  <a:srgbClr val="000000"/>
                </a:solidFill>
              </a:rPr>
              <a:t> represent single-precision floating-point numbers and have seven significant digits.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Variables of type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</a:rPr>
              <a:t> represent double-precision floating-point numbers.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These require twice as much memory as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2500" dirty="0">
                <a:solidFill>
                  <a:srgbClr val="000000"/>
                </a:solidFill>
              </a:rPr>
              <a:t> variables and provide 15 significant digits—approximately double the precision of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2500" dirty="0">
                <a:solidFill>
                  <a:srgbClr val="000000"/>
                </a:solidFill>
              </a:rPr>
              <a:t> variables.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Floating-point literals are of type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</a:rPr>
              <a:t> by default.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EE8718-346C-4895-BD37-7F94D230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77590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5">
            <a:extLst>
              <a:ext uri="{FF2B5EF4-FFF2-40B4-BE49-F238E27FC236}">
                <a16:creationId xmlns:a16="http://schemas.microsoft.com/office/drawing/2014/main" xmlns="" id="{9DA8FAA4-C4D0-4F97-97DC-A9EA4AF160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7E9BBC0-1048-486A-905C-A3E3B996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7995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6">
            <a:extLst>
              <a:ext uri="{FF2B5EF4-FFF2-40B4-BE49-F238E27FC236}">
                <a16:creationId xmlns:a16="http://schemas.microsoft.com/office/drawing/2014/main" xmlns="" id="{E1ADF3DF-0D71-45C3-AA79-147B422B65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162BF2E-59FC-4D7D-B084-434B0CEC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680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7">
            <a:extLst>
              <a:ext uri="{FF2B5EF4-FFF2-40B4-BE49-F238E27FC236}">
                <a16:creationId xmlns:a16="http://schemas.microsoft.com/office/drawing/2014/main" xmlns="" id="{B6328B33-0268-42C6-98F8-CEDD8C1ACB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325"/>
            <a:ext cx="12192000" cy="3943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73A973B-FB7B-45B9-90DA-6AF9AE25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351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8">
            <a:extLst>
              <a:ext uri="{FF2B5EF4-FFF2-40B4-BE49-F238E27FC236}">
                <a16:creationId xmlns:a16="http://schemas.microsoft.com/office/drawing/2014/main" xmlns="" id="{EDFCC34B-4DC2-4962-93B2-D0090F4625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2858DB1-561D-4146-B248-623DB24B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51CDE05-0908-4C52-B89C-6A1A02115BC4}"/>
              </a:ext>
            </a:extLst>
          </p:cNvPr>
          <p:cNvSpPr txBox="1">
            <a:spLocks/>
          </p:cNvSpPr>
          <p:nvPr/>
        </p:nvSpPr>
        <p:spPr>
          <a:xfrm>
            <a:off x="457199" y="274638"/>
            <a:ext cx="11463867" cy="538162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3.4.2 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to Use Class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1185300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9">
            <a:extLst>
              <a:ext uri="{FF2B5EF4-FFF2-40B4-BE49-F238E27FC236}">
                <a16:creationId xmlns:a16="http://schemas.microsoft.com/office/drawing/2014/main" xmlns="" id="{BD302BE4-C487-4D01-89C2-E37D531CF8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754A6B7-34B2-44DB-8C9F-6BA80370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4496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30">
            <a:extLst>
              <a:ext uri="{FF2B5EF4-FFF2-40B4-BE49-F238E27FC236}">
                <a16:creationId xmlns:a16="http://schemas.microsoft.com/office/drawing/2014/main" xmlns="" id="{D3E59E7F-F461-4101-B306-A504E0C91B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E31945B-3ADF-4D74-A337-00371A40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19973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31">
            <a:extLst>
              <a:ext uri="{FF2B5EF4-FFF2-40B4-BE49-F238E27FC236}">
                <a16:creationId xmlns:a16="http://schemas.microsoft.com/office/drawing/2014/main" xmlns="" id="{5C059DC8-9013-4D89-9B64-84FECA31C5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73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B93DD71-D124-4E1B-9117-30157CA5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56248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A9817-B6C9-4892-A04C-0198A6F4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3.4.2 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to Use Class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69635" name="Text Placeholder 2">
            <a:extLst>
              <a:ext uri="{FF2B5EF4-FFF2-40B4-BE49-F238E27FC236}">
                <a16:creationId xmlns:a16="http://schemas.microsoft.com/office/drawing/2014/main" xmlns="" id="{14A1BFB0-0FD4-4A0B-B408-05CB220F8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nextDouble</a:t>
            </a:r>
            <a:r>
              <a:rPr lang="en-US" altLang="en-US" dirty="0">
                <a:solidFill>
                  <a:srgbClr val="000000"/>
                </a:solidFill>
              </a:rPr>
              <a:t> returns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</a:rPr>
              <a:t> value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The default value for an instance variable of type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</a:rPr>
              <a:t> is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0.0</a:t>
            </a:r>
            <a:r>
              <a:rPr lang="en-US" altLang="en-US" dirty="0">
                <a:solidFill>
                  <a:srgbClr val="000000"/>
                </a:solidFill>
              </a:rPr>
              <a:t>, and the default value for an instance variable of type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is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Formatting Floating-Point Numbers for Display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 format specifier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%f</a:t>
            </a:r>
            <a:r>
              <a:rPr lang="en-US" altLang="en-US" dirty="0">
                <a:solidFill>
                  <a:srgbClr val="000000"/>
                </a:solidFill>
              </a:rPr>
              <a:t> is used to output values of type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</a:rPr>
              <a:t> 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 format specifier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%.2f</a:t>
            </a:r>
            <a:r>
              <a:rPr lang="en-US" altLang="en-US" dirty="0">
                <a:solidFill>
                  <a:srgbClr val="000000"/>
                </a:solidFill>
              </a:rPr>
              <a:t> specifies that two digits of precision should be output to the right of the decimal point in the floating-point number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0D1C84-A7F4-4E7F-BF8D-394A8964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6992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34">
            <a:extLst>
              <a:ext uri="{FF2B5EF4-FFF2-40B4-BE49-F238E27FC236}">
                <a16:creationId xmlns:a16="http://schemas.microsoft.com/office/drawing/2014/main" xmlns="" id="{76D1A1BE-E14C-4C5B-8BF0-5956A9B66E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388"/>
            <a:ext cx="12192000" cy="52292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7F5EC1A-B16E-4096-A36F-2A9F231C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876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09">
            <a:extLst>
              <a:ext uri="{FF2B5EF4-FFF2-40B4-BE49-F238E27FC236}">
                <a16:creationId xmlns:a16="http://schemas.microsoft.com/office/drawing/2014/main" xmlns="" id="{DE66C7A5-D436-46EB-9EC3-6C36B58356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8" y="0"/>
            <a:ext cx="117951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7B7F633-CB9F-4C8C-99F4-548A1CA8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462148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EABFA6-A6C2-4CB3-AA47-57943294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3.5  Primitive Types vs. Reference Types</a:t>
            </a:r>
          </a:p>
        </p:txBody>
      </p:sp>
      <p:sp>
        <p:nvSpPr>
          <p:cNvPr id="50179" name="Text Placeholder 2">
            <a:extLst>
              <a:ext uri="{FF2B5EF4-FFF2-40B4-BE49-F238E27FC236}">
                <a16:creationId xmlns:a16="http://schemas.microsoft.com/office/drawing/2014/main" xmlns="" id="{1BED78CE-4EF2-402B-8F22-313486198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Types in Java are divided into two categories—primitive types and reference types.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primitive types are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byte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All other types are reference types, so classes, which specify the types of objects, are reference types.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primitive-type variable can store exactly one value of its declared type at a time.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Primitive-type instance variables are initialized by default.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Variables of types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byt</a:t>
            </a:r>
            <a:r>
              <a:rPr lang="en-US" altLang="en-US" sz="2500" dirty="0">
                <a:solidFill>
                  <a:srgbClr val="000000"/>
                </a:solidFill>
              </a:rPr>
              <a:t>e,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</a:rPr>
              <a:t> are initialized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EF62B0-842F-489B-9CB1-3EB6944E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36777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A449C6-91A1-418C-91DF-C7D342DA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3.5 Primitive Types vs. Reference Types (Cont.)</a:t>
            </a:r>
          </a:p>
        </p:txBody>
      </p:sp>
      <p:sp>
        <p:nvSpPr>
          <p:cNvPr id="51203" name="Text Placeholder 2">
            <a:extLst>
              <a:ext uri="{FF2B5EF4-FFF2-40B4-BE49-F238E27FC236}">
                <a16:creationId xmlns:a16="http://schemas.microsoft.com/office/drawing/2014/main" xmlns="" id="{27606083-E93F-48B4-840D-A1B17837C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Variables of type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500" dirty="0">
                <a:solidFill>
                  <a:srgbClr val="000000"/>
                </a:solidFill>
              </a:rPr>
              <a:t> are initialized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Reference-type variables (called references) store the location of an object in the computer’s memory.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Such variables refer to objects in the program.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object that’s referenced may contain many instance variables and methods.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Reference-type instance variables are initialized by default to the value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reference to an object is required to invoke an object’s methods.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primitive-type variable does not refer to an object and therefore cannot be used to invoke a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630E00F-06F7-4276-AA88-EAB3361A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2191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Chapter Objectives – </a:t>
            </a:r>
            <a:r>
              <a:rPr lang="en-US" i="1" dirty="0" smtClean="0">
                <a:solidFill>
                  <a:srgbClr val="3380E6"/>
                </a:solidFill>
                <a:latin typeface="Calibri" panose="020F0502020204030204" pitchFamily="34" charset="0"/>
              </a:rPr>
              <a:t>What we covered</a:t>
            </a:r>
            <a:endParaRPr lang="en-US" i="1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xmlns="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Declare a class and use it to create an object.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Describe a class’s behaviors using methods.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Describe a class’s attributes using instance variables.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Call an object’s methods to make them perform their tasks.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what local variables of a method are and how they differ from instance variables.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what primitive types and reference types are.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how a constructor is used to initialize an object’s instance variables.</a:t>
            </a:r>
          </a:p>
          <a:p>
            <a:r>
              <a:rPr lang="en-US" altLang="en-US" dirty="0" smtClean="0">
                <a:solidFill>
                  <a:srgbClr val="000000"/>
                </a:solidFill>
              </a:rPr>
              <a:t>Identify how to represent numbers containing decimal points.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51981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1ABCB-B57C-433C-A810-070122A82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C6139E5-441C-4BB7-A680-0DCE5778E1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386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DC760-C4B4-4EC6-88F1-D6D7BE54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D694CB-2D2D-4C69-B442-60DA45FFA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6462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Class Declaration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Each class declaration that begins with the access modifier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must be stored in a file that has the same name as the class and ends with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.java</a:t>
            </a:r>
            <a:r>
              <a:rPr lang="en-US" altLang="en-US" dirty="0">
                <a:solidFill>
                  <a:srgbClr val="000000"/>
                </a:solidFill>
              </a:rPr>
              <a:t> filename extension.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Every class declaration contains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</a:rPr>
              <a:t> followed immediately by the class’s name.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9D9C27-8E09-499A-A39F-C18B23B0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459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45B211-4083-49D1-B2D7-360E43A5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7E5002-515D-4039-99EA-21A530D20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Identifiers and Camel Case Naming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Class, method and variable names are identifiers.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By convention all use camel case names.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Class names begin with an uppercase letter, and method and variable names begin with a lowercase letter.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78C317-F268-40B7-8AEC-6013FB28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0845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21AD06-FF1A-40EE-8EE0-77663C9C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0F059E-37E4-447A-A4B2-488CDE8CC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>
            <a:normAutofit/>
          </a:bodyPr>
          <a:lstStyle/>
          <a:p>
            <a:pPr marL="107950" indent="0">
              <a:lnSpc>
                <a:spcPct val="80000"/>
              </a:lnSpc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Instance Variable </a:t>
            </a:r>
            <a:r>
              <a:rPr lang="en-US" altLang="en-US" sz="2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An object has attributes that are implemented as instance variables and carried with it throughout its lifetime. 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Instance variables exist before methods are called on an object, while the methods are executing and after the methods complete execution. 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A class normally contains one or more methods that manipulate the instance variables that belong to particular objects of the class. 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Instance variables are declared inside a class declaration but outside the bodies of the class’s method declarations. 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Each object (instance) of the class has its own copy of each of the class’s instance variables.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463957-D028-4801-A57C-C5C9B683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770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6EBB2-4B62-4214-96DC-137AB897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5D1159-0752-4C6D-981F-294B3F9A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Access Modifiers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 i="1" dirty="0">
                <a:solidFill>
                  <a:srgbClr val="000000"/>
                </a:solidFill>
              </a:rPr>
              <a:t> and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Most instance-variable declarations are preceded with the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, which is an access modifier.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Variables or methods declared with access modifier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are accessible only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to methods of the class in which they’re declared</a:t>
            </a:r>
            <a:r>
              <a:rPr lang="en-US" altLang="en-US" i="1" dirty="0">
                <a:solidFill>
                  <a:srgbClr val="000000"/>
                </a:solidFill>
              </a:rPr>
              <a:t>.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FCAC0A-EEA2-4C47-B765-9124D6CC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1307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JHTP11_01</Template>
  <TotalTime>1369</TotalTime>
  <Words>3181</Words>
  <Application>Microsoft Office PowerPoint</Application>
  <PresentationFormat>Widescreen</PresentationFormat>
  <Paragraphs>237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Cambria</vt:lpstr>
      <vt:lpstr>Consolas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Chapter 3 Introduction to Classes, Objects, Methods and Strings</vt:lpstr>
      <vt:lpstr>Course Objectives</vt:lpstr>
      <vt:lpstr>Chapter Objectives</vt:lpstr>
      <vt:lpstr>3.2  Instance Variables, set Methods and get Methods</vt:lpstr>
      <vt:lpstr>PowerPoint Presentation</vt:lpstr>
      <vt:lpstr>3.2.1 Account Class with an Instance Variable, a set Method and a get Method (Cont.)</vt:lpstr>
      <vt:lpstr>3.2.1 Account Class with an Instance Variable, a set Method and a get Method (Cont.)</vt:lpstr>
      <vt:lpstr>3.2.1 Account Class with an Instance Variable, a set Method and a get Method (Cont.)</vt:lpstr>
      <vt:lpstr>3.2.1 Account Class with an Instance Variable, a set Method and a get Method (Cont.)</vt:lpstr>
      <vt:lpstr>3.2.1 Account Class with an Instance Variable, a set Method and a get Method (Cont.)</vt:lpstr>
      <vt:lpstr>3.2.1 Account Class with an Instance Variable, a set Method and a get Method (Cont.)</vt:lpstr>
      <vt:lpstr>3.2.1 Account Class with an Instance Variable, a set Method and a get Method (Cont.)</vt:lpstr>
      <vt:lpstr>3.2.1 Account Class with an Instance Variable, a set Method and a get Method (Cont.)</vt:lpstr>
      <vt:lpstr>3.2.1 Account Class with an Instance Variable, a set Method and a get Method (Cont.)</vt:lpstr>
      <vt:lpstr>3.2.2 AccountTest Class That Creates and Uses an Object of Class Account</vt:lpstr>
      <vt:lpstr>PowerPoint Presentation</vt:lpstr>
      <vt:lpstr>PowerPoint Presentation</vt:lpstr>
      <vt:lpstr>3.2.2 AccountTest Class That Creates and Uses an Object of Class Account (Cont.)</vt:lpstr>
      <vt:lpstr>3.2.2 AccountTest Class That Creates and Uses an Object of Class Account (Cont.)</vt:lpstr>
      <vt:lpstr>3.2.2 AccountTest Class That Creates and Uses an Object of Class Account (Cont.)</vt:lpstr>
      <vt:lpstr>3.2.2 AccountTest Class That Creates and Uses an Object of Class Account (Cont.)</vt:lpstr>
      <vt:lpstr>3.2.2 AccountTest Class That Creates and Uses an Object of Class Account (Cont.)</vt:lpstr>
      <vt:lpstr>3.2.3 Compiling and Executing an App with Multiple Classes</vt:lpstr>
      <vt:lpstr>PowerPoint Presentation</vt:lpstr>
      <vt:lpstr>3.2.4 Account UML Class Diagram (Cont.)</vt:lpstr>
      <vt:lpstr>3.2.4 Account UML Class Diagram (Cont.)</vt:lpstr>
      <vt:lpstr>3.2.4 Account UML Class Diagram</vt:lpstr>
      <vt:lpstr>3.2.4 Account UML Class Diagram</vt:lpstr>
      <vt:lpstr>3.2.5  Additional Notes on Class AccountTest</vt:lpstr>
      <vt:lpstr>3.2.5 Additional Notes on Class AccountTest (Cont.)</vt:lpstr>
      <vt:lpstr>3.2.5 Additional Notes on Class AccountTest (Cont.)</vt:lpstr>
      <vt:lpstr>3.2.6 Software Engineering with private Instance Variables and public set and get Methods</vt:lpstr>
      <vt:lpstr>3.3  Account Class: Initializing Objects with Constructors</vt:lpstr>
      <vt:lpstr>3.3.1  Declaring an Account Constructor for Custom Object Initialization</vt:lpstr>
      <vt:lpstr>PowerPoint Presentation</vt:lpstr>
      <vt:lpstr>3.3.2  Class AccountTest: Initializing Account Objects When They’re Created</vt:lpstr>
      <vt:lpstr>PowerPoint Presentation</vt:lpstr>
      <vt:lpstr>3.3.2  Class AccountTest: Initializing Account Objects When They’re Created (Cont.)</vt:lpstr>
      <vt:lpstr>PowerPoint Presentation</vt:lpstr>
      <vt:lpstr>3.4  Account Class with a Balance; Floating-Point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3.4.2  AccountTest Class to Use Class Account (Cont.)</vt:lpstr>
      <vt:lpstr>PowerPoint Presentation</vt:lpstr>
      <vt:lpstr>3.5  Primitive Types vs. Reference Types</vt:lpstr>
      <vt:lpstr>3.5 Primitive Types vs. Reference Types (Cont.)</vt:lpstr>
      <vt:lpstr>Chapter Objectives – What we covered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Mike</cp:lastModifiedBy>
  <cp:revision>30</cp:revision>
  <dcterms:created xsi:type="dcterms:W3CDTF">2017-07-06T14:35:07Z</dcterms:created>
  <dcterms:modified xsi:type="dcterms:W3CDTF">2018-01-25T16:00:27Z</dcterms:modified>
</cp:coreProperties>
</file>