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6"/>
  </p:notesMasterIdLst>
  <p:sldIdLst>
    <p:sldId id="301" r:id="rId2"/>
    <p:sldId id="302" r:id="rId3"/>
    <p:sldId id="303" r:id="rId4"/>
    <p:sldId id="306" r:id="rId5"/>
    <p:sldId id="307" r:id="rId6"/>
    <p:sldId id="264" r:id="rId7"/>
    <p:sldId id="265" r:id="rId8"/>
    <p:sldId id="266" r:id="rId9"/>
    <p:sldId id="267" r:id="rId10"/>
    <p:sldId id="308" r:id="rId11"/>
    <p:sldId id="309" r:id="rId12"/>
    <p:sldId id="310" r:id="rId13"/>
    <p:sldId id="311" r:id="rId14"/>
    <p:sldId id="312" r:id="rId15"/>
    <p:sldId id="313" r:id="rId16"/>
    <p:sldId id="314" r:id="rId17"/>
    <p:sldId id="269" r:id="rId18"/>
    <p:sldId id="270" r:id="rId19"/>
    <p:sldId id="271" r:id="rId20"/>
    <p:sldId id="272" r:id="rId21"/>
    <p:sldId id="273" r:id="rId22"/>
    <p:sldId id="274" r:id="rId23"/>
    <p:sldId id="275" r:id="rId24"/>
    <p:sldId id="276" r:id="rId25"/>
    <p:sldId id="277" r:id="rId26"/>
    <p:sldId id="315" r:id="rId27"/>
    <p:sldId id="317" r:id="rId28"/>
    <p:sldId id="316" r:id="rId29"/>
    <p:sldId id="318" r:id="rId30"/>
    <p:sldId id="319" r:id="rId31"/>
    <p:sldId id="278" r:id="rId32"/>
    <p:sldId id="279" r:id="rId33"/>
    <p:sldId id="280" r:id="rId34"/>
    <p:sldId id="281" r:id="rId35"/>
    <p:sldId id="282" r:id="rId36"/>
    <p:sldId id="322" r:id="rId37"/>
    <p:sldId id="320" r:id="rId38"/>
    <p:sldId id="321" r:id="rId39"/>
    <p:sldId id="283" r:id="rId40"/>
    <p:sldId id="284" r:id="rId41"/>
    <p:sldId id="285" r:id="rId42"/>
    <p:sldId id="286" r:id="rId43"/>
    <p:sldId id="323" r:id="rId44"/>
    <p:sldId id="324" r:id="rId45"/>
    <p:sldId id="325" r:id="rId46"/>
    <p:sldId id="287" r:id="rId47"/>
    <p:sldId id="288" r:id="rId48"/>
    <p:sldId id="289" r:id="rId49"/>
    <p:sldId id="290" r:id="rId50"/>
    <p:sldId id="291" r:id="rId51"/>
    <p:sldId id="292" r:id="rId52"/>
    <p:sldId id="293" r:id="rId53"/>
    <p:sldId id="294" r:id="rId54"/>
    <p:sldId id="295" r:id="rId55"/>
    <p:sldId id="296" r:id="rId56"/>
    <p:sldId id="297" r:id="rId57"/>
    <p:sldId id="326" r:id="rId58"/>
    <p:sldId id="327" r:id="rId59"/>
    <p:sldId id="298" r:id="rId60"/>
    <p:sldId id="299" r:id="rId61"/>
    <p:sldId id="328" r:id="rId62"/>
    <p:sldId id="300" r:id="rId63"/>
    <p:sldId id="304" r:id="rId64"/>
    <p:sldId id="305" r:id="rId65"/>
  </p:sldIdLst>
  <p:sldSz cx="12192000" cy="6858000"/>
  <p:notesSz cx="6858000" cy="9144000"/>
  <p:photoAlbum/>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7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458F6-9A7C-4BD0-A581-6BF2D5EC4DC1}" type="datetimeFigureOut">
              <a:rPr lang="en-US" smtClean="0"/>
              <a:t>12/29/2017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D38A04-3B6C-4792-966B-D386EBB328BE}" type="slidenum">
              <a:rPr lang="en-US" smtClean="0"/>
              <a:t>‹#›</a:t>
            </a:fld>
            <a:endParaRPr lang="en-US"/>
          </a:p>
        </p:txBody>
      </p:sp>
    </p:spTree>
    <p:extLst>
      <p:ext uri="{BB962C8B-B14F-4D97-AF65-F5344CB8AC3E}">
        <p14:creationId xmlns:p14="http://schemas.microsoft.com/office/powerpoint/2010/main" val="2362359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Slide Image Placeholder 1">
            <a:extLst>
              <a:ext uri="{FF2B5EF4-FFF2-40B4-BE49-F238E27FC236}">
                <a16:creationId xmlns:a16="http://schemas.microsoft.com/office/drawing/2014/main" xmlns="" id="{DC9A462A-27BB-47E3-B458-3CD16C42055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6787" name="Notes Placeholder 2">
            <a:extLst>
              <a:ext uri="{FF2B5EF4-FFF2-40B4-BE49-F238E27FC236}">
                <a16:creationId xmlns:a16="http://schemas.microsoft.com/office/drawing/2014/main" xmlns="" id="{10749876-CB66-4EA5-98CF-212A4BA848E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7812" name="Slide Number Placeholder 3">
            <a:extLst>
              <a:ext uri="{FF2B5EF4-FFF2-40B4-BE49-F238E27FC236}">
                <a16:creationId xmlns:a16="http://schemas.microsoft.com/office/drawing/2014/main" xmlns="" id="{AEE6F4F6-6705-4139-8092-7B2DC453DF0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0158D97-7267-47C8-A49F-C3A3D6A432CB}" type="slidenum">
              <a:rPr lang="en-US" altLang="en-US">
                <a:latin typeface="Calibri" panose="020F0502020204030204" pitchFamily="34" charset="0"/>
              </a:rPr>
              <a:pPr eaLnBrk="1" hangingPunct="1"/>
              <a:t>1</a:t>
            </a:fld>
            <a:endParaRPr lang="en-US" altLang="en-US">
              <a:latin typeface="Calibri" panose="020F0502020204030204" pitchFamily="34" charset="0"/>
            </a:endParaRPr>
          </a:p>
        </p:txBody>
      </p:sp>
    </p:spTree>
    <p:extLst>
      <p:ext uri="{BB962C8B-B14F-4D97-AF65-F5344CB8AC3E}">
        <p14:creationId xmlns:p14="http://schemas.microsoft.com/office/powerpoint/2010/main" val="590936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 xmlns:a16="http://schemas.microsoft.com/office/drawing/2014/main" id="{B8E7B69A-296F-4459-B5DF-F53EB5A52B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a:extLst>
              <a:ext uri="{FF2B5EF4-FFF2-40B4-BE49-F238E27FC236}">
                <a16:creationId xmlns="" xmlns:a16="http://schemas.microsoft.com/office/drawing/2014/main" id="{FB4E2D1C-C34D-40EF-9B90-36F114A019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4628" name="Slide Number Placeholder 3">
            <a:extLst>
              <a:ext uri="{FF2B5EF4-FFF2-40B4-BE49-F238E27FC236}">
                <a16:creationId xmlns="" xmlns:a16="http://schemas.microsoft.com/office/drawing/2014/main" id="{ACFE43A2-FF50-4437-B3B5-3925DDD7BAE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69A83A-DB35-4D53-BC2C-1D6259658766}" type="slidenum">
              <a:rPr lang="en-US" altLang="en-US">
                <a:latin typeface="Calibri" panose="020F0502020204030204" pitchFamily="34" charset="0"/>
                <a:cs typeface="Calibri" panose="020F0502020204030204" pitchFamily="34" charset="0"/>
              </a:rPr>
              <a:pPr eaLnBrk="1" hangingPunct="1"/>
              <a:t>16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54501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 xmlns:a16="http://schemas.microsoft.com/office/drawing/2014/main" id="{B8E7B69A-296F-4459-B5DF-F53EB5A52B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a:extLst>
              <a:ext uri="{FF2B5EF4-FFF2-40B4-BE49-F238E27FC236}">
                <a16:creationId xmlns="" xmlns:a16="http://schemas.microsoft.com/office/drawing/2014/main" id="{FB4E2D1C-C34D-40EF-9B90-36F114A019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4628" name="Slide Number Placeholder 3">
            <a:extLst>
              <a:ext uri="{FF2B5EF4-FFF2-40B4-BE49-F238E27FC236}">
                <a16:creationId xmlns="" xmlns:a16="http://schemas.microsoft.com/office/drawing/2014/main" id="{ACFE43A2-FF50-4437-B3B5-3925DDD7BAE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69A83A-DB35-4D53-BC2C-1D6259658766}" type="slidenum">
              <a:rPr lang="en-US" altLang="en-US">
                <a:latin typeface="Calibri" panose="020F0502020204030204" pitchFamily="34" charset="0"/>
                <a:cs typeface="Calibri" panose="020F0502020204030204" pitchFamily="34" charset="0"/>
              </a:rPr>
              <a:pPr eaLnBrk="1" hangingPunct="1"/>
              <a:t>26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75600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 xmlns:a16="http://schemas.microsoft.com/office/drawing/2014/main" id="{B8E7B69A-296F-4459-B5DF-F53EB5A52B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a:extLst>
              <a:ext uri="{FF2B5EF4-FFF2-40B4-BE49-F238E27FC236}">
                <a16:creationId xmlns="" xmlns:a16="http://schemas.microsoft.com/office/drawing/2014/main" id="{FB4E2D1C-C34D-40EF-9B90-36F114A019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4628" name="Slide Number Placeholder 3">
            <a:extLst>
              <a:ext uri="{FF2B5EF4-FFF2-40B4-BE49-F238E27FC236}">
                <a16:creationId xmlns="" xmlns:a16="http://schemas.microsoft.com/office/drawing/2014/main" id="{ACFE43A2-FF50-4437-B3B5-3925DDD7BAE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69A83A-DB35-4D53-BC2C-1D6259658766}" type="slidenum">
              <a:rPr lang="en-US" altLang="en-US">
                <a:latin typeface="Calibri" panose="020F0502020204030204" pitchFamily="34" charset="0"/>
                <a:cs typeface="Calibri" panose="020F0502020204030204" pitchFamily="34" charset="0"/>
              </a:rPr>
              <a:pPr eaLnBrk="1" hangingPunct="1"/>
              <a:t>27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2018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a16="http://schemas.microsoft.com/office/drawing/2014/main" xmlns="" id="{B8E7B69A-296F-4459-B5DF-F53EB5A52B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a:extLst>
              <a:ext uri="{FF2B5EF4-FFF2-40B4-BE49-F238E27FC236}">
                <a16:creationId xmlns:a16="http://schemas.microsoft.com/office/drawing/2014/main" xmlns="" id="{FB4E2D1C-C34D-40EF-9B90-36F114A019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4628" name="Slide Number Placeholder 3">
            <a:extLst>
              <a:ext uri="{FF2B5EF4-FFF2-40B4-BE49-F238E27FC236}">
                <a16:creationId xmlns:a16="http://schemas.microsoft.com/office/drawing/2014/main" xmlns="" id="{ACFE43A2-FF50-4437-B3B5-3925DDD7BAE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69A83A-DB35-4D53-BC2C-1D6259658766}" type="slidenum">
              <a:rPr lang="en-US" altLang="en-US">
                <a:latin typeface="Calibri" panose="020F0502020204030204" pitchFamily="34" charset="0"/>
                <a:cs typeface="Calibri" panose="020F0502020204030204" pitchFamily="34" charset="0"/>
              </a:rPr>
              <a:pPr eaLnBrk="1" hangingPunct="1"/>
              <a:t>28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52983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a16="http://schemas.microsoft.com/office/drawing/2014/main" xmlns="" id="{B8E7B69A-296F-4459-B5DF-F53EB5A52B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a:extLst>
              <a:ext uri="{FF2B5EF4-FFF2-40B4-BE49-F238E27FC236}">
                <a16:creationId xmlns:a16="http://schemas.microsoft.com/office/drawing/2014/main" xmlns="" id="{FB4E2D1C-C34D-40EF-9B90-36F114A019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4628" name="Slide Number Placeholder 3">
            <a:extLst>
              <a:ext uri="{FF2B5EF4-FFF2-40B4-BE49-F238E27FC236}">
                <a16:creationId xmlns:a16="http://schemas.microsoft.com/office/drawing/2014/main" xmlns="" id="{ACFE43A2-FF50-4437-B3B5-3925DDD7BAE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69A83A-DB35-4D53-BC2C-1D6259658766}" type="slidenum">
              <a:rPr lang="en-US" altLang="en-US">
                <a:latin typeface="Calibri" panose="020F0502020204030204" pitchFamily="34" charset="0"/>
                <a:cs typeface="Calibri" panose="020F0502020204030204" pitchFamily="34" charset="0"/>
              </a:rPr>
              <a:pPr eaLnBrk="1" hangingPunct="1"/>
              <a:t>29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442033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 xmlns:a16="http://schemas.microsoft.com/office/drawing/2014/main" id="{B8E7B69A-296F-4459-B5DF-F53EB5A52B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a:extLst>
              <a:ext uri="{FF2B5EF4-FFF2-40B4-BE49-F238E27FC236}">
                <a16:creationId xmlns="" xmlns:a16="http://schemas.microsoft.com/office/drawing/2014/main" id="{FB4E2D1C-C34D-40EF-9B90-36F114A019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4628" name="Slide Number Placeholder 3">
            <a:extLst>
              <a:ext uri="{FF2B5EF4-FFF2-40B4-BE49-F238E27FC236}">
                <a16:creationId xmlns="" xmlns:a16="http://schemas.microsoft.com/office/drawing/2014/main" id="{ACFE43A2-FF50-4437-B3B5-3925DDD7BAE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69A83A-DB35-4D53-BC2C-1D6259658766}" type="slidenum">
              <a:rPr lang="en-US" altLang="en-US">
                <a:latin typeface="Calibri" panose="020F0502020204030204" pitchFamily="34" charset="0"/>
                <a:cs typeface="Calibri" panose="020F0502020204030204" pitchFamily="34" charset="0"/>
              </a:rPr>
              <a:pPr eaLnBrk="1" hangingPunct="1"/>
              <a:t>30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6795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 xmlns:a16="http://schemas.microsoft.com/office/drawing/2014/main" id="{B8E7B69A-296F-4459-B5DF-F53EB5A52B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a:extLst>
              <a:ext uri="{FF2B5EF4-FFF2-40B4-BE49-F238E27FC236}">
                <a16:creationId xmlns="" xmlns:a16="http://schemas.microsoft.com/office/drawing/2014/main" id="{FB4E2D1C-C34D-40EF-9B90-36F114A019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4628" name="Slide Number Placeholder 3">
            <a:extLst>
              <a:ext uri="{FF2B5EF4-FFF2-40B4-BE49-F238E27FC236}">
                <a16:creationId xmlns="" xmlns:a16="http://schemas.microsoft.com/office/drawing/2014/main" id="{ACFE43A2-FF50-4437-B3B5-3925DDD7BAE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69A83A-DB35-4D53-BC2C-1D6259658766}" type="slidenum">
              <a:rPr lang="en-US" altLang="en-US">
                <a:latin typeface="Calibri" panose="020F0502020204030204" pitchFamily="34" charset="0"/>
                <a:cs typeface="Calibri" panose="020F0502020204030204" pitchFamily="34" charset="0"/>
              </a:rPr>
              <a:pPr eaLnBrk="1" hangingPunct="1"/>
              <a:t>36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390759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a16="http://schemas.microsoft.com/office/drawing/2014/main" xmlns="" id="{B8E7B69A-296F-4459-B5DF-F53EB5A52B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a:extLst>
              <a:ext uri="{FF2B5EF4-FFF2-40B4-BE49-F238E27FC236}">
                <a16:creationId xmlns:a16="http://schemas.microsoft.com/office/drawing/2014/main" xmlns="" id="{FB4E2D1C-C34D-40EF-9B90-36F114A019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4628" name="Slide Number Placeholder 3">
            <a:extLst>
              <a:ext uri="{FF2B5EF4-FFF2-40B4-BE49-F238E27FC236}">
                <a16:creationId xmlns:a16="http://schemas.microsoft.com/office/drawing/2014/main" xmlns="" id="{ACFE43A2-FF50-4437-B3B5-3925DDD7BAE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69A83A-DB35-4D53-BC2C-1D6259658766}" type="slidenum">
              <a:rPr lang="en-US" altLang="en-US">
                <a:latin typeface="Calibri" panose="020F0502020204030204" pitchFamily="34" charset="0"/>
                <a:cs typeface="Calibri" panose="020F0502020204030204" pitchFamily="34" charset="0"/>
              </a:rPr>
              <a:pPr eaLnBrk="1" hangingPunct="1"/>
              <a:t>37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1237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 xmlns:a16="http://schemas.microsoft.com/office/drawing/2014/main" id="{B8E7B69A-296F-4459-B5DF-F53EB5A52B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a:extLst>
              <a:ext uri="{FF2B5EF4-FFF2-40B4-BE49-F238E27FC236}">
                <a16:creationId xmlns="" xmlns:a16="http://schemas.microsoft.com/office/drawing/2014/main" id="{FB4E2D1C-C34D-40EF-9B90-36F114A019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4628" name="Slide Number Placeholder 3">
            <a:extLst>
              <a:ext uri="{FF2B5EF4-FFF2-40B4-BE49-F238E27FC236}">
                <a16:creationId xmlns="" xmlns:a16="http://schemas.microsoft.com/office/drawing/2014/main" id="{ACFE43A2-FF50-4437-B3B5-3925DDD7BAE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69A83A-DB35-4D53-BC2C-1D6259658766}" type="slidenum">
              <a:rPr lang="en-US" altLang="en-US">
                <a:latin typeface="Calibri" panose="020F0502020204030204" pitchFamily="34" charset="0"/>
                <a:cs typeface="Calibri" panose="020F0502020204030204" pitchFamily="34" charset="0"/>
              </a:rPr>
              <a:pPr eaLnBrk="1" hangingPunct="1"/>
              <a:t>38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52498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 xmlns:a16="http://schemas.microsoft.com/office/drawing/2014/main" id="{B8E7B69A-296F-4459-B5DF-F53EB5A52B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a:extLst>
              <a:ext uri="{FF2B5EF4-FFF2-40B4-BE49-F238E27FC236}">
                <a16:creationId xmlns="" xmlns:a16="http://schemas.microsoft.com/office/drawing/2014/main" id="{FB4E2D1C-C34D-40EF-9B90-36F114A019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4628" name="Slide Number Placeholder 3">
            <a:extLst>
              <a:ext uri="{FF2B5EF4-FFF2-40B4-BE49-F238E27FC236}">
                <a16:creationId xmlns="" xmlns:a16="http://schemas.microsoft.com/office/drawing/2014/main" id="{ACFE43A2-FF50-4437-B3B5-3925DDD7BAE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69A83A-DB35-4D53-BC2C-1D6259658766}" type="slidenum">
              <a:rPr lang="en-US" altLang="en-US">
                <a:latin typeface="Calibri" panose="020F0502020204030204" pitchFamily="34" charset="0"/>
                <a:cs typeface="Calibri" panose="020F0502020204030204" pitchFamily="34" charset="0"/>
              </a:rPr>
              <a:pPr eaLnBrk="1" hangingPunct="1"/>
              <a:t>43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3420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a16="http://schemas.microsoft.com/office/drawing/2014/main" xmlns="" id="{B8E7B69A-296F-4459-B5DF-F53EB5A52B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a:extLst>
              <a:ext uri="{FF2B5EF4-FFF2-40B4-BE49-F238E27FC236}">
                <a16:creationId xmlns:a16="http://schemas.microsoft.com/office/drawing/2014/main" xmlns="" id="{FB4E2D1C-C34D-40EF-9B90-36F114A019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4628" name="Slide Number Placeholder 3">
            <a:extLst>
              <a:ext uri="{FF2B5EF4-FFF2-40B4-BE49-F238E27FC236}">
                <a16:creationId xmlns:a16="http://schemas.microsoft.com/office/drawing/2014/main" xmlns="" id="{ACFE43A2-FF50-4437-B3B5-3925DDD7BAE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69A83A-DB35-4D53-BC2C-1D6259658766}" type="slidenum">
              <a:rPr lang="en-US" altLang="en-US">
                <a:latin typeface="Calibri" panose="020F0502020204030204" pitchFamily="34" charset="0"/>
                <a:cs typeface="Calibri" panose="020F0502020204030204" pitchFamily="34" charset="0"/>
              </a:rPr>
              <a:pPr eaLnBrk="1" hangingPunct="1"/>
              <a:t>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240567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a16="http://schemas.microsoft.com/office/drawing/2014/main" xmlns="" id="{B8E7B69A-296F-4459-B5DF-F53EB5A52B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a:extLst>
              <a:ext uri="{FF2B5EF4-FFF2-40B4-BE49-F238E27FC236}">
                <a16:creationId xmlns:a16="http://schemas.microsoft.com/office/drawing/2014/main" xmlns="" id="{FB4E2D1C-C34D-40EF-9B90-36F114A019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4628" name="Slide Number Placeholder 3">
            <a:extLst>
              <a:ext uri="{FF2B5EF4-FFF2-40B4-BE49-F238E27FC236}">
                <a16:creationId xmlns:a16="http://schemas.microsoft.com/office/drawing/2014/main" xmlns="" id="{ACFE43A2-FF50-4437-B3B5-3925DDD7BAE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69A83A-DB35-4D53-BC2C-1D6259658766}" type="slidenum">
              <a:rPr lang="en-US" altLang="en-US">
                <a:latin typeface="Calibri" panose="020F0502020204030204" pitchFamily="34" charset="0"/>
                <a:cs typeface="Calibri" panose="020F0502020204030204" pitchFamily="34" charset="0"/>
              </a:rPr>
              <a:pPr eaLnBrk="1" hangingPunct="1"/>
              <a:t>44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73567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 xmlns:a16="http://schemas.microsoft.com/office/drawing/2014/main" id="{B8E7B69A-296F-4459-B5DF-F53EB5A52B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a:extLst>
              <a:ext uri="{FF2B5EF4-FFF2-40B4-BE49-F238E27FC236}">
                <a16:creationId xmlns="" xmlns:a16="http://schemas.microsoft.com/office/drawing/2014/main" id="{FB4E2D1C-C34D-40EF-9B90-36F114A019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4628" name="Slide Number Placeholder 3">
            <a:extLst>
              <a:ext uri="{FF2B5EF4-FFF2-40B4-BE49-F238E27FC236}">
                <a16:creationId xmlns="" xmlns:a16="http://schemas.microsoft.com/office/drawing/2014/main" id="{ACFE43A2-FF50-4437-B3B5-3925DDD7BAE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69A83A-DB35-4D53-BC2C-1D6259658766}" type="slidenum">
              <a:rPr lang="en-US" altLang="en-US">
                <a:latin typeface="Calibri" panose="020F0502020204030204" pitchFamily="34" charset="0"/>
                <a:cs typeface="Calibri" panose="020F0502020204030204" pitchFamily="34" charset="0"/>
              </a:rPr>
              <a:pPr eaLnBrk="1" hangingPunct="1"/>
              <a:t>45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28857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 xmlns:a16="http://schemas.microsoft.com/office/drawing/2014/main" id="{B8E7B69A-296F-4459-B5DF-F53EB5A52B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a:extLst>
              <a:ext uri="{FF2B5EF4-FFF2-40B4-BE49-F238E27FC236}">
                <a16:creationId xmlns="" xmlns:a16="http://schemas.microsoft.com/office/drawing/2014/main" id="{FB4E2D1C-C34D-40EF-9B90-36F114A019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4628" name="Slide Number Placeholder 3">
            <a:extLst>
              <a:ext uri="{FF2B5EF4-FFF2-40B4-BE49-F238E27FC236}">
                <a16:creationId xmlns="" xmlns:a16="http://schemas.microsoft.com/office/drawing/2014/main" id="{ACFE43A2-FF50-4437-B3B5-3925DDD7BAE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69A83A-DB35-4D53-BC2C-1D6259658766}" type="slidenum">
              <a:rPr lang="en-US" altLang="en-US">
                <a:latin typeface="Calibri" panose="020F0502020204030204" pitchFamily="34" charset="0"/>
                <a:cs typeface="Calibri" panose="020F0502020204030204" pitchFamily="34" charset="0"/>
              </a:rPr>
              <a:pPr eaLnBrk="1" hangingPunct="1"/>
              <a:t>57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08269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a16="http://schemas.microsoft.com/office/drawing/2014/main" xmlns="" id="{B8E7B69A-296F-4459-B5DF-F53EB5A52B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a:extLst>
              <a:ext uri="{FF2B5EF4-FFF2-40B4-BE49-F238E27FC236}">
                <a16:creationId xmlns:a16="http://schemas.microsoft.com/office/drawing/2014/main" xmlns="" id="{FB4E2D1C-C34D-40EF-9B90-36F114A019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4628" name="Slide Number Placeholder 3">
            <a:extLst>
              <a:ext uri="{FF2B5EF4-FFF2-40B4-BE49-F238E27FC236}">
                <a16:creationId xmlns:a16="http://schemas.microsoft.com/office/drawing/2014/main" xmlns="" id="{ACFE43A2-FF50-4437-B3B5-3925DDD7BAE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69A83A-DB35-4D53-BC2C-1D6259658766}" type="slidenum">
              <a:rPr lang="en-US" altLang="en-US">
                <a:latin typeface="Calibri" panose="020F0502020204030204" pitchFamily="34" charset="0"/>
                <a:cs typeface="Calibri" panose="020F0502020204030204" pitchFamily="34" charset="0"/>
              </a:rPr>
              <a:pPr eaLnBrk="1" hangingPunct="1"/>
              <a:t>58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526013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a16="http://schemas.microsoft.com/office/drawing/2014/main" xmlns="" id="{B8E7B69A-296F-4459-B5DF-F53EB5A52B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a:extLst>
              <a:ext uri="{FF2B5EF4-FFF2-40B4-BE49-F238E27FC236}">
                <a16:creationId xmlns:a16="http://schemas.microsoft.com/office/drawing/2014/main" xmlns="" id="{FB4E2D1C-C34D-40EF-9B90-36F114A019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4628" name="Slide Number Placeholder 3">
            <a:extLst>
              <a:ext uri="{FF2B5EF4-FFF2-40B4-BE49-F238E27FC236}">
                <a16:creationId xmlns:a16="http://schemas.microsoft.com/office/drawing/2014/main" xmlns="" id="{ACFE43A2-FF50-4437-B3B5-3925DDD7BAE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69A83A-DB35-4D53-BC2C-1D6259658766}" type="slidenum">
              <a:rPr lang="en-US" altLang="en-US">
                <a:latin typeface="Calibri" panose="020F0502020204030204" pitchFamily="34" charset="0"/>
                <a:cs typeface="Calibri" panose="020F0502020204030204" pitchFamily="34" charset="0"/>
              </a:rPr>
              <a:pPr eaLnBrk="1" hangingPunct="1"/>
              <a:t>61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0678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a16="http://schemas.microsoft.com/office/drawing/2014/main" xmlns="" id="{B8E7B69A-296F-4459-B5DF-F53EB5A52B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a:extLst>
              <a:ext uri="{FF2B5EF4-FFF2-40B4-BE49-F238E27FC236}">
                <a16:creationId xmlns:a16="http://schemas.microsoft.com/office/drawing/2014/main" xmlns="" id="{FB4E2D1C-C34D-40EF-9B90-36F114A019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4628" name="Slide Number Placeholder 3">
            <a:extLst>
              <a:ext uri="{FF2B5EF4-FFF2-40B4-BE49-F238E27FC236}">
                <a16:creationId xmlns:a16="http://schemas.microsoft.com/office/drawing/2014/main" xmlns="" id="{ACFE43A2-FF50-4437-B3B5-3925DDD7BAE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69A83A-DB35-4D53-BC2C-1D6259658766}" type="slidenum">
              <a:rPr lang="en-US" altLang="en-US">
                <a:latin typeface="Calibri" panose="020F0502020204030204" pitchFamily="34" charset="0"/>
                <a:cs typeface="Calibri" panose="020F0502020204030204" pitchFamily="34" charset="0"/>
              </a:rPr>
              <a:pPr eaLnBrk="1" hangingPunct="1"/>
              <a:t>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5656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a16="http://schemas.microsoft.com/office/drawing/2014/main" xmlns="" id="{B8E7B69A-296F-4459-B5DF-F53EB5A52B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a:extLst>
              <a:ext uri="{FF2B5EF4-FFF2-40B4-BE49-F238E27FC236}">
                <a16:creationId xmlns:a16="http://schemas.microsoft.com/office/drawing/2014/main" xmlns="" id="{FB4E2D1C-C34D-40EF-9B90-36F114A019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4628" name="Slide Number Placeholder 3">
            <a:extLst>
              <a:ext uri="{FF2B5EF4-FFF2-40B4-BE49-F238E27FC236}">
                <a16:creationId xmlns:a16="http://schemas.microsoft.com/office/drawing/2014/main" xmlns="" id="{ACFE43A2-FF50-4437-B3B5-3925DDD7BAE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69A83A-DB35-4D53-BC2C-1D6259658766}" type="slidenum">
              <a:rPr lang="en-US" altLang="en-US">
                <a:latin typeface="Calibri" panose="020F0502020204030204" pitchFamily="34" charset="0"/>
                <a:cs typeface="Calibri" panose="020F0502020204030204" pitchFamily="34" charset="0"/>
              </a:rPr>
              <a:pPr eaLnBrk="1" hangingPunct="1"/>
              <a:t>10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25027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 xmlns:a16="http://schemas.microsoft.com/office/drawing/2014/main" id="{B8E7B69A-296F-4459-B5DF-F53EB5A52B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a:extLst>
              <a:ext uri="{FF2B5EF4-FFF2-40B4-BE49-F238E27FC236}">
                <a16:creationId xmlns="" xmlns:a16="http://schemas.microsoft.com/office/drawing/2014/main" id="{FB4E2D1C-C34D-40EF-9B90-36F114A019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4628" name="Slide Number Placeholder 3">
            <a:extLst>
              <a:ext uri="{FF2B5EF4-FFF2-40B4-BE49-F238E27FC236}">
                <a16:creationId xmlns="" xmlns:a16="http://schemas.microsoft.com/office/drawing/2014/main" id="{ACFE43A2-FF50-4437-B3B5-3925DDD7BAE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69A83A-DB35-4D53-BC2C-1D6259658766}" type="slidenum">
              <a:rPr lang="en-US" altLang="en-US">
                <a:latin typeface="Calibri" panose="020F0502020204030204" pitchFamily="34" charset="0"/>
                <a:cs typeface="Calibri" panose="020F0502020204030204" pitchFamily="34" charset="0"/>
              </a:rPr>
              <a:pPr eaLnBrk="1" hangingPunct="1"/>
              <a:t>11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60772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 xmlns:a16="http://schemas.microsoft.com/office/drawing/2014/main" id="{B8E7B69A-296F-4459-B5DF-F53EB5A52B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a:extLst>
              <a:ext uri="{FF2B5EF4-FFF2-40B4-BE49-F238E27FC236}">
                <a16:creationId xmlns="" xmlns:a16="http://schemas.microsoft.com/office/drawing/2014/main" id="{FB4E2D1C-C34D-40EF-9B90-36F114A019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4628" name="Slide Number Placeholder 3">
            <a:extLst>
              <a:ext uri="{FF2B5EF4-FFF2-40B4-BE49-F238E27FC236}">
                <a16:creationId xmlns="" xmlns:a16="http://schemas.microsoft.com/office/drawing/2014/main" id="{ACFE43A2-FF50-4437-B3B5-3925DDD7BAE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69A83A-DB35-4D53-BC2C-1D6259658766}" type="slidenum">
              <a:rPr lang="en-US" altLang="en-US">
                <a:latin typeface="Calibri" panose="020F0502020204030204" pitchFamily="34" charset="0"/>
                <a:cs typeface="Calibri" panose="020F0502020204030204" pitchFamily="34" charset="0"/>
              </a:rPr>
              <a:pPr eaLnBrk="1" hangingPunct="1"/>
              <a:t>12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5639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 xmlns:a16="http://schemas.microsoft.com/office/drawing/2014/main" id="{B8E7B69A-296F-4459-B5DF-F53EB5A52B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a:extLst>
              <a:ext uri="{FF2B5EF4-FFF2-40B4-BE49-F238E27FC236}">
                <a16:creationId xmlns="" xmlns:a16="http://schemas.microsoft.com/office/drawing/2014/main" id="{FB4E2D1C-C34D-40EF-9B90-36F114A019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4628" name="Slide Number Placeholder 3">
            <a:extLst>
              <a:ext uri="{FF2B5EF4-FFF2-40B4-BE49-F238E27FC236}">
                <a16:creationId xmlns="" xmlns:a16="http://schemas.microsoft.com/office/drawing/2014/main" id="{ACFE43A2-FF50-4437-B3B5-3925DDD7BAE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69A83A-DB35-4D53-BC2C-1D6259658766}" type="slidenum">
              <a:rPr lang="en-US" altLang="en-US">
                <a:latin typeface="Calibri" panose="020F0502020204030204" pitchFamily="34" charset="0"/>
                <a:cs typeface="Calibri" panose="020F0502020204030204" pitchFamily="34" charset="0"/>
              </a:rPr>
              <a:pPr eaLnBrk="1" hangingPunct="1"/>
              <a:t>13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4278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 xmlns:a16="http://schemas.microsoft.com/office/drawing/2014/main" id="{B8E7B69A-296F-4459-B5DF-F53EB5A52B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a:extLst>
              <a:ext uri="{FF2B5EF4-FFF2-40B4-BE49-F238E27FC236}">
                <a16:creationId xmlns="" xmlns:a16="http://schemas.microsoft.com/office/drawing/2014/main" id="{FB4E2D1C-C34D-40EF-9B90-36F114A019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4628" name="Slide Number Placeholder 3">
            <a:extLst>
              <a:ext uri="{FF2B5EF4-FFF2-40B4-BE49-F238E27FC236}">
                <a16:creationId xmlns="" xmlns:a16="http://schemas.microsoft.com/office/drawing/2014/main" id="{ACFE43A2-FF50-4437-B3B5-3925DDD7BAE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69A83A-DB35-4D53-BC2C-1D6259658766}" type="slidenum">
              <a:rPr lang="en-US" altLang="en-US">
                <a:latin typeface="Calibri" panose="020F0502020204030204" pitchFamily="34" charset="0"/>
                <a:cs typeface="Calibri" panose="020F0502020204030204" pitchFamily="34" charset="0"/>
              </a:rPr>
              <a:pPr eaLnBrk="1" hangingPunct="1"/>
              <a:t>14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49038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a16="http://schemas.microsoft.com/office/drawing/2014/main" xmlns="" id="{B8E7B69A-296F-4459-B5DF-F53EB5A52B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a:extLst>
              <a:ext uri="{FF2B5EF4-FFF2-40B4-BE49-F238E27FC236}">
                <a16:creationId xmlns:a16="http://schemas.microsoft.com/office/drawing/2014/main" xmlns="" id="{FB4E2D1C-C34D-40EF-9B90-36F114A019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4628" name="Slide Number Placeholder 3">
            <a:extLst>
              <a:ext uri="{FF2B5EF4-FFF2-40B4-BE49-F238E27FC236}">
                <a16:creationId xmlns:a16="http://schemas.microsoft.com/office/drawing/2014/main" xmlns="" id="{ACFE43A2-FF50-4437-B3B5-3925DDD7BAE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69A83A-DB35-4D53-BC2C-1D6259658766}" type="slidenum">
              <a:rPr lang="en-US" altLang="en-US">
                <a:latin typeface="Calibri" panose="020F0502020204030204" pitchFamily="34" charset="0"/>
                <a:cs typeface="Calibri" panose="020F0502020204030204" pitchFamily="34" charset="0"/>
              </a:rPr>
              <a:pPr eaLnBrk="1" hangingPunct="1"/>
              <a:t>15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46608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grpSp>
        <p:nvGrpSpPr>
          <p:cNvPr id="5" name="Group 18"/>
          <p:cNvGrpSpPr>
            <a:grpSpLocks/>
          </p:cNvGrpSpPr>
          <p:nvPr/>
        </p:nvGrpSpPr>
        <p:grpSpPr bwMode="auto">
          <a:xfrm>
            <a:off x="-4233" y="4953000"/>
            <a:ext cx="12196233"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7" name="Freeform 20"/>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1332767423 h 528"/>
                <a:gd name="T6" fmla="*/ 12001943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ct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endParaRPr lang="en-US" dirty="0"/>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ct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fld id="{A87E7DAC-538B-4888-88C6-3D1A35006A25}" type="datetime1">
              <a:rPr lang="en-US" smtClean="0"/>
              <a:t>12/29/2017</a:t>
            </a:fld>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A9A85AA3-D12B-4593-A8F1-D94BF564F1FA}" type="slidenum">
              <a:rPr lang="en-US" smtClean="0"/>
              <a:t>‹#›</a:t>
            </a:fld>
            <a:endParaRPr lang="en-US"/>
          </a:p>
        </p:txBody>
      </p:sp>
      <p:sp>
        <p:nvSpPr>
          <p:cNvPr id="14" name="Footer Placeholder 18"/>
          <p:cNvSpPr>
            <a:spLocks noGrp="1"/>
          </p:cNvSpPr>
          <p:nvPr>
            <p:ph type="ftr" sz="quarter" idx="12"/>
          </p:nvPr>
        </p:nvSpPr>
        <p:spPr>
          <a:xfrm>
            <a:off x="3657600" y="6408739"/>
            <a:ext cx="5317067" cy="365125"/>
          </a:xfrm>
        </p:spPr>
        <p:txBody>
          <a:bodyPr/>
          <a:lstStyle>
            <a:lvl1pPr>
              <a:defRPr>
                <a:solidFill>
                  <a:schemeClr val="accent1">
                    <a:tint val="20000"/>
                  </a:schemeClr>
                </a:solidFill>
              </a:defRPr>
            </a:lvl1pPr>
            <a:extLst/>
          </a:lstStyle>
          <a:p>
            <a:r>
              <a:rPr lang="en-US"/>
              <a:t>© Copyright 1992-2018 by Pearson Education, Inc. All Rights Reserved.</a:t>
            </a:r>
          </a:p>
        </p:txBody>
      </p:sp>
    </p:spTree>
    <p:extLst>
      <p:ext uri="{BB962C8B-B14F-4D97-AF65-F5344CB8AC3E}">
        <p14:creationId xmlns:p14="http://schemas.microsoft.com/office/powerpoint/2010/main" val="3279199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699337E2-773E-417C-96C0-2B74164E3ECF}" type="datetime1">
              <a:rPr lang="en-US" smtClean="0"/>
              <a:t>12/29/2017</a:t>
            </a:fld>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A9A85AA3-D12B-4593-A8F1-D94BF564F1FA}" type="slidenum">
              <a:rPr lang="en-US" smtClean="0"/>
              <a:t>‹#›</a:t>
            </a:fld>
            <a:endParaRPr lang="en-US"/>
          </a:p>
        </p:txBody>
      </p:sp>
    </p:spTree>
    <p:extLst>
      <p:ext uri="{BB962C8B-B14F-4D97-AF65-F5344CB8AC3E}">
        <p14:creationId xmlns:p14="http://schemas.microsoft.com/office/powerpoint/2010/main" val="3243374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0DC1C77B-0C90-489D-B3A2-C6A15448AC48}" type="datetime1">
              <a:rPr lang="en-US" smtClean="0"/>
              <a:t>12/29/2017</a:t>
            </a:fld>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A9A85AA3-D12B-4593-A8F1-D94BF564F1FA}" type="slidenum">
              <a:rPr lang="en-US" smtClean="0"/>
              <a:t>‹#›</a:t>
            </a:fld>
            <a:endParaRPr lang="en-US"/>
          </a:p>
        </p:txBody>
      </p:sp>
    </p:spTree>
    <p:extLst>
      <p:ext uri="{BB962C8B-B14F-4D97-AF65-F5344CB8AC3E}">
        <p14:creationId xmlns:p14="http://schemas.microsoft.com/office/powerpoint/2010/main" val="3242158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1"/>
          <p:cNvSpPr>
            <a:spLocks noGrp="1"/>
          </p:cNvSpPr>
          <p:nvPr>
            <p:ph type="ftr" sz="quarter" idx="11"/>
          </p:nvPr>
        </p:nvSpPr>
        <p:spPr>
          <a:xfrm>
            <a:off x="4488296" y="6408739"/>
            <a:ext cx="7044267" cy="365125"/>
          </a:xfrm>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A9A85AA3-D12B-4593-A8F1-D94BF564F1FA}" type="slidenum">
              <a:rPr lang="en-US" smtClean="0"/>
              <a:t>‹#›</a:t>
            </a:fld>
            <a:endParaRPr lang="en-US"/>
          </a:p>
        </p:txBody>
      </p:sp>
    </p:spTree>
    <p:extLst>
      <p:ext uri="{BB962C8B-B14F-4D97-AF65-F5344CB8AC3E}">
        <p14:creationId xmlns:p14="http://schemas.microsoft.com/office/powerpoint/2010/main" val="3147567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p>
        </p:txBody>
      </p:sp>
      <p:sp>
        <p:nvSpPr>
          <p:cNvPr id="6" name="Date Placeholder 3"/>
          <p:cNvSpPr>
            <a:spLocks noGrp="1"/>
          </p:cNvSpPr>
          <p:nvPr>
            <p:ph type="dt" sz="half" idx="10"/>
          </p:nvPr>
        </p:nvSpPr>
        <p:spPr/>
        <p:txBody>
          <a:bodyPr/>
          <a:lstStyle>
            <a:lvl1pPr>
              <a:defRPr smtClean="0"/>
            </a:lvl1pPr>
            <a:extLst/>
          </a:lstStyle>
          <a:p>
            <a:fld id="{AF663B6F-A2CA-411C-8495-1638A12A475F}" type="datetime1">
              <a:rPr lang="en-US" smtClean="0"/>
              <a:t>12/29/2017</a:t>
            </a:fld>
            <a:endParaRPr lang="en-US"/>
          </a:p>
        </p:txBody>
      </p:sp>
      <p:sp>
        <p:nvSpPr>
          <p:cNvPr id="8" name="Footer Placeholder 4"/>
          <p:cNvSpPr>
            <a:spLocks noGrp="1"/>
          </p:cNvSpPr>
          <p:nvPr>
            <p:ph type="ftr" sz="quarter" idx="11"/>
          </p:nvPr>
        </p:nvSpPr>
        <p:spPr>
          <a:xfrm>
            <a:off x="5486400" y="6408739"/>
            <a:ext cx="3488267" cy="365125"/>
          </a:xfrm>
        </p:spPr>
        <p:txBody>
          <a:bodyPr/>
          <a:lstStyle>
            <a:lvl1pPr>
              <a:defRPr/>
            </a:lvl1pPr>
            <a:extLst/>
          </a:lstStyle>
          <a:p>
            <a:r>
              <a:rPr lang="en-US"/>
              <a:t>© Copyright 1992-2018 by Pearson Education, Inc. All Rights Reserved.</a:t>
            </a:r>
          </a:p>
        </p:txBody>
      </p:sp>
      <p:sp>
        <p:nvSpPr>
          <p:cNvPr id="9" name="Slide Number Placeholder 5"/>
          <p:cNvSpPr>
            <a:spLocks noGrp="1"/>
          </p:cNvSpPr>
          <p:nvPr>
            <p:ph type="sldNum" sz="quarter" idx="12"/>
          </p:nvPr>
        </p:nvSpPr>
        <p:spPr/>
        <p:txBody>
          <a:bodyPr/>
          <a:lstStyle>
            <a:lvl1pPr>
              <a:defRPr/>
            </a:lvl1pPr>
          </a:lstStyle>
          <a:p>
            <a:fld id="{A9A85AA3-D12B-4593-A8F1-D94BF564F1FA}" type="slidenum">
              <a:rPr lang="en-US" smtClean="0"/>
              <a:t>‹#›</a:t>
            </a:fld>
            <a:endParaRPr lang="en-US"/>
          </a:p>
        </p:txBody>
      </p:sp>
    </p:spTree>
    <p:extLst>
      <p:ext uri="{BB962C8B-B14F-4D97-AF65-F5344CB8AC3E}">
        <p14:creationId xmlns:p14="http://schemas.microsoft.com/office/powerpoint/2010/main" val="2839817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5" name="Chevron 4"/>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Edit Master text styles</a:t>
            </a:r>
          </a:p>
        </p:txBody>
      </p:sp>
      <p:sp>
        <p:nvSpPr>
          <p:cNvPr id="6" name="Date Placeholder 3"/>
          <p:cNvSpPr>
            <a:spLocks noGrp="1"/>
          </p:cNvSpPr>
          <p:nvPr>
            <p:ph type="dt" sz="half" idx="10"/>
          </p:nvPr>
        </p:nvSpPr>
        <p:spPr/>
        <p:txBody>
          <a:bodyPr/>
          <a:lstStyle>
            <a:lvl1pPr>
              <a:defRPr smtClean="0"/>
            </a:lvl1pPr>
            <a:extLst/>
          </a:lstStyle>
          <a:p>
            <a:fld id="{B14866CC-BD2B-42FA-BB36-4FC68F2D54AC}" type="datetime1">
              <a:rPr lang="en-US" smtClean="0"/>
              <a:t>12/29/2017</a:t>
            </a:fld>
            <a:endParaRPr lang="en-US"/>
          </a:p>
        </p:txBody>
      </p:sp>
      <p:sp>
        <p:nvSpPr>
          <p:cNvPr id="7" name="Footer Placeholder 4"/>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8" name="Slide Number Placeholder 5"/>
          <p:cNvSpPr>
            <a:spLocks noGrp="1"/>
          </p:cNvSpPr>
          <p:nvPr>
            <p:ph type="sldNum" sz="quarter" idx="12"/>
          </p:nvPr>
        </p:nvSpPr>
        <p:spPr/>
        <p:txBody>
          <a:bodyPr/>
          <a:lstStyle>
            <a:lvl1pPr>
              <a:defRPr/>
            </a:lvl1pPr>
          </a:lstStyle>
          <a:p>
            <a:fld id="{A9A85AA3-D12B-4593-A8F1-D94BF564F1FA}" type="slidenum">
              <a:rPr lang="en-US" smtClean="0"/>
              <a:t>‹#›</a:t>
            </a:fld>
            <a:endParaRPr lang="en-US"/>
          </a:p>
        </p:txBody>
      </p:sp>
    </p:spTree>
    <p:extLst>
      <p:ext uri="{BB962C8B-B14F-4D97-AF65-F5344CB8AC3E}">
        <p14:creationId xmlns:p14="http://schemas.microsoft.com/office/powerpoint/2010/main" val="4187933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smtClean="0"/>
            </a:lvl1pPr>
            <a:extLst/>
          </a:lstStyle>
          <a:p>
            <a:fld id="{01D22265-B66D-484C-83F4-25187CD701E3}" type="datetime1">
              <a:rPr lang="en-US" smtClean="0"/>
              <a:t>12/29/2017</a:t>
            </a:fld>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A9A85AA3-D12B-4593-A8F1-D94BF564F1FA}" type="slidenum">
              <a:rPr lang="en-US" smtClean="0"/>
              <a:t>‹#›</a:t>
            </a:fld>
            <a:endParaRPr lang="en-US"/>
          </a:p>
        </p:txBody>
      </p:sp>
    </p:spTree>
    <p:extLst>
      <p:ext uri="{BB962C8B-B14F-4D97-AF65-F5344CB8AC3E}">
        <p14:creationId xmlns:p14="http://schemas.microsoft.com/office/powerpoint/2010/main" val="804909365"/>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mtClean="0"/>
            </a:lvl1pPr>
            <a:extLst/>
          </a:lstStyle>
          <a:p>
            <a:fld id="{B71E66D1-E4B3-479C-AC58-D142B6317DE7}" type="datetime1">
              <a:rPr lang="en-US" smtClean="0"/>
              <a:t>12/29/2017</a:t>
            </a:fld>
            <a:endParaRPr lang="en-US"/>
          </a:p>
        </p:txBody>
      </p:sp>
      <p:sp>
        <p:nvSpPr>
          <p:cNvPr id="8" name="Footer Placeholder 7"/>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9" name="Slide Number Placeholder 8"/>
          <p:cNvSpPr>
            <a:spLocks noGrp="1"/>
          </p:cNvSpPr>
          <p:nvPr>
            <p:ph type="sldNum" sz="quarter" idx="12"/>
          </p:nvPr>
        </p:nvSpPr>
        <p:spPr/>
        <p:txBody>
          <a:bodyPr/>
          <a:lstStyle>
            <a:lvl1pPr>
              <a:defRPr/>
            </a:lvl1pPr>
          </a:lstStyle>
          <a:p>
            <a:fld id="{A9A85AA3-D12B-4593-A8F1-D94BF564F1FA}" type="slidenum">
              <a:rPr lang="en-US" smtClean="0"/>
              <a:t>‹#›</a:t>
            </a:fld>
            <a:endParaRPr lang="en-US"/>
          </a:p>
        </p:txBody>
      </p:sp>
    </p:spTree>
    <p:extLst>
      <p:ext uri="{BB962C8B-B14F-4D97-AF65-F5344CB8AC3E}">
        <p14:creationId xmlns:p14="http://schemas.microsoft.com/office/powerpoint/2010/main" val="2495862619"/>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smtClean="0"/>
            </a:lvl1pPr>
            <a:extLst/>
          </a:lstStyle>
          <a:p>
            <a:fld id="{8E7B69C4-FB31-4CCD-906E-709D04E61D35}" type="datetime1">
              <a:rPr lang="en-US" smtClean="0"/>
              <a:t>12/29/2017</a:t>
            </a:fld>
            <a:endParaRPr lang="en-US"/>
          </a:p>
        </p:txBody>
      </p:sp>
      <p:sp>
        <p:nvSpPr>
          <p:cNvPr id="4" name="Footer Placeholder 3"/>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5" name="Slide Number Placeholder 4"/>
          <p:cNvSpPr>
            <a:spLocks noGrp="1"/>
          </p:cNvSpPr>
          <p:nvPr>
            <p:ph type="sldNum" sz="quarter" idx="12"/>
          </p:nvPr>
        </p:nvSpPr>
        <p:spPr/>
        <p:txBody>
          <a:bodyPr/>
          <a:lstStyle>
            <a:lvl1pPr>
              <a:defRPr/>
            </a:lvl1pPr>
          </a:lstStyle>
          <a:p>
            <a:fld id="{A9A85AA3-D12B-4593-A8F1-D94BF564F1FA}" type="slidenum">
              <a:rPr lang="en-US" smtClean="0"/>
              <a:t>‹#›</a:t>
            </a:fld>
            <a:endParaRPr lang="en-US"/>
          </a:p>
        </p:txBody>
      </p:sp>
    </p:spTree>
    <p:extLst>
      <p:ext uri="{BB962C8B-B14F-4D97-AF65-F5344CB8AC3E}">
        <p14:creationId xmlns:p14="http://schemas.microsoft.com/office/powerpoint/2010/main" val="3703433805"/>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89AE4564-6B8F-4061-B741-A5A8E8711C77}" type="datetime1">
              <a:rPr lang="en-US" smtClean="0"/>
              <a:t>12/29/2017</a:t>
            </a:fld>
            <a:endParaRPr lang="en-US"/>
          </a:p>
        </p:txBody>
      </p:sp>
      <p:sp>
        <p:nvSpPr>
          <p:cNvPr id="3"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4" name="Slide Number Placeholder 17"/>
          <p:cNvSpPr>
            <a:spLocks noGrp="1"/>
          </p:cNvSpPr>
          <p:nvPr>
            <p:ph type="sldNum" sz="quarter" idx="12"/>
          </p:nvPr>
        </p:nvSpPr>
        <p:spPr/>
        <p:txBody>
          <a:bodyPr/>
          <a:lstStyle>
            <a:lvl1pPr>
              <a:defRPr/>
            </a:lvl1pPr>
          </a:lstStyle>
          <a:p>
            <a:fld id="{A9A85AA3-D12B-4593-A8F1-D94BF564F1FA}" type="slidenum">
              <a:rPr lang="en-US" smtClean="0"/>
              <a:t>‹#›</a:t>
            </a:fld>
            <a:endParaRPr lang="en-US"/>
          </a:p>
        </p:txBody>
      </p:sp>
    </p:spTree>
    <p:extLst>
      <p:ext uri="{BB962C8B-B14F-4D97-AF65-F5344CB8AC3E}">
        <p14:creationId xmlns:p14="http://schemas.microsoft.com/office/powerpoint/2010/main" val="2123046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smtClean="0"/>
            </a:lvl1pPr>
            <a:extLst/>
          </a:lstStyle>
          <a:p>
            <a:fld id="{A9507B12-DB65-4C04-9891-863E272F1CB2}" type="datetime1">
              <a:rPr lang="en-US" smtClean="0"/>
              <a:t>12/29/2017</a:t>
            </a:fld>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A9A85AA3-D12B-4593-A8F1-D94BF564F1FA}" type="slidenum">
              <a:rPr lang="en-US" smtClean="0"/>
              <a:t>‹#›</a:t>
            </a:fld>
            <a:endParaRPr lang="en-US"/>
          </a:p>
        </p:txBody>
      </p:sp>
    </p:spTree>
    <p:extLst>
      <p:ext uri="{BB962C8B-B14F-4D97-AF65-F5344CB8AC3E}">
        <p14:creationId xmlns:p14="http://schemas.microsoft.com/office/powerpoint/2010/main" val="42825049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6" name="Freeform 18"/>
          <p:cNvSpPr>
            <a:spLocks/>
          </p:cNvSpPr>
          <p:nvPr/>
        </p:nvSpPr>
        <p:spPr bwMode="auto">
          <a:xfrm>
            <a:off x="647700" y="5938838"/>
            <a:ext cx="4921251"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7" name="Right Triangle 6"/>
          <p:cNvSpPr>
            <a:spLocks/>
          </p:cNvSpPr>
          <p:nvPr/>
        </p:nvSpPr>
        <p:spPr bwMode="auto">
          <a:xfrm>
            <a:off x="-8056" y="5791253"/>
            <a:ext cx="4536419"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8" name="Straight Connector 7"/>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10" name="Chevron 9"/>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fld id="{D35E9EA6-94CC-4D5E-92C4-C286C6604080}" type="datetime1">
              <a:rPr lang="en-US" smtClean="0"/>
              <a:t>12/29/2017</a:t>
            </a:fld>
            <a:endParaRPr lang="en-US"/>
          </a:p>
        </p:txBody>
      </p:sp>
      <p:sp>
        <p:nvSpPr>
          <p:cNvPr id="12" name="Footer Placeholder 5"/>
          <p:cNvSpPr>
            <a:spLocks noGrp="1"/>
          </p:cNvSpPr>
          <p:nvPr>
            <p:ph type="ftr" sz="quarter" idx="11"/>
          </p:nvPr>
        </p:nvSpPr>
        <p:spPr>
          <a:xfrm>
            <a:off x="5839884" y="6408739"/>
            <a:ext cx="3134783" cy="365125"/>
          </a:xfrm>
        </p:spPr>
        <p:txBody>
          <a:bodyPr/>
          <a:lstStyle>
            <a:lvl1pPr>
              <a:defRPr>
                <a:solidFill>
                  <a:schemeClr val="tx1"/>
                </a:solidFill>
              </a:defRPr>
            </a:lvl1pPr>
            <a:extLst/>
          </a:lstStyle>
          <a:p>
            <a:r>
              <a:rPr lang="en-US"/>
              <a:t>© Copyright 1992-2018 by Pearson Education, Inc. All Rights Reserved.</a:t>
            </a:r>
          </a:p>
        </p:txBody>
      </p:sp>
      <p:sp>
        <p:nvSpPr>
          <p:cNvPr id="13" name="Slide Number Placeholder 6"/>
          <p:cNvSpPr>
            <a:spLocks noGrp="1"/>
          </p:cNvSpPr>
          <p:nvPr>
            <p:ph type="sldNum" sz="quarter" idx="12"/>
          </p:nvPr>
        </p:nvSpPr>
        <p:spPr/>
        <p:txBody>
          <a:bodyPr/>
          <a:lstStyle>
            <a:lvl1pPr>
              <a:defRPr/>
            </a:lvl1pPr>
          </a:lstStyle>
          <a:p>
            <a:fld id="{A9A85AA3-D12B-4593-A8F1-D94BF564F1FA}" type="slidenum">
              <a:rPr lang="en-US" smtClean="0"/>
              <a:t>‹#›</a:t>
            </a:fld>
            <a:endParaRPr lang="en-US"/>
          </a:p>
        </p:txBody>
      </p:sp>
    </p:spTree>
    <p:extLst>
      <p:ext uri="{BB962C8B-B14F-4D97-AF65-F5344CB8AC3E}">
        <p14:creationId xmlns:p14="http://schemas.microsoft.com/office/powerpoint/2010/main" val="1504987273"/>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endParaRPr lang="en-US" dirty="0"/>
          </a:p>
        </p:txBody>
      </p:sp>
      <p:sp>
        <p:nvSpPr>
          <p:cNvPr id="1033" name="Text Placeholder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 name="Date Placeholder 9"/>
          <p:cNvSpPr>
            <a:spLocks noGrp="1"/>
          </p:cNvSpPr>
          <p:nvPr>
            <p:ph type="dt" sz="half" idx="2"/>
          </p:nvPr>
        </p:nvSpPr>
        <p:spPr>
          <a:xfrm>
            <a:off x="8970433" y="6408739"/>
            <a:ext cx="2559051"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Cambria" panose="02040503050406030204" pitchFamily="18" charset="0"/>
                <a:cs typeface="+mn-cs"/>
              </a:defRPr>
            </a:lvl1pPr>
            <a:extLst/>
          </a:lstStyle>
          <a:p>
            <a:fld id="{EF94F1A0-88D4-4267-9B36-85F72F499236}" type="datetime1">
              <a:rPr lang="en-US" smtClean="0"/>
              <a:t>12/29/2017</a:t>
            </a:fld>
            <a:endParaRPr lang="en-US"/>
          </a:p>
        </p:txBody>
      </p:sp>
      <p:sp>
        <p:nvSpPr>
          <p:cNvPr id="22" name="Footer Placeholder 21"/>
          <p:cNvSpPr>
            <a:spLocks noGrp="1"/>
          </p:cNvSpPr>
          <p:nvPr>
            <p:ph type="ftr" sz="quarter" idx="3"/>
          </p:nvPr>
        </p:nvSpPr>
        <p:spPr>
          <a:xfrm>
            <a:off x="609600" y="6408739"/>
            <a:ext cx="8365067"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Cambria" panose="02040503050406030204" pitchFamily="18" charset="0"/>
                <a:cs typeface="+mn-cs"/>
              </a:defRPr>
            </a:lvl1pPr>
            <a:extLst/>
          </a:lstStyle>
          <a:p>
            <a:r>
              <a:rPr lang="en-US"/>
              <a:t>© Copyright 1992-2018 by Pearson Education, Inc. All Rights Reserved.</a:t>
            </a:r>
          </a:p>
        </p:txBody>
      </p:sp>
      <p:sp>
        <p:nvSpPr>
          <p:cNvPr id="18" name="Slide Number Placeholder 17"/>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Cambria" panose="02040503050406030204" pitchFamily="18" charset="0"/>
                <a:cs typeface="Calibri" panose="020F0502020204030204" pitchFamily="34" charset="0"/>
              </a:defRPr>
            </a:lvl1pPr>
          </a:lstStyle>
          <a:p>
            <a:fld id="{A9A85AA3-D12B-4593-A8F1-D94BF564F1FA}" type="slidenum">
              <a:rPr lang="en-US" smtClean="0"/>
              <a:t>‹#›</a:t>
            </a:fld>
            <a:endParaRPr lang="en-US"/>
          </a:p>
        </p:txBody>
      </p:sp>
    </p:spTree>
    <p:extLst>
      <p:ext uri="{BB962C8B-B14F-4D97-AF65-F5344CB8AC3E}">
        <p14:creationId xmlns:p14="http://schemas.microsoft.com/office/powerpoint/2010/main" val="37792025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mbria" panose="02040503050406030204" pitchFamily="18" charset="0"/>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Cambria" panose="02040503050406030204" pitchFamily="18" charset="0"/>
          <a:ea typeface="+mn-ea"/>
          <a:cs typeface="+mn-cs"/>
        </a:defRPr>
      </a:lvl1pPr>
      <a:lvl2pPr marL="620713" indent="-228600" algn="l" rtl="0" eaLnBrk="1" fontAlgn="base" hangingPunct="1">
        <a:spcBef>
          <a:spcPts val="325"/>
        </a:spcBef>
        <a:spcAft>
          <a:spcPct val="0"/>
        </a:spcAft>
        <a:buClr>
          <a:schemeClr val="accent1"/>
        </a:buClr>
        <a:buFont typeface="Verdana" panose="020B0604030504040204" pitchFamily="34" charset="0"/>
        <a:buChar char="◦"/>
        <a:defRPr sz="2300" kern="1200">
          <a:solidFill>
            <a:schemeClr val="tx1"/>
          </a:solidFill>
          <a:latin typeface="Cambria" panose="02040503050406030204" pitchFamily="18" charset="0"/>
          <a:ea typeface="+mn-ea"/>
          <a:cs typeface="+mn-cs"/>
        </a:defRPr>
      </a:lvl2pPr>
      <a:lvl3pPr marL="858838" indent="-228600" algn="l" rtl="0" eaLnBrk="1" fontAlgn="base" hangingPunct="1">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Cambria" panose="02040503050406030204" pitchFamily="18" charset="0"/>
          <a:ea typeface="+mn-ea"/>
          <a:cs typeface="+mn-cs"/>
        </a:defRPr>
      </a:lvl3pPr>
      <a:lvl4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4pPr>
      <a:lvl5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267D70-6B16-4B03-9637-EB524514F7F8}"/>
              </a:ext>
            </a:extLst>
          </p:cNvPr>
          <p:cNvSpPr>
            <a:spLocks noGrp="1"/>
          </p:cNvSpPr>
          <p:nvPr>
            <p:ph type="ctr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Chapter 19</a:t>
            </a:r>
            <a:br>
              <a:rPr lang="en-US" dirty="0">
                <a:solidFill>
                  <a:srgbClr val="3380E6"/>
                </a:solidFill>
                <a:latin typeface="Calibri" panose="020F0502020204030204" pitchFamily="34" charset="0"/>
              </a:rPr>
            </a:br>
            <a:r>
              <a:rPr lang="en-US" dirty="0">
                <a:solidFill>
                  <a:srgbClr val="3380E6"/>
                </a:solidFill>
                <a:latin typeface="Calibri" panose="020F0502020204030204" pitchFamily="34" charset="0"/>
              </a:rPr>
              <a:t>Searching, Sorting and Big O</a:t>
            </a:r>
          </a:p>
        </p:txBody>
      </p:sp>
      <p:sp>
        <p:nvSpPr>
          <p:cNvPr id="10243" name="Subtitle 2">
            <a:extLst>
              <a:ext uri="{FF2B5EF4-FFF2-40B4-BE49-F238E27FC236}">
                <a16:creationId xmlns:a16="http://schemas.microsoft.com/office/drawing/2014/main" xmlns="" id="{709CAFA5-98F5-4DF3-8DCE-C18D5D5DA4AD}"/>
              </a:ext>
            </a:extLst>
          </p:cNvPr>
          <p:cNvSpPr>
            <a:spLocks noGrp="1"/>
          </p:cNvSpPr>
          <p:nvPr>
            <p:ph type="subTitle" idx="1"/>
          </p:nvPr>
        </p:nvSpPr>
        <p:spPr>
          <a:xfrm>
            <a:off x="2209800" y="3611563"/>
            <a:ext cx="7772400" cy="1200150"/>
          </a:xfrm>
        </p:spPr>
        <p:txBody>
          <a:bodyPr/>
          <a:lstStyle/>
          <a:p>
            <a:r>
              <a:rPr lang="en-US" altLang="en-US" dirty="0"/>
              <a:t>Java How to Program, </a:t>
            </a:r>
            <a:r>
              <a:rPr lang="en-US" altLang="en-US" dirty="0" smtClean="0"/>
              <a:t>11/e</a:t>
            </a:r>
            <a:endParaRPr lang="en-US" altLang="en-US" dirty="0"/>
          </a:p>
        </p:txBody>
      </p:sp>
      <p:sp>
        <p:nvSpPr>
          <p:cNvPr id="4" name="Footer Placeholder 3">
            <a:extLst>
              <a:ext uri="{FF2B5EF4-FFF2-40B4-BE49-F238E27FC236}">
                <a16:creationId xmlns:a16="http://schemas.microsoft.com/office/drawing/2014/main" xmlns="" id="{15046BBC-D2E3-4F64-9D4C-08C70F1C0B81}"/>
              </a:ext>
            </a:extLst>
          </p:cNvPr>
          <p:cNvSpPr>
            <a:spLocks noGrp="1"/>
          </p:cNvSpPr>
          <p:nvPr>
            <p:ph type="ftr" sz="quarter" idx="12"/>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282048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CD1008-4F06-4749-A84B-11884A6D4BAC}"/>
              </a:ext>
            </a:extLst>
          </p:cNvPr>
          <p:cNvSpPr>
            <a:spLocks noGrp="1"/>
          </p:cNvSpPr>
          <p:nvPr>
            <p:ph type="title"/>
          </p:nvPr>
        </p:nvSpPr>
        <p:spPr/>
        <p:txBody>
          <a:bodyPr/>
          <a:lstStyle/>
          <a:p>
            <a:pPr fontAlgn="auto">
              <a:spcAft>
                <a:spcPts val="0"/>
              </a:spcAft>
              <a:defRPr/>
            </a:pPr>
            <a:r>
              <a:rPr lang="en-US" dirty="0" smtClean="0">
                <a:solidFill>
                  <a:srgbClr val="24B5A1"/>
                </a:solidFill>
                <a:latin typeface="Calibri" panose="020F0502020204030204" pitchFamily="34" charset="0"/>
              </a:rPr>
              <a:t>19.3</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Big O Notation</a:t>
            </a:r>
            <a:endParaRPr lang="en-US" dirty="0">
              <a:solidFill>
                <a:srgbClr val="3380E6"/>
              </a:solidFill>
              <a:latin typeface="Calibri" panose="020F0502020204030204" pitchFamily="34" charset="0"/>
            </a:endParaRPr>
          </a:p>
        </p:txBody>
      </p:sp>
      <p:sp>
        <p:nvSpPr>
          <p:cNvPr id="14339" name="Text Placeholder 2">
            <a:extLst>
              <a:ext uri="{FF2B5EF4-FFF2-40B4-BE49-F238E27FC236}">
                <a16:creationId xmlns:a16="http://schemas.microsoft.com/office/drawing/2014/main" xmlns="" id="{A038E91B-6A14-4F01-B088-195612B6208B}"/>
              </a:ext>
            </a:extLst>
          </p:cNvPr>
          <p:cNvSpPr>
            <a:spLocks noGrp="1"/>
          </p:cNvSpPr>
          <p:nvPr>
            <p:ph type="body" idx="1"/>
          </p:nvPr>
        </p:nvSpPr>
        <p:spPr/>
        <p:txBody>
          <a:bodyPr/>
          <a:lstStyle/>
          <a:p>
            <a:r>
              <a:rPr lang="en-US" altLang="en-US" dirty="0">
                <a:solidFill>
                  <a:srgbClr val="000000"/>
                </a:solidFill>
                <a:latin typeface="Times New Roman" panose="02020603050405020304" pitchFamily="18" charset="0"/>
              </a:rPr>
              <a:t>Searching algorithms all accomplish the </a:t>
            </a:r>
            <a:r>
              <a:rPr lang="en-US" altLang="en-US" i="1" dirty="0">
                <a:solidFill>
                  <a:srgbClr val="000000"/>
                </a:solidFill>
                <a:latin typeface="Times New Roman" panose="02020603050405020304" pitchFamily="18" charset="0"/>
              </a:rPr>
              <a:t>same</a:t>
            </a:r>
            <a:r>
              <a:rPr lang="en-US" altLang="en-US" dirty="0">
                <a:solidFill>
                  <a:srgbClr val="000000"/>
                </a:solidFill>
                <a:latin typeface="Times New Roman" panose="02020603050405020304" pitchFamily="18" charset="0"/>
              </a:rPr>
              <a:t> goal—finding an </a:t>
            </a:r>
            <a:r>
              <a:rPr lang="en-US" altLang="en-US" dirty="0" smtClean="0">
                <a:solidFill>
                  <a:srgbClr val="000000"/>
                </a:solidFill>
                <a:latin typeface="Times New Roman" panose="02020603050405020304" pitchFamily="18" charset="0"/>
              </a:rPr>
              <a:t>element that </a:t>
            </a:r>
            <a:r>
              <a:rPr lang="en-US" altLang="en-US" dirty="0">
                <a:solidFill>
                  <a:srgbClr val="000000"/>
                </a:solidFill>
                <a:latin typeface="Times New Roman" panose="02020603050405020304" pitchFamily="18" charset="0"/>
              </a:rPr>
              <a:t>matches a given search key, if such an element does, in fact, exist. </a:t>
            </a:r>
          </a:p>
          <a:p>
            <a:r>
              <a:rPr lang="en-US" altLang="en-US" i="1" dirty="0">
                <a:solidFill>
                  <a:srgbClr val="000000"/>
                </a:solidFill>
                <a:latin typeface="Times New Roman" panose="02020603050405020304" pitchFamily="18" charset="0"/>
              </a:rPr>
              <a:t>The major difference is the amount of effort they require to complete the search. </a:t>
            </a:r>
          </a:p>
          <a:p>
            <a:r>
              <a:rPr lang="en-US" altLang="en-US" dirty="0">
                <a:solidFill>
                  <a:srgbClr val="0000FF"/>
                </a:solidFill>
                <a:latin typeface="Times New Roman" panose="02020603050405020304" pitchFamily="18" charset="0"/>
              </a:rPr>
              <a:t>Big O notation</a:t>
            </a:r>
            <a:r>
              <a:rPr lang="en-US" altLang="en-US" dirty="0">
                <a:solidFill>
                  <a:srgbClr val="000000"/>
                </a:solidFill>
                <a:latin typeface="Times New Roman" panose="02020603050405020304" pitchFamily="18" charset="0"/>
              </a:rPr>
              <a:t> indicates how hard an algorithm may have to work to solve a problem. </a:t>
            </a:r>
          </a:p>
          <a:p>
            <a:pPr lvl="1"/>
            <a:r>
              <a:rPr lang="en-US" altLang="en-US" dirty="0">
                <a:solidFill>
                  <a:srgbClr val="000000"/>
                </a:solidFill>
                <a:latin typeface="Times New Roman" panose="02020603050405020304" pitchFamily="18" charset="0"/>
              </a:rPr>
              <a:t>For searching and sorting algorithms, this depends particularly on how many data elements there are.</a:t>
            </a:r>
          </a:p>
        </p:txBody>
      </p:sp>
      <p:sp>
        <p:nvSpPr>
          <p:cNvPr id="4" name="Footer Placeholder 3">
            <a:extLst>
              <a:ext uri="{FF2B5EF4-FFF2-40B4-BE49-F238E27FC236}">
                <a16:creationId xmlns:a16="http://schemas.microsoft.com/office/drawing/2014/main" xmlns="" id="{F4FCE2D0-1077-4AE3-B8E4-7B814C02490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949963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CD1008-4F06-4749-A84B-11884A6D4BAC}"/>
              </a:ext>
            </a:extLst>
          </p:cNvPr>
          <p:cNvSpPr>
            <a:spLocks noGrp="1"/>
          </p:cNvSpPr>
          <p:nvPr>
            <p:ph type="title"/>
          </p:nvPr>
        </p:nvSpPr>
        <p:spPr/>
        <p:txBody>
          <a:bodyPr/>
          <a:lstStyle/>
          <a:p>
            <a:pPr fontAlgn="auto">
              <a:spcAft>
                <a:spcPts val="0"/>
              </a:spcAft>
              <a:defRPr/>
            </a:pPr>
            <a:r>
              <a:rPr lang="en-US" dirty="0" smtClean="0">
                <a:solidFill>
                  <a:srgbClr val="24B5A1"/>
                </a:solidFill>
                <a:latin typeface="Calibri" panose="020F0502020204030204" pitchFamily="34" charset="0"/>
              </a:rPr>
              <a:t>19.3.1</a:t>
            </a:r>
            <a:r>
              <a:rPr lang="en-US" dirty="0">
                <a:solidFill>
                  <a:srgbClr val="59D9B3"/>
                </a:solidFill>
                <a:latin typeface="Arial"/>
              </a:rPr>
              <a:t> </a:t>
            </a:r>
            <a:r>
              <a:rPr lang="en-US" i="1" dirty="0" smtClean="0">
                <a:solidFill>
                  <a:srgbClr val="33B38C"/>
                </a:solidFill>
                <a:latin typeface="Goudy Sans Medium"/>
              </a:rPr>
              <a:t>O</a:t>
            </a:r>
            <a:r>
              <a:rPr lang="en-US" dirty="0">
                <a:solidFill>
                  <a:srgbClr val="33B38C"/>
                </a:solidFill>
                <a:latin typeface="Goudy Sans Medium"/>
              </a:rPr>
              <a:t>(</a:t>
            </a:r>
            <a:r>
              <a:rPr lang="en-US" dirty="0" smtClean="0">
                <a:solidFill>
                  <a:srgbClr val="33B38C"/>
                </a:solidFill>
                <a:latin typeface="Goudy Sans Medium"/>
              </a:rPr>
              <a:t>1) Algorithms</a:t>
            </a:r>
            <a:endParaRPr lang="en-US" sz="3200" dirty="0">
              <a:solidFill>
                <a:srgbClr val="3380E6"/>
              </a:solidFill>
              <a:latin typeface="Lucida Console"/>
            </a:endParaRPr>
          </a:p>
        </p:txBody>
      </p:sp>
      <p:sp>
        <p:nvSpPr>
          <p:cNvPr id="14339" name="Text Placeholder 2">
            <a:extLst>
              <a:ext uri="{FF2B5EF4-FFF2-40B4-BE49-F238E27FC236}">
                <a16:creationId xmlns="" xmlns:a16="http://schemas.microsoft.com/office/drawing/2014/main" id="{A038E91B-6A14-4F01-B088-195612B6208B}"/>
              </a:ext>
            </a:extLst>
          </p:cNvPr>
          <p:cNvSpPr>
            <a:spLocks noGrp="1"/>
          </p:cNvSpPr>
          <p:nvPr>
            <p:ph type="body" idx="1"/>
          </p:nvPr>
        </p:nvSpPr>
        <p:spPr/>
        <p:txBody>
          <a:bodyPr/>
          <a:lstStyle/>
          <a:p>
            <a:r>
              <a:rPr lang="en-US" altLang="en-US" dirty="0">
                <a:solidFill>
                  <a:srgbClr val="000000"/>
                </a:solidFill>
                <a:latin typeface="Times New Roman" panose="02020603050405020304" pitchFamily="18" charset="0"/>
              </a:rPr>
              <a:t>If an algorithm is completely independent of the number of elements in the array, it is said to have a </a:t>
            </a:r>
            <a:r>
              <a:rPr lang="en-US" altLang="en-US" dirty="0">
                <a:solidFill>
                  <a:srgbClr val="0000FF"/>
                </a:solidFill>
                <a:latin typeface="Times New Roman" panose="02020603050405020304" pitchFamily="18" charset="0"/>
              </a:rPr>
              <a:t>constant run time</a:t>
            </a:r>
            <a:r>
              <a:rPr lang="en-US" altLang="en-US" dirty="0">
                <a:solidFill>
                  <a:srgbClr val="000000"/>
                </a:solidFill>
                <a:latin typeface="Times New Roman" panose="02020603050405020304" pitchFamily="18" charset="0"/>
              </a:rPr>
              <a:t>, which is represented in Big O notation as </a:t>
            </a:r>
            <a:r>
              <a:rPr lang="en-US" altLang="en-US" dirty="0">
                <a:solidFill>
                  <a:srgbClr val="0000FF"/>
                </a:solidFill>
                <a:latin typeface="Times New Roman" panose="02020603050405020304" pitchFamily="18" charset="0"/>
              </a:rPr>
              <a:t>O</a:t>
            </a:r>
            <a:r>
              <a:rPr lang="en-US" altLang="en-US" dirty="0">
                <a:solidFill>
                  <a:srgbClr val="52002B"/>
                </a:solidFill>
                <a:latin typeface="Times New Roman" panose="02020603050405020304" pitchFamily="18" charset="0"/>
              </a:rPr>
              <a:t>(</a:t>
            </a:r>
            <a:r>
              <a:rPr lang="en-US" altLang="en-US" dirty="0">
                <a:solidFill>
                  <a:srgbClr val="0000FF"/>
                </a:solidFill>
                <a:latin typeface="Times New Roman" panose="02020603050405020304" pitchFamily="18" charset="0"/>
              </a:rPr>
              <a:t>1</a:t>
            </a:r>
            <a:r>
              <a:rPr lang="en-US" altLang="en-US" dirty="0">
                <a:solidFill>
                  <a:srgbClr val="52002B"/>
                </a:solidFill>
                <a:latin typeface="Times New Roman" panose="02020603050405020304" pitchFamily="18" charset="0"/>
              </a:rPr>
              <a:t>)</a:t>
            </a:r>
            <a:r>
              <a:rPr lang="en-US" altLang="en-US" dirty="0">
                <a:solidFill>
                  <a:srgbClr val="000000"/>
                </a:solidFill>
                <a:latin typeface="Times New Roman" panose="02020603050405020304" pitchFamily="18" charset="0"/>
              </a:rPr>
              <a:t> and pronounced as “order one.”</a:t>
            </a:r>
            <a:r>
              <a:rPr lang="en-US" altLang="en-US" sz="2500" dirty="0">
                <a:solidFill>
                  <a:srgbClr val="000000"/>
                </a:solidFill>
                <a:latin typeface="Times New Roman" panose="02020603050405020304" pitchFamily="18" charset="0"/>
              </a:rPr>
              <a:t>  </a:t>
            </a:r>
          </a:p>
          <a:p>
            <a:pPr lvl="1"/>
            <a:r>
              <a:rPr lang="en-US" altLang="en-US" dirty="0">
                <a:solidFill>
                  <a:srgbClr val="000000"/>
                </a:solidFill>
                <a:latin typeface="Times New Roman" panose="02020603050405020304" pitchFamily="18" charset="0"/>
              </a:rPr>
              <a:t>An algorithm that’s </a:t>
            </a:r>
            <a:r>
              <a:rPr lang="en-US" altLang="en-US" i="1" dirty="0">
                <a:solidFill>
                  <a:srgbClr val="000000"/>
                </a:solidFill>
                <a:latin typeface="Times New Roman" panose="02020603050405020304" pitchFamily="18" charset="0"/>
              </a:rPr>
              <a:t>O</a:t>
            </a:r>
            <a:r>
              <a:rPr lang="en-US" altLang="en-US" dirty="0">
                <a:solidFill>
                  <a:srgbClr val="000000"/>
                </a:solidFill>
                <a:latin typeface="Times New Roman" panose="02020603050405020304" pitchFamily="18" charset="0"/>
              </a:rPr>
              <a:t>(1) does not necessarily require only one comparison. </a:t>
            </a:r>
          </a:p>
          <a:p>
            <a:pPr lvl="1"/>
            <a:r>
              <a:rPr lang="en-US" altLang="en-US" i="1" dirty="0">
                <a:solidFill>
                  <a:srgbClr val="000000"/>
                </a:solidFill>
                <a:latin typeface="Times New Roman" panose="02020603050405020304" pitchFamily="18" charset="0"/>
              </a:rPr>
              <a:t>O</a:t>
            </a:r>
            <a:r>
              <a:rPr lang="en-US" altLang="en-US" dirty="0">
                <a:solidFill>
                  <a:srgbClr val="000000"/>
                </a:solidFill>
                <a:latin typeface="Times New Roman" panose="02020603050405020304" pitchFamily="18" charset="0"/>
              </a:rPr>
              <a:t>(1) just means that the number of comparisons is </a:t>
            </a:r>
            <a:r>
              <a:rPr lang="en-US" altLang="en-US" i="1" dirty="0">
                <a:solidFill>
                  <a:srgbClr val="000000"/>
                </a:solidFill>
                <a:latin typeface="Times New Roman" panose="02020603050405020304" pitchFamily="18" charset="0"/>
              </a:rPr>
              <a:t>constant</a:t>
            </a:r>
            <a:r>
              <a:rPr lang="en-US" altLang="en-US" dirty="0">
                <a:solidFill>
                  <a:srgbClr val="000000"/>
                </a:solidFill>
                <a:latin typeface="Times New Roman" panose="02020603050405020304" pitchFamily="18" charset="0"/>
              </a:rPr>
              <a:t>—it does not grow as the size of the array increases. </a:t>
            </a:r>
          </a:p>
        </p:txBody>
      </p:sp>
      <p:sp>
        <p:nvSpPr>
          <p:cNvPr id="4" name="Footer Placeholder 3">
            <a:extLst>
              <a:ext uri="{FF2B5EF4-FFF2-40B4-BE49-F238E27FC236}">
                <a16:creationId xmlns="" xmlns:a16="http://schemas.microsoft.com/office/drawing/2014/main" id="{F4FCE2D0-1077-4AE3-B8E4-7B814C02490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355456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CD1008-4F06-4749-A84B-11884A6D4BAC}"/>
              </a:ext>
            </a:extLst>
          </p:cNvPr>
          <p:cNvSpPr>
            <a:spLocks noGrp="1"/>
          </p:cNvSpPr>
          <p:nvPr>
            <p:ph type="title"/>
          </p:nvPr>
        </p:nvSpPr>
        <p:spPr/>
        <p:txBody>
          <a:bodyPr/>
          <a:lstStyle/>
          <a:p>
            <a:pPr fontAlgn="auto">
              <a:spcAft>
                <a:spcPts val="0"/>
              </a:spcAft>
              <a:defRPr/>
            </a:pPr>
            <a:r>
              <a:rPr lang="en-US" dirty="0" smtClean="0">
                <a:solidFill>
                  <a:srgbClr val="24B5A1"/>
                </a:solidFill>
                <a:latin typeface="Calibri" panose="020F0502020204030204" pitchFamily="34" charset="0"/>
              </a:rPr>
              <a:t>19.3.2</a:t>
            </a:r>
            <a:r>
              <a:rPr lang="en-US" dirty="0">
                <a:solidFill>
                  <a:srgbClr val="59D9B3"/>
                </a:solidFill>
                <a:latin typeface="Arial"/>
              </a:rPr>
              <a:t> </a:t>
            </a:r>
            <a:r>
              <a:rPr lang="en-US" i="1" dirty="0" smtClean="0">
                <a:solidFill>
                  <a:srgbClr val="33B38C"/>
                </a:solidFill>
                <a:latin typeface="Goudy Sans Medium"/>
              </a:rPr>
              <a:t>O</a:t>
            </a:r>
            <a:r>
              <a:rPr lang="en-US" dirty="0" smtClean="0">
                <a:solidFill>
                  <a:srgbClr val="33B38C"/>
                </a:solidFill>
                <a:latin typeface="Goudy Sans Medium"/>
              </a:rPr>
              <a:t>(</a:t>
            </a:r>
            <a:r>
              <a:rPr lang="en-US" i="1" dirty="0" smtClean="0">
                <a:solidFill>
                  <a:srgbClr val="33B38C"/>
                </a:solidFill>
                <a:latin typeface="Goudy Sans Medium"/>
              </a:rPr>
              <a:t>n</a:t>
            </a:r>
            <a:r>
              <a:rPr lang="en-US" dirty="0" smtClean="0">
                <a:solidFill>
                  <a:srgbClr val="33B38C"/>
                </a:solidFill>
                <a:latin typeface="Goudy Sans Medium"/>
              </a:rPr>
              <a:t>) Algorithms</a:t>
            </a:r>
            <a:endParaRPr lang="en-US" sz="3200" dirty="0">
              <a:solidFill>
                <a:srgbClr val="3380E6"/>
              </a:solidFill>
              <a:latin typeface="Lucida Console"/>
            </a:endParaRPr>
          </a:p>
        </p:txBody>
      </p:sp>
      <p:sp>
        <p:nvSpPr>
          <p:cNvPr id="14339" name="Text Placeholder 2">
            <a:extLst>
              <a:ext uri="{FF2B5EF4-FFF2-40B4-BE49-F238E27FC236}">
                <a16:creationId xmlns="" xmlns:a16="http://schemas.microsoft.com/office/drawing/2014/main" id="{A038E91B-6A14-4F01-B088-195612B6208B}"/>
              </a:ext>
            </a:extLst>
          </p:cNvPr>
          <p:cNvSpPr>
            <a:spLocks noGrp="1"/>
          </p:cNvSpPr>
          <p:nvPr>
            <p:ph type="body" idx="1"/>
          </p:nvPr>
        </p:nvSpPr>
        <p:spPr/>
        <p:txBody>
          <a:bodyPr/>
          <a:lstStyle/>
          <a:p>
            <a:r>
              <a:rPr lang="en-US" altLang="en-US" dirty="0">
                <a:solidFill>
                  <a:srgbClr val="000000"/>
                </a:solidFill>
                <a:latin typeface="Times New Roman" panose="02020603050405020304" pitchFamily="18" charset="0"/>
              </a:rPr>
              <a:t>An algorithm that requires a total of </a:t>
            </a:r>
            <a:r>
              <a:rPr lang="en-US" altLang="en-US" i="1" dirty="0">
                <a:solidFill>
                  <a:srgbClr val="000000"/>
                </a:solidFill>
                <a:latin typeface="Times New Roman" panose="02020603050405020304" pitchFamily="18" charset="0"/>
              </a:rPr>
              <a:t>n </a:t>
            </a:r>
            <a:r>
              <a:rPr lang="en-US" altLang="en-US" dirty="0">
                <a:solidFill>
                  <a:srgbClr val="000000"/>
                </a:solidFill>
                <a:latin typeface="Times New Roman" panose="02020603050405020304" pitchFamily="18" charset="0"/>
              </a:rPr>
              <a:t>– 1 comparisons is said to be </a:t>
            </a:r>
            <a:r>
              <a:rPr lang="en-US" altLang="en-US" i="1" dirty="0">
                <a:solidFill>
                  <a:srgbClr val="0000FF"/>
                </a:solidFill>
                <a:latin typeface="Times New Roman" panose="02020603050405020304" pitchFamily="18" charset="0"/>
              </a:rPr>
              <a:t>O</a:t>
            </a:r>
            <a:r>
              <a:rPr lang="en-US" altLang="en-US" dirty="0">
                <a:solidFill>
                  <a:srgbClr val="52002B"/>
                </a:solidFill>
                <a:latin typeface="Times New Roman" panose="02020603050405020304" pitchFamily="18" charset="0"/>
              </a:rPr>
              <a:t>(</a:t>
            </a:r>
            <a:r>
              <a:rPr lang="en-US" altLang="en-US" i="1" dirty="0">
                <a:solidFill>
                  <a:srgbClr val="0000FF"/>
                </a:solidFill>
                <a:latin typeface="Times New Roman" panose="02020603050405020304" pitchFamily="18" charset="0"/>
              </a:rPr>
              <a:t>n</a:t>
            </a:r>
            <a:r>
              <a:rPr lang="en-US" altLang="en-US" dirty="0">
                <a:solidFill>
                  <a:srgbClr val="52002B"/>
                </a:solidFill>
                <a:latin typeface="Times New Roman" panose="02020603050405020304" pitchFamily="18" charset="0"/>
              </a:rPr>
              <a:t>)</a:t>
            </a:r>
            <a:r>
              <a:rPr lang="en-US" altLang="en-US" i="1" dirty="0">
                <a:solidFill>
                  <a:srgbClr val="000000"/>
                </a:solidFill>
                <a:latin typeface="Times New Roman" panose="02020603050405020304" pitchFamily="18" charset="0"/>
              </a:rPr>
              <a:t>. </a:t>
            </a:r>
          </a:p>
          <a:p>
            <a:pPr lvl="1"/>
            <a:r>
              <a:rPr lang="en-US" altLang="en-US" dirty="0">
                <a:solidFill>
                  <a:srgbClr val="000000"/>
                </a:solidFill>
                <a:latin typeface="Times New Roman" panose="02020603050405020304" pitchFamily="18" charset="0"/>
              </a:rPr>
              <a:t>An </a:t>
            </a:r>
            <a:r>
              <a:rPr lang="en-US" altLang="en-US" i="1" dirty="0">
                <a:solidFill>
                  <a:srgbClr val="000000"/>
                </a:solidFill>
                <a:latin typeface="Times New Roman" panose="02020603050405020304" pitchFamily="18" charset="0"/>
              </a:rPr>
              <a:t>O</a:t>
            </a:r>
            <a:r>
              <a:rPr lang="en-US" altLang="en-US" dirty="0">
                <a:solidFill>
                  <a:srgbClr val="000000"/>
                </a:solidFill>
                <a:latin typeface="Times New Roman" panose="02020603050405020304" pitchFamily="18" charset="0"/>
              </a:rPr>
              <a:t>(</a:t>
            </a:r>
            <a:r>
              <a:rPr lang="en-US" altLang="en-US" i="1" dirty="0">
                <a:solidFill>
                  <a:srgbClr val="000000"/>
                </a:solidFill>
                <a:latin typeface="Times New Roman" panose="02020603050405020304" pitchFamily="18" charset="0"/>
              </a:rPr>
              <a:t>n</a:t>
            </a:r>
            <a:r>
              <a:rPr lang="en-US" altLang="en-US" dirty="0">
                <a:solidFill>
                  <a:srgbClr val="000000"/>
                </a:solidFill>
                <a:latin typeface="Times New Roman" panose="02020603050405020304" pitchFamily="18" charset="0"/>
              </a:rPr>
              <a:t>) algorithm is referred to as having a </a:t>
            </a:r>
            <a:r>
              <a:rPr lang="en-US" altLang="en-US" dirty="0">
                <a:solidFill>
                  <a:srgbClr val="0000FF"/>
                </a:solidFill>
                <a:latin typeface="Times New Roman" panose="02020603050405020304" pitchFamily="18" charset="0"/>
              </a:rPr>
              <a:t>linear run time</a:t>
            </a:r>
            <a:r>
              <a:rPr lang="en-US" altLang="en-US" dirty="0">
                <a:solidFill>
                  <a:srgbClr val="000000"/>
                </a:solidFill>
                <a:latin typeface="Times New Roman" panose="02020603050405020304" pitchFamily="18" charset="0"/>
              </a:rPr>
              <a:t>. </a:t>
            </a:r>
          </a:p>
          <a:p>
            <a:pPr lvl="1"/>
            <a:r>
              <a:rPr lang="en-US" altLang="en-US" i="1" dirty="0">
                <a:solidFill>
                  <a:srgbClr val="000000"/>
                </a:solidFill>
                <a:latin typeface="Times New Roman" panose="02020603050405020304" pitchFamily="18" charset="0"/>
              </a:rPr>
              <a:t>O</a:t>
            </a:r>
            <a:r>
              <a:rPr lang="en-US" altLang="en-US" dirty="0">
                <a:solidFill>
                  <a:srgbClr val="000000"/>
                </a:solidFill>
                <a:latin typeface="Times New Roman" panose="02020603050405020304" pitchFamily="18" charset="0"/>
              </a:rPr>
              <a:t>(</a:t>
            </a:r>
            <a:r>
              <a:rPr lang="en-US" altLang="en-US" i="1" dirty="0">
                <a:solidFill>
                  <a:srgbClr val="000000"/>
                </a:solidFill>
                <a:latin typeface="Times New Roman" panose="02020603050405020304" pitchFamily="18" charset="0"/>
              </a:rPr>
              <a:t>n</a:t>
            </a:r>
            <a:r>
              <a:rPr lang="en-US" altLang="en-US" dirty="0">
                <a:solidFill>
                  <a:srgbClr val="000000"/>
                </a:solidFill>
                <a:latin typeface="Times New Roman" panose="02020603050405020304" pitchFamily="18" charset="0"/>
              </a:rPr>
              <a:t>)</a:t>
            </a:r>
            <a:r>
              <a:rPr lang="en-US" altLang="en-US" i="1" dirty="0">
                <a:solidFill>
                  <a:srgbClr val="000000"/>
                </a:solidFill>
                <a:latin typeface="Times New Roman" panose="02020603050405020304" pitchFamily="18" charset="0"/>
              </a:rPr>
              <a:t> </a:t>
            </a:r>
            <a:r>
              <a:rPr lang="en-US" altLang="en-US" dirty="0">
                <a:solidFill>
                  <a:srgbClr val="000000"/>
                </a:solidFill>
                <a:latin typeface="Times New Roman" panose="02020603050405020304" pitchFamily="18" charset="0"/>
              </a:rPr>
              <a:t>is often pronounced “on the order of </a:t>
            </a:r>
            <a:r>
              <a:rPr lang="en-US" altLang="en-US" i="1" dirty="0">
                <a:solidFill>
                  <a:srgbClr val="000000"/>
                </a:solidFill>
                <a:latin typeface="Times New Roman" panose="02020603050405020304" pitchFamily="18" charset="0"/>
              </a:rPr>
              <a:t>n</a:t>
            </a:r>
            <a:r>
              <a:rPr lang="en-US" altLang="en-US" dirty="0">
                <a:solidFill>
                  <a:srgbClr val="000000"/>
                </a:solidFill>
                <a:latin typeface="Times New Roman" panose="02020603050405020304" pitchFamily="18" charset="0"/>
              </a:rPr>
              <a:t>” or simply “order </a:t>
            </a:r>
            <a:r>
              <a:rPr lang="en-US" altLang="en-US" i="1" dirty="0">
                <a:solidFill>
                  <a:srgbClr val="000000"/>
                </a:solidFill>
                <a:latin typeface="Times New Roman" panose="02020603050405020304" pitchFamily="18" charset="0"/>
              </a:rPr>
              <a:t>n.</a:t>
            </a:r>
            <a:r>
              <a:rPr lang="en-US" altLang="en-US" dirty="0">
                <a:solidFill>
                  <a:srgbClr val="000000"/>
                </a:solidFill>
                <a:latin typeface="Times New Roman" panose="02020603050405020304" pitchFamily="18" charset="0"/>
              </a:rPr>
              <a:t>”</a:t>
            </a:r>
          </a:p>
        </p:txBody>
      </p:sp>
      <p:sp>
        <p:nvSpPr>
          <p:cNvPr id="4" name="Footer Placeholder 3">
            <a:extLst>
              <a:ext uri="{FF2B5EF4-FFF2-40B4-BE49-F238E27FC236}">
                <a16:creationId xmlns="" xmlns:a16="http://schemas.microsoft.com/office/drawing/2014/main" id="{F4FCE2D0-1077-4AE3-B8E4-7B814C02490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528860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CD1008-4F06-4749-A84B-11884A6D4BAC}"/>
              </a:ext>
            </a:extLst>
          </p:cNvPr>
          <p:cNvSpPr>
            <a:spLocks noGrp="1"/>
          </p:cNvSpPr>
          <p:nvPr>
            <p:ph type="title"/>
          </p:nvPr>
        </p:nvSpPr>
        <p:spPr/>
        <p:txBody>
          <a:bodyPr/>
          <a:lstStyle/>
          <a:p>
            <a:pPr fontAlgn="auto">
              <a:spcAft>
                <a:spcPts val="0"/>
              </a:spcAft>
              <a:defRPr/>
            </a:pPr>
            <a:r>
              <a:rPr lang="en-US" dirty="0" smtClean="0">
                <a:solidFill>
                  <a:srgbClr val="24B5A1"/>
                </a:solidFill>
                <a:latin typeface="Calibri" panose="020F0502020204030204" pitchFamily="34" charset="0"/>
              </a:rPr>
              <a:t>19.3.3</a:t>
            </a:r>
            <a:r>
              <a:rPr lang="en-US" dirty="0">
                <a:solidFill>
                  <a:srgbClr val="59D9B3"/>
                </a:solidFill>
                <a:latin typeface="Arial"/>
              </a:rPr>
              <a:t> </a:t>
            </a:r>
            <a:r>
              <a:rPr lang="en-US" i="1" dirty="0" smtClean="0">
                <a:solidFill>
                  <a:srgbClr val="33B38C"/>
                </a:solidFill>
                <a:latin typeface="Goudy Sans Medium"/>
              </a:rPr>
              <a:t>O</a:t>
            </a:r>
            <a:r>
              <a:rPr lang="en-US" dirty="0" smtClean="0">
                <a:solidFill>
                  <a:srgbClr val="33B38C"/>
                </a:solidFill>
                <a:latin typeface="Goudy Sans Medium"/>
              </a:rPr>
              <a:t>(</a:t>
            </a:r>
            <a:r>
              <a:rPr lang="en-US" i="1" dirty="0" smtClean="0">
                <a:solidFill>
                  <a:srgbClr val="33B38C"/>
                </a:solidFill>
                <a:latin typeface="Goudy Sans Medium"/>
              </a:rPr>
              <a:t>n</a:t>
            </a:r>
            <a:r>
              <a:rPr lang="en-US" i="1" baseline="30000" dirty="0" smtClean="0">
                <a:solidFill>
                  <a:srgbClr val="33B38C"/>
                </a:solidFill>
                <a:latin typeface="Goudy Sans Medium"/>
              </a:rPr>
              <a:t>2</a:t>
            </a:r>
            <a:r>
              <a:rPr lang="en-US" dirty="0" smtClean="0">
                <a:solidFill>
                  <a:srgbClr val="33B38C"/>
                </a:solidFill>
                <a:latin typeface="Goudy Sans Medium"/>
              </a:rPr>
              <a:t>) Algorithms</a:t>
            </a:r>
            <a:endParaRPr lang="en-US" sz="3200" dirty="0">
              <a:solidFill>
                <a:srgbClr val="3380E6"/>
              </a:solidFill>
              <a:latin typeface="Lucida Console"/>
            </a:endParaRPr>
          </a:p>
        </p:txBody>
      </p:sp>
      <p:sp>
        <p:nvSpPr>
          <p:cNvPr id="14339" name="Text Placeholder 2">
            <a:extLst>
              <a:ext uri="{FF2B5EF4-FFF2-40B4-BE49-F238E27FC236}">
                <a16:creationId xmlns="" xmlns:a16="http://schemas.microsoft.com/office/drawing/2014/main" id="{A038E91B-6A14-4F01-B088-195612B6208B}"/>
              </a:ext>
            </a:extLst>
          </p:cNvPr>
          <p:cNvSpPr>
            <a:spLocks noGrp="1"/>
          </p:cNvSpPr>
          <p:nvPr>
            <p:ph type="body" idx="1"/>
          </p:nvPr>
        </p:nvSpPr>
        <p:spPr/>
        <p:txBody>
          <a:bodyPr/>
          <a:lstStyle/>
          <a:p>
            <a:pPr>
              <a:lnSpc>
                <a:spcPct val="90000"/>
              </a:lnSpc>
            </a:pPr>
            <a:r>
              <a:rPr lang="en-US" altLang="en-US" dirty="0">
                <a:solidFill>
                  <a:srgbClr val="000000"/>
                </a:solidFill>
                <a:latin typeface="Times New Roman" panose="02020603050405020304" pitchFamily="18" charset="0"/>
              </a:rPr>
              <a:t>Constant factors are omitted in Big O notation.</a:t>
            </a:r>
          </a:p>
          <a:p>
            <a:pPr>
              <a:lnSpc>
                <a:spcPct val="90000"/>
              </a:lnSpc>
            </a:pPr>
            <a:r>
              <a:rPr lang="en-US" altLang="en-US" dirty="0">
                <a:solidFill>
                  <a:srgbClr val="000000"/>
                </a:solidFill>
                <a:latin typeface="Times New Roman" panose="02020603050405020304" pitchFamily="18" charset="0"/>
              </a:rPr>
              <a:t>Big O is concerned with how an algorithm’s run time grows in relation to the number of items processed. </a:t>
            </a:r>
          </a:p>
          <a:p>
            <a:pPr>
              <a:lnSpc>
                <a:spcPct val="90000"/>
              </a:lnSpc>
            </a:pPr>
            <a:r>
              <a:rPr lang="en-US" altLang="en-US" dirty="0">
                <a:solidFill>
                  <a:srgbClr val="0000FF"/>
                </a:solidFill>
                <a:latin typeface="Times New Roman" panose="02020603050405020304" pitchFamily="18" charset="0"/>
              </a:rPr>
              <a:t>O</a:t>
            </a:r>
            <a:r>
              <a:rPr lang="en-US" altLang="en-US" dirty="0">
                <a:solidFill>
                  <a:srgbClr val="52002B"/>
                </a:solidFill>
                <a:latin typeface="Times New Roman" panose="02020603050405020304" pitchFamily="18" charset="0"/>
              </a:rPr>
              <a:t>(</a:t>
            </a:r>
            <a:r>
              <a:rPr lang="en-US" altLang="en-US" dirty="0">
                <a:solidFill>
                  <a:srgbClr val="0000FF"/>
                </a:solidFill>
                <a:latin typeface="Times New Roman" panose="02020603050405020304" pitchFamily="18" charset="0"/>
              </a:rPr>
              <a:t>n</a:t>
            </a:r>
            <a:r>
              <a:rPr lang="en-US" altLang="en-US" baseline="30000" dirty="0">
                <a:solidFill>
                  <a:srgbClr val="52002B"/>
                </a:solidFill>
                <a:latin typeface="Times New Roman" panose="02020603050405020304" pitchFamily="18" charset="0"/>
              </a:rPr>
              <a:t>2</a:t>
            </a:r>
            <a:r>
              <a:rPr lang="en-US" altLang="en-US" dirty="0">
                <a:solidFill>
                  <a:srgbClr val="52002B"/>
                </a:solidFill>
                <a:latin typeface="Times New Roman" panose="02020603050405020304" pitchFamily="18" charset="0"/>
              </a:rPr>
              <a:t>)</a:t>
            </a:r>
            <a:r>
              <a:rPr lang="en-US" altLang="en-US" b="1" dirty="0">
                <a:solidFill>
                  <a:srgbClr val="000000"/>
                </a:solidFill>
                <a:latin typeface="Times New Roman" panose="02020603050405020304" pitchFamily="18" charset="0"/>
              </a:rPr>
              <a:t> is referred to as </a:t>
            </a:r>
            <a:r>
              <a:rPr lang="en-US" altLang="en-US" b="1" dirty="0">
                <a:solidFill>
                  <a:srgbClr val="0000FF"/>
                </a:solidFill>
                <a:latin typeface="Times New Roman" panose="02020603050405020304" pitchFamily="18" charset="0"/>
              </a:rPr>
              <a:t>quadratic run time</a:t>
            </a:r>
            <a:r>
              <a:rPr lang="en-US" altLang="en-US" b="1" dirty="0">
                <a:solidFill>
                  <a:srgbClr val="000000"/>
                </a:solidFill>
                <a:latin typeface="Times New Roman" panose="02020603050405020304" pitchFamily="18" charset="0"/>
              </a:rPr>
              <a:t> and pronounced “on the order of </a:t>
            </a:r>
            <a:r>
              <a:rPr lang="en-US" altLang="en-US" b="1" i="1" dirty="0">
                <a:solidFill>
                  <a:srgbClr val="000000"/>
                </a:solidFill>
                <a:latin typeface="Times New Roman" panose="02020603050405020304" pitchFamily="18" charset="0"/>
              </a:rPr>
              <a:t>n-squared” or more simply “order n-squared.”</a:t>
            </a:r>
          </a:p>
          <a:p>
            <a:pPr lvl="1">
              <a:lnSpc>
                <a:spcPct val="90000"/>
              </a:lnSpc>
            </a:pPr>
            <a:r>
              <a:rPr lang="en-US" altLang="en-US" dirty="0">
                <a:solidFill>
                  <a:srgbClr val="000000"/>
                </a:solidFill>
                <a:latin typeface="Times New Roman" panose="02020603050405020304" pitchFamily="18" charset="0"/>
              </a:rPr>
              <a:t>When </a:t>
            </a:r>
            <a:r>
              <a:rPr lang="en-US" altLang="en-US" i="1" dirty="0">
                <a:solidFill>
                  <a:srgbClr val="000000"/>
                </a:solidFill>
                <a:latin typeface="Times New Roman" panose="02020603050405020304" pitchFamily="18" charset="0"/>
              </a:rPr>
              <a:t>n is small, O</a:t>
            </a:r>
            <a:r>
              <a:rPr lang="en-US" altLang="en-US" dirty="0">
                <a:solidFill>
                  <a:srgbClr val="000000"/>
                </a:solidFill>
                <a:latin typeface="Times New Roman" panose="02020603050405020304" pitchFamily="18" charset="0"/>
              </a:rPr>
              <a:t>(</a:t>
            </a:r>
            <a:r>
              <a:rPr lang="en-US" altLang="en-US" i="1" dirty="0">
                <a:solidFill>
                  <a:srgbClr val="000000"/>
                </a:solidFill>
                <a:latin typeface="Times New Roman" panose="02020603050405020304" pitchFamily="18" charset="0"/>
              </a:rPr>
              <a:t>n</a:t>
            </a:r>
            <a:r>
              <a:rPr lang="en-US" altLang="en-US" i="1" baseline="30000" dirty="0">
                <a:solidFill>
                  <a:srgbClr val="000000"/>
                </a:solidFill>
                <a:latin typeface="Times New Roman" panose="02020603050405020304" pitchFamily="18" charset="0"/>
              </a:rPr>
              <a:t>2</a:t>
            </a:r>
            <a:r>
              <a:rPr lang="en-US" altLang="en-US" dirty="0">
                <a:solidFill>
                  <a:srgbClr val="000000"/>
                </a:solidFill>
                <a:latin typeface="Times New Roman" panose="02020603050405020304" pitchFamily="18" charset="0"/>
              </a:rPr>
              <a:t>)</a:t>
            </a:r>
            <a:r>
              <a:rPr lang="en-US" altLang="en-US" i="1" dirty="0">
                <a:solidFill>
                  <a:srgbClr val="000000"/>
                </a:solidFill>
                <a:latin typeface="Times New Roman" panose="02020603050405020304" pitchFamily="18" charset="0"/>
              </a:rPr>
              <a:t> algorithms (running on today’s computers) will not noticeably affect performance. </a:t>
            </a:r>
          </a:p>
          <a:p>
            <a:pPr lvl="1">
              <a:lnSpc>
                <a:spcPct val="90000"/>
              </a:lnSpc>
            </a:pPr>
            <a:r>
              <a:rPr lang="en-US" altLang="en-US" dirty="0">
                <a:solidFill>
                  <a:srgbClr val="000000"/>
                </a:solidFill>
                <a:latin typeface="Times New Roman" panose="02020603050405020304" pitchFamily="18" charset="0"/>
              </a:rPr>
              <a:t>But as </a:t>
            </a:r>
            <a:r>
              <a:rPr lang="en-US" altLang="en-US" i="1" dirty="0">
                <a:solidFill>
                  <a:srgbClr val="000000"/>
                </a:solidFill>
                <a:latin typeface="Times New Roman" panose="02020603050405020304" pitchFamily="18" charset="0"/>
              </a:rPr>
              <a:t>n grows, you’ll start to notice the performance degradation. </a:t>
            </a:r>
          </a:p>
          <a:p>
            <a:pPr lvl="1">
              <a:lnSpc>
                <a:spcPct val="90000"/>
              </a:lnSpc>
            </a:pPr>
            <a:r>
              <a:rPr lang="en-US" altLang="en-US" dirty="0">
                <a:solidFill>
                  <a:srgbClr val="000000"/>
                </a:solidFill>
                <a:latin typeface="Times New Roman" panose="02020603050405020304" pitchFamily="18" charset="0"/>
              </a:rPr>
              <a:t>An </a:t>
            </a:r>
            <a:r>
              <a:rPr lang="en-US" altLang="en-US" i="1" dirty="0">
                <a:solidFill>
                  <a:srgbClr val="000000"/>
                </a:solidFill>
                <a:latin typeface="Times New Roman" panose="02020603050405020304" pitchFamily="18" charset="0"/>
              </a:rPr>
              <a:t>O</a:t>
            </a:r>
            <a:r>
              <a:rPr lang="en-US" altLang="en-US" dirty="0">
                <a:solidFill>
                  <a:srgbClr val="000000"/>
                </a:solidFill>
                <a:latin typeface="Times New Roman" panose="02020603050405020304" pitchFamily="18" charset="0"/>
              </a:rPr>
              <a:t>(</a:t>
            </a:r>
            <a:r>
              <a:rPr lang="en-US" altLang="en-US" i="1" dirty="0">
                <a:solidFill>
                  <a:srgbClr val="000000"/>
                </a:solidFill>
                <a:latin typeface="Times New Roman" panose="02020603050405020304" pitchFamily="18" charset="0"/>
              </a:rPr>
              <a:t>n</a:t>
            </a:r>
            <a:r>
              <a:rPr lang="en-US" altLang="en-US" i="1" baseline="30000" dirty="0">
                <a:solidFill>
                  <a:srgbClr val="000000"/>
                </a:solidFill>
                <a:latin typeface="Times New Roman" panose="02020603050405020304" pitchFamily="18" charset="0"/>
              </a:rPr>
              <a:t>2</a:t>
            </a:r>
            <a:r>
              <a:rPr lang="en-US" altLang="en-US" dirty="0">
                <a:solidFill>
                  <a:srgbClr val="000000"/>
                </a:solidFill>
                <a:latin typeface="Times New Roman" panose="02020603050405020304" pitchFamily="18" charset="0"/>
              </a:rPr>
              <a:t>)</a:t>
            </a:r>
            <a:r>
              <a:rPr lang="en-US" altLang="en-US" i="1" dirty="0">
                <a:solidFill>
                  <a:srgbClr val="000000"/>
                </a:solidFill>
                <a:latin typeface="Times New Roman" panose="02020603050405020304" pitchFamily="18" charset="0"/>
              </a:rPr>
              <a:t> algorithm running on a million-element array would require a trillion “operations” (where each could actually require several machine instructions to execute). </a:t>
            </a:r>
          </a:p>
          <a:p>
            <a:pPr lvl="1">
              <a:lnSpc>
                <a:spcPct val="90000"/>
              </a:lnSpc>
            </a:pPr>
            <a:r>
              <a:rPr lang="en-US" altLang="en-US" dirty="0">
                <a:solidFill>
                  <a:srgbClr val="000000"/>
                </a:solidFill>
                <a:latin typeface="Times New Roman" panose="02020603050405020304" pitchFamily="18" charset="0"/>
              </a:rPr>
              <a:t>A billion-element array would require a quintillion operations.</a:t>
            </a:r>
          </a:p>
          <a:p>
            <a:pPr>
              <a:lnSpc>
                <a:spcPct val="90000"/>
              </a:lnSpc>
            </a:pPr>
            <a:r>
              <a:rPr lang="en-US" altLang="en-US" dirty="0">
                <a:solidFill>
                  <a:srgbClr val="000000"/>
                </a:solidFill>
                <a:latin typeface="Times New Roman" panose="02020603050405020304" pitchFamily="18" charset="0"/>
              </a:rPr>
              <a:t>You’ll also see algorithms with more favorable Big O measures.</a:t>
            </a:r>
          </a:p>
        </p:txBody>
      </p:sp>
      <p:sp>
        <p:nvSpPr>
          <p:cNvPr id="4" name="Footer Placeholder 3">
            <a:extLst>
              <a:ext uri="{FF2B5EF4-FFF2-40B4-BE49-F238E27FC236}">
                <a16:creationId xmlns="" xmlns:a16="http://schemas.microsoft.com/office/drawing/2014/main" id="{F4FCE2D0-1077-4AE3-B8E4-7B814C02490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267820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CD1008-4F06-4749-A84B-11884A6D4BAC}"/>
              </a:ext>
            </a:extLst>
          </p:cNvPr>
          <p:cNvSpPr>
            <a:spLocks noGrp="1"/>
          </p:cNvSpPr>
          <p:nvPr>
            <p:ph type="title"/>
          </p:nvPr>
        </p:nvSpPr>
        <p:spPr/>
        <p:txBody>
          <a:bodyPr/>
          <a:lstStyle/>
          <a:p>
            <a:pPr fontAlgn="auto">
              <a:spcAft>
                <a:spcPts val="0"/>
              </a:spcAft>
              <a:defRPr/>
            </a:pPr>
            <a:r>
              <a:rPr lang="en-US" dirty="0" smtClean="0">
                <a:solidFill>
                  <a:srgbClr val="24B5A1"/>
                </a:solidFill>
                <a:latin typeface="Calibri" panose="020F0502020204030204" pitchFamily="34" charset="0"/>
              </a:rPr>
              <a:t>19.3.4</a:t>
            </a:r>
            <a:r>
              <a:rPr lang="en-US" dirty="0">
                <a:solidFill>
                  <a:srgbClr val="59D9B3"/>
                </a:solidFill>
                <a:latin typeface="Arial"/>
              </a:rPr>
              <a:t> </a:t>
            </a:r>
            <a:r>
              <a:rPr lang="en-US" dirty="0" smtClean="0">
                <a:solidFill>
                  <a:srgbClr val="33B38C"/>
                </a:solidFill>
                <a:latin typeface="Goudy Sans Medium"/>
              </a:rPr>
              <a:t>Big O of the Linear Search</a:t>
            </a:r>
            <a:endParaRPr lang="en-US" sz="3200" dirty="0">
              <a:solidFill>
                <a:srgbClr val="3380E6"/>
              </a:solidFill>
              <a:latin typeface="Lucida Console"/>
            </a:endParaRPr>
          </a:p>
        </p:txBody>
      </p:sp>
      <p:sp>
        <p:nvSpPr>
          <p:cNvPr id="14339" name="Text Placeholder 2">
            <a:extLst>
              <a:ext uri="{FF2B5EF4-FFF2-40B4-BE49-F238E27FC236}">
                <a16:creationId xmlns="" xmlns:a16="http://schemas.microsoft.com/office/drawing/2014/main" id="{A038E91B-6A14-4F01-B088-195612B6208B}"/>
              </a:ext>
            </a:extLst>
          </p:cNvPr>
          <p:cNvSpPr>
            <a:spLocks noGrp="1"/>
          </p:cNvSpPr>
          <p:nvPr>
            <p:ph type="body" idx="1"/>
          </p:nvPr>
        </p:nvSpPr>
        <p:spPr/>
        <p:txBody>
          <a:bodyPr/>
          <a:lstStyle/>
          <a:p>
            <a:r>
              <a:rPr lang="en-US" altLang="en-US" dirty="0">
                <a:solidFill>
                  <a:srgbClr val="000000"/>
                </a:solidFill>
                <a:latin typeface="Times New Roman" panose="02020603050405020304" pitchFamily="18" charset="0"/>
              </a:rPr>
              <a:t>The linear search algorithm runs in </a:t>
            </a:r>
            <a:r>
              <a:rPr lang="en-US" altLang="en-US" i="1" dirty="0">
                <a:solidFill>
                  <a:srgbClr val="000000"/>
                </a:solidFill>
                <a:latin typeface="Times New Roman" panose="02020603050405020304" pitchFamily="18" charset="0"/>
              </a:rPr>
              <a:t>O</a:t>
            </a:r>
            <a:r>
              <a:rPr lang="en-US" altLang="en-US" dirty="0">
                <a:solidFill>
                  <a:srgbClr val="000000"/>
                </a:solidFill>
                <a:latin typeface="Times New Roman" panose="02020603050405020304" pitchFamily="18" charset="0"/>
              </a:rPr>
              <a:t>(</a:t>
            </a:r>
            <a:r>
              <a:rPr lang="en-US" altLang="en-US" i="1" dirty="0">
                <a:solidFill>
                  <a:srgbClr val="000000"/>
                </a:solidFill>
                <a:latin typeface="Times New Roman" panose="02020603050405020304" pitchFamily="18" charset="0"/>
              </a:rPr>
              <a:t>n</a:t>
            </a:r>
            <a:r>
              <a:rPr lang="en-US" altLang="en-US" dirty="0">
                <a:solidFill>
                  <a:srgbClr val="000000"/>
                </a:solidFill>
                <a:latin typeface="Times New Roman" panose="02020603050405020304" pitchFamily="18" charset="0"/>
              </a:rPr>
              <a:t>) time</a:t>
            </a:r>
            <a:r>
              <a:rPr lang="en-US" altLang="en-US" sz="2500" i="1" dirty="0">
                <a:solidFill>
                  <a:srgbClr val="000000"/>
                </a:solidFill>
                <a:latin typeface="Times New Roman" panose="02020603050405020304" pitchFamily="18" charset="0"/>
              </a:rPr>
              <a:t>. </a:t>
            </a:r>
          </a:p>
          <a:p>
            <a:pPr lvl="1"/>
            <a:r>
              <a:rPr lang="en-US" altLang="en-US" dirty="0">
                <a:solidFill>
                  <a:srgbClr val="000000"/>
                </a:solidFill>
                <a:latin typeface="Times New Roman" panose="02020603050405020304" pitchFamily="18" charset="0"/>
              </a:rPr>
              <a:t>The worst case in this algorithm is that every element must be checked to determine whether the search item exists in the array. </a:t>
            </a:r>
          </a:p>
          <a:p>
            <a:pPr lvl="1"/>
            <a:r>
              <a:rPr lang="en-US" altLang="en-US" dirty="0">
                <a:solidFill>
                  <a:srgbClr val="000000"/>
                </a:solidFill>
                <a:latin typeface="Times New Roman" panose="02020603050405020304" pitchFamily="18" charset="0"/>
              </a:rPr>
              <a:t>If the size of the array is </a:t>
            </a:r>
            <a:r>
              <a:rPr lang="en-US" altLang="en-US" i="1" dirty="0">
                <a:solidFill>
                  <a:srgbClr val="000000"/>
                </a:solidFill>
                <a:latin typeface="Times New Roman" panose="02020603050405020304" pitchFamily="18" charset="0"/>
              </a:rPr>
              <a:t>doubled</a:t>
            </a:r>
            <a:r>
              <a:rPr lang="en-US" altLang="en-US" dirty="0">
                <a:solidFill>
                  <a:srgbClr val="000000"/>
                </a:solidFill>
                <a:latin typeface="Times New Roman" panose="02020603050405020304" pitchFamily="18" charset="0"/>
              </a:rPr>
              <a:t>, the number of comparisons that the algorithm must perform is also </a:t>
            </a:r>
            <a:r>
              <a:rPr lang="en-US" altLang="en-US" i="1" dirty="0">
                <a:solidFill>
                  <a:srgbClr val="000000"/>
                </a:solidFill>
                <a:latin typeface="Times New Roman" panose="02020603050405020304" pitchFamily="18" charset="0"/>
              </a:rPr>
              <a:t>doubled</a:t>
            </a:r>
            <a:r>
              <a:rPr lang="en-US" altLang="en-US" dirty="0">
                <a:solidFill>
                  <a:srgbClr val="000000"/>
                </a:solidFill>
                <a:latin typeface="Times New Roman" panose="02020603050405020304" pitchFamily="18" charset="0"/>
              </a:rPr>
              <a:t>. </a:t>
            </a:r>
          </a:p>
          <a:p>
            <a:r>
              <a:rPr lang="en-US" altLang="en-US" dirty="0">
                <a:solidFill>
                  <a:srgbClr val="000000"/>
                </a:solidFill>
                <a:latin typeface="Times New Roman" panose="02020603050405020304" pitchFamily="18" charset="0"/>
              </a:rPr>
              <a:t>Linear search can provide outstanding performance if the element matching the search key happens to be at or near the front of the array. </a:t>
            </a:r>
          </a:p>
          <a:p>
            <a:pPr lvl="1"/>
            <a:r>
              <a:rPr lang="en-US" altLang="en-US" dirty="0">
                <a:solidFill>
                  <a:srgbClr val="000000"/>
                </a:solidFill>
                <a:latin typeface="Times New Roman" panose="02020603050405020304" pitchFamily="18" charset="0"/>
              </a:rPr>
              <a:t>We seek algorithms that perform well, on average, across all searches, including those where the element matching the search key is near the end of the array.</a:t>
            </a:r>
          </a:p>
          <a:p>
            <a:r>
              <a:rPr lang="en-US" altLang="en-US" dirty="0">
                <a:solidFill>
                  <a:srgbClr val="000000"/>
                </a:solidFill>
                <a:latin typeface="Times New Roman" panose="02020603050405020304" pitchFamily="18" charset="0"/>
              </a:rPr>
              <a:t>If a program needs to perform many searches on large arrays, it’s better to implement a more efficient algorithm, such as the binary search</a:t>
            </a:r>
            <a:r>
              <a:rPr lang="en-US" altLang="en-US" dirty="0" smtClean="0">
                <a:solidFill>
                  <a:srgbClr val="000000"/>
                </a:solidFill>
                <a:latin typeface="Times New Roman" panose="02020603050405020304" pitchFamily="18" charset="0"/>
              </a:rPr>
              <a:t>.</a:t>
            </a:r>
            <a:endParaRPr lang="en-US" altLang="en-US" dirty="0">
              <a:solidFill>
                <a:srgbClr val="000000"/>
              </a:solidFill>
              <a:latin typeface="Times New Roman" panose="02020603050405020304" pitchFamily="18" charset="0"/>
            </a:endParaRPr>
          </a:p>
        </p:txBody>
      </p:sp>
      <p:sp>
        <p:nvSpPr>
          <p:cNvPr id="4" name="Footer Placeholder 3">
            <a:extLst>
              <a:ext uri="{FF2B5EF4-FFF2-40B4-BE49-F238E27FC236}">
                <a16:creationId xmlns="" xmlns:a16="http://schemas.microsoft.com/office/drawing/2014/main" id="{F4FCE2D0-1077-4AE3-B8E4-7B814C02490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965279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CD1008-4F06-4749-A84B-11884A6D4BAC}"/>
              </a:ext>
            </a:extLst>
          </p:cNvPr>
          <p:cNvSpPr>
            <a:spLocks noGrp="1"/>
          </p:cNvSpPr>
          <p:nvPr>
            <p:ph type="title"/>
          </p:nvPr>
        </p:nvSpPr>
        <p:spPr/>
        <p:txBody>
          <a:bodyPr/>
          <a:lstStyle/>
          <a:p>
            <a:pPr fontAlgn="auto">
              <a:spcAft>
                <a:spcPts val="0"/>
              </a:spcAft>
              <a:defRPr/>
            </a:pPr>
            <a:r>
              <a:rPr lang="en-US" dirty="0" smtClean="0">
                <a:solidFill>
                  <a:srgbClr val="24B5A1"/>
                </a:solidFill>
                <a:latin typeface="Calibri" panose="020F0502020204030204" pitchFamily="34" charset="0"/>
              </a:rPr>
              <a:t>19.4</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Binary Search</a:t>
            </a:r>
            <a:endParaRPr lang="en-US" dirty="0">
              <a:solidFill>
                <a:srgbClr val="3380E6"/>
              </a:solidFill>
              <a:latin typeface="Calibri" panose="020F0502020204030204" pitchFamily="34" charset="0"/>
            </a:endParaRPr>
          </a:p>
        </p:txBody>
      </p:sp>
      <p:sp>
        <p:nvSpPr>
          <p:cNvPr id="14339" name="Text Placeholder 2">
            <a:extLst>
              <a:ext uri="{FF2B5EF4-FFF2-40B4-BE49-F238E27FC236}">
                <a16:creationId xmlns:a16="http://schemas.microsoft.com/office/drawing/2014/main" xmlns="" id="{A038E91B-6A14-4F01-B088-195612B6208B}"/>
              </a:ext>
            </a:extLst>
          </p:cNvPr>
          <p:cNvSpPr>
            <a:spLocks noGrp="1"/>
          </p:cNvSpPr>
          <p:nvPr>
            <p:ph type="body" idx="1"/>
          </p:nvPr>
        </p:nvSpPr>
        <p:spPr/>
        <p:txBody>
          <a:bodyPr/>
          <a:lstStyle/>
          <a:p>
            <a:pPr>
              <a:lnSpc>
                <a:spcPct val="90000"/>
              </a:lnSpc>
            </a:pPr>
            <a:r>
              <a:rPr lang="en-US" altLang="en-US" dirty="0">
                <a:solidFill>
                  <a:srgbClr val="000000"/>
                </a:solidFill>
                <a:latin typeface="Times New Roman" panose="02020603050405020304" pitchFamily="18" charset="0"/>
              </a:rPr>
              <a:t>The </a:t>
            </a:r>
            <a:r>
              <a:rPr lang="en-US" altLang="en-US" dirty="0">
                <a:solidFill>
                  <a:srgbClr val="0000FF"/>
                </a:solidFill>
                <a:latin typeface="Times New Roman" panose="02020603050405020304" pitchFamily="18" charset="0"/>
              </a:rPr>
              <a:t>binary search algorithm</a:t>
            </a:r>
            <a:r>
              <a:rPr lang="en-US" altLang="en-US" dirty="0">
                <a:solidFill>
                  <a:srgbClr val="000000"/>
                </a:solidFill>
                <a:latin typeface="Times New Roman" panose="02020603050405020304" pitchFamily="18" charset="0"/>
              </a:rPr>
              <a:t> is more efficient than linear search, but it requires that the array be sorted. </a:t>
            </a:r>
          </a:p>
          <a:p>
            <a:pPr lvl="1">
              <a:lnSpc>
                <a:spcPct val="90000"/>
              </a:lnSpc>
            </a:pPr>
            <a:r>
              <a:rPr lang="en-US" altLang="en-US" dirty="0">
                <a:solidFill>
                  <a:srgbClr val="000000"/>
                </a:solidFill>
                <a:latin typeface="Times New Roman" panose="02020603050405020304" pitchFamily="18" charset="0"/>
              </a:rPr>
              <a:t>The first iteration tests the middle element in the array. If this matches the search key, the algorithm ends. </a:t>
            </a:r>
          </a:p>
          <a:p>
            <a:pPr lvl="1">
              <a:lnSpc>
                <a:spcPct val="90000"/>
              </a:lnSpc>
            </a:pPr>
            <a:r>
              <a:rPr lang="en-US" altLang="en-US" dirty="0">
                <a:solidFill>
                  <a:srgbClr val="000000"/>
                </a:solidFill>
                <a:latin typeface="Times New Roman" panose="02020603050405020304" pitchFamily="18" charset="0"/>
              </a:rPr>
              <a:t>If the search key is less than the </a:t>
            </a:r>
            <a:r>
              <a:rPr lang="en-US" altLang="en-US" i="1" dirty="0">
                <a:solidFill>
                  <a:srgbClr val="000000"/>
                </a:solidFill>
                <a:latin typeface="Times New Roman" panose="02020603050405020304" pitchFamily="18" charset="0"/>
              </a:rPr>
              <a:t>middle</a:t>
            </a:r>
            <a:r>
              <a:rPr lang="en-US" altLang="en-US" dirty="0">
                <a:solidFill>
                  <a:srgbClr val="000000"/>
                </a:solidFill>
                <a:latin typeface="Times New Roman" panose="02020603050405020304" pitchFamily="18" charset="0"/>
              </a:rPr>
              <a:t> element, the algorithm continues with only the first half of the array. </a:t>
            </a:r>
          </a:p>
          <a:p>
            <a:pPr lvl="1">
              <a:lnSpc>
                <a:spcPct val="90000"/>
              </a:lnSpc>
            </a:pPr>
            <a:r>
              <a:rPr lang="en-US" altLang="en-US" dirty="0">
                <a:solidFill>
                  <a:srgbClr val="000000"/>
                </a:solidFill>
                <a:latin typeface="Times New Roman" panose="02020603050405020304" pitchFamily="18" charset="0"/>
              </a:rPr>
              <a:t>If the search key is </a:t>
            </a:r>
            <a:r>
              <a:rPr lang="en-US" altLang="en-US" i="1" dirty="0">
                <a:solidFill>
                  <a:srgbClr val="000000"/>
                </a:solidFill>
                <a:latin typeface="Times New Roman" panose="02020603050405020304" pitchFamily="18" charset="0"/>
              </a:rPr>
              <a:t>greater than </a:t>
            </a:r>
            <a:r>
              <a:rPr lang="en-US" altLang="en-US" dirty="0">
                <a:solidFill>
                  <a:srgbClr val="000000"/>
                </a:solidFill>
                <a:latin typeface="Times New Roman" panose="02020603050405020304" pitchFamily="18" charset="0"/>
              </a:rPr>
              <a:t>the middle element, the algorithm continues with only the second half. </a:t>
            </a:r>
          </a:p>
          <a:p>
            <a:pPr lvl="1">
              <a:lnSpc>
                <a:spcPct val="90000"/>
              </a:lnSpc>
            </a:pPr>
            <a:r>
              <a:rPr lang="en-US" altLang="en-US" dirty="0">
                <a:solidFill>
                  <a:srgbClr val="000000"/>
                </a:solidFill>
                <a:latin typeface="Times New Roman" panose="02020603050405020304" pitchFamily="18" charset="0"/>
              </a:rPr>
              <a:t>Each iteration tests the middle value of the remaining portion of the array. </a:t>
            </a:r>
          </a:p>
          <a:p>
            <a:pPr lvl="1">
              <a:lnSpc>
                <a:spcPct val="90000"/>
              </a:lnSpc>
            </a:pPr>
            <a:r>
              <a:rPr lang="en-US" altLang="en-US" dirty="0">
                <a:solidFill>
                  <a:srgbClr val="000000"/>
                </a:solidFill>
                <a:latin typeface="Times New Roman" panose="02020603050405020304" pitchFamily="18" charset="0"/>
              </a:rPr>
              <a:t>If the search key does not match the element, the algorithm eliminates half of the remaining elements. </a:t>
            </a:r>
          </a:p>
          <a:p>
            <a:pPr lvl="1">
              <a:lnSpc>
                <a:spcPct val="90000"/>
              </a:lnSpc>
            </a:pPr>
            <a:r>
              <a:rPr lang="en-US" altLang="en-US" dirty="0">
                <a:solidFill>
                  <a:srgbClr val="000000"/>
                </a:solidFill>
                <a:latin typeface="Times New Roman" panose="02020603050405020304" pitchFamily="18" charset="0"/>
              </a:rPr>
              <a:t>The algorithm ends by either finding an element that matches the search key or reducing the subarray to zero size.</a:t>
            </a:r>
          </a:p>
        </p:txBody>
      </p:sp>
      <p:sp>
        <p:nvSpPr>
          <p:cNvPr id="4" name="Footer Placeholder 3">
            <a:extLst>
              <a:ext uri="{FF2B5EF4-FFF2-40B4-BE49-F238E27FC236}">
                <a16:creationId xmlns:a16="http://schemas.microsoft.com/office/drawing/2014/main" xmlns="" id="{F4FCE2D0-1077-4AE3-B8E4-7B814C02490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800361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CD1008-4F06-4749-A84B-11884A6D4BAC}"/>
              </a:ext>
            </a:extLst>
          </p:cNvPr>
          <p:cNvSpPr>
            <a:spLocks noGrp="1"/>
          </p:cNvSpPr>
          <p:nvPr>
            <p:ph type="title"/>
          </p:nvPr>
        </p:nvSpPr>
        <p:spPr/>
        <p:txBody>
          <a:bodyPr/>
          <a:lstStyle/>
          <a:p>
            <a:pPr fontAlgn="auto">
              <a:spcAft>
                <a:spcPts val="0"/>
              </a:spcAft>
              <a:defRPr/>
            </a:pPr>
            <a:r>
              <a:rPr lang="en-US" dirty="0" smtClean="0">
                <a:solidFill>
                  <a:srgbClr val="24B5A1"/>
                </a:solidFill>
                <a:latin typeface="Calibri" panose="020F0502020204030204" pitchFamily="34" charset="0"/>
              </a:rPr>
              <a:t>19.4.1</a:t>
            </a:r>
            <a:r>
              <a:rPr lang="en-US" dirty="0">
                <a:solidFill>
                  <a:srgbClr val="59D9B3"/>
                </a:solidFill>
                <a:latin typeface="Arial"/>
              </a:rPr>
              <a:t> </a:t>
            </a:r>
            <a:r>
              <a:rPr lang="en-US" dirty="0" smtClean="0">
                <a:solidFill>
                  <a:srgbClr val="33B38C"/>
                </a:solidFill>
                <a:latin typeface="Goudy Sans Medium"/>
              </a:rPr>
              <a:t>Binary Search Implementation</a:t>
            </a:r>
            <a:endParaRPr lang="en-US" sz="3200" dirty="0">
              <a:solidFill>
                <a:srgbClr val="3380E6"/>
              </a:solidFill>
              <a:latin typeface="Lucida Console"/>
            </a:endParaRPr>
          </a:p>
        </p:txBody>
      </p:sp>
      <p:sp>
        <p:nvSpPr>
          <p:cNvPr id="14339" name="Text Placeholder 2">
            <a:extLst>
              <a:ext uri="{FF2B5EF4-FFF2-40B4-BE49-F238E27FC236}">
                <a16:creationId xmlns="" xmlns:a16="http://schemas.microsoft.com/office/drawing/2014/main" id="{A038E91B-6A14-4F01-B088-195612B6208B}"/>
              </a:ext>
            </a:extLst>
          </p:cNvPr>
          <p:cNvSpPr>
            <a:spLocks noGrp="1"/>
          </p:cNvSpPr>
          <p:nvPr>
            <p:ph type="body" idx="1"/>
          </p:nvPr>
        </p:nvSpPr>
        <p:spPr/>
        <p:txBody>
          <a:bodyPr/>
          <a:lstStyle/>
          <a:p>
            <a:r>
              <a:rPr lang="en-US" altLang="en-US" dirty="0">
                <a:solidFill>
                  <a:srgbClr val="000000"/>
                </a:solidFill>
                <a:latin typeface="Times New Roman" panose="02020603050405020304" pitchFamily="18" charset="0"/>
              </a:rPr>
              <a:t>Class </a:t>
            </a:r>
            <a:r>
              <a:rPr lang="en-US" altLang="en-US" dirty="0" err="1" smtClean="0">
                <a:solidFill>
                  <a:srgbClr val="000000"/>
                </a:solidFill>
                <a:latin typeface="Lucida Console" panose="020B0609040504020204" pitchFamily="49" charset="0"/>
              </a:rPr>
              <a:t>BinarySearchTest</a:t>
            </a:r>
            <a:r>
              <a:rPr lang="en-US" altLang="en-US" dirty="0" smtClean="0">
                <a:solidFill>
                  <a:srgbClr val="000000"/>
                </a:solidFill>
                <a:latin typeface="Times New Roman" panose="02020603050405020304" pitchFamily="18" charset="0"/>
              </a:rPr>
              <a:t> </a:t>
            </a:r>
            <a:r>
              <a:rPr lang="en-US" altLang="en-US" dirty="0">
                <a:solidFill>
                  <a:srgbClr val="000000"/>
                </a:solidFill>
                <a:latin typeface="Times New Roman" panose="02020603050405020304" pitchFamily="18" charset="0"/>
              </a:rPr>
              <a:t>(Fig. </a:t>
            </a:r>
            <a:r>
              <a:rPr lang="en-US" altLang="en-US" dirty="0" smtClean="0">
                <a:solidFill>
                  <a:srgbClr val="000000"/>
                </a:solidFill>
                <a:latin typeface="Times New Roman" panose="02020603050405020304" pitchFamily="18" charset="0"/>
              </a:rPr>
              <a:t>19.3) </a:t>
            </a:r>
            <a:r>
              <a:rPr lang="en-US" altLang="en-US" dirty="0">
                <a:solidFill>
                  <a:srgbClr val="000000"/>
                </a:solidFill>
                <a:latin typeface="Times New Roman" panose="02020603050405020304" pitchFamily="18" charset="0"/>
              </a:rPr>
              <a:t>contains </a:t>
            </a:r>
            <a:endParaRPr lang="en-US" altLang="en-US" dirty="0" smtClean="0">
              <a:solidFill>
                <a:srgbClr val="000000"/>
              </a:solidFill>
              <a:latin typeface="Times New Roman" panose="02020603050405020304" pitchFamily="18" charset="0"/>
            </a:endParaRPr>
          </a:p>
          <a:p>
            <a:pPr lvl="1"/>
            <a:r>
              <a:rPr lang="en-US" altLang="en-US" dirty="0">
                <a:solidFill>
                  <a:srgbClr val="000000"/>
                </a:solidFill>
                <a:latin typeface="Lucida Console" panose="020B0609040504020204" pitchFamily="49" charset="0"/>
              </a:rPr>
              <a:t>static</a:t>
            </a:r>
            <a:r>
              <a:rPr lang="en-US" altLang="en-US" dirty="0" smtClean="0">
                <a:solidFill>
                  <a:srgbClr val="000000"/>
                </a:solidFill>
                <a:latin typeface="Times New Roman" panose="02020603050405020304" pitchFamily="18" charset="0"/>
              </a:rPr>
              <a:t> </a:t>
            </a:r>
            <a:r>
              <a:rPr lang="en-US" altLang="en-US" dirty="0">
                <a:solidFill>
                  <a:srgbClr val="000000"/>
                </a:solidFill>
                <a:latin typeface="Times New Roman" panose="02020603050405020304" pitchFamily="18" charset="0"/>
              </a:rPr>
              <a:t>method </a:t>
            </a:r>
            <a:r>
              <a:rPr lang="en-US" altLang="en-US" dirty="0" err="1" smtClean="0">
                <a:solidFill>
                  <a:srgbClr val="000000"/>
                </a:solidFill>
                <a:latin typeface="Lucida Console" panose="020B0609040504020204" pitchFamily="49" charset="0"/>
              </a:rPr>
              <a:t>binarySearch</a:t>
            </a:r>
            <a:r>
              <a:rPr lang="en-US" altLang="en-US" dirty="0" smtClean="0">
                <a:solidFill>
                  <a:srgbClr val="000000"/>
                </a:solidFill>
                <a:latin typeface="Times New Roman" panose="02020603050405020304" pitchFamily="18" charset="0"/>
              </a:rPr>
              <a:t> </a:t>
            </a:r>
            <a:r>
              <a:rPr lang="en-US" altLang="en-US" dirty="0">
                <a:solidFill>
                  <a:srgbClr val="000000"/>
                </a:solidFill>
                <a:latin typeface="Times New Roman" panose="02020603050405020304" pitchFamily="18" charset="0"/>
              </a:rPr>
              <a:t>for performing searches of an </a:t>
            </a:r>
            <a:r>
              <a:rPr lang="en-US" altLang="en-US" dirty="0" err="1">
                <a:solidFill>
                  <a:srgbClr val="000000"/>
                </a:solidFill>
                <a:latin typeface="Lucida Console" panose="020B0609040504020204" pitchFamily="49" charset="0"/>
              </a:rPr>
              <a:t>int</a:t>
            </a:r>
            <a:r>
              <a:rPr lang="en-US" altLang="en-US" dirty="0">
                <a:solidFill>
                  <a:srgbClr val="000000"/>
                </a:solidFill>
                <a:latin typeface="Times New Roman" panose="02020603050405020304" pitchFamily="18" charset="0"/>
              </a:rPr>
              <a:t> </a:t>
            </a:r>
            <a:r>
              <a:rPr lang="en-US" altLang="en-US" dirty="0" smtClean="0">
                <a:solidFill>
                  <a:srgbClr val="000000"/>
                </a:solidFill>
                <a:latin typeface="Times New Roman" panose="02020603050405020304" pitchFamily="18" charset="0"/>
              </a:rPr>
              <a:t>array for a specific key</a:t>
            </a:r>
          </a:p>
          <a:p>
            <a:pPr lvl="1"/>
            <a:r>
              <a:rPr lang="en-US" altLang="en-US" dirty="0">
                <a:solidFill>
                  <a:srgbClr val="000000"/>
                </a:solidFill>
                <a:latin typeface="Lucida Console" panose="020B0609040504020204" pitchFamily="49" charset="0"/>
              </a:rPr>
              <a:t>static</a:t>
            </a:r>
            <a:r>
              <a:rPr lang="en-US" altLang="en-US" dirty="0" smtClean="0">
                <a:solidFill>
                  <a:srgbClr val="000000"/>
                </a:solidFill>
                <a:latin typeface="Times New Roman" panose="02020603050405020304" pitchFamily="18" charset="0"/>
              </a:rPr>
              <a:t> method </a:t>
            </a:r>
            <a:r>
              <a:rPr lang="en-US" altLang="en-US" dirty="0" err="1">
                <a:solidFill>
                  <a:srgbClr val="000000"/>
                </a:solidFill>
                <a:latin typeface="Lucida Console" panose="020B0609040504020204" pitchFamily="49" charset="0"/>
              </a:rPr>
              <a:t>remainingElements</a:t>
            </a:r>
            <a:r>
              <a:rPr lang="en-US" altLang="en-US" dirty="0" smtClean="0">
                <a:solidFill>
                  <a:srgbClr val="000000"/>
                </a:solidFill>
                <a:latin typeface="Times New Roman" panose="02020603050405020304" pitchFamily="18" charset="0"/>
              </a:rPr>
              <a:t> to display the remaining elements in the array being searched</a:t>
            </a:r>
          </a:p>
          <a:p>
            <a:pPr lvl="1"/>
            <a:r>
              <a:rPr lang="en-US" altLang="en-US" dirty="0">
                <a:solidFill>
                  <a:srgbClr val="000000"/>
                </a:solidFill>
                <a:latin typeface="Lucida Console" panose="020B0609040504020204" pitchFamily="49" charset="0"/>
              </a:rPr>
              <a:t>main</a:t>
            </a:r>
            <a:r>
              <a:rPr lang="en-US" altLang="en-US" dirty="0" smtClean="0">
                <a:solidFill>
                  <a:srgbClr val="000000"/>
                </a:solidFill>
                <a:latin typeface="Times New Roman" panose="02020603050405020304" pitchFamily="18" charset="0"/>
              </a:rPr>
              <a:t> </a:t>
            </a:r>
            <a:r>
              <a:rPr lang="en-US" altLang="en-US" dirty="0">
                <a:solidFill>
                  <a:srgbClr val="000000"/>
                </a:solidFill>
                <a:latin typeface="Times New Roman" panose="02020603050405020304" pitchFamily="18" charset="0"/>
              </a:rPr>
              <a:t>for testing </a:t>
            </a:r>
            <a:r>
              <a:rPr lang="en-US" altLang="en-US" dirty="0" err="1" smtClean="0">
                <a:solidFill>
                  <a:srgbClr val="000000"/>
                </a:solidFill>
                <a:latin typeface="Lucida Console" panose="020B0609040504020204" pitchFamily="49" charset="0"/>
              </a:rPr>
              <a:t>binarySearch</a:t>
            </a:r>
            <a:r>
              <a:rPr lang="en-US" altLang="en-US" dirty="0">
                <a:solidFill>
                  <a:srgbClr val="000000"/>
                </a:solidFill>
                <a:latin typeface="Times New Roman" panose="02020603050405020304" pitchFamily="18" charset="0"/>
              </a:rPr>
              <a:t>.</a:t>
            </a:r>
          </a:p>
        </p:txBody>
      </p:sp>
      <p:sp>
        <p:nvSpPr>
          <p:cNvPr id="4" name="Footer Placeholder 3">
            <a:extLst>
              <a:ext uri="{FF2B5EF4-FFF2-40B4-BE49-F238E27FC236}">
                <a16:creationId xmlns="" xmlns:a16="http://schemas.microsoft.com/office/drawing/2014/main" id="{F4FCE2D0-1077-4AE3-B8E4-7B814C02490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022190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9_SearchingSorting_Page_13">
            <a:extLst>
              <a:ext uri="{FF2B5EF4-FFF2-40B4-BE49-F238E27FC236}">
                <a16:creationId xmlns:a16="http://schemas.microsoft.com/office/drawing/2014/main" xmlns="" id="{EA0C14E4-F883-4903-8CB6-2A2FC4A06A6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96863"/>
            <a:ext cx="12192000" cy="6262687"/>
          </a:xfrm>
          <a:prstGeom prst="rect">
            <a:avLst/>
          </a:prstGeom>
        </p:spPr>
      </p:pic>
      <p:sp>
        <p:nvSpPr>
          <p:cNvPr id="4" name="Footer Placeholder 3">
            <a:extLst>
              <a:ext uri="{FF2B5EF4-FFF2-40B4-BE49-F238E27FC236}">
                <a16:creationId xmlns:a16="http://schemas.microsoft.com/office/drawing/2014/main" xmlns="" id="{8508C388-34DF-4946-BF29-9D643ABA79B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838091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9_SearchingSorting_Page_14">
            <a:extLst>
              <a:ext uri="{FF2B5EF4-FFF2-40B4-BE49-F238E27FC236}">
                <a16:creationId xmlns:a16="http://schemas.microsoft.com/office/drawing/2014/main" xmlns="" id="{6BE2AF8A-EBF9-4EBE-AFA3-086C7B240B9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76300"/>
            <a:ext cx="12192000" cy="5103813"/>
          </a:xfrm>
          <a:prstGeom prst="rect">
            <a:avLst/>
          </a:prstGeom>
        </p:spPr>
      </p:pic>
      <p:sp>
        <p:nvSpPr>
          <p:cNvPr id="4" name="Footer Placeholder 3">
            <a:extLst>
              <a:ext uri="{FF2B5EF4-FFF2-40B4-BE49-F238E27FC236}">
                <a16:creationId xmlns:a16="http://schemas.microsoft.com/office/drawing/2014/main" xmlns="" id="{A43DA450-D26D-4FAC-9660-E3CCA9DB331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389836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9_SearchingSorting_Page_15">
            <a:extLst>
              <a:ext uri="{FF2B5EF4-FFF2-40B4-BE49-F238E27FC236}">
                <a16:creationId xmlns:a16="http://schemas.microsoft.com/office/drawing/2014/main" xmlns="" id="{9A638855-C985-41BE-9DAE-A975044303B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36538" y="0"/>
            <a:ext cx="11717337" cy="6858000"/>
          </a:xfrm>
          <a:prstGeom prst="rect">
            <a:avLst/>
          </a:prstGeom>
        </p:spPr>
      </p:pic>
      <p:sp>
        <p:nvSpPr>
          <p:cNvPr id="4" name="Footer Placeholder 3">
            <a:extLst>
              <a:ext uri="{FF2B5EF4-FFF2-40B4-BE49-F238E27FC236}">
                <a16:creationId xmlns:a16="http://schemas.microsoft.com/office/drawing/2014/main" xmlns="" id="{1EDC72B3-AEB7-4A66-B468-B6C40AF8978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797938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B1ECF4-433B-40E7-952B-CA77A4E73D56}"/>
              </a:ext>
            </a:extLst>
          </p:cNvPr>
          <p:cNvSpPr>
            <a:spLocks noGrp="1"/>
          </p:cNvSpPr>
          <p:nvPr>
            <p:ph type="title"/>
          </p:nvPr>
        </p:nvSpPr>
        <p:spPr/>
        <p:txBody>
          <a:bodyPr/>
          <a:lstStyle/>
          <a:p>
            <a:pPr fontAlgn="auto">
              <a:spcAft>
                <a:spcPts val="0"/>
              </a:spcAft>
              <a:defRPr/>
            </a:pPr>
            <a:r>
              <a:rPr lang="en-US" dirty="0" smtClean="0">
                <a:solidFill>
                  <a:srgbClr val="3380E6"/>
                </a:solidFill>
                <a:latin typeface="Calibri" panose="020F0502020204030204" pitchFamily="34" charset="0"/>
              </a:rPr>
              <a:t>Course Objectives</a:t>
            </a:r>
            <a:endParaRPr lang="en-US" dirty="0">
              <a:solidFill>
                <a:srgbClr val="3380E6"/>
              </a:solidFill>
              <a:latin typeface="Calibri" panose="020F0502020204030204" pitchFamily="34" charset="0"/>
            </a:endParaRPr>
          </a:p>
        </p:txBody>
      </p:sp>
      <p:sp>
        <p:nvSpPr>
          <p:cNvPr id="14339" name="Text Placeholder 2">
            <a:extLst>
              <a:ext uri="{FF2B5EF4-FFF2-40B4-BE49-F238E27FC236}">
                <a16:creationId xmlns:a16="http://schemas.microsoft.com/office/drawing/2014/main" xmlns="" id="{A5674EEA-A6AA-4737-ADE0-15E069D87C6E}"/>
              </a:ext>
            </a:extLst>
          </p:cNvPr>
          <p:cNvSpPr>
            <a:spLocks noGrp="1"/>
          </p:cNvSpPr>
          <p:nvPr>
            <p:ph type="body" idx="1"/>
          </p:nvPr>
        </p:nvSpPr>
        <p:spPr/>
        <p:txBody>
          <a:bodyPr/>
          <a:lstStyle/>
          <a:p>
            <a:pPr lvl="0"/>
            <a:r>
              <a:rPr lang="en-US" dirty="0">
                <a:solidFill>
                  <a:srgbClr val="000000"/>
                </a:solidFill>
              </a:rPr>
              <a:t>Understand and implement various data structures (List, Trees, etc.).</a:t>
            </a:r>
          </a:p>
          <a:p>
            <a:r>
              <a:rPr lang="en-US" dirty="0">
                <a:solidFill>
                  <a:srgbClr val="000000"/>
                </a:solidFill>
              </a:rPr>
              <a:t>Utilize different sort and search algorithms.</a:t>
            </a:r>
            <a:endParaRPr lang="en-US" altLang="en-US" dirty="0">
              <a:solidFill>
                <a:srgbClr val="000000"/>
              </a:solidFill>
            </a:endParaRPr>
          </a:p>
        </p:txBody>
      </p:sp>
      <p:sp>
        <p:nvSpPr>
          <p:cNvPr id="4" name="Footer Placeholder 3">
            <a:extLst>
              <a:ext uri="{FF2B5EF4-FFF2-40B4-BE49-F238E27FC236}">
                <a16:creationId xmlns:a16="http://schemas.microsoft.com/office/drawing/2014/main" xmlns="" id="{912A59BC-2C51-47DC-9CE9-C93F65A523C8}"/>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1243639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9_SearchingSorting_Page_16">
            <a:extLst>
              <a:ext uri="{FF2B5EF4-FFF2-40B4-BE49-F238E27FC236}">
                <a16:creationId xmlns:a16="http://schemas.microsoft.com/office/drawing/2014/main" xmlns="" id="{EB472D7C-7BFC-43BB-9402-E1CDDC3D056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36538" y="0"/>
            <a:ext cx="11717337" cy="6858000"/>
          </a:xfrm>
          <a:prstGeom prst="rect">
            <a:avLst/>
          </a:prstGeom>
        </p:spPr>
      </p:pic>
      <p:sp>
        <p:nvSpPr>
          <p:cNvPr id="4" name="Footer Placeholder 3">
            <a:extLst>
              <a:ext uri="{FF2B5EF4-FFF2-40B4-BE49-F238E27FC236}">
                <a16:creationId xmlns:a16="http://schemas.microsoft.com/office/drawing/2014/main" xmlns="" id="{D64F984F-D551-40A1-B840-A79DDCF1521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926689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9_SearchingSorting_Page_17">
            <a:extLst>
              <a:ext uri="{FF2B5EF4-FFF2-40B4-BE49-F238E27FC236}">
                <a16:creationId xmlns:a16="http://schemas.microsoft.com/office/drawing/2014/main" xmlns="" id="{63C0037A-D9C7-4BF8-BFEA-7092C3D835E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42913"/>
            <a:ext cx="12192000" cy="5970587"/>
          </a:xfrm>
          <a:prstGeom prst="rect">
            <a:avLst/>
          </a:prstGeom>
        </p:spPr>
      </p:pic>
      <p:sp>
        <p:nvSpPr>
          <p:cNvPr id="4" name="Footer Placeholder 3">
            <a:extLst>
              <a:ext uri="{FF2B5EF4-FFF2-40B4-BE49-F238E27FC236}">
                <a16:creationId xmlns:a16="http://schemas.microsoft.com/office/drawing/2014/main" xmlns="" id="{E5579D78-8B92-4201-A090-9C3778D09CA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525952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9_SearchingSorting_Page_18">
            <a:extLst>
              <a:ext uri="{FF2B5EF4-FFF2-40B4-BE49-F238E27FC236}">
                <a16:creationId xmlns:a16="http://schemas.microsoft.com/office/drawing/2014/main" xmlns="" id="{9BA6844D-4087-480D-81B1-DD781960529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76275" y="0"/>
            <a:ext cx="10837863" cy="6858000"/>
          </a:xfrm>
          <a:prstGeom prst="rect">
            <a:avLst/>
          </a:prstGeom>
        </p:spPr>
      </p:pic>
      <p:sp>
        <p:nvSpPr>
          <p:cNvPr id="4" name="Footer Placeholder 3">
            <a:extLst>
              <a:ext uri="{FF2B5EF4-FFF2-40B4-BE49-F238E27FC236}">
                <a16:creationId xmlns:a16="http://schemas.microsoft.com/office/drawing/2014/main" xmlns="" id="{DD6FCE0F-AE2F-4FDE-84F4-8F81308479C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215165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9_SearchingSorting_Page_19">
            <a:extLst>
              <a:ext uri="{FF2B5EF4-FFF2-40B4-BE49-F238E27FC236}">
                <a16:creationId xmlns:a16="http://schemas.microsoft.com/office/drawing/2014/main" xmlns="" id="{F918AEE2-5A7F-48A7-8F71-45437112D05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58838"/>
            <a:ext cx="12192000" cy="5138737"/>
          </a:xfrm>
          <a:prstGeom prst="rect">
            <a:avLst/>
          </a:prstGeom>
        </p:spPr>
      </p:pic>
      <p:sp>
        <p:nvSpPr>
          <p:cNvPr id="4" name="Footer Placeholder 3">
            <a:extLst>
              <a:ext uri="{FF2B5EF4-FFF2-40B4-BE49-F238E27FC236}">
                <a16:creationId xmlns:a16="http://schemas.microsoft.com/office/drawing/2014/main" xmlns="" id="{E8911EFD-25DD-4AB9-BAC2-648D44C790A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34098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9_SearchingSorting_Page_20">
            <a:extLst>
              <a:ext uri="{FF2B5EF4-FFF2-40B4-BE49-F238E27FC236}">
                <a16:creationId xmlns:a16="http://schemas.microsoft.com/office/drawing/2014/main" xmlns="" id="{31193B71-0319-43A3-88AD-A105652F6F4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58838"/>
            <a:ext cx="12192000" cy="5138737"/>
          </a:xfrm>
          <a:prstGeom prst="rect">
            <a:avLst/>
          </a:prstGeom>
        </p:spPr>
      </p:pic>
      <p:sp>
        <p:nvSpPr>
          <p:cNvPr id="4" name="Footer Placeholder 3">
            <a:extLst>
              <a:ext uri="{FF2B5EF4-FFF2-40B4-BE49-F238E27FC236}">
                <a16:creationId xmlns:a16="http://schemas.microsoft.com/office/drawing/2014/main" xmlns="" id="{21CFCC3E-E60F-43A3-87A7-1841166581A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584899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9_SearchingSorting_Page_21">
            <a:extLst>
              <a:ext uri="{FF2B5EF4-FFF2-40B4-BE49-F238E27FC236}">
                <a16:creationId xmlns:a16="http://schemas.microsoft.com/office/drawing/2014/main" xmlns="" id="{DAE52244-CD36-4304-A82C-60BC1384101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87375"/>
            <a:ext cx="12192000" cy="5681663"/>
          </a:xfrm>
          <a:prstGeom prst="rect">
            <a:avLst/>
          </a:prstGeom>
        </p:spPr>
      </p:pic>
      <p:sp>
        <p:nvSpPr>
          <p:cNvPr id="4" name="Footer Placeholder 3">
            <a:extLst>
              <a:ext uri="{FF2B5EF4-FFF2-40B4-BE49-F238E27FC236}">
                <a16:creationId xmlns:a16="http://schemas.microsoft.com/office/drawing/2014/main" xmlns="" id="{D3E5F4F1-973D-4B6E-AF5C-7903576BBAD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1756854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CD1008-4F06-4749-A84B-11884A6D4BAC}"/>
              </a:ext>
            </a:extLst>
          </p:cNvPr>
          <p:cNvSpPr>
            <a:spLocks noGrp="1"/>
          </p:cNvSpPr>
          <p:nvPr>
            <p:ph type="title"/>
          </p:nvPr>
        </p:nvSpPr>
        <p:spPr/>
        <p:txBody>
          <a:bodyPr/>
          <a:lstStyle/>
          <a:p>
            <a:pPr fontAlgn="auto">
              <a:spcAft>
                <a:spcPts val="0"/>
              </a:spcAft>
              <a:defRPr/>
            </a:pPr>
            <a:r>
              <a:rPr lang="en-US" dirty="0" smtClean="0">
                <a:solidFill>
                  <a:srgbClr val="24B5A1"/>
                </a:solidFill>
                <a:latin typeface="Calibri" panose="020F0502020204030204" pitchFamily="34" charset="0"/>
              </a:rPr>
              <a:t>19.4.2</a:t>
            </a:r>
            <a:r>
              <a:rPr lang="en-US" dirty="0">
                <a:solidFill>
                  <a:srgbClr val="59D9B3"/>
                </a:solidFill>
                <a:latin typeface="Arial"/>
              </a:rPr>
              <a:t> </a:t>
            </a:r>
            <a:r>
              <a:rPr lang="en-US" dirty="0" smtClean="0">
                <a:solidFill>
                  <a:srgbClr val="33B38C"/>
                </a:solidFill>
                <a:latin typeface="Goudy Sans Medium"/>
              </a:rPr>
              <a:t>Efficiency of the Binary Search</a:t>
            </a:r>
            <a:endParaRPr lang="en-US" sz="3200" dirty="0">
              <a:solidFill>
                <a:srgbClr val="3380E6"/>
              </a:solidFill>
              <a:latin typeface="Lucida Console"/>
            </a:endParaRPr>
          </a:p>
        </p:txBody>
      </p:sp>
      <p:sp>
        <p:nvSpPr>
          <p:cNvPr id="14339" name="Text Placeholder 2">
            <a:extLst>
              <a:ext uri="{FF2B5EF4-FFF2-40B4-BE49-F238E27FC236}">
                <a16:creationId xmlns="" xmlns:a16="http://schemas.microsoft.com/office/drawing/2014/main" id="{A038E91B-6A14-4F01-B088-195612B6208B}"/>
              </a:ext>
            </a:extLst>
          </p:cNvPr>
          <p:cNvSpPr>
            <a:spLocks noGrp="1"/>
          </p:cNvSpPr>
          <p:nvPr>
            <p:ph type="body" idx="1"/>
          </p:nvPr>
        </p:nvSpPr>
        <p:spPr/>
        <p:txBody>
          <a:bodyPr/>
          <a:lstStyle/>
          <a:p>
            <a:r>
              <a:rPr lang="en-US" altLang="en-US" dirty="0">
                <a:solidFill>
                  <a:srgbClr val="000000"/>
                </a:solidFill>
                <a:latin typeface="Times New Roman" panose="02020603050405020304" pitchFamily="18" charset="0"/>
              </a:rPr>
              <a:t>In the worst-case scenario, searching a sorted array of 1023 elements takes </a:t>
            </a:r>
            <a:r>
              <a:rPr lang="en-US" altLang="en-US" i="1" dirty="0">
                <a:solidFill>
                  <a:srgbClr val="000000"/>
                </a:solidFill>
                <a:latin typeface="Times New Roman" panose="02020603050405020304" pitchFamily="18" charset="0"/>
              </a:rPr>
              <a:t>only 10 comparisons </a:t>
            </a:r>
            <a:r>
              <a:rPr lang="en-US" altLang="en-US" dirty="0">
                <a:solidFill>
                  <a:srgbClr val="000000"/>
                </a:solidFill>
                <a:latin typeface="Times New Roman" panose="02020603050405020304" pitchFamily="18" charset="0"/>
              </a:rPr>
              <a:t>when using a binary search. </a:t>
            </a:r>
          </a:p>
          <a:p>
            <a:pPr lvl="1"/>
            <a:r>
              <a:rPr lang="en-US" altLang="en-US" dirty="0">
                <a:solidFill>
                  <a:srgbClr val="000000"/>
                </a:solidFill>
                <a:latin typeface="Times New Roman" panose="02020603050405020304" pitchFamily="18" charset="0"/>
              </a:rPr>
              <a:t>The number 1023 (2</a:t>
            </a:r>
            <a:r>
              <a:rPr lang="en-US" altLang="en-US" baseline="30000" dirty="0">
                <a:solidFill>
                  <a:srgbClr val="000000"/>
                </a:solidFill>
                <a:latin typeface="Times New Roman" panose="02020603050405020304" pitchFamily="18" charset="0"/>
              </a:rPr>
              <a:t>10</a:t>
            </a:r>
            <a:r>
              <a:rPr lang="en-US" altLang="en-US" dirty="0">
                <a:solidFill>
                  <a:srgbClr val="000000"/>
                </a:solidFill>
                <a:latin typeface="Times New Roman" panose="02020603050405020304" pitchFamily="18" charset="0"/>
              </a:rPr>
              <a:t> – 1) is divided by 2 only 10 times to get the value 0, which indicates that there are no more elements to test. </a:t>
            </a:r>
          </a:p>
          <a:p>
            <a:pPr lvl="1"/>
            <a:r>
              <a:rPr lang="en-US" altLang="en-US" dirty="0">
                <a:solidFill>
                  <a:srgbClr val="000000"/>
                </a:solidFill>
                <a:latin typeface="Times New Roman" panose="02020603050405020304" pitchFamily="18" charset="0"/>
              </a:rPr>
              <a:t>Dividing by 2 is equivalent to one comparison in the binary search algorithm.</a:t>
            </a:r>
            <a:r>
              <a:rPr lang="en-US" altLang="en-US" sz="2100" dirty="0">
                <a:solidFill>
                  <a:srgbClr val="000000"/>
                </a:solidFill>
                <a:latin typeface="Times New Roman" panose="02020603050405020304" pitchFamily="18" charset="0"/>
              </a:rPr>
              <a:t> </a:t>
            </a:r>
          </a:p>
          <a:p>
            <a:r>
              <a:rPr lang="en-US" altLang="en-US" dirty="0">
                <a:solidFill>
                  <a:srgbClr val="000000"/>
                </a:solidFill>
                <a:latin typeface="Times New Roman" panose="02020603050405020304" pitchFamily="18" charset="0"/>
              </a:rPr>
              <a:t>Thus, an array of 1,048,575 (2</a:t>
            </a:r>
            <a:r>
              <a:rPr lang="en-US" altLang="en-US" baseline="30000" dirty="0">
                <a:solidFill>
                  <a:srgbClr val="000000"/>
                </a:solidFill>
                <a:latin typeface="Times New Roman" panose="02020603050405020304" pitchFamily="18" charset="0"/>
              </a:rPr>
              <a:t>20</a:t>
            </a:r>
            <a:r>
              <a:rPr lang="en-US" altLang="en-US" dirty="0">
                <a:solidFill>
                  <a:srgbClr val="000000"/>
                </a:solidFill>
                <a:latin typeface="Times New Roman" panose="02020603050405020304" pitchFamily="18" charset="0"/>
              </a:rPr>
              <a:t> – 1) elements takes a </a:t>
            </a:r>
            <a:r>
              <a:rPr lang="en-US" altLang="en-US" i="1" dirty="0">
                <a:solidFill>
                  <a:srgbClr val="000000"/>
                </a:solidFill>
                <a:latin typeface="Times New Roman" panose="02020603050405020304" pitchFamily="18" charset="0"/>
              </a:rPr>
              <a:t>maximum of 20 comparisons </a:t>
            </a:r>
            <a:r>
              <a:rPr lang="en-US" altLang="en-US" dirty="0">
                <a:solidFill>
                  <a:srgbClr val="000000"/>
                </a:solidFill>
                <a:latin typeface="Times New Roman" panose="02020603050405020304" pitchFamily="18" charset="0"/>
              </a:rPr>
              <a:t>to find the key, and an array of over one billion elements takes a maximum of 30 comparisons to find the key. </a:t>
            </a:r>
          </a:p>
          <a:p>
            <a:pPr lvl="1"/>
            <a:r>
              <a:rPr lang="en-US" altLang="en-US" dirty="0">
                <a:solidFill>
                  <a:srgbClr val="000000"/>
                </a:solidFill>
                <a:latin typeface="Times New Roman" panose="02020603050405020304" pitchFamily="18" charset="0"/>
              </a:rPr>
              <a:t>A difference between an average of 500 million comparisons for the linear search and a </a:t>
            </a:r>
            <a:r>
              <a:rPr lang="en-US" altLang="en-US" i="1" dirty="0">
                <a:solidFill>
                  <a:srgbClr val="000000"/>
                </a:solidFill>
                <a:latin typeface="Times New Roman" panose="02020603050405020304" pitchFamily="18" charset="0"/>
              </a:rPr>
              <a:t>maximum of only 30 comparisons </a:t>
            </a:r>
            <a:r>
              <a:rPr lang="en-US" altLang="en-US" dirty="0">
                <a:solidFill>
                  <a:srgbClr val="000000"/>
                </a:solidFill>
                <a:latin typeface="Times New Roman" panose="02020603050405020304" pitchFamily="18" charset="0"/>
              </a:rPr>
              <a:t>for the binary search! </a:t>
            </a:r>
          </a:p>
        </p:txBody>
      </p:sp>
      <p:sp>
        <p:nvSpPr>
          <p:cNvPr id="4" name="Footer Placeholder 3">
            <a:extLst>
              <a:ext uri="{FF2B5EF4-FFF2-40B4-BE49-F238E27FC236}">
                <a16:creationId xmlns="" xmlns:a16="http://schemas.microsoft.com/office/drawing/2014/main" id="{F4FCE2D0-1077-4AE3-B8E4-7B814C02490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0554827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CD1008-4F06-4749-A84B-11884A6D4BAC}"/>
              </a:ext>
            </a:extLst>
          </p:cNvPr>
          <p:cNvSpPr>
            <a:spLocks noGrp="1"/>
          </p:cNvSpPr>
          <p:nvPr>
            <p:ph type="title"/>
          </p:nvPr>
        </p:nvSpPr>
        <p:spPr/>
        <p:txBody>
          <a:bodyPr/>
          <a:lstStyle/>
          <a:p>
            <a:pPr fontAlgn="auto">
              <a:spcAft>
                <a:spcPts val="0"/>
              </a:spcAft>
              <a:defRPr/>
            </a:pPr>
            <a:r>
              <a:rPr lang="en-US" dirty="0" smtClean="0">
                <a:solidFill>
                  <a:srgbClr val="24B5A1"/>
                </a:solidFill>
                <a:latin typeface="Calibri" panose="020F0502020204030204" pitchFamily="34" charset="0"/>
              </a:rPr>
              <a:t>19.4.2</a:t>
            </a:r>
            <a:r>
              <a:rPr lang="en-US" dirty="0">
                <a:solidFill>
                  <a:srgbClr val="59D9B3"/>
                </a:solidFill>
                <a:latin typeface="Arial"/>
              </a:rPr>
              <a:t> </a:t>
            </a:r>
            <a:r>
              <a:rPr lang="en-US" dirty="0" smtClean="0">
                <a:solidFill>
                  <a:srgbClr val="33B38C"/>
                </a:solidFill>
                <a:latin typeface="Goudy Sans Medium"/>
              </a:rPr>
              <a:t>Efficiency of the Binary Search (Cont.)</a:t>
            </a:r>
            <a:endParaRPr lang="en-US" sz="3200" dirty="0">
              <a:solidFill>
                <a:srgbClr val="3380E6"/>
              </a:solidFill>
              <a:latin typeface="Lucida Console"/>
            </a:endParaRPr>
          </a:p>
        </p:txBody>
      </p:sp>
      <p:sp>
        <p:nvSpPr>
          <p:cNvPr id="14339" name="Text Placeholder 2">
            <a:extLst>
              <a:ext uri="{FF2B5EF4-FFF2-40B4-BE49-F238E27FC236}">
                <a16:creationId xmlns="" xmlns:a16="http://schemas.microsoft.com/office/drawing/2014/main" id="{A038E91B-6A14-4F01-B088-195612B6208B}"/>
              </a:ext>
            </a:extLst>
          </p:cNvPr>
          <p:cNvSpPr>
            <a:spLocks noGrp="1"/>
          </p:cNvSpPr>
          <p:nvPr>
            <p:ph type="body" idx="1"/>
          </p:nvPr>
        </p:nvSpPr>
        <p:spPr/>
        <p:txBody>
          <a:bodyPr/>
          <a:lstStyle/>
          <a:p>
            <a:r>
              <a:rPr lang="en-US" altLang="en-US" dirty="0">
                <a:solidFill>
                  <a:srgbClr val="000000"/>
                </a:solidFill>
                <a:latin typeface="Times New Roman" panose="02020603050405020304" pitchFamily="18" charset="0"/>
              </a:rPr>
              <a:t>The maximum number of comparisons needed for the binary search of any sorted array is the exponent of the first power of 2 greater than the number of elements in the array, which is represented as log</a:t>
            </a:r>
            <a:r>
              <a:rPr lang="en-US" altLang="en-US" baseline="-25000" dirty="0">
                <a:solidFill>
                  <a:srgbClr val="000000"/>
                </a:solidFill>
                <a:latin typeface="Times New Roman" panose="02020603050405020304" pitchFamily="18" charset="0"/>
              </a:rPr>
              <a:t>2</a:t>
            </a:r>
            <a:r>
              <a:rPr lang="en-US" altLang="en-US" i="1" dirty="0">
                <a:solidFill>
                  <a:srgbClr val="000000"/>
                </a:solidFill>
                <a:latin typeface="Times New Roman" panose="02020603050405020304" pitchFamily="18" charset="0"/>
              </a:rPr>
              <a:t> n. </a:t>
            </a:r>
          </a:p>
          <a:p>
            <a:r>
              <a:rPr lang="en-US" altLang="en-US" dirty="0">
                <a:solidFill>
                  <a:srgbClr val="000000"/>
                </a:solidFill>
                <a:latin typeface="Times New Roman" panose="02020603050405020304" pitchFamily="18" charset="0"/>
              </a:rPr>
              <a:t>All logarithms grow at roughly the same rate, so in </a:t>
            </a:r>
            <a:r>
              <a:rPr lang="en-US" altLang="en-US" dirty="0" smtClean="0">
                <a:solidFill>
                  <a:srgbClr val="000000"/>
                </a:solidFill>
                <a:latin typeface="Times New Roman" panose="02020603050405020304" pitchFamily="18" charset="0"/>
              </a:rPr>
              <a:t>Big </a:t>
            </a:r>
            <a:r>
              <a:rPr lang="en-US" altLang="en-US" dirty="0">
                <a:solidFill>
                  <a:srgbClr val="000000"/>
                </a:solidFill>
                <a:latin typeface="Times New Roman" panose="02020603050405020304" pitchFamily="18" charset="0"/>
              </a:rPr>
              <a:t>O notation the base can be omitted. </a:t>
            </a:r>
          </a:p>
          <a:p>
            <a:r>
              <a:rPr lang="en-US" altLang="en-US" dirty="0">
                <a:solidFill>
                  <a:srgbClr val="000000"/>
                </a:solidFill>
                <a:latin typeface="Times New Roman" panose="02020603050405020304" pitchFamily="18" charset="0"/>
              </a:rPr>
              <a:t>This results in a </a:t>
            </a:r>
            <a:r>
              <a:rPr lang="en-US" altLang="en-US" dirty="0" smtClean="0">
                <a:solidFill>
                  <a:srgbClr val="000000"/>
                </a:solidFill>
                <a:latin typeface="Times New Roman" panose="02020603050405020304" pitchFamily="18" charset="0"/>
              </a:rPr>
              <a:t>Big </a:t>
            </a:r>
            <a:r>
              <a:rPr lang="en-US" altLang="en-US" dirty="0">
                <a:solidFill>
                  <a:srgbClr val="000000"/>
                </a:solidFill>
                <a:latin typeface="Times New Roman" panose="02020603050405020304" pitchFamily="18" charset="0"/>
              </a:rPr>
              <a:t>O of </a:t>
            </a:r>
            <a:r>
              <a:rPr lang="en-US" altLang="en-US" i="1" dirty="0">
                <a:solidFill>
                  <a:srgbClr val="0000FF"/>
                </a:solidFill>
                <a:latin typeface="Times New Roman" panose="02020603050405020304" pitchFamily="18" charset="0"/>
              </a:rPr>
              <a:t>O</a:t>
            </a:r>
            <a:r>
              <a:rPr lang="en-US" altLang="en-US" dirty="0">
                <a:solidFill>
                  <a:srgbClr val="52002B"/>
                </a:solidFill>
                <a:latin typeface="Times New Roman" panose="02020603050405020304" pitchFamily="18" charset="0"/>
              </a:rPr>
              <a:t>(</a:t>
            </a:r>
            <a:r>
              <a:rPr lang="en-US" altLang="en-US" dirty="0">
                <a:solidFill>
                  <a:srgbClr val="0000FF"/>
                </a:solidFill>
                <a:latin typeface="Times New Roman" panose="02020603050405020304" pitchFamily="18" charset="0"/>
              </a:rPr>
              <a:t>log </a:t>
            </a:r>
            <a:r>
              <a:rPr lang="en-US" altLang="en-US" i="1" dirty="0">
                <a:solidFill>
                  <a:srgbClr val="0000FF"/>
                </a:solidFill>
                <a:latin typeface="Times New Roman" panose="02020603050405020304" pitchFamily="18" charset="0"/>
              </a:rPr>
              <a:t>n</a:t>
            </a:r>
            <a:r>
              <a:rPr lang="en-US" altLang="en-US" dirty="0">
                <a:solidFill>
                  <a:srgbClr val="52002B"/>
                </a:solidFill>
                <a:latin typeface="Times New Roman" panose="02020603050405020304" pitchFamily="18" charset="0"/>
              </a:rPr>
              <a:t>)</a:t>
            </a:r>
            <a:r>
              <a:rPr lang="en-US" altLang="en-US" dirty="0">
                <a:solidFill>
                  <a:srgbClr val="000000"/>
                </a:solidFill>
                <a:latin typeface="Times New Roman" panose="02020603050405020304" pitchFamily="18" charset="0"/>
              </a:rPr>
              <a:t> for a binary search, which is also known as </a:t>
            </a:r>
            <a:r>
              <a:rPr lang="en-US" altLang="en-US" dirty="0">
                <a:solidFill>
                  <a:srgbClr val="0000FF"/>
                </a:solidFill>
                <a:latin typeface="Times New Roman" panose="02020603050405020304" pitchFamily="18" charset="0"/>
              </a:rPr>
              <a:t>logarithmic run time</a:t>
            </a:r>
            <a:r>
              <a:rPr lang="en-US" altLang="en-US" dirty="0">
                <a:solidFill>
                  <a:srgbClr val="000000"/>
                </a:solidFill>
                <a:latin typeface="Times New Roman" panose="02020603050405020304" pitchFamily="18" charset="0"/>
              </a:rPr>
              <a:t> and pronounced as “order log n.”</a:t>
            </a:r>
          </a:p>
        </p:txBody>
      </p:sp>
      <p:sp>
        <p:nvSpPr>
          <p:cNvPr id="4" name="Footer Placeholder 3">
            <a:extLst>
              <a:ext uri="{FF2B5EF4-FFF2-40B4-BE49-F238E27FC236}">
                <a16:creationId xmlns="" xmlns:a16="http://schemas.microsoft.com/office/drawing/2014/main" id="{F4FCE2D0-1077-4AE3-B8E4-7B814C02490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154052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CD1008-4F06-4749-A84B-11884A6D4BAC}"/>
              </a:ext>
            </a:extLst>
          </p:cNvPr>
          <p:cNvSpPr>
            <a:spLocks noGrp="1"/>
          </p:cNvSpPr>
          <p:nvPr>
            <p:ph type="title"/>
          </p:nvPr>
        </p:nvSpPr>
        <p:spPr/>
        <p:txBody>
          <a:bodyPr/>
          <a:lstStyle/>
          <a:p>
            <a:pPr fontAlgn="auto">
              <a:spcAft>
                <a:spcPts val="0"/>
              </a:spcAft>
              <a:defRPr/>
            </a:pPr>
            <a:r>
              <a:rPr lang="en-US" dirty="0" smtClean="0">
                <a:solidFill>
                  <a:srgbClr val="24B5A1"/>
                </a:solidFill>
                <a:latin typeface="Calibri" panose="020F0502020204030204" pitchFamily="34" charset="0"/>
              </a:rPr>
              <a:t>19.5</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Sorting Algorithms</a:t>
            </a:r>
            <a:endParaRPr lang="en-US" dirty="0">
              <a:solidFill>
                <a:srgbClr val="3380E6"/>
              </a:solidFill>
              <a:latin typeface="Calibri" panose="020F0502020204030204" pitchFamily="34" charset="0"/>
            </a:endParaRPr>
          </a:p>
        </p:txBody>
      </p:sp>
      <p:sp>
        <p:nvSpPr>
          <p:cNvPr id="14339" name="Text Placeholder 2">
            <a:extLst>
              <a:ext uri="{FF2B5EF4-FFF2-40B4-BE49-F238E27FC236}">
                <a16:creationId xmlns:a16="http://schemas.microsoft.com/office/drawing/2014/main" xmlns="" id="{A038E91B-6A14-4F01-B088-195612B6208B}"/>
              </a:ext>
            </a:extLst>
          </p:cNvPr>
          <p:cNvSpPr>
            <a:spLocks noGrp="1"/>
          </p:cNvSpPr>
          <p:nvPr>
            <p:ph type="body" idx="1"/>
          </p:nvPr>
        </p:nvSpPr>
        <p:spPr/>
        <p:txBody>
          <a:bodyPr/>
          <a:lstStyle/>
          <a:p>
            <a:pPr>
              <a:lnSpc>
                <a:spcPct val="80000"/>
              </a:lnSpc>
            </a:pPr>
            <a:r>
              <a:rPr lang="en-US" altLang="en-US" dirty="0">
                <a:solidFill>
                  <a:srgbClr val="000000"/>
                </a:solidFill>
                <a:latin typeface="Times New Roman" panose="02020603050405020304" pitchFamily="18" charset="0"/>
              </a:rPr>
              <a:t>Sorting data (i.e., placing the data into some particular order, such as ascending or descending) is one of the most important computing applications. </a:t>
            </a:r>
          </a:p>
          <a:p>
            <a:pPr>
              <a:lnSpc>
                <a:spcPct val="80000"/>
              </a:lnSpc>
            </a:pPr>
            <a:r>
              <a:rPr lang="en-US" altLang="en-US" dirty="0">
                <a:solidFill>
                  <a:srgbClr val="000000"/>
                </a:solidFill>
                <a:latin typeface="Times New Roman" panose="02020603050405020304" pitchFamily="18" charset="0"/>
              </a:rPr>
              <a:t>An important item to understand about sorting is that the end result—the sorted array—will be the same no matter which algorithm you use to sort the array. </a:t>
            </a:r>
          </a:p>
          <a:p>
            <a:pPr>
              <a:lnSpc>
                <a:spcPct val="80000"/>
              </a:lnSpc>
            </a:pPr>
            <a:r>
              <a:rPr lang="en-US" altLang="en-US" dirty="0">
                <a:solidFill>
                  <a:srgbClr val="000000"/>
                </a:solidFill>
                <a:latin typeface="Times New Roman" panose="02020603050405020304" pitchFamily="18" charset="0"/>
              </a:rPr>
              <a:t>The choice of algorithm affects only the run time and memory use of the program. </a:t>
            </a:r>
          </a:p>
          <a:p>
            <a:pPr>
              <a:lnSpc>
                <a:spcPct val="80000"/>
              </a:lnSpc>
            </a:pPr>
            <a:r>
              <a:rPr lang="en-US" altLang="en-US" dirty="0">
                <a:solidFill>
                  <a:srgbClr val="000000"/>
                </a:solidFill>
                <a:latin typeface="Times New Roman" panose="02020603050405020304" pitchFamily="18" charset="0"/>
              </a:rPr>
              <a:t>The rest of this chapter introduces three common sorting algorithms. </a:t>
            </a:r>
          </a:p>
          <a:p>
            <a:pPr lvl="1"/>
            <a:r>
              <a:rPr lang="en-US" altLang="en-US" dirty="0">
                <a:solidFill>
                  <a:srgbClr val="000000"/>
                </a:solidFill>
                <a:latin typeface="Times New Roman" panose="02020603050405020304" pitchFamily="18" charset="0"/>
              </a:rPr>
              <a:t>The first two—selection sort and insertion sort—are easy to program but inefficient. </a:t>
            </a:r>
          </a:p>
          <a:p>
            <a:pPr lvl="1"/>
            <a:r>
              <a:rPr lang="en-US" altLang="en-US" dirty="0">
                <a:solidFill>
                  <a:srgbClr val="000000"/>
                </a:solidFill>
                <a:latin typeface="Times New Roman" panose="02020603050405020304" pitchFamily="18" charset="0"/>
              </a:rPr>
              <a:t>The last algorithm—merge sort—is much faster than selection sort and insertion sort but harder to program. </a:t>
            </a:r>
          </a:p>
        </p:txBody>
      </p:sp>
      <p:sp>
        <p:nvSpPr>
          <p:cNvPr id="4" name="Footer Placeholder 3">
            <a:extLst>
              <a:ext uri="{FF2B5EF4-FFF2-40B4-BE49-F238E27FC236}">
                <a16:creationId xmlns:a16="http://schemas.microsoft.com/office/drawing/2014/main" xmlns="" id="{F4FCE2D0-1077-4AE3-B8E4-7B814C02490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6404583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CD1008-4F06-4749-A84B-11884A6D4BAC}"/>
              </a:ext>
            </a:extLst>
          </p:cNvPr>
          <p:cNvSpPr>
            <a:spLocks noGrp="1"/>
          </p:cNvSpPr>
          <p:nvPr>
            <p:ph type="title"/>
          </p:nvPr>
        </p:nvSpPr>
        <p:spPr/>
        <p:txBody>
          <a:bodyPr/>
          <a:lstStyle/>
          <a:p>
            <a:pPr fontAlgn="auto">
              <a:spcAft>
                <a:spcPts val="0"/>
              </a:spcAft>
              <a:defRPr/>
            </a:pPr>
            <a:r>
              <a:rPr lang="en-US" dirty="0" smtClean="0">
                <a:solidFill>
                  <a:srgbClr val="24B5A1"/>
                </a:solidFill>
                <a:latin typeface="Calibri" panose="020F0502020204030204" pitchFamily="34" charset="0"/>
              </a:rPr>
              <a:t>19.6</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Selection Sort</a:t>
            </a:r>
            <a:endParaRPr lang="en-US" dirty="0">
              <a:solidFill>
                <a:srgbClr val="3380E6"/>
              </a:solidFill>
              <a:latin typeface="Calibri" panose="020F0502020204030204" pitchFamily="34" charset="0"/>
            </a:endParaRPr>
          </a:p>
        </p:txBody>
      </p:sp>
      <p:sp>
        <p:nvSpPr>
          <p:cNvPr id="14339" name="Text Placeholder 2">
            <a:extLst>
              <a:ext uri="{FF2B5EF4-FFF2-40B4-BE49-F238E27FC236}">
                <a16:creationId xmlns:a16="http://schemas.microsoft.com/office/drawing/2014/main" xmlns="" id="{A038E91B-6A14-4F01-B088-195612B6208B}"/>
              </a:ext>
            </a:extLst>
          </p:cNvPr>
          <p:cNvSpPr>
            <a:spLocks noGrp="1"/>
          </p:cNvSpPr>
          <p:nvPr>
            <p:ph type="body" idx="1"/>
          </p:nvPr>
        </p:nvSpPr>
        <p:spPr/>
        <p:txBody>
          <a:bodyPr/>
          <a:lstStyle/>
          <a:p>
            <a:r>
              <a:rPr lang="en-US" altLang="en-US" sz="2400" dirty="0" smtClean="0">
                <a:solidFill>
                  <a:srgbClr val="0000FF"/>
                </a:solidFill>
                <a:latin typeface="Times New Roman" panose="02020603050405020304" pitchFamily="18" charset="0"/>
              </a:rPr>
              <a:t>Selection sort</a:t>
            </a:r>
            <a:r>
              <a:rPr lang="en-US" altLang="en-US" sz="2400" dirty="0" smtClean="0">
                <a:solidFill>
                  <a:srgbClr val="000000"/>
                </a:solidFill>
                <a:latin typeface="Times New Roman" panose="02020603050405020304" pitchFamily="18" charset="0"/>
              </a:rPr>
              <a:t> </a:t>
            </a:r>
          </a:p>
          <a:p>
            <a:pPr lvl="1"/>
            <a:r>
              <a:rPr lang="en-US" altLang="en-US" sz="2100" dirty="0" smtClean="0">
                <a:solidFill>
                  <a:srgbClr val="000000"/>
                </a:solidFill>
                <a:latin typeface="Times New Roman" panose="02020603050405020304" pitchFamily="18" charset="0"/>
              </a:rPr>
              <a:t>simple, but inefficient, sorting algorithm</a:t>
            </a:r>
          </a:p>
          <a:p>
            <a:r>
              <a:rPr lang="en-US" altLang="en-US" sz="2400" dirty="0" smtClean="0">
                <a:solidFill>
                  <a:srgbClr val="000000"/>
                </a:solidFill>
                <a:latin typeface="Times New Roman" panose="02020603050405020304" pitchFamily="18" charset="0"/>
              </a:rPr>
              <a:t>Its first iteration selects the </a:t>
            </a:r>
            <a:r>
              <a:rPr lang="en-US" altLang="en-US" sz="2400" i="1" dirty="0" smtClean="0">
                <a:solidFill>
                  <a:srgbClr val="000000"/>
                </a:solidFill>
                <a:latin typeface="Times New Roman" panose="02020603050405020304" pitchFamily="18" charset="0"/>
              </a:rPr>
              <a:t>smallest</a:t>
            </a:r>
            <a:r>
              <a:rPr lang="en-US" altLang="en-US" sz="2400" dirty="0" smtClean="0">
                <a:solidFill>
                  <a:srgbClr val="000000"/>
                </a:solidFill>
                <a:latin typeface="Times New Roman" panose="02020603050405020304" pitchFamily="18" charset="0"/>
              </a:rPr>
              <a:t> element in the array and swaps it with the first element. </a:t>
            </a:r>
          </a:p>
          <a:p>
            <a:r>
              <a:rPr lang="en-US" altLang="en-US" sz="2400" dirty="0" smtClean="0">
                <a:solidFill>
                  <a:srgbClr val="000000"/>
                </a:solidFill>
                <a:latin typeface="Times New Roman" panose="02020603050405020304" pitchFamily="18" charset="0"/>
              </a:rPr>
              <a:t>The second iteration selects the </a:t>
            </a:r>
            <a:r>
              <a:rPr lang="en-US" altLang="en-US" sz="2400" i="1" dirty="0" smtClean="0">
                <a:solidFill>
                  <a:srgbClr val="000000"/>
                </a:solidFill>
                <a:latin typeface="Times New Roman" panose="02020603050405020304" pitchFamily="18" charset="0"/>
              </a:rPr>
              <a:t>second-smallest</a:t>
            </a:r>
            <a:r>
              <a:rPr lang="en-US" altLang="en-US" sz="2400" dirty="0" smtClean="0">
                <a:solidFill>
                  <a:srgbClr val="000000"/>
                </a:solidFill>
                <a:latin typeface="Times New Roman" panose="02020603050405020304" pitchFamily="18" charset="0"/>
              </a:rPr>
              <a:t> item (which is the smallest item of the remaining elements) and swaps it with the second element. </a:t>
            </a:r>
          </a:p>
          <a:p>
            <a:r>
              <a:rPr lang="en-US" altLang="en-US" sz="2400" dirty="0" smtClean="0">
                <a:solidFill>
                  <a:srgbClr val="000000"/>
                </a:solidFill>
                <a:latin typeface="Times New Roman" panose="02020603050405020304" pitchFamily="18" charset="0"/>
              </a:rPr>
              <a:t>The algorithm continues until the last iteration selects the </a:t>
            </a:r>
            <a:r>
              <a:rPr lang="en-US" altLang="en-US" sz="2400" i="1" dirty="0" smtClean="0">
                <a:solidFill>
                  <a:srgbClr val="000000"/>
                </a:solidFill>
                <a:latin typeface="Times New Roman" panose="02020603050405020304" pitchFamily="18" charset="0"/>
              </a:rPr>
              <a:t>second-largest</a:t>
            </a:r>
            <a:r>
              <a:rPr lang="en-US" altLang="en-US" sz="2400" dirty="0" smtClean="0">
                <a:solidFill>
                  <a:srgbClr val="000000"/>
                </a:solidFill>
                <a:latin typeface="Times New Roman" panose="02020603050405020304" pitchFamily="18" charset="0"/>
              </a:rPr>
              <a:t> element and swaps it with the second-to-last index, leaving the largest element in the last index. </a:t>
            </a:r>
          </a:p>
          <a:p>
            <a:r>
              <a:rPr lang="en-US" altLang="en-US" sz="2400" dirty="0" smtClean="0">
                <a:solidFill>
                  <a:srgbClr val="000000"/>
                </a:solidFill>
                <a:latin typeface="Times New Roman" panose="02020603050405020304" pitchFamily="18" charset="0"/>
              </a:rPr>
              <a:t>After the </a:t>
            </a:r>
            <a:r>
              <a:rPr lang="en-US" altLang="en-US" sz="2400" i="1" dirty="0" err="1" smtClean="0">
                <a:solidFill>
                  <a:srgbClr val="000000"/>
                </a:solidFill>
                <a:latin typeface="Times New Roman" panose="02020603050405020304" pitchFamily="18" charset="0"/>
              </a:rPr>
              <a:t>i</a:t>
            </a:r>
            <a:r>
              <a:rPr lang="en-US" altLang="en-US" sz="2400" dirty="0" err="1" smtClean="0">
                <a:solidFill>
                  <a:srgbClr val="000000"/>
                </a:solidFill>
                <a:latin typeface="Times New Roman" panose="02020603050405020304" pitchFamily="18" charset="0"/>
              </a:rPr>
              <a:t>th</a:t>
            </a:r>
            <a:r>
              <a:rPr lang="en-US" altLang="en-US" sz="2400" dirty="0" smtClean="0">
                <a:solidFill>
                  <a:srgbClr val="000000"/>
                </a:solidFill>
                <a:latin typeface="Times New Roman" panose="02020603050405020304" pitchFamily="18" charset="0"/>
              </a:rPr>
              <a:t> iteration, the smallest </a:t>
            </a:r>
            <a:r>
              <a:rPr lang="en-US" altLang="en-US" sz="2400" i="1" dirty="0" err="1" smtClean="0">
                <a:solidFill>
                  <a:srgbClr val="000000"/>
                </a:solidFill>
                <a:latin typeface="Times New Roman" panose="02020603050405020304" pitchFamily="18" charset="0"/>
              </a:rPr>
              <a:t>i</a:t>
            </a:r>
            <a:r>
              <a:rPr lang="en-US" altLang="en-US" sz="2400" i="1" dirty="0" smtClean="0">
                <a:solidFill>
                  <a:srgbClr val="000000"/>
                </a:solidFill>
                <a:latin typeface="Times New Roman" panose="02020603050405020304" pitchFamily="18" charset="0"/>
              </a:rPr>
              <a:t> </a:t>
            </a:r>
            <a:r>
              <a:rPr lang="en-US" altLang="en-US" sz="2400" dirty="0" smtClean="0">
                <a:solidFill>
                  <a:srgbClr val="000000"/>
                </a:solidFill>
                <a:latin typeface="Times New Roman" panose="02020603050405020304" pitchFamily="18" charset="0"/>
              </a:rPr>
              <a:t>items of the array will be sorted into increasing order in the first </a:t>
            </a:r>
            <a:r>
              <a:rPr lang="en-US" altLang="en-US" sz="2400" i="1" dirty="0" err="1" smtClean="0">
                <a:solidFill>
                  <a:srgbClr val="000000"/>
                </a:solidFill>
                <a:latin typeface="Times New Roman" panose="02020603050405020304" pitchFamily="18" charset="0"/>
              </a:rPr>
              <a:t>i</a:t>
            </a:r>
            <a:r>
              <a:rPr lang="en-US" altLang="en-US" sz="2400" i="1" dirty="0" smtClean="0">
                <a:solidFill>
                  <a:srgbClr val="000000"/>
                </a:solidFill>
                <a:latin typeface="Times New Roman" panose="02020603050405020304" pitchFamily="18" charset="0"/>
              </a:rPr>
              <a:t> </a:t>
            </a:r>
            <a:r>
              <a:rPr lang="en-US" altLang="en-US" sz="2400" dirty="0" smtClean="0">
                <a:solidFill>
                  <a:srgbClr val="000000"/>
                </a:solidFill>
                <a:latin typeface="Times New Roman" panose="02020603050405020304" pitchFamily="18" charset="0"/>
              </a:rPr>
              <a:t>elements of the array</a:t>
            </a:r>
            <a:r>
              <a:rPr lang="en-US" altLang="en-US" sz="2400" i="1" dirty="0" smtClean="0">
                <a:solidFill>
                  <a:srgbClr val="000000"/>
                </a:solidFill>
                <a:latin typeface="Times New Roman" panose="02020603050405020304" pitchFamily="18" charset="0"/>
              </a:rPr>
              <a:t>.</a:t>
            </a:r>
          </a:p>
          <a:p>
            <a:r>
              <a:rPr lang="en-US" altLang="en-US" sz="2400" dirty="0" smtClean="0">
                <a:solidFill>
                  <a:srgbClr val="000000"/>
                </a:solidFill>
                <a:latin typeface="Times New Roman" panose="02020603050405020304" pitchFamily="18" charset="0"/>
              </a:rPr>
              <a:t>After the first iteration, the smallest element is in the first position. After the second iteration, the two smallest elements are in order in the first two positions, etc.</a:t>
            </a:r>
            <a:endParaRPr lang="en-US" altLang="en-US" sz="2400" i="1" dirty="0">
              <a:solidFill>
                <a:srgbClr val="00000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xmlns="" id="{F4FCE2D0-1077-4AE3-B8E4-7B814C02490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635514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B1ECF4-433B-40E7-952B-CA77A4E73D56}"/>
              </a:ext>
            </a:extLst>
          </p:cNvPr>
          <p:cNvSpPr>
            <a:spLocks noGrp="1"/>
          </p:cNvSpPr>
          <p:nvPr>
            <p:ph type="title"/>
          </p:nvPr>
        </p:nvSpPr>
        <p:spPr/>
        <p:txBody>
          <a:bodyPr/>
          <a:lstStyle/>
          <a:p>
            <a:pPr fontAlgn="auto">
              <a:spcAft>
                <a:spcPts val="0"/>
              </a:spcAft>
              <a:defRPr/>
            </a:pPr>
            <a:r>
              <a:rPr lang="en-US" dirty="0" smtClean="0">
                <a:solidFill>
                  <a:srgbClr val="3380E6"/>
                </a:solidFill>
                <a:latin typeface="Calibri" panose="020F0502020204030204" pitchFamily="34" charset="0"/>
              </a:rPr>
              <a:t>Chapter Objectives</a:t>
            </a:r>
            <a:endParaRPr lang="en-US" dirty="0">
              <a:solidFill>
                <a:srgbClr val="3380E6"/>
              </a:solidFill>
              <a:latin typeface="Calibri" panose="020F0502020204030204" pitchFamily="34" charset="0"/>
            </a:endParaRPr>
          </a:p>
        </p:txBody>
      </p:sp>
      <p:sp>
        <p:nvSpPr>
          <p:cNvPr id="14339" name="Text Placeholder 2">
            <a:extLst>
              <a:ext uri="{FF2B5EF4-FFF2-40B4-BE49-F238E27FC236}">
                <a16:creationId xmlns:a16="http://schemas.microsoft.com/office/drawing/2014/main" xmlns="" id="{A5674EEA-A6AA-4737-ADE0-15E069D87C6E}"/>
              </a:ext>
            </a:extLst>
          </p:cNvPr>
          <p:cNvSpPr>
            <a:spLocks noGrp="1"/>
          </p:cNvSpPr>
          <p:nvPr>
            <p:ph type="body" idx="1"/>
          </p:nvPr>
        </p:nvSpPr>
        <p:spPr/>
        <p:txBody>
          <a:bodyPr/>
          <a:lstStyle/>
          <a:p>
            <a:pPr eaLnBrk="1" hangingPunct="1"/>
            <a:r>
              <a:rPr lang="en-US" altLang="en-US" dirty="0" smtClean="0">
                <a:solidFill>
                  <a:srgbClr val="000000"/>
                </a:solidFill>
              </a:rPr>
              <a:t>Describe how to search for a given value in an array using linear search and binary search </a:t>
            </a:r>
            <a:r>
              <a:rPr lang="en-US" altLang="en-US" dirty="0" smtClean="0">
                <a:solidFill>
                  <a:srgbClr val="000000"/>
                </a:solidFill>
              </a:rPr>
              <a:t>algorithms.</a:t>
            </a:r>
            <a:endParaRPr lang="en-US" altLang="en-US" dirty="0" smtClean="0">
              <a:solidFill>
                <a:srgbClr val="000000"/>
              </a:solidFill>
            </a:endParaRPr>
          </a:p>
          <a:p>
            <a:pPr eaLnBrk="1" hangingPunct="1"/>
            <a:r>
              <a:rPr lang="en-US" altLang="en-US" dirty="0" smtClean="0">
                <a:solidFill>
                  <a:srgbClr val="000000"/>
                </a:solidFill>
              </a:rPr>
              <a:t>Describe how to sort arrays using the iterative selection sort, insertion sort and recursive merge sort algorithms.</a:t>
            </a:r>
          </a:p>
          <a:p>
            <a:pPr eaLnBrk="1" hangingPunct="1"/>
            <a:r>
              <a:rPr lang="en-US" altLang="en-US" dirty="0" smtClean="0">
                <a:solidFill>
                  <a:srgbClr val="000000"/>
                </a:solidFill>
              </a:rPr>
              <a:t>Determine the efficiency of searching and sorting algorithms.</a:t>
            </a:r>
          </a:p>
          <a:p>
            <a:pPr eaLnBrk="1" hangingPunct="1"/>
            <a:r>
              <a:rPr lang="en-US" altLang="en-US" dirty="0" smtClean="0">
                <a:solidFill>
                  <a:srgbClr val="000000"/>
                </a:solidFill>
              </a:rPr>
              <a:t>Identify the Big O notation for comparing the efficiency of algorithms.</a:t>
            </a:r>
          </a:p>
          <a:p>
            <a:pPr eaLnBrk="1" hangingPunct="1"/>
            <a:endParaRPr lang="en-US" altLang="en-US" dirty="0" smtClean="0">
              <a:solidFill>
                <a:srgbClr val="000000"/>
              </a:solidFill>
            </a:endParaRPr>
          </a:p>
        </p:txBody>
      </p:sp>
      <p:sp>
        <p:nvSpPr>
          <p:cNvPr id="4" name="Footer Placeholder 3">
            <a:extLst>
              <a:ext uri="{FF2B5EF4-FFF2-40B4-BE49-F238E27FC236}">
                <a16:creationId xmlns:a16="http://schemas.microsoft.com/office/drawing/2014/main" xmlns="" id="{912A59BC-2C51-47DC-9CE9-C93F65A523C8}"/>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3014872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CD1008-4F06-4749-A84B-11884A6D4BAC}"/>
              </a:ext>
            </a:extLst>
          </p:cNvPr>
          <p:cNvSpPr>
            <a:spLocks noGrp="1"/>
          </p:cNvSpPr>
          <p:nvPr>
            <p:ph type="title"/>
          </p:nvPr>
        </p:nvSpPr>
        <p:spPr/>
        <p:txBody>
          <a:bodyPr/>
          <a:lstStyle/>
          <a:p>
            <a:pPr fontAlgn="auto">
              <a:spcAft>
                <a:spcPts val="0"/>
              </a:spcAft>
              <a:defRPr/>
            </a:pPr>
            <a:r>
              <a:rPr lang="en-US" dirty="0" smtClean="0">
                <a:solidFill>
                  <a:srgbClr val="24B5A1"/>
                </a:solidFill>
                <a:latin typeface="Calibri" panose="020F0502020204030204" pitchFamily="34" charset="0"/>
              </a:rPr>
              <a:t>19.6.1</a:t>
            </a:r>
            <a:r>
              <a:rPr lang="en-US" dirty="0">
                <a:solidFill>
                  <a:srgbClr val="59D9B3"/>
                </a:solidFill>
                <a:latin typeface="Arial"/>
              </a:rPr>
              <a:t> </a:t>
            </a:r>
            <a:r>
              <a:rPr lang="en-US" dirty="0" smtClean="0">
                <a:solidFill>
                  <a:srgbClr val="33B38C"/>
                </a:solidFill>
                <a:latin typeface="Goudy Sans Medium"/>
              </a:rPr>
              <a:t>Selection Sort Implementation</a:t>
            </a:r>
            <a:endParaRPr lang="en-US" sz="3200" dirty="0">
              <a:solidFill>
                <a:srgbClr val="3380E6"/>
              </a:solidFill>
              <a:latin typeface="Lucida Console"/>
            </a:endParaRPr>
          </a:p>
        </p:txBody>
      </p:sp>
      <p:sp>
        <p:nvSpPr>
          <p:cNvPr id="14339" name="Text Placeholder 2">
            <a:extLst>
              <a:ext uri="{FF2B5EF4-FFF2-40B4-BE49-F238E27FC236}">
                <a16:creationId xmlns="" xmlns:a16="http://schemas.microsoft.com/office/drawing/2014/main" id="{A038E91B-6A14-4F01-B088-195612B6208B}"/>
              </a:ext>
            </a:extLst>
          </p:cNvPr>
          <p:cNvSpPr>
            <a:spLocks noGrp="1"/>
          </p:cNvSpPr>
          <p:nvPr>
            <p:ph type="body" idx="1"/>
          </p:nvPr>
        </p:nvSpPr>
        <p:spPr/>
        <p:txBody>
          <a:bodyPr/>
          <a:lstStyle/>
          <a:p>
            <a:r>
              <a:rPr lang="en-US" altLang="en-US" dirty="0">
                <a:solidFill>
                  <a:srgbClr val="000000"/>
                </a:solidFill>
                <a:latin typeface="Times New Roman" panose="02020603050405020304" pitchFamily="18" charset="0"/>
              </a:rPr>
              <a:t>Class </a:t>
            </a:r>
            <a:r>
              <a:rPr lang="en-US" altLang="en-US" dirty="0" err="1">
                <a:solidFill>
                  <a:srgbClr val="000000"/>
                </a:solidFill>
                <a:latin typeface="Lucida Console" panose="020B0609040504020204" pitchFamily="49" charset="0"/>
              </a:rPr>
              <a:t>SelectionSortTest</a:t>
            </a:r>
            <a:r>
              <a:rPr lang="en-US" altLang="en-US" dirty="0">
                <a:solidFill>
                  <a:srgbClr val="000000"/>
                </a:solidFill>
                <a:latin typeface="Times New Roman" panose="02020603050405020304" pitchFamily="18" charset="0"/>
              </a:rPr>
              <a:t> (Fig. 19.4) contains:</a:t>
            </a:r>
          </a:p>
          <a:p>
            <a:pPr lvl="1"/>
            <a:r>
              <a:rPr lang="en-US" altLang="en-US" dirty="0">
                <a:solidFill>
                  <a:srgbClr val="000000"/>
                </a:solidFill>
                <a:latin typeface="Lucida Console" panose="020B0609040504020204" pitchFamily="49" charset="0"/>
              </a:rPr>
              <a:t>static</a:t>
            </a:r>
            <a:r>
              <a:rPr lang="en-US" altLang="en-US" dirty="0">
                <a:solidFill>
                  <a:srgbClr val="000000"/>
                </a:solidFill>
                <a:latin typeface="Times New Roman" panose="02020603050405020304" pitchFamily="18" charset="0"/>
              </a:rPr>
              <a:t> method </a:t>
            </a:r>
            <a:r>
              <a:rPr lang="en-US" altLang="en-US" dirty="0" err="1">
                <a:solidFill>
                  <a:srgbClr val="000000"/>
                </a:solidFill>
                <a:latin typeface="Lucida Console" panose="020B0609040504020204" pitchFamily="49" charset="0"/>
              </a:rPr>
              <a:t>selectionSort</a:t>
            </a:r>
            <a:r>
              <a:rPr lang="en-US" altLang="en-US" dirty="0">
                <a:solidFill>
                  <a:srgbClr val="000000"/>
                </a:solidFill>
                <a:latin typeface="Times New Roman" panose="02020603050405020304" pitchFamily="18" charset="0"/>
              </a:rPr>
              <a:t> to sort an </a:t>
            </a:r>
            <a:r>
              <a:rPr lang="en-US" altLang="en-US" dirty="0" err="1">
                <a:solidFill>
                  <a:srgbClr val="000000"/>
                </a:solidFill>
                <a:latin typeface="Lucida Console" panose="020B0609040504020204" pitchFamily="49" charset="0"/>
              </a:rPr>
              <a:t>int</a:t>
            </a:r>
            <a:r>
              <a:rPr lang="en-US" altLang="en-US" dirty="0">
                <a:solidFill>
                  <a:srgbClr val="000000"/>
                </a:solidFill>
                <a:latin typeface="Times New Roman" panose="02020603050405020304" pitchFamily="18" charset="0"/>
              </a:rPr>
              <a:t> array using the selection sort </a:t>
            </a:r>
            <a:r>
              <a:rPr lang="en-US" altLang="en-US" dirty="0" smtClean="0">
                <a:solidFill>
                  <a:srgbClr val="000000"/>
                </a:solidFill>
                <a:latin typeface="Times New Roman" panose="02020603050405020304" pitchFamily="18" charset="0"/>
              </a:rPr>
              <a:t>algorithm.</a:t>
            </a:r>
            <a:endParaRPr lang="en-US" altLang="en-US" dirty="0">
              <a:solidFill>
                <a:srgbClr val="000000"/>
              </a:solidFill>
              <a:latin typeface="Times New Roman" panose="02020603050405020304" pitchFamily="18" charset="0"/>
            </a:endParaRPr>
          </a:p>
          <a:p>
            <a:pPr lvl="1"/>
            <a:r>
              <a:rPr lang="en-US" altLang="en-US" dirty="0">
                <a:solidFill>
                  <a:srgbClr val="000000"/>
                </a:solidFill>
                <a:latin typeface="Lucida Console" panose="020B0609040504020204" pitchFamily="49" charset="0"/>
              </a:rPr>
              <a:t>static</a:t>
            </a:r>
            <a:r>
              <a:rPr lang="en-US" altLang="en-US" dirty="0">
                <a:solidFill>
                  <a:srgbClr val="000000"/>
                </a:solidFill>
                <a:latin typeface="Times New Roman" panose="02020603050405020304" pitchFamily="18" charset="0"/>
              </a:rPr>
              <a:t> method </a:t>
            </a:r>
            <a:r>
              <a:rPr lang="en-US" altLang="en-US" dirty="0">
                <a:solidFill>
                  <a:srgbClr val="000000"/>
                </a:solidFill>
                <a:latin typeface="Lucida Console" panose="020B0609040504020204" pitchFamily="49" charset="0"/>
              </a:rPr>
              <a:t>swap</a:t>
            </a:r>
            <a:r>
              <a:rPr lang="en-US" altLang="en-US" dirty="0">
                <a:solidFill>
                  <a:srgbClr val="000000"/>
                </a:solidFill>
                <a:latin typeface="Times New Roman" panose="02020603050405020304" pitchFamily="18" charset="0"/>
              </a:rPr>
              <a:t> to swap the values of two array </a:t>
            </a:r>
            <a:r>
              <a:rPr lang="en-US" altLang="en-US" dirty="0" smtClean="0">
                <a:solidFill>
                  <a:srgbClr val="000000"/>
                </a:solidFill>
                <a:latin typeface="Times New Roman" panose="02020603050405020304" pitchFamily="18" charset="0"/>
              </a:rPr>
              <a:t>elements.</a:t>
            </a:r>
            <a:endParaRPr lang="en-US" altLang="en-US" dirty="0">
              <a:solidFill>
                <a:srgbClr val="000000"/>
              </a:solidFill>
              <a:latin typeface="Times New Roman" panose="02020603050405020304" pitchFamily="18" charset="0"/>
            </a:endParaRPr>
          </a:p>
          <a:p>
            <a:pPr lvl="1"/>
            <a:r>
              <a:rPr lang="en-US" altLang="en-US" dirty="0">
                <a:solidFill>
                  <a:srgbClr val="000000"/>
                </a:solidFill>
                <a:latin typeface="Lucida Console" panose="020B0609040504020204" pitchFamily="49" charset="0"/>
              </a:rPr>
              <a:t>static</a:t>
            </a:r>
            <a:r>
              <a:rPr lang="en-US" altLang="en-US" dirty="0">
                <a:solidFill>
                  <a:srgbClr val="000000"/>
                </a:solidFill>
                <a:latin typeface="Times New Roman" panose="02020603050405020304" pitchFamily="18" charset="0"/>
              </a:rPr>
              <a:t> method </a:t>
            </a:r>
            <a:r>
              <a:rPr lang="en-US" altLang="en-US" dirty="0" err="1">
                <a:solidFill>
                  <a:srgbClr val="000000"/>
                </a:solidFill>
                <a:latin typeface="Lucida Console" panose="020B0609040504020204" pitchFamily="49" charset="0"/>
              </a:rPr>
              <a:t>printPass</a:t>
            </a:r>
            <a:r>
              <a:rPr lang="en-US" altLang="en-US" dirty="0">
                <a:solidFill>
                  <a:srgbClr val="000000"/>
                </a:solidFill>
                <a:latin typeface="Times New Roman" panose="02020603050405020304" pitchFamily="18" charset="0"/>
              </a:rPr>
              <a:t> to display the array contents after each </a:t>
            </a:r>
            <a:r>
              <a:rPr lang="en-US" altLang="en-US" dirty="0" smtClean="0">
                <a:solidFill>
                  <a:srgbClr val="000000"/>
                </a:solidFill>
                <a:latin typeface="Times New Roman" panose="02020603050405020304" pitchFamily="18" charset="0"/>
              </a:rPr>
              <a:t>pass</a:t>
            </a:r>
            <a:r>
              <a:rPr lang="en-US" altLang="en-US" dirty="0">
                <a:solidFill>
                  <a:srgbClr val="000000"/>
                </a:solidFill>
                <a:latin typeface="Times New Roman" panose="02020603050405020304" pitchFamily="18" charset="0"/>
              </a:rPr>
              <a:t>.</a:t>
            </a:r>
          </a:p>
          <a:p>
            <a:pPr lvl="1"/>
            <a:r>
              <a:rPr lang="en-US" altLang="en-US" dirty="0">
                <a:solidFill>
                  <a:srgbClr val="000000"/>
                </a:solidFill>
                <a:latin typeface="Lucida Console" panose="020B0609040504020204" pitchFamily="49" charset="0"/>
              </a:rPr>
              <a:t>main</a:t>
            </a:r>
            <a:r>
              <a:rPr lang="en-US" altLang="en-US" dirty="0">
                <a:solidFill>
                  <a:srgbClr val="000000"/>
                </a:solidFill>
                <a:latin typeface="Times New Roman" panose="02020603050405020304" pitchFamily="18" charset="0"/>
              </a:rPr>
              <a:t> to test method </a:t>
            </a:r>
            <a:r>
              <a:rPr lang="en-US" altLang="en-US" dirty="0" err="1">
                <a:solidFill>
                  <a:srgbClr val="000000"/>
                </a:solidFill>
                <a:latin typeface="Lucida Console" panose="020B0609040504020204" pitchFamily="49" charset="0"/>
              </a:rPr>
              <a:t>selectionSort</a:t>
            </a:r>
            <a:r>
              <a:rPr lang="en-US" altLang="en-US" dirty="0">
                <a:solidFill>
                  <a:srgbClr val="000000"/>
                </a:solidFill>
                <a:latin typeface="Times New Roman" panose="02020603050405020304" pitchFamily="18" charset="0"/>
              </a:rPr>
              <a:t>.</a:t>
            </a:r>
          </a:p>
        </p:txBody>
      </p:sp>
      <p:sp>
        <p:nvSpPr>
          <p:cNvPr id="4" name="Footer Placeholder 3">
            <a:extLst>
              <a:ext uri="{FF2B5EF4-FFF2-40B4-BE49-F238E27FC236}">
                <a16:creationId xmlns="" xmlns:a16="http://schemas.microsoft.com/office/drawing/2014/main" id="{F4FCE2D0-1077-4AE3-B8E4-7B814C02490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9495475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9_SearchingSorting_Page_22">
            <a:extLst>
              <a:ext uri="{FF2B5EF4-FFF2-40B4-BE49-F238E27FC236}">
                <a16:creationId xmlns:a16="http://schemas.microsoft.com/office/drawing/2014/main" xmlns="" id="{8DBED955-4370-48BB-81C6-85478515E472}"/>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62075" y="0"/>
            <a:ext cx="9466263" cy="6858000"/>
          </a:xfrm>
          <a:prstGeom prst="rect">
            <a:avLst/>
          </a:prstGeom>
        </p:spPr>
      </p:pic>
      <p:sp>
        <p:nvSpPr>
          <p:cNvPr id="4" name="Footer Placeholder 3">
            <a:extLst>
              <a:ext uri="{FF2B5EF4-FFF2-40B4-BE49-F238E27FC236}">
                <a16:creationId xmlns:a16="http://schemas.microsoft.com/office/drawing/2014/main" xmlns="" id="{6491B05E-28FD-4095-973F-518D55F3E42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568904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9_SearchingSorting_Page_23">
            <a:extLst>
              <a:ext uri="{FF2B5EF4-FFF2-40B4-BE49-F238E27FC236}">
                <a16:creationId xmlns:a16="http://schemas.microsoft.com/office/drawing/2014/main" xmlns="" id="{D07D61FB-5622-40D7-BAE2-7B4704A1845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77963"/>
            <a:ext cx="12192000" cy="3902075"/>
          </a:xfrm>
          <a:prstGeom prst="rect">
            <a:avLst/>
          </a:prstGeom>
        </p:spPr>
      </p:pic>
      <p:sp>
        <p:nvSpPr>
          <p:cNvPr id="4" name="Footer Placeholder 3">
            <a:extLst>
              <a:ext uri="{FF2B5EF4-FFF2-40B4-BE49-F238E27FC236}">
                <a16:creationId xmlns:a16="http://schemas.microsoft.com/office/drawing/2014/main" xmlns="" id="{37382865-5AE4-43D5-A039-D35270A566A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3751550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9_SearchingSorting_Page_24">
            <a:extLst>
              <a:ext uri="{FF2B5EF4-FFF2-40B4-BE49-F238E27FC236}">
                <a16:creationId xmlns:a16="http://schemas.microsoft.com/office/drawing/2014/main" xmlns="" id="{683EFA1B-52D1-46A0-BDCB-9982349387C5}"/>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62075" y="0"/>
            <a:ext cx="9466263" cy="6858000"/>
          </a:xfrm>
          <a:prstGeom prst="rect">
            <a:avLst/>
          </a:prstGeom>
        </p:spPr>
      </p:pic>
      <p:sp>
        <p:nvSpPr>
          <p:cNvPr id="4" name="Footer Placeholder 3">
            <a:extLst>
              <a:ext uri="{FF2B5EF4-FFF2-40B4-BE49-F238E27FC236}">
                <a16:creationId xmlns:a16="http://schemas.microsoft.com/office/drawing/2014/main" xmlns="" id="{72F5751A-A377-4D46-A19F-1A2C761AFE3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5641968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9_SearchingSorting_Page_25">
            <a:extLst>
              <a:ext uri="{FF2B5EF4-FFF2-40B4-BE49-F238E27FC236}">
                <a16:creationId xmlns:a16="http://schemas.microsoft.com/office/drawing/2014/main" xmlns="" id="{10B9E153-E9E5-4743-A33F-576B6AE93E8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54063"/>
            <a:ext cx="12192000" cy="5348287"/>
          </a:xfrm>
          <a:prstGeom prst="rect">
            <a:avLst/>
          </a:prstGeom>
        </p:spPr>
      </p:pic>
      <p:sp>
        <p:nvSpPr>
          <p:cNvPr id="4" name="Footer Placeholder 3">
            <a:extLst>
              <a:ext uri="{FF2B5EF4-FFF2-40B4-BE49-F238E27FC236}">
                <a16:creationId xmlns:a16="http://schemas.microsoft.com/office/drawing/2014/main" xmlns="" id="{797BCD6A-DACD-41B2-AA64-BF2A712BE77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8193102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9_SearchingSorting_Page_26">
            <a:extLst>
              <a:ext uri="{FF2B5EF4-FFF2-40B4-BE49-F238E27FC236}">
                <a16:creationId xmlns:a16="http://schemas.microsoft.com/office/drawing/2014/main" xmlns="" id="{193E517B-0F3F-4622-B767-2578EFBBEED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919163" y="0"/>
            <a:ext cx="10353675" cy="6858000"/>
          </a:xfrm>
          <a:prstGeom prst="rect">
            <a:avLst/>
          </a:prstGeom>
        </p:spPr>
      </p:pic>
      <p:sp>
        <p:nvSpPr>
          <p:cNvPr id="4" name="Footer Placeholder 3">
            <a:extLst>
              <a:ext uri="{FF2B5EF4-FFF2-40B4-BE49-F238E27FC236}">
                <a16:creationId xmlns:a16="http://schemas.microsoft.com/office/drawing/2014/main" xmlns="" id="{960A3860-E38E-42EC-96EE-96A03EE4B1B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5822709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CD1008-4F06-4749-A84B-11884A6D4BAC}"/>
              </a:ext>
            </a:extLst>
          </p:cNvPr>
          <p:cNvSpPr>
            <a:spLocks noGrp="1"/>
          </p:cNvSpPr>
          <p:nvPr>
            <p:ph type="title"/>
          </p:nvPr>
        </p:nvSpPr>
        <p:spPr/>
        <p:txBody>
          <a:bodyPr>
            <a:normAutofit/>
          </a:bodyPr>
          <a:lstStyle/>
          <a:p>
            <a:pPr fontAlgn="auto">
              <a:spcAft>
                <a:spcPts val="0"/>
              </a:spcAft>
              <a:defRPr/>
            </a:pPr>
            <a:r>
              <a:rPr lang="en-US" dirty="0" smtClean="0">
                <a:solidFill>
                  <a:srgbClr val="24B5A1"/>
                </a:solidFill>
                <a:latin typeface="Calibri" panose="020F0502020204030204" pitchFamily="34" charset="0"/>
              </a:rPr>
              <a:t>19.6.2</a:t>
            </a:r>
            <a:r>
              <a:rPr lang="en-US" dirty="0">
                <a:solidFill>
                  <a:srgbClr val="59D9B3"/>
                </a:solidFill>
                <a:latin typeface="Arial"/>
              </a:rPr>
              <a:t> </a:t>
            </a:r>
            <a:r>
              <a:rPr lang="en-US" dirty="0" smtClean="0">
                <a:solidFill>
                  <a:srgbClr val="33B38C"/>
                </a:solidFill>
                <a:latin typeface="Goudy Sans Medium"/>
              </a:rPr>
              <a:t>Efficiency of the Selection Sort</a:t>
            </a:r>
            <a:endParaRPr lang="en-US" sz="3200" dirty="0">
              <a:solidFill>
                <a:srgbClr val="3380E6"/>
              </a:solidFill>
              <a:latin typeface="Lucida Console"/>
            </a:endParaRPr>
          </a:p>
        </p:txBody>
      </p:sp>
      <p:sp>
        <p:nvSpPr>
          <p:cNvPr id="14339" name="Text Placeholder 2">
            <a:extLst>
              <a:ext uri="{FF2B5EF4-FFF2-40B4-BE49-F238E27FC236}">
                <a16:creationId xmlns="" xmlns:a16="http://schemas.microsoft.com/office/drawing/2014/main" id="{A038E91B-6A14-4F01-B088-195612B6208B}"/>
              </a:ext>
            </a:extLst>
          </p:cNvPr>
          <p:cNvSpPr>
            <a:spLocks noGrp="1"/>
          </p:cNvSpPr>
          <p:nvPr>
            <p:ph type="body" idx="1"/>
          </p:nvPr>
        </p:nvSpPr>
        <p:spPr/>
        <p:txBody>
          <a:bodyPr/>
          <a:lstStyle/>
          <a:p>
            <a:r>
              <a:rPr lang="en-US" altLang="en-US" dirty="0" smtClean="0">
                <a:solidFill>
                  <a:srgbClr val="000000"/>
                </a:solidFill>
                <a:latin typeface="Times New Roman" panose="02020603050405020304" pitchFamily="18" charset="0"/>
              </a:rPr>
              <a:t>The selection sort algorithm runs in </a:t>
            </a:r>
            <a:r>
              <a:rPr lang="en-US" altLang="en-US" i="1" dirty="0" smtClean="0">
                <a:solidFill>
                  <a:srgbClr val="000000"/>
                </a:solidFill>
                <a:latin typeface="Times New Roman" panose="02020603050405020304" pitchFamily="18" charset="0"/>
              </a:rPr>
              <a:t>O</a:t>
            </a:r>
            <a:r>
              <a:rPr lang="en-US" altLang="en-US" dirty="0" smtClean="0">
                <a:solidFill>
                  <a:srgbClr val="000000"/>
                </a:solidFill>
                <a:latin typeface="Times New Roman" panose="02020603050405020304" pitchFamily="18" charset="0"/>
              </a:rPr>
              <a:t>(</a:t>
            </a:r>
            <a:r>
              <a:rPr lang="en-US" altLang="en-US" i="1" dirty="0" smtClean="0">
                <a:solidFill>
                  <a:srgbClr val="000000"/>
                </a:solidFill>
                <a:latin typeface="Times New Roman" panose="02020603050405020304" pitchFamily="18" charset="0"/>
              </a:rPr>
              <a:t>n</a:t>
            </a:r>
            <a:r>
              <a:rPr lang="en-US" altLang="en-US" i="1" baseline="30000" dirty="0" smtClean="0">
                <a:solidFill>
                  <a:srgbClr val="000000"/>
                </a:solidFill>
                <a:latin typeface="Times New Roman" panose="02020603050405020304" pitchFamily="18" charset="0"/>
              </a:rPr>
              <a:t>2</a:t>
            </a:r>
            <a:r>
              <a:rPr lang="en-US" altLang="en-US" dirty="0" smtClean="0">
                <a:solidFill>
                  <a:srgbClr val="000000"/>
                </a:solidFill>
                <a:latin typeface="Times New Roman" panose="02020603050405020304" pitchFamily="18" charset="0"/>
              </a:rPr>
              <a:t>) time.</a:t>
            </a:r>
            <a:endParaRPr lang="en-US" altLang="en-US" dirty="0">
              <a:solidFill>
                <a:srgbClr val="000000"/>
              </a:solidFill>
              <a:latin typeface="Times New Roman" panose="02020603050405020304" pitchFamily="18" charset="0"/>
            </a:endParaRPr>
          </a:p>
          <a:p>
            <a:r>
              <a:rPr lang="en-US" altLang="en-US" dirty="0" smtClean="0">
                <a:solidFill>
                  <a:srgbClr val="000000"/>
                </a:solidFill>
                <a:latin typeface="Times New Roman" panose="02020603050405020304" pitchFamily="18" charset="0"/>
              </a:rPr>
              <a:t>method </a:t>
            </a:r>
            <a:r>
              <a:rPr lang="en-US" altLang="en-US" dirty="0" err="1">
                <a:solidFill>
                  <a:srgbClr val="000000"/>
                </a:solidFill>
                <a:latin typeface="Lucida Console" panose="020B0609040504020204" pitchFamily="49" charset="0"/>
              </a:rPr>
              <a:t>selectionSort</a:t>
            </a:r>
            <a:r>
              <a:rPr lang="en-US" altLang="en-US" dirty="0">
                <a:solidFill>
                  <a:srgbClr val="000000"/>
                </a:solidFill>
                <a:latin typeface="Times New Roman" panose="02020603050405020304" pitchFamily="18" charset="0"/>
              </a:rPr>
              <a:t> </a:t>
            </a:r>
            <a:r>
              <a:rPr lang="en-US" altLang="en-US" dirty="0" smtClean="0">
                <a:solidFill>
                  <a:srgbClr val="000000"/>
                </a:solidFill>
                <a:latin typeface="Times New Roman" panose="02020603050405020304" pitchFamily="18" charset="0"/>
              </a:rPr>
              <a:t>uses nested </a:t>
            </a:r>
            <a:r>
              <a:rPr lang="en-US" altLang="en-US" dirty="0">
                <a:solidFill>
                  <a:srgbClr val="000000"/>
                </a:solidFill>
                <a:latin typeface="Lucida Console" panose="020B0609040504020204" pitchFamily="49" charset="0"/>
              </a:rPr>
              <a:t>for</a:t>
            </a:r>
            <a:r>
              <a:rPr lang="en-US" altLang="en-US" dirty="0" smtClean="0">
                <a:solidFill>
                  <a:srgbClr val="000000"/>
                </a:solidFill>
                <a:latin typeface="Times New Roman" panose="02020603050405020304" pitchFamily="18" charset="0"/>
              </a:rPr>
              <a:t> loops:</a:t>
            </a:r>
          </a:p>
          <a:p>
            <a:pPr lvl="1"/>
            <a:r>
              <a:rPr lang="en-US" altLang="en-US" dirty="0" smtClean="0">
                <a:solidFill>
                  <a:srgbClr val="000000"/>
                </a:solidFill>
                <a:latin typeface="Times New Roman" panose="02020603050405020304" pitchFamily="18" charset="0"/>
              </a:rPr>
              <a:t>The outer loop iterates over the first </a:t>
            </a:r>
            <a:r>
              <a:rPr lang="en-US" altLang="en-US" i="1" dirty="0" smtClean="0">
                <a:solidFill>
                  <a:srgbClr val="000000"/>
                </a:solidFill>
                <a:latin typeface="Times New Roman" panose="02020603050405020304" pitchFamily="18" charset="0"/>
              </a:rPr>
              <a:t>n – 1</a:t>
            </a:r>
            <a:r>
              <a:rPr lang="en-US" altLang="en-US" dirty="0" smtClean="0">
                <a:solidFill>
                  <a:srgbClr val="000000"/>
                </a:solidFill>
                <a:latin typeface="Times New Roman" panose="02020603050405020304" pitchFamily="18" charset="0"/>
              </a:rPr>
              <a:t> elements, swapping the smallest remaining element into its sorted position.</a:t>
            </a:r>
          </a:p>
          <a:p>
            <a:pPr lvl="1"/>
            <a:r>
              <a:rPr lang="en-US" altLang="en-US" dirty="0" smtClean="0">
                <a:solidFill>
                  <a:srgbClr val="000000"/>
                </a:solidFill>
                <a:latin typeface="Times New Roman" panose="02020603050405020304" pitchFamily="18" charset="0"/>
              </a:rPr>
              <a:t>The inner loop iterates over each item in the remaining array, searching for the smallest element.</a:t>
            </a:r>
          </a:p>
          <a:p>
            <a:pPr lvl="2"/>
            <a:r>
              <a:rPr lang="en-US" altLang="en-US" dirty="0" smtClean="0">
                <a:solidFill>
                  <a:srgbClr val="000000"/>
                </a:solidFill>
                <a:latin typeface="Times New Roman" panose="02020603050405020304" pitchFamily="18" charset="0"/>
              </a:rPr>
              <a:t>This loop executes </a:t>
            </a:r>
            <a:r>
              <a:rPr lang="en-US" altLang="en-US" i="1" dirty="0" smtClean="0">
                <a:solidFill>
                  <a:srgbClr val="000000"/>
                </a:solidFill>
                <a:latin typeface="Times New Roman" panose="02020603050405020304" pitchFamily="18" charset="0"/>
              </a:rPr>
              <a:t>n – 1</a:t>
            </a:r>
            <a:r>
              <a:rPr lang="en-US" altLang="en-US" dirty="0" smtClean="0">
                <a:solidFill>
                  <a:srgbClr val="000000"/>
                </a:solidFill>
                <a:latin typeface="Times New Roman" panose="02020603050405020304" pitchFamily="18" charset="0"/>
              </a:rPr>
              <a:t> times during the first iteration of the outer loop, </a:t>
            </a:r>
            <a:r>
              <a:rPr lang="en-US" altLang="en-US" i="1" dirty="0" smtClean="0">
                <a:solidFill>
                  <a:srgbClr val="000000"/>
                </a:solidFill>
                <a:latin typeface="Times New Roman" panose="02020603050405020304" pitchFamily="18" charset="0"/>
              </a:rPr>
              <a:t>n – 2</a:t>
            </a:r>
            <a:r>
              <a:rPr lang="en-US" altLang="en-US" dirty="0" smtClean="0">
                <a:solidFill>
                  <a:srgbClr val="000000"/>
                </a:solidFill>
                <a:latin typeface="Times New Roman" panose="02020603050405020304" pitchFamily="18" charset="0"/>
              </a:rPr>
              <a:t> times during the second, then </a:t>
            </a:r>
            <a:r>
              <a:rPr lang="en-US" altLang="en-US" i="1" dirty="0" smtClean="0">
                <a:solidFill>
                  <a:srgbClr val="000000"/>
                </a:solidFill>
                <a:latin typeface="Times New Roman" panose="02020603050405020304" pitchFamily="18" charset="0"/>
              </a:rPr>
              <a:t>n -</a:t>
            </a:r>
            <a:r>
              <a:rPr lang="en-US" altLang="en-US" dirty="0" smtClean="0">
                <a:solidFill>
                  <a:srgbClr val="000000"/>
                </a:solidFill>
                <a:latin typeface="Times New Roman" panose="02020603050405020304" pitchFamily="18" charset="0"/>
              </a:rPr>
              <a:t> 3, …, 3, 2, 1.</a:t>
            </a:r>
          </a:p>
          <a:p>
            <a:pPr lvl="2"/>
            <a:r>
              <a:rPr lang="en-US" altLang="en-US" dirty="0" smtClean="0">
                <a:solidFill>
                  <a:srgbClr val="000000"/>
                </a:solidFill>
                <a:latin typeface="Times New Roman" panose="02020603050405020304" pitchFamily="18" charset="0"/>
              </a:rPr>
              <a:t>This loop will iterate a total of </a:t>
            </a:r>
            <a:r>
              <a:rPr lang="en-US" altLang="en-US" i="1" dirty="0" smtClean="0">
                <a:solidFill>
                  <a:srgbClr val="000000"/>
                </a:solidFill>
                <a:latin typeface="Times New Roman" panose="02020603050405020304" pitchFamily="18" charset="0"/>
              </a:rPr>
              <a:t>n(n - 1) / 2</a:t>
            </a:r>
            <a:r>
              <a:rPr lang="en-US" altLang="en-US" dirty="0" smtClean="0">
                <a:solidFill>
                  <a:srgbClr val="000000"/>
                </a:solidFill>
                <a:latin typeface="Times New Roman" panose="02020603050405020304" pitchFamily="18" charset="0"/>
              </a:rPr>
              <a:t> or </a:t>
            </a:r>
            <a:r>
              <a:rPr lang="en-US" altLang="en-US" i="1" dirty="0" smtClean="0">
                <a:solidFill>
                  <a:srgbClr val="000000"/>
                </a:solidFill>
                <a:latin typeface="Times New Roman" panose="02020603050405020304" pitchFamily="18" charset="0"/>
              </a:rPr>
              <a:t>(n</a:t>
            </a:r>
            <a:r>
              <a:rPr lang="en-US" altLang="en-US" i="1" baseline="30000" dirty="0" smtClean="0">
                <a:solidFill>
                  <a:srgbClr val="000000"/>
                </a:solidFill>
                <a:latin typeface="Times New Roman" panose="02020603050405020304" pitchFamily="18" charset="0"/>
              </a:rPr>
              <a:t>2</a:t>
            </a:r>
            <a:r>
              <a:rPr lang="en-US" altLang="en-US" i="1" dirty="0" smtClean="0">
                <a:solidFill>
                  <a:srgbClr val="000000"/>
                </a:solidFill>
                <a:latin typeface="Times New Roman" panose="02020603050405020304" pitchFamily="18" charset="0"/>
              </a:rPr>
              <a:t> - n)/2</a:t>
            </a:r>
            <a:endParaRPr lang="en-US" altLang="en-US" i="1" dirty="0">
              <a:solidFill>
                <a:srgbClr val="000000"/>
              </a:solidFill>
              <a:latin typeface="Times New Roman" panose="02020603050405020304" pitchFamily="18" charset="0"/>
            </a:endParaRPr>
          </a:p>
          <a:p>
            <a:pPr lvl="1"/>
            <a:r>
              <a:rPr lang="en-US" altLang="en-US" dirty="0" smtClean="0">
                <a:solidFill>
                  <a:srgbClr val="000000"/>
                </a:solidFill>
                <a:latin typeface="Times New Roman" panose="02020603050405020304" pitchFamily="18" charset="0"/>
              </a:rPr>
              <a:t>In Big O notation, smaller terms drop out and constants are ignored, leaving a</a:t>
            </a:r>
            <a:br>
              <a:rPr lang="en-US" altLang="en-US" dirty="0" smtClean="0">
                <a:solidFill>
                  <a:srgbClr val="000000"/>
                </a:solidFill>
                <a:latin typeface="Times New Roman" panose="02020603050405020304" pitchFamily="18" charset="0"/>
              </a:rPr>
            </a:br>
            <a:r>
              <a:rPr lang="en-US" altLang="en-US" dirty="0" smtClean="0">
                <a:solidFill>
                  <a:srgbClr val="000000"/>
                </a:solidFill>
                <a:latin typeface="Times New Roman" panose="02020603050405020304" pitchFamily="18" charset="0"/>
              </a:rPr>
              <a:t>Big O of </a:t>
            </a:r>
            <a:r>
              <a:rPr lang="en-US" altLang="en-US" i="1" dirty="0" smtClean="0">
                <a:solidFill>
                  <a:srgbClr val="000000"/>
                </a:solidFill>
                <a:latin typeface="Times New Roman" panose="02020603050405020304" pitchFamily="18" charset="0"/>
              </a:rPr>
              <a:t>O</a:t>
            </a:r>
            <a:r>
              <a:rPr lang="en-US" altLang="en-US" dirty="0" smtClean="0">
                <a:solidFill>
                  <a:srgbClr val="000000"/>
                </a:solidFill>
                <a:latin typeface="Times New Roman" panose="02020603050405020304" pitchFamily="18" charset="0"/>
              </a:rPr>
              <a:t>(</a:t>
            </a:r>
            <a:r>
              <a:rPr lang="en-US" altLang="en-US" i="1" dirty="0" smtClean="0">
                <a:solidFill>
                  <a:srgbClr val="000000"/>
                </a:solidFill>
                <a:latin typeface="Times New Roman" panose="02020603050405020304" pitchFamily="18" charset="0"/>
              </a:rPr>
              <a:t>n</a:t>
            </a:r>
            <a:r>
              <a:rPr lang="en-US" altLang="en-US" i="1" baseline="30000" dirty="0" smtClean="0">
                <a:solidFill>
                  <a:srgbClr val="000000"/>
                </a:solidFill>
                <a:latin typeface="Times New Roman" panose="02020603050405020304" pitchFamily="18" charset="0"/>
              </a:rPr>
              <a:t>2</a:t>
            </a:r>
            <a:r>
              <a:rPr lang="en-US" altLang="en-US" dirty="0" smtClean="0">
                <a:solidFill>
                  <a:srgbClr val="000000"/>
                </a:solidFill>
                <a:latin typeface="Times New Roman" panose="02020603050405020304" pitchFamily="18" charset="0"/>
              </a:rPr>
              <a:t>)</a:t>
            </a:r>
            <a:endParaRPr lang="en-US" altLang="en-US" dirty="0">
              <a:solidFill>
                <a:srgbClr val="000000"/>
              </a:solidFill>
              <a:latin typeface="Times New Roman" panose="02020603050405020304" pitchFamily="18" charset="0"/>
            </a:endParaRPr>
          </a:p>
        </p:txBody>
      </p:sp>
      <p:sp>
        <p:nvSpPr>
          <p:cNvPr id="4" name="Footer Placeholder 3">
            <a:extLst>
              <a:ext uri="{FF2B5EF4-FFF2-40B4-BE49-F238E27FC236}">
                <a16:creationId xmlns="" xmlns:a16="http://schemas.microsoft.com/office/drawing/2014/main" id="{F4FCE2D0-1077-4AE3-B8E4-7B814C02490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8969556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CD1008-4F06-4749-A84B-11884A6D4BAC}"/>
              </a:ext>
            </a:extLst>
          </p:cNvPr>
          <p:cNvSpPr>
            <a:spLocks noGrp="1"/>
          </p:cNvSpPr>
          <p:nvPr>
            <p:ph type="title"/>
          </p:nvPr>
        </p:nvSpPr>
        <p:spPr/>
        <p:txBody>
          <a:bodyPr/>
          <a:lstStyle/>
          <a:p>
            <a:pPr fontAlgn="auto">
              <a:spcAft>
                <a:spcPts val="0"/>
              </a:spcAft>
              <a:defRPr/>
            </a:pPr>
            <a:r>
              <a:rPr lang="en-US" dirty="0" smtClean="0">
                <a:solidFill>
                  <a:srgbClr val="24B5A1"/>
                </a:solidFill>
                <a:latin typeface="Calibri" panose="020F0502020204030204" pitchFamily="34" charset="0"/>
              </a:rPr>
              <a:t>19.7</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Insertion Sort</a:t>
            </a:r>
            <a:endParaRPr lang="en-US" dirty="0">
              <a:solidFill>
                <a:srgbClr val="3380E6"/>
              </a:solidFill>
              <a:latin typeface="Calibri" panose="020F0502020204030204" pitchFamily="34" charset="0"/>
            </a:endParaRPr>
          </a:p>
        </p:txBody>
      </p:sp>
      <p:sp>
        <p:nvSpPr>
          <p:cNvPr id="14339" name="Text Placeholder 2">
            <a:extLst>
              <a:ext uri="{FF2B5EF4-FFF2-40B4-BE49-F238E27FC236}">
                <a16:creationId xmlns:a16="http://schemas.microsoft.com/office/drawing/2014/main" xmlns="" id="{A038E91B-6A14-4F01-B088-195612B6208B}"/>
              </a:ext>
            </a:extLst>
          </p:cNvPr>
          <p:cNvSpPr>
            <a:spLocks noGrp="1"/>
          </p:cNvSpPr>
          <p:nvPr>
            <p:ph type="body" idx="1"/>
          </p:nvPr>
        </p:nvSpPr>
        <p:spPr/>
        <p:txBody>
          <a:bodyPr/>
          <a:lstStyle/>
          <a:p>
            <a:pPr>
              <a:lnSpc>
                <a:spcPct val="90000"/>
              </a:lnSpc>
            </a:pPr>
            <a:r>
              <a:rPr lang="en-US" altLang="en-US" dirty="0">
                <a:solidFill>
                  <a:srgbClr val="0000FF"/>
                </a:solidFill>
                <a:latin typeface="Times New Roman" panose="02020603050405020304" pitchFamily="18" charset="0"/>
              </a:rPr>
              <a:t>Insertion sort</a:t>
            </a:r>
            <a:r>
              <a:rPr lang="en-US" altLang="en-US" dirty="0">
                <a:solidFill>
                  <a:srgbClr val="000000"/>
                </a:solidFill>
                <a:latin typeface="Times New Roman" panose="02020603050405020304" pitchFamily="18" charset="0"/>
              </a:rPr>
              <a:t> </a:t>
            </a:r>
          </a:p>
          <a:p>
            <a:pPr lvl="1">
              <a:lnSpc>
                <a:spcPct val="90000"/>
              </a:lnSpc>
            </a:pPr>
            <a:r>
              <a:rPr lang="en-US" altLang="en-US" dirty="0">
                <a:solidFill>
                  <a:srgbClr val="000000"/>
                </a:solidFill>
                <a:latin typeface="Times New Roman" panose="02020603050405020304" pitchFamily="18" charset="0"/>
              </a:rPr>
              <a:t>another </a:t>
            </a:r>
            <a:r>
              <a:rPr lang="en-US" altLang="en-US" i="1" dirty="0">
                <a:solidFill>
                  <a:srgbClr val="000000"/>
                </a:solidFill>
                <a:latin typeface="Times New Roman" panose="02020603050405020304" pitchFamily="18" charset="0"/>
              </a:rPr>
              <a:t>simple, but inefficient</a:t>
            </a:r>
            <a:r>
              <a:rPr lang="en-US" altLang="en-US" dirty="0">
                <a:solidFill>
                  <a:srgbClr val="000000"/>
                </a:solidFill>
                <a:latin typeface="Times New Roman" panose="02020603050405020304" pitchFamily="18" charset="0"/>
              </a:rPr>
              <a:t>, sorting algorithm</a:t>
            </a:r>
          </a:p>
          <a:p>
            <a:pPr>
              <a:lnSpc>
                <a:spcPct val="90000"/>
              </a:lnSpc>
            </a:pPr>
            <a:r>
              <a:rPr lang="en-US" altLang="en-US" dirty="0">
                <a:solidFill>
                  <a:srgbClr val="000000"/>
                </a:solidFill>
                <a:latin typeface="Times New Roman" panose="02020603050405020304" pitchFamily="18" charset="0"/>
              </a:rPr>
              <a:t>The first iteration takes the </a:t>
            </a:r>
            <a:r>
              <a:rPr lang="en-US" altLang="en-US" i="1" dirty="0">
                <a:solidFill>
                  <a:srgbClr val="000000"/>
                </a:solidFill>
                <a:latin typeface="Times New Roman" panose="02020603050405020304" pitchFamily="18" charset="0"/>
              </a:rPr>
              <a:t>second element </a:t>
            </a:r>
            <a:r>
              <a:rPr lang="en-US" altLang="en-US" dirty="0">
                <a:solidFill>
                  <a:srgbClr val="000000"/>
                </a:solidFill>
                <a:latin typeface="Times New Roman" panose="02020603050405020304" pitchFamily="18" charset="0"/>
              </a:rPr>
              <a:t>in the array and, if it’s </a:t>
            </a:r>
            <a:r>
              <a:rPr lang="en-US" altLang="en-US" i="1" dirty="0">
                <a:solidFill>
                  <a:srgbClr val="000000"/>
                </a:solidFill>
                <a:latin typeface="Times New Roman" panose="02020603050405020304" pitchFamily="18" charset="0"/>
              </a:rPr>
              <a:t>less than the first element, swaps it with the first element</a:t>
            </a:r>
            <a:r>
              <a:rPr lang="en-US" altLang="en-US" dirty="0">
                <a:solidFill>
                  <a:srgbClr val="000000"/>
                </a:solidFill>
                <a:latin typeface="Times New Roman" panose="02020603050405020304" pitchFamily="18" charset="0"/>
              </a:rPr>
              <a:t>. </a:t>
            </a:r>
          </a:p>
          <a:p>
            <a:pPr>
              <a:lnSpc>
                <a:spcPct val="90000"/>
              </a:lnSpc>
            </a:pPr>
            <a:r>
              <a:rPr lang="en-US" altLang="en-US" dirty="0">
                <a:solidFill>
                  <a:srgbClr val="000000"/>
                </a:solidFill>
                <a:latin typeface="Times New Roman" panose="02020603050405020304" pitchFamily="18" charset="0"/>
              </a:rPr>
              <a:t>The second iteration looks at the third element and inserts it into the correct position with respect to the first two, so all three elements are in order. </a:t>
            </a:r>
          </a:p>
          <a:p>
            <a:pPr>
              <a:lnSpc>
                <a:spcPct val="90000"/>
              </a:lnSpc>
            </a:pPr>
            <a:r>
              <a:rPr lang="en-US" altLang="en-US" dirty="0">
                <a:solidFill>
                  <a:srgbClr val="000000"/>
                </a:solidFill>
                <a:latin typeface="Times New Roman" panose="02020603050405020304" pitchFamily="18" charset="0"/>
              </a:rPr>
              <a:t>At the </a:t>
            </a:r>
            <a:r>
              <a:rPr lang="en-US" altLang="en-US" i="1" dirty="0" err="1">
                <a:solidFill>
                  <a:srgbClr val="000000"/>
                </a:solidFill>
                <a:latin typeface="Times New Roman" panose="02020603050405020304" pitchFamily="18" charset="0"/>
              </a:rPr>
              <a:t>i</a:t>
            </a:r>
            <a:r>
              <a:rPr lang="en-US" altLang="en-US" dirty="0" err="1">
                <a:solidFill>
                  <a:srgbClr val="000000"/>
                </a:solidFill>
                <a:latin typeface="Times New Roman" panose="02020603050405020304" pitchFamily="18" charset="0"/>
              </a:rPr>
              <a:t>th</a:t>
            </a:r>
            <a:r>
              <a:rPr lang="en-US" altLang="en-US" dirty="0">
                <a:solidFill>
                  <a:srgbClr val="000000"/>
                </a:solidFill>
                <a:latin typeface="Times New Roman" panose="02020603050405020304" pitchFamily="18" charset="0"/>
              </a:rPr>
              <a:t> iteration of this algorithm, the first </a:t>
            </a:r>
            <a:r>
              <a:rPr lang="en-US" altLang="en-US" i="1" dirty="0" err="1">
                <a:solidFill>
                  <a:srgbClr val="000000"/>
                </a:solidFill>
                <a:latin typeface="Times New Roman" panose="02020603050405020304" pitchFamily="18" charset="0"/>
              </a:rPr>
              <a:t>i</a:t>
            </a:r>
            <a:r>
              <a:rPr lang="en-US" altLang="en-US" i="1" dirty="0">
                <a:solidFill>
                  <a:srgbClr val="000000"/>
                </a:solidFill>
                <a:latin typeface="Times New Roman" panose="02020603050405020304" pitchFamily="18" charset="0"/>
              </a:rPr>
              <a:t> </a:t>
            </a:r>
            <a:r>
              <a:rPr lang="en-US" altLang="en-US" dirty="0">
                <a:solidFill>
                  <a:srgbClr val="000000"/>
                </a:solidFill>
                <a:latin typeface="Times New Roman" panose="02020603050405020304" pitchFamily="18" charset="0"/>
              </a:rPr>
              <a:t>elements in the original array will be sorted. </a:t>
            </a:r>
          </a:p>
          <a:p>
            <a:pPr>
              <a:lnSpc>
                <a:spcPct val="90000"/>
              </a:lnSpc>
            </a:pPr>
            <a:r>
              <a:rPr lang="en-US" altLang="en-US" dirty="0">
                <a:solidFill>
                  <a:srgbClr val="000000"/>
                </a:solidFill>
                <a:latin typeface="Times New Roman" panose="02020603050405020304" pitchFamily="18" charset="0"/>
              </a:rPr>
              <a:t>The insertion sort algorithm also runs in </a:t>
            </a:r>
            <a:r>
              <a:rPr lang="en-US" altLang="en-US" i="1" dirty="0">
                <a:solidFill>
                  <a:srgbClr val="000000"/>
                </a:solidFill>
                <a:latin typeface="Times New Roman" panose="02020603050405020304" pitchFamily="18" charset="0"/>
              </a:rPr>
              <a:t>O</a:t>
            </a:r>
            <a:r>
              <a:rPr lang="en-US" altLang="en-US" dirty="0">
                <a:solidFill>
                  <a:srgbClr val="000000"/>
                </a:solidFill>
                <a:latin typeface="Times New Roman" panose="02020603050405020304" pitchFamily="18" charset="0"/>
              </a:rPr>
              <a:t>(</a:t>
            </a:r>
            <a:r>
              <a:rPr lang="en-US" altLang="en-US" i="1" dirty="0">
                <a:solidFill>
                  <a:srgbClr val="000000"/>
                </a:solidFill>
                <a:latin typeface="Times New Roman" panose="02020603050405020304" pitchFamily="18" charset="0"/>
              </a:rPr>
              <a:t>n</a:t>
            </a:r>
            <a:r>
              <a:rPr lang="en-US" altLang="en-US" i="1" baseline="30000" dirty="0">
                <a:solidFill>
                  <a:srgbClr val="000000"/>
                </a:solidFill>
                <a:latin typeface="Times New Roman" panose="02020603050405020304" pitchFamily="18" charset="0"/>
              </a:rPr>
              <a:t>2</a:t>
            </a:r>
            <a:r>
              <a:rPr lang="en-US" altLang="en-US" dirty="0">
                <a:solidFill>
                  <a:srgbClr val="000000"/>
                </a:solidFill>
                <a:latin typeface="Times New Roman" panose="02020603050405020304" pitchFamily="18" charset="0"/>
              </a:rPr>
              <a:t>) time. </a:t>
            </a:r>
          </a:p>
        </p:txBody>
      </p:sp>
      <p:sp>
        <p:nvSpPr>
          <p:cNvPr id="4" name="Footer Placeholder 3">
            <a:extLst>
              <a:ext uri="{FF2B5EF4-FFF2-40B4-BE49-F238E27FC236}">
                <a16:creationId xmlns:a16="http://schemas.microsoft.com/office/drawing/2014/main" xmlns="" id="{F4FCE2D0-1077-4AE3-B8E4-7B814C02490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7729439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CD1008-4F06-4749-A84B-11884A6D4BAC}"/>
              </a:ext>
            </a:extLst>
          </p:cNvPr>
          <p:cNvSpPr>
            <a:spLocks noGrp="1"/>
          </p:cNvSpPr>
          <p:nvPr>
            <p:ph type="title"/>
          </p:nvPr>
        </p:nvSpPr>
        <p:spPr/>
        <p:txBody>
          <a:bodyPr/>
          <a:lstStyle/>
          <a:p>
            <a:pPr fontAlgn="auto">
              <a:spcAft>
                <a:spcPts val="0"/>
              </a:spcAft>
              <a:defRPr/>
            </a:pPr>
            <a:r>
              <a:rPr lang="en-US" dirty="0" smtClean="0">
                <a:solidFill>
                  <a:srgbClr val="24B5A1"/>
                </a:solidFill>
                <a:latin typeface="Calibri" panose="020F0502020204030204" pitchFamily="34" charset="0"/>
              </a:rPr>
              <a:t>19.7.1</a:t>
            </a:r>
            <a:r>
              <a:rPr lang="en-US" dirty="0">
                <a:solidFill>
                  <a:srgbClr val="59D9B3"/>
                </a:solidFill>
                <a:latin typeface="Arial"/>
              </a:rPr>
              <a:t> </a:t>
            </a:r>
            <a:r>
              <a:rPr lang="en-US" dirty="0" smtClean="0">
                <a:solidFill>
                  <a:srgbClr val="33B38C"/>
                </a:solidFill>
                <a:latin typeface="Goudy Sans Medium"/>
              </a:rPr>
              <a:t>Insertion Sort Implementation</a:t>
            </a:r>
            <a:endParaRPr lang="en-US" sz="3200" dirty="0">
              <a:solidFill>
                <a:srgbClr val="3380E6"/>
              </a:solidFill>
              <a:latin typeface="Lucida Console"/>
            </a:endParaRPr>
          </a:p>
        </p:txBody>
      </p:sp>
      <p:sp>
        <p:nvSpPr>
          <p:cNvPr id="14339" name="Text Placeholder 2">
            <a:extLst>
              <a:ext uri="{FF2B5EF4-FFF2-40B4-BE49-F238E27FC236}">
                <a16:creationId xmlns="" xmlns:a16="http://schemas.microsoft.com/office/drawing/2014/main" id="{A038E91B-6A14-4F01-B088-195612B6208B}"/>
              </a:ext>
            </a:extLst>
          </p:cNvPr>
          <p:cNvSpPr>
            <a:spLocks noGrp="1"/>
          </p:cNvSpPr>
          <p:nvPr>
            <p:ph type="body" idx="1"/>
          </p:nvPr>
        </p:nvSpPr>
        <p:spPr/>
        <p:txBody>
          <a:bodyPr/>
          <a:lstStyle/>
          <a:p>
            <a:r>
              <a:rPr lang="en-US" altLang="en-US" dirty="0">
                <a:solidFill>
                  <a:srgbClr val="000000"/>
                </a:solidFill>
                <a:latin typeface="Times New Roman" panose="02020603050405020304" pitchFamily="18" charset="0"/>
              </a:rPr>
              <a:t>Class </a:t>
            </a:r>
            <a:r>
              <a:rPr lang="en-US" altLang="en-US" dirty="0" err="1" smtClean="0">
                <a:solidFill>
                  <a:srgbClr val="000000"/>
                </a:solidFill>
                <a:latin typeface="Lucida Console" panose="020B0609040504020204" pitchFamily="49" charset="0"/>
              </a:rPr>
              <a:t>InsertionSortTest</a:t>
            </a:r>
            <a:r>
              <a:rPr lang="en-US" altLang="en-US" dirty="0" smtClean="0">
                <a:solidFill>
                  <a:srgbClr val="000000"/>
                </a:solidFill>
                <a:latin typeface="Times New Roman" panose="02020603050405020304" pitchFamily="18" charset="0"/>
              </a:rPr>
              <a:t> </a:t>
            </a:r>
            <a:r>
              <a:rPr lang="en-US" altLang="en-US" dirty="0">
                <a:solidFill>
                  <a:srgbClr val="000000"/>
                </a:solidFill>
                <a:latin typeface="Times New Roman" panose="02020603050405020304" pitchFamily="18" charset="0"/>
              </a:rPr>
              <a:t>(Fig. </a:t>
            </a:r>
            <a:r>
              <a:rPr lang="en-US" altLang="en-US" dirty="0" smtClean="0">
                <a:solidFill>
                  <a:srgbClr val="000000"/>
                </a:solidFill>
                <a:latin typeface="Times New Roman" panose="02020603050405020304" pitchFamily="18" charset="0"/>
              </a:rPr>
              <a:t>19.5) </a:t>
            </a:r>
            <a:r>
              <a:rPr lang="en-US" altLang="en-US" dirty="0">
                <a:solidFill>
                  <a:srgbClr val="000000"/>
                </a:solidFill>
                <a:latin typeface="Times New Roman" panose="02020603050405020304" pitchFamily="18" charset="0"/>
              </a:rPr>
              <a:t>contains:</a:t>
            </a:r>
          </a:p>
          <a:p>
            <a:pPr lvl="1"/>
            <a:r>
              <a:rPr lang="en-US" altLang="en-US" dirty="0">
                <a:solidFill>
                  <a:srgbClr val="000000"/>
                </a:solidFill>
                <a:latin typeface="Lucida Console" panose="020B0609040504020204" pitchFamily="49" charset="0"/>
              </a:rPr>
              <a:t>static</a:t>
            </a:r>
            <a:r>
              <a:rPr lang="en-US" altLang="en-US" dirty="0">
                <a:solidFill>
                  <a:srgbClr val="000000"/>
                </a:solidFill>
                <a:latin typeface="Times New Roman" panose="02020603050405020304" pitchFamily="18" charset="0"/>
              </a:rPr>
              <a:t> method </a:t>
            </a:r>
            <a:r>
              <a:rPr lang="en-US" altLang="en-US" dirty="0" err="1" smtClean="0">
                <a:solidFill>
                  <a:srgbClr val="000000"/>
                </a:solidFill>
                <a:latin typeface="Lucida Console" panose="020B0609040504020204" pitchFamily="49" charset="0"/>
              </a:rPr>
              <a:t>insertionSort</a:t>
            </a:r>
            <a:r>
              <a:rPr lang="en-US" altLang="en-US" dirty="0" smtClean="0">
                <a:solidFill>
                  <a:srgbClr val="000000"/>
                </a:solidFill>
                <a:latin typeface="Times New Roman" panose="02020603050405020304" pitchFamily="18" charset="0"/>
              </a:rPr>
              <a:t> </a:t>
            </a:r>
            <a:r>
              <a:rPr lang="en-US" altLang="en-US" dirty="0">
                <a:solidFill>
                  <a:srgbClr val="000000"/>
                </a:solidFill>
                <a:latin typeface="Times New Roman" panose="02020603050405020304" pitchFamily="18" charset="0"/>
              </a:rPr>
              <a:t>to sort an </a:t>
            </a:r>
            <a:r>
              <a:rPr lang="en-US" altLang="en-US" dirty="0" err="1">
                <a:solidFill>
                  <a:srgbClr val="000000"/>
                </a:solidFill>
                <a:latin typeface="Lucida Console" panose="020B0609040504020204" pitchFamily="49" charset="0"/>
              </a:rPr>
              <a:t>int</a:t>
            </a:r>
            <a:r>
              <a:rPr lang="en-US" altLang="en-US" dirty="0">
                <a:solidFill>
                  <a:srgbClr val="000000"/>
                </a:solidFill>
                <a:latin typeface="Times New Roman" panose="02020603050405020304" pitchFamily="18" charset="0"/>
              </a:rPr>
              <a:t> array using the selection sort </a:t>
            </a:r>
            <a:r>
              <a:rPr lang="en-US" altLang="en-US" dirty="0" smtClean="0">
                <a:solidFill>
                  <a:srgbClr val="000000"/>
                </a:solidFill>
                <a:latin typeface="Times New Roman" panose="02020603050405020304" pitchFamily="18" charset="0"/>
              </a:rPr>
              <a:t>algorithm.</a:t>
            </a:r>
          </a:p>
          <a:p>
            <a:pPr lvl="1"/>
            <a:r>
              <a:rPr lang="en-US" altLang="en-US" dirty="0" smtClean="0">
                <a:solidFill>
                  <a:srgbClr val="000000"/>
                </a:solidFill>
                <a:latin typeface="Lucida Console" panose="020B0609040504020204" pitchFamily="49" charset="0"/>
              </a:rPr>
              <a:t>static</a:t>
            </a:r>
            <a:r>
              <a:rPr lang="en-US" altLang="en-US" dirty="0" smtClean="0">
                <a:solidFill>
                  <a:srgbClr val="000000"/>
                </a:solidFill>
                <a:latin typeface="Times New Roman" panose="02020603050405020304" pitchFamily="18" charset="0"/>
              </a:rPr>
              <a:t> </a:t>
            </a:r>
            <a:r>
              <a:rPr lang="en-US" altLang="en-US" dirty="0">
                <a:solidFill>
                  <a:srgbClr val="000000"/>
                </a:solidFill>
                <a:latin typeface="Times New Roman" panose="02020603050405020304" pitchFamily="18" charset="0"/>
              </a:rPr>
              <a:t>method </a:t>
            </a:r>
            <a:r>
              <a:rPr lang="en-US" altLang="en-US" dirty="0" err="1">
                <a:solidFill>
                  <a:srgbClr val="000000"/>
                </a:solidFill>
                <a:latin typeface="Lucida Console" panose="020B0609040504020204" pitchFamily="49" charset="0"/>
              </a:rPr>
              <a:t>printPass</a:t>
            </a:r>
            <a:r>
              <a:rPr lang="en-US" altLang="en-US" dirty="0">
                <a:solidFill>
                  <a:srgbClr val="000000"/>
                </a:solidFill>
                <a:latin typeface="Times New Roman" panose="02020603050405020304" pitchFamily="18" charset="0"/>
              </a:rPr>
              <a:t> to display the array contents after each </a:t>
            </a:r>
            <a:r>
              <a:rPr lang="en-US" altLang="en-US" dirty="0" smtClean="0">
                <a:solidFill>
                  <a:srgbClr val="000000"/>
                </a:solidFill>
                <a:latin typeface="Times New Roman" panose="02020603050405020304" pitchFamily="18" charset="0"/>
              </a:rPr>
              <a:t>pass.</a:t>
            </a:r>
            <a:endParaRPr lang="en-US" altLang="en-US" dirty="0">
              <a:solidFill>
                <a:srgbClr val="000000"/>
              </a:solidFill>
              <a:latin typeface="Times New Roman" panose="02020603050405020304" pitchFamily="18" charset="0"/>
            </a:endParaRPr>
          </a:p>
          <a:p>
            <a:pPr lvl="1"/>
            <a:r>
              <a:rPr lang="en-US" altLang="en-US" dirty="0">
                <a:solidFill>
                  <a:srgbClr val="000000"/>
                </a:solidFill>
                <a:latin typeface="Lucida Console" panose="020B0609040504020204" pitchFamily="49" charset="0"/>
              </a:rPr>
              <a:t>main</a:t>
            </a:r>
            <a:r>
              <a:rPr lang="en-US" altLang="en-US" dirty="0">
                <a:solidFill>
                  <a:srgbClr val="000000"/>
                </a:solidFill>
                <a:latin typeface="Times New Roman" panose="02020603050405020304" pitchFamily="18" charset="0"/>
              </a:rPr>
              <a:t> to test method </a:t>
            </a:r>
            <a:r>
              <a:rPr lang="en-US" altLang="en-US" dirty="0" err="1">
                <a:solidFill>
                  <a:srgbClr val="000000"/>
                </a:solidFill>
                <a:latin typeface="Lucida Console" panose="020B0609040504020204" pitchFamily="49" charset="0"/>
              </a:rPr>
              <a:t>selectionSort</a:t>
            </a:r>
            <a:r>
              <a:rPr lang="en-US" altLang="en-US" dirty="0">
                <a:solidFill>
                  <a:srgbClr val="000000"/>
                </a:solidFill>
                <a:latin typeface="Times New Roman" panose="02020603050405020304" pitchFamily="18" charset="0"/>
              </a:rPr>
              <a:t>.</a:t>
            </a:r>
          </a:p>
        </p:txBody>
      </p:sp>
      <p:sp>
        <p:nvSpPr>
          <p:cNvPr id="4" name="Footer Placeholder 3">
            <a:extLst>
              <a:ext uri="{FF2B5EF4-FFF2-40B4-BE49-F238E27FC236}">
                <a16:creationId xmlns="" xmlns:a16="http://schemas.microsoft.com/office/drawing/2014/main" id="{F4FCE2D0-1077-4AE3-B8E4-7B814C02490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8645719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9_SearchingSorting_Page_27">
            <a:extLst>
              <a:ext uri="{FF2B5EF4-FFF2-40B4-BE49-F238E27FC236}">
                <a16:creationId xmlns:a16="http://schemas.microsoft.com/office/drawing/2014/main" xmlns="" id="{CD2E5B10-CCEC-48F3-9E8F-9AE46B93FC4D}"/>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62075" y="0"/>
            <a:ext cx="9466263" cy="6858000"/>
          </a:xfrm>
          <a:prstGeom prst="rect">
            <a:avLst/>
          </a:prstGeom>
        </p:spPr>
      </p:pic>
      <p:sp>
        <p:nvSpPr>
          <p:cNvPr id="4" name="Footer Placeholder 3">
            <a:extLst>
              <a:ext uri="{FF2B5EF4-FFF2-40B4-BE49-F238E27FC236}">
                <a16:creationId xmlns:a16="http://schemas.microsoft.com/office/drawing/2014/main" xmlns="" id="{E7E9B0B0-96CF-46D9-BC9E-3BDD3C976C6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553350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CD1008-4F06-4749-A84B-11884A6D4BAC}"/>
              </a:ext>
            </a:extLst>
          </p:cNvPr>
          <p:cNvSpPr>
            <a:spLocks noGrp="1"/>
          </p:cNvSpPr>
          <p:nvPr>
            <p:ph type="title"/>
          </p:nvPr>
        </p:nvSpPr>
        <p:spPr/>
        <p:txBody>
          <a:bodyPr/>
          <a:lstStyle/>
          <a:p>
            <a:pPr fontAlgn="auto">
              <a:spcAft>
                <a:spcPts val="0"/>
              </a:spcAft>
              <a:defRPr/>
            </a:pPr>
            <a:r>
              <a:rPr lang="en-US" dirty="0" smtClean="0">
                <a:solidFill>
                  <a:srgbClr val="24B5A1"/>
                </a:solidFill>
                <a:latin typeface="Calibri" panose="020F0502020204030204" pitchFamily="34" charset="0"/>
              </a:rPr>
              <a:t>19.1</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Introduction</a:t>
            </a:r>
            <a:endParaRPr lang="en-US" dirty="0">
              <a:solidFill>
                <a:srgbClr val="3380E6"/>
              </a:solidFill>
              <a:latin typeface="Calibri" panose="020F0502020204030204" pitchFamily="34" charset="0"/>
            </a:endParaRPr>
          </a:p>
        </p:txBody>
      </p:sp>
      <p:sp>
        <p:nvSpPr>
          <p:cNvPr id="14339" name="Text Placeholder 2">
            <a:extLst>
              <a:ext uri="{FF2B5EF4-FFF2-40B4-BE49-F238E27FC236}">
                <a16:creationId xmlns:a16="http://schemas.microsoft.com/office/drawing/2014/main" xmlns="" id="{A038E91B-6A14-4F01-B088-195612B6208B}"/>
              </a:ext>
            </a:extLst>
          </p:cNvPr>
          <p:cNvSpPr>
            <a:spLocks noGrp="1"/>
          </p:cNvSpPr>
          <p:nvPr>
            <p:ph type="body" idx="1"/>
          </p:nvPr>
        </p:nvSpPr>
        <p:spPr/>
        <p:txBody>
          <a:bodyPr/>
          <a:lstStyle/>
          <a:p>
            <a:r>
              <a:rPr lang="en-US" altLang="en-US" dirty="0">
                <a:solidFill>
                  <a:srgbClr val="0000FF"/>
                </a:solidFill>
                <a:latin typeface="Times New Roman" panose="02020603050405020304" pitchFamily="18" charset="0"/>
              </a:rPr>
              <a:t>Searching</a:t>
            </a:r>
            <a:r>
              <a:rPr lang="en-US" altLang="en-US" dirty="0">
                <a:solidFill>
                  <a:srgbClr val="000000"/>
                </a:solidFill>
                <a:latin typeface="Times New Roman" panose="02020603050405020304" pitchFamily="18" charset="0"/>
              </a:rPr>
              <a:t> data involves determining whether a value (referred to as the </a:t>
            </a:r>
            <a:r>
              <a:rPr lang="en-US" altLang="en-US" dirty="0">
                <a:solidFill>
                  <a:srgbClr val="0000FF"/>
                </a:solidFill>
                <a:latin typeface="Times New Roman" panose="02020603050405020304" pitchFamily="18" charset="0"/>
              </a:rPr>
              <a:t>search key</a:t>
            </a:r>
            <a:r>
              <a:rPr lang="en-US" altLang="en-US" dirty="0">
                <a:solidFill>
                  <a:srgbClr val="000000"/>
                </a:solidFill>
                <a:latin typeface="Times New Roman" panose="02020603050405020304" pitchFamily="18" charset="0"/>
              </a:rPr>
              <a:t>) is present in the data and, if so, finding its location.</a:t>
            </a:r>
            <a:r>
              <a:rPr lang="en-US" altLang="en-US" sz="2500" dirty="0">
                <a:solidFill>
                  <a:srgbClr val="000000"/>
                </a:solidFill>
                <a:latin typeface="Times New Roman" panose="02020603050405020304" pitchFamily="18" charset="0"/>
              </a:rPr>
              <a:t> </a:t>
            </a:r>
          </a:p>
          <a:p>
            <a:pPr lvl="1"/>
            <a:r>
              <a:rPr lang="en-US" altLang="en-US" dirty="0" smtClean="0">
                <a:solidFill>
                  <a:srgbClr val="000000"/>
                </a:solidFill>
                <a:latin typeface="Times New Roman" panose="02020603050405020304" pitchFamily="18" charset="0"/>
              </a:rPr>
              <a:t>Two </a:t>
            </a:r>
            <a:r>
              <a:rPr lang="en-US" altLang="en-US" dirty="0">
                <a:solidFill>
                  <a:srgbClr val="000000"/>
                </a:solidFill>
                <a:latin typeface="Times New Roman" panose="02020603050405020304" pitchFamily="18" charset="0"/>
              </a:rPr>
              <a:t>popular search algorithms are the simple linear search and the faster but more complex binary search.</a:t>
            </a:r>
            <a:r>
              <a:rPr lang="en-US" altLang="en-US" sz="2100" dirty="0">
                <a:solidFill>
                  <a:srgbClr val="000000"/>
                </a:solidFill>
                <a:latin typeface="Times New Roman" panose="02020603050405020304" pitchFamily="18" charset="0"/>
              </a:rPr>
              <a:t> </a:t>
            </a:r>
          </a:p>
          <a:p>
            <a:r>
              <a:rPr lang="en-US" altLang="en-US" dirty="0">
                <a:solidFill>
                  <a:srgbClr val="0000FF"/>
                </a:solidFill>
                <a:latin typeface="Times New Roman" panose="02020603050405020304" pitchFamily="18" charset="0"/>
              </a:rPr>
              <a:t>Sorting</a:t>
            </a:r>
            <a:r>
              <a:rPr lang="en-US" altLang="en-US" dirty="0">
                <a:solidFill>
                  <a:srgbClr val="000000"/>
                </a:solidFill>
                <a:latin typeface="Times New Roman" panose="02020603050405020304" pitchFamily="18" charset="0"/>
              </a:rPr>
              <a:t> places data in ascending or descending order, based on one or more </a:t>
            </a:r>
            <a:r>
              <a:rPr lang="en-US" altLang="en-US" dirty="0">
                <a:solidFill>
                  <a:srgbClr val="0000FF"/>
                </a:solidFill>
                <a:latin typeface="Times New Roman" panose="02020603050405020304" pitchFamily="18" charset="0"/>
              </a:rPr>
              <a:t>sort keys</a:t>
            </a:r>
            <a:r>
              <a:rPr lang="en-US" altLang="en-US" dirty="0">
                <a:solidFill>
                  <a:srgbClr val="000000"/>
                </a:solidFill>
                <a:latin typeface="Times New Roman" panose="02020603050405020304" pitchFamily="18" charset="0"/>
              </a:rPr>
              <a:t>.</a:t>
            </a:r>
            <a:r>
              <a:rPr lang="en-US" altLang="en-US" sz="2500" dirty="0">
                <a:solidFill>
                  <a:srgbClr val="000000"/>
                </a:solidFill>
                <a:latin typeface="Times New Roman" panose="02020603050405020304" pitchFamily="18" charset="0"/>
              </a:rPr>
              <a:t> </a:t>
            </a:r>
          </a:p>
          <a:p>
            <a:pPr lvl="1"/>
            <a:r>
              <a:rPr lang="en-US" altLang="en-US" dirty="0">
                <a:solidFill>
                  <a:srgbClr val="000000"/>
                </a:solidFill>
                <a:latin typeface="Times New Roman" panose="02020603050405020304" pitchFamily="18" charset="0"/>
              </a:rPr>
              <a:t>This chapter introduces two simple sorting algorithms, the selection sort and the insertion sort, along with the more efficient but more complex merge sort.</a:t>
            </a:r>
          </a:p>
        </p:txBody>
      </p:sp>
      <p:sp>
        <p:nvSpPr>
          <p:cNvPr id="4" name="Footer Placeholder 3">
            <a:extLst>
              <a:ext uri="{FF2B5EF4-FFF2-40B4-BE49-F238E27FC236}">
                <a16:creationId xmlns:a16="http://schemas.microsoft.com/office/drawing/2014/main" xmlns="" id="{F4FCE2D0-1077-4AE3-B8E4-7B814C02490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6231151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9_SearchingSorting_Page_28">
            <a:extLst>
              <a:ext uri="{FF2B5EF4-FFF2-40B4-BE49-F238E27FC236}">
                <a16:creationId xmlns:a16="http://schemas.microsoft.com/office/drawing/2014/main" xmlns="" id="{7035BF71-EB89-446F-BC9F-F0139E557D9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p:spPr>
      </p:pic>
      <p:sp>
        <p:nvSpPr>
          <p:cNvPr id="4" name="Footer Placeholder 3">
            <a:extLst>
              <a:ext uri="{FF2B5EF4-FFF2-40B4-BE49-F238E27FC236}">
                <a16:creationId xmlns:a16="http://schemas.microsoft.com/office/drawing/2014/main" xmlns="" id="{1179CC23-6FB6-4CF2-B3CE-40CDA2A5182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3198776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9_SearchingSorting_Page_29">
            <a:extLst>
              <a:ext uri="{FF2B5EF4-FFF2-40B4-BE49-F238E27FC236}">
                <a16:creationId xmlns:a16="http://schemas.microsoft.com/office/drawing/2014/main" xmlns="" id="{70DF8F0E-1511-4631-B190-3BE3D84C2CF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p:spPr>
      </p:pic>
      <p:sp>
        <p:nvSpPr>
          <p:cNvPr id="4" name="Footer Placeholder 3">
            <a:extLst>
              <a:ext uri="{FF2B5EF4-FFF2-40B4-BE49-F238E27FC236}">
                <a16:creationId xmlns:a16="http://schemas.microsoft.com/office/drawing/2014/main" xmlns="" id="{0BE061B6-BF42-42CB-B503-2D571A8874A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7883339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9_SearchingSorting_Page_30">
            <a:extLst>
              <a:ext uri="{FF2B5EF4-FFF2-40B4-BE49-F238E27FC236}">
                <a16:creationId xmlns:a16="http://schemas.microsoft.com/office/drawing/2014/main" xmlns="" id="{42635E04-43D5-45A8-AC2D-077565B1486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919163" y="0"/>
            <a:ext cx="10353675" cy="6858000"/>
          </a:xfrm>
          <a:prstGeom prst="rect">
            <a:avLst/>
          </a:prstGeom>
        </p:spPr>
      </p:pic>
      <p:sp>
        <p:nvSpPr>
          <p:cNvPr id="4" name="Footer Placeholder 3">
            <a:extLst>
              <a:ext uri="{FF2B5EF4-FFF2-40B4-BE49-F238E27FC236}">
                <a16:creationId xmlns:a16="http://schemas.microsoft.com/office/drawing/2014/main" xmlns="" id="{795F33B3-806B-425F-B2E2-C1A8AFB196B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5321446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CD1008-4F06-4749-A84B-11884A6D4BAC}"/>
              </a:ext>
            </a:extLst>
          </p:cNvPr>
          <p:cNvSpPr>
            <a:spLocks noGrp="1"/>
          </p:cNvSpPr>
          <p:nvPr>
            <p:ph type="title"/>
          </p:nvPr>
        </p:nvSpPr>
        <p:spPr/>
        <p:txBody>
          <a:bodyPr>
            <a:normAutofit/>
          </a:bodyPr>
          <a:lstStyle/>
          <a:p>
            <a:pPr fontAlgn="auto">
              <a:spcAft>
                <a:spcPts val="0"/>
              </a:spcAft>
              <a:defRPr/>
            </a:pPr>
            <a:r>
              <a:rPr lang="en-US" dirty="0" smtClean="0">
                <a:solidFill>
                  <a:srgbClr val="24B5A1"/>
                </a:solidFill>
                <a:latin typeface="Calibri" panose="020F0502020204030204" pitchFamily="34" charset="0"/>
              </a:rPr>
              <a:t>19.7.2</a:t>
            </a:r>
            <a:r>
              <a:rPr lang="en-US" dirty="0">
                <a:solidFill>
                  <a:srgbClr val="59D9B3"/>
                </a:solidFill>
                <a:latin typeface="Arial"/>
              </a:rPr>
              <a:t> </a:t>
            </a:r>
            <a:r>
              <a:rPr lang="en-US" dirty="0" smtClean="0">
                <a:solidFill>
                  <a:srgbClr val="33B38C"/>
                </a:solidFill>
                <a:latin typeface="Goudy Sans Medium"/>
              </a:rPr>
              <a:t>Efficiency of the Insertion Sort</a:t>
            </a:r>
            <a:endParaRPr lang="en-US" sz="3200" dirty="0">
              <a:solidFill>
                <a:srgbClr val="3380E6"/>
              </a:solidFill>
              <a:latin typeface="Lucida Console"/>
            </a:endParaRPr>
          </a:p>
        </p:txBody>
      </p:sp>
      <p:sp>
        <p:nvSpPr>
          <p:cNvPr id="14339" name="Text Placeholder 2">
            <a:extLst>
              <a:ext uri="{FF2B5EF4-FFF2-40B4-BE49-F238E27FC236}">
                <a16:creationId xmlns="" xmlns:a16="http://schemas.microsoft.com/office/drawing/2014/main" id="{A038E91B-6A14-4F01-B088-195612B6208B}"/>
              </a:ext>
            </a:extLst>
          </p:cNvPr>
          <p:cNvSpPr>
            <a:spLocks noGrp="1"/>
          </p:cNvSpPr>
          <p:nvPr>
            <p:ph type="body" idx="1"/>
          </p:nvPr>
        </p:nvSpPr>
        <p:spPr/>
        <p:txBody>
          <a:bodyPr/>
          <a:lstStyle/>
          <a:p>
            <a:r>
              <a:rPr lang="en-US" altLang="en-US" dirty="0" smtClean="0">
                <a:solidFill>
                  <a:srgbClr val="000000"/>
                </a:solidFill>
                <a:latin typeface="Times New Roman" panose="02020603050405020304" pitchFamily="18" charset="0"/>
              </a:rPr>
              <a:t>The insertion sort algorithm runs in </a:t>
            </a:r>
            <a:r>
              <a:rPr lang="en-US" altLang="en-US" i="1" dirty="0" smtClean="0">
                <a:solidFill>
                  <a:srgbClr val="000000"/>
                </a:solidFill>
                <a:latin typeface="Times New Roman" panose="02020603050405020304" pitchFamily="18" charset="0"/>
              </a:rPr>
              <a:t>O</a:t>
            </a:r>
            <a:r>
              <a:rPr lang="en-US" altLang="en-US" dirty="0" smtClean="0">
                <a:solidFill>
                  <a:srgbClr val="000000"/>
                </a:solidFill>
                <a:latin typeface="Times New Roman" panose="02020603050405020304" pitchFamily="18" charset="0"/>
              </a:rPr>
              <a:t>(</a:t>
            </a:r>
            <a:r>
              <a:rPr lang="en-US" altLang="en-US" i="1" dirty="0" smtClean="0">
                <a:solidFill>
                  <a:srgbClr val="000000"/>
                </a:solidFill>
                <a:latin typeface="Times New Roman" panose="02020603050405020304" pitchFamily="18" charset="0"/>
              </a:rPr>
              <a:t>n</a:t>
            </a:r>
            <a:r>
              <a:rPr lang="en-US" altLang="en-US" i="1" baseline="30000" dirty="0" smtClean="0">
                <a:solidFill>
                  <a:srgbClr val="000000"/>
                </a:solidFill>
                <a:latin typeface="Times New Roman" panose="02020603050405020304" pitchFamily="18" charset="0"/>
              </a:rPr>
              <a:t>2</a:t>
            </a:r>
            <a:r>
              <a:rPr lang="en-US" altLang="en-US" dirty="0" smtClean="0">
                <a:solidFill>
                  <a:srgbClr val="000000"/>
                </a:solidFill>
                <a:latin typeface="Times New Roman" panose="02020603050405020304" pitchFamily="18" charset="0"/>
              </a:rPr>
              <a:t>) time.</a:t>
            </a:r>
            <a:endParaRPr lang="en-US" altLang="en-US" dirty="0">
              <a:solidFill>
                <a:srgbClr val="000000"/>
              </a:solidFill>
              <a:latin typeface="Times New Roman" panose="02020603050405020304" pitchFamily="18" charset="0"/>
            </a:endParaRPr>
          </a:p>
          <a:p>
            <a:r>
              <a:rPr lang="en-US" altLang="en-US" dirty="0" smtClean="0">
                <a:solidFill>
                  <a:srgbClr val="000000"/>
                </a:solidFill>
                <a:latin typeface="Times New Roman" panose="02020603050405020304" pitchFamily="18" charset="0"/>
              </a:rPr>
              <a:t>method </a:t>
            </a:r>
            <a:r>
              <a:rPr lang="en-US" altLang="en-US" dirty="0" err="1">
                <a:solidFill>
                  <a:srgbClr val="000000"/>
                </a:solidFill>
                <a:latin typeface="Lucida Console" panose="020B0609040504020204" pitchFamily="49" charset="0"/>
              </a:rPr>
              <a:t>selectionSort</a:t>
            </a:r>
            <a:r>
              <a:rPr lang="en-US" altLang="en-US" dirty="0">
                <a:solidFill>
                  <a:srgbClr val="000000"/>
                </a:solidFill>
                <a:latin typeface="Times New Roman" panose="02020603050405020304" pitchFamily="18" charset="0"/>
              </a:rPr>
              <a:t> </a:t>
            </a:r>
            <a:r>
              <a:rPr lang="en-US" altLang="en-US" dirty="0" smtClean="0">
                <a:solidFill>
                  <a:srgbClr val="000000"/>
                </a:solidFill>
                <a:latin typeface="Times New Roman" panose="02020603050405020304" pitchFamily="18" charset="0"/>
              </a:rPr>
              <a:t>contains two loops:</a:t>
            </a:r>
          </a:p>
          <a:p>
            <a:pPr lvl="1"/>
            <a:r>
              <a:rPr lang="en-US" altLang="en-US" dirty="0" smtClean="0">
                <a:solidFill>
                  <a:srgbClr val="000000"/>
                </a:solidFill>
                <a:latin typeface="Times New Roman" panose="02020603050405020304" pitchFamily="18" charset="0"/>
              </a:rPr>
              <a:t>The </a:t>
            </a:r>
            <a:r>
              <a:rPr lang="en-US" altLang="en-US" dirty="0">
                <a:solidFill>
                  <a:srgbClr val="000000"/>
                </a:solidFill>
                <a:latin typeface="Lucida Console" panose="020B0609040504020204" pitchFamily="49" charset="0"/>
              </a:rPr>
              <a:t>for</a:t>
            </a:r>
            <a:r>
              <a:rPr lang="en-US" altLang="en-US" dirty="0" smtClean="0">
                <a:solidFill>
                  <a:srgbClr val="000000"/>
                </a:solidFill>
                <a:latin typeface="Times New Roman" panose="02020603050405020304" pitchFamily="18" charset="0"/>
              </a:rPr>
              <a:t> loop iterates over the first </a:t>
            </a:r>
            <a:r>
              <a:rPr lang="en-US" altLang="en-US" i="1" dirty="0" smtClean="0">
                <a:solidFill>
                  <a:srgbClr val="000000"/>
                </a:solidFill>
                <a:latin typeface="Times New Roman" panose="02020603050405020304" pitchFamily="18" charset="0"/>
              </a:rPr>
              <a:t>n – 1</a:t>
            </a:r>
            <a:r>
              <a:rPr lang="en-US" altLang="en-US" dirty="0" smtClean="0">
                <a:solidFill>
                  <a:srgbClr val="000000"/>
                </a:solidFill>
                <a:latin typeface="Times New Roman" panose="02020603050405020304" pitchFamily="18" charset="0"/>
              </a:rPr>
              <a:t> elements, inserting an element into the appropriate position in the elements sorted so far.</a:t>
            </a:r>
          </a:p>
          <a:p>
            <a:pPr lvl="1"/>
            <a:r>
              <a:rPr lang="en-US" altLang="en-US" dirty="0" smtClean="0">
                <a:solidFill>
                  <a:srgbClr val="000000"/>
                </a:solidFill>
                <a:latin typeface="Times New Roman" panose="02020603050405020304" pitchFamily="18" charset="0"/>
              </a:rPr>
              <a:t>The </a:t>
            </a:r>
            <a:r>
              <a:rPr lang="en-US" altLang="en-US" dirty="0">
                <a:solidFill>
                  <a:srgbClr val="000000"/>
                </a:solidFill>
                <a:latin typeface="Lucida Console" panose="020B0609040504020204" pitchFamily="49" charset="0"/>
              </a:rPr>
              <a:t>while</a:t>
            </a:r>
            <a:r>
              <a:rPr lang="en-US" altLang="en-US" dirty="0" smtClean="0">
                <a:solidFill>
                  <a:srgbClr val="000000"/>
                </a:solidFill>
                <a:latin typeface="Times New Roman" panose="02020603050405020304" pitchFamily="18" charset="0"/>
              </a:rPr>
              <a:t> loop iterates over the preceding elements in the array.</a:t>
            </a:r>
          </a:p>
          <a:p>
            <a:pPr lvl="2"/>
            <a:r>
              <a:rPr lang="en-US" altLang="en-US" dirty="0" smtClean="0">
                <a:solidFill>
                  <a:srgbClr val="000000"/>
                </a:solidFill>
                <a:latin typeface="Times New Roman" panose="02020603050405020304" pitchFamily="18" charset="0"/>
              </a:rPr>
              <a:t>In the worst case, the </a:t>
            </a:r>
            <a:r>
              <a:rPr lang="en-US" altLang="en-US" dirty="0" smtClean="0">
                <a:solidFill>
                  <a:srgbClr val="000000"/>
                </a:solidFill>
                <a:latin typeface="Lucida Console" panose="020B0609040504020204" pitchFamily="49" charset="0"/>
              </a:rPr>
              <a:t>while</a:t>
            </a:r>
            <a:r>
              <a:rPr lang="en-US" altLang="en-US" dirty="0" smtClean="0">
                <a:solidFill>
                  <a:srgbClr val="000000"/>
                </a:solidFill>
                <a:latin typeface="Times New Roman" panose="02020603050405020304" pitchFamily="18" charset="0"/>
              </a:rPr>
              <a:t> loop will require </a:t>
            </a:r>
            <a:r>
              <a:rPr lang="en-US" altLang="en-US" i="1" dirty="0" smtClean="0">
                <a:solidFill>
                  <a:srgbClr val="000000"/>
                </a:solidFill>
                <a:latin typeface="Times New Roman" panose="02020603050405020304" pitchFamily="18" charset="0"/>
              </a:rPr>
              <a:t>n – 1</a:t>
            </a:r>
            <a:r>
              <a:rPr lang="en-US" altLang="en-US" dirty="0" smtClean="0">
                <a:solidFill>
                  <a:srgbClr val="000000"/>
                </a:solidFill>
                <a:latin typeface="Times New Roman" panose="02020603050405020304" pitchFamily="18" charset="0"/>
              </a:rPr>
              <a:t> comparisons.</a:t>
            </a:r>
          </a:p>
          <a:p>
            <a:pPr lvl="1"/>
            <a:r>
              <a:rPr lang="en-US" altLang="en-US" dirty="0" smtClean="0">
                <a:solidFill>
                  <a:srgbClr val="000000"/>
                </a:solidFill>
                <a:latin typeface="Times New Roman" panose="02020603050405020304" pitchFamily="18" charset="0"/>
              </a:rPr>
              <a:t>Each individual loop runs in </a:t>
            </a:r>
            <a:r>
              <a:rPr lang="en-US" altLang="en-US" i="1" dirty="0" smtClean="0">
                <a:solidFill>
                  <a:srgbClr val="000000"/>
                </a:solidFill>
                <a:latin typeface="Times New Roman" panose="02020603050405020304" pitchFamily="18" charset="0"/>
              </a:rPr>
              <a:t>O</a:t>
            </a:r>
            <a:r>
              <a:rPr lang="en-US" altLang="en-US" dirty="0" smtClean="0">
                <a:solidFill>
                  <a:srgbClr val="000000"/>
                </a:solidFill>
                <a:latin typeface="Times New Roman" panose="02020603050405020304" pitchFamily="18" charset="0"/>
              </a:rPr>
              <a:t>(</a:t>
            </a:r>
            <a:r>
              <a:rPr lang="en-US" altLang="en-US" i="1" dirty="0" smtClean="0">
                <a:solidFill>
                  <a:srgbClr val="000000"/>
                </a:solidFill>
                <a:latin typeface="Times New Roman" panose="02020603050405020304" pitchFamily="18" charset="0"/>
              </a:rPr>
              <a:t>n</a:t>
            </a:r>
            <a:r>
              <a:rPr lang="en-US" altLang="en-US" dirty="0" smtClean="0">
                <a:solidFill>
                  <a:srgbClr val="000000"/>
                </a:solidFill>
                <a:latin typeface="Times New Roman" panose="02020603050405020304" pitchFamily="18" charset="0"/>
              </a:rPr>
              <a:t>) times.</a:t>
            </a:r>
          </a:p>
          <a:p>
            <a:pPr lvl="1"/>
            <a:r>
              <a:rPr lang="en-US" altLang="en-US" dirty="0" smtClean="0">
                <a:solidFill>
                  <a:srgbClr val="000000"/>
                </a:solidFill>
                <a:latin typeface="Times New Roman" panose="02020603050405020304" pitchFamily="18" charset="0"/>
              </a:rPr>
              <a:t>In Big O notation, nested loops mean you must </a:t>
            </a:r>
            <a:r>
              <a:rPr lang="en-US" altLang="en-US" i="1" dirty="0" smtClean="0">
                <a:solidFill>
                  <a:srgbClr val="000000"/>
                </a:solidFill>
                <a:latin typeface="Times New Roman" panose="02020603050405020304" pitchFamily="18" charset="0"/>
              </a:rPr>
              <a:t>multiply</a:t>
            </a:r>
            <a:r>
              <a:rPr lang="en-US" altLang="en-US" dirty="0" smtClean="0">
                <a:solidFill>
                  <a:srgbClr val="000000"/>
                </a:solidFill>
                <a:latin typeface="Times New Roman" panose="02020603050405020304" pitchFamily="18" charset="0"/>
              </a:rPr>
              <a:t> the number of comparisons.</a:t>
            </a:r>
          </a:p>
          <a:p>
            <a:pPr lvl="1"/>
            <a:r>
              <a:rPr lang="en-US" altLang="en-US" dirty="0" smtClean="0">
                <a:solidFill>
                  <a:srgbClr val="000000"/>
                </a:solidFill>
                <a:latin typeface="Times New Roman" panose="02020603050405020304" pitchFamily="18" charset="0"/>
              </a:rPr>
              <a:t>For each </a:t>
            </a:r>
            <a:r>
              <a:rPr lang="en-US" altLang="en-US" i="1" dirty="0" smtClean="0">
                <a:solidFill>
                  <a:srgbClr val="000000"/>
                </a:solidFill>
                <a:latin typeface="Times New Roman" panose="02020603050405020304" pitchFamily="18" charset="0"/>
              </a:rPr>
              <a:t>O</a:t>
            </a:r>
            <a:r>
              <a:rPr lang="en-US" altLang="en-US" dirty="0" smtClean="0">
                <a:solidFill>
                  <a:srgbClr val="000000"/>
                </a:solidFill>
                <a:latin typeface="Times New Roman" panose="02020603050405020304" pitchFamily="18" charset="0"/>
              </a:rPr>
              <a:t>(</a:t>
            </a:r>
            <a:r>
              <a:rPr lang="en-US" altLang="en-US" i="1" dirty="0" smtClean="0">
                <a:solidFill>
                  <a:srgbClr val="000000"/>
                </a:solidFill>
                <a:latin typeface="Times New Roman" panose="02020603050405020304" pitchFamily="18" charset="0"/>
              </a:rPr>
              <a:t>n</a:t>
            </a:r>
            <a:r>
              <a:rPr lang="en-US" altLang="en-US" dirty="0" smtClean="0">
                <a:solidFill>
                  <a:srgbClr val="000000"/>
                </a:solidFill>
                <a:latin typeface="Times New Roman" panose="02020603050405020304" pitchFamily="18" charset="0"/>
              </a:rPr>
              <a:t>) iterations of the other loop, there will be </a:t>
            </a:r>
            <a:r>
              <a:rPr lang="en-US" altLang="en-US" i="1" dirty="0" smtClean="0">
                <a:solidFill>
                  <a:srgbClr val="000000"/>
                </a:solidFill>
                <a:latin typeface="Times New Roman" panose="02020603050405020304" pitchFamily="18" charset="0"/>
              </a:rPr>
              <a:t>O</a:t>
            </a:r>
            <a:r>
              <a:rPr lang="en-US" altLang="en-US" dirty="0" smtClean="0">
                <a:solidFill>
                  <a:srgbClr val="000000"/>
                </a:solidFill>
                <a:latin typeface="Times New Roman" panose="02020603050405020304" pitchFamily="18" charset="0"/>
              </a:rPr>
              <a:t>(</a:t>
            </a:r>
            <a:r>
              <a:rPr lang="en-US" altLang="en-US" i="1" dirty="0" smtClean="0">
                <a:solidFill>
                  <a:srgbClr val="000000"/>
                </a:solidFill>
                <a:latin typeface="Times New Roman" panose="02020603050405020304" pitchFamily="18" charset="0"/>
              </a:rPr>
              <a:t>n</a:t>
            </a:r>
            <a:r>
              <a:rPr lang="en-US" altLang="en-US" dirty="0" smtClean="0">
                <a:solidFill>
                  <a:srgbClr val="000000"/>
                </a:solidFill>
                <a:latin typeface="Times New Roman" panose="02020603050405020304" pitchFamily="18" charset="0"/>
              </a:rPr>
              <a:t>) iterations of the inner loop.</a:t>
            </a:r>
          </a:p>
          <a:p>
            <a:pPr lvl="1"/>
            <a:r>
              <a:rPr lang="en-US" altLang="en-US" dirty="0" smtClean="0">
                <a:solidFill>
                  <a:srgbClr val="000000"/>
                </a:solidFill>
                <a:latin typeface="Times New Roman" panose="02020603050405020304" pitchFamily="18" charset="0"/>
              </a:rPr>
              <a:t>Multiplying these values results in a Big O of </a:t>
            </a:r>
            <a:r>
              <a:rPr lang="en-US" altLang="en-US" i="1" dirty="0" smtClean="0">
                <a:solidFill>
                  <a:srgbClr val="000000"/>
                </a:solidFill>
                <a:latin typeface="Times New Roman" panose="02020603050405020304" pitchFamily="18" charset="0"/>
              </a:rPr>
              <a:t>O</a:t>
            </a:r>
            <a:r>
              <a:rPr lang="en-US" altLang="en-US" dirty="0" smtClean="0">
                <a:solidFill>
                  <a:srgbClr val="000000"/>
                </a:solidFill>
                <a:latin typeface="Times New Roman" panose="02020603050405020304" pitchFamily="18" charset="0"/>
              </a:rPr>
              <a:t>(</a:t>
            </a:r>
            <a:r>
              <a:rPr lang="en-US" altLang="en-US" i="1" dirty="0" smtClean="0">
                <a:solidFill>
                  <a:srgbClr val="000000"/>
                </a:solidFill>
                <a:latin typeface="Times New Roman" panose="02020603050405020304" pitchFamily="18" charset="0"/>
              </a:rPr>
              <a:t>n</a:t>
            </a:r>
            <a:r>
              <a:rPr lang="en-US" altLang="en-US" i="1" baseline="30000" dirty="0" smtClean="0">
                <a:solidFill>
                  <a:srgbClr val="000000"/>
                </a:solidFill>
                <a:latin typeface="Times New Roman" panose="02020603050405020304" pitchFamily="18" charset="0"/>
              </a:rPr>
              <a:t>2</a:t>
            </a:r>
            <a:r>
              <a:rPr lang="en-US" altLang="en-US" dirty="0" smtClean="0">
                <a:solidFill>
                  <a:srgbClr val="000000"/>
                </a:solidFill>
                <a:latin typeface="Times New Roman" panose="02020603050405020304" pitchFamily="18" charset="0"/>
              </a:rPr>
              <a:t>)</a:t>
            </a:r>
            <a:endParaRPr lang="en-US" altLang="en-US" dirty="0">
              <a:solidFill>
                <a:srgbClr val="000000"/>
              </a:solidFill>
              <a:latin typeface="Times New Roman" panose="02020603050405020304" pitchFamily="18" charset="0"/>
            </a:endParaRPr>
          </a:p>
        </p:txBody>
      </p:sp>
      <p:sp>
        <p:nvSpPr>
          <p:cNvPr id="4" name="Footer Placeholder 3">
            <a:extLst>
              <a:ext uri="{FF2B5EF4-FFF2-40B4-BE49-F238E27FC236}">
                <a16:creationId xmlns="" xmlns:a16="http://schemas.microsoft.com/office/drawing/2014/main" id="{F4FCE2D0-1077-4AE3-B8E4-7B814C02490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9768124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CD1008-4F06-4749-A84B-11884A6D4BAC}"/>
              </a:ext>
            </a:extLst>
          </p:cNvPr>
          <p:cNvSpPr>
            <a:spLocks noGrp="1"/>
          </p:cNvSpPr>
          <p:nvPr>
            <p:ph type="title"/>
          </p:nvPr>
        </p:nvSpPr>
        <p:spPr/>
        <p:txBody>
          <a:bodyPr/>
          <a:lstStyle/>
          <a:p>
            <a:pPr fontAlgn="auto">
              <a:spcAft>
                <a:spcPts val="0"/>
              </a:spcAft>
              <a:defRPr/>
            </a:pPr>
            <a:r>
              <a:rPr lang="en-US" dirty="0" smtClean="0">
                <a:solidFill>
                  <a:srgbClr val="24B5A1"/>
                </a:solidFill>
                <a:latin typeface="Calibri" panose="020F0502020204030204" pitchFamily="34" charset="0"/>
              </a:rPr>
              <a:t>19.8</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Merge Sort</a:t>
            </a:r>
            <a:endParaRPr lang="en-US" dirty="0">
              <a:solidFill>
                <a:srgbClr val="3380E6"/>
              </a:solidFill>
              <a:latin typeface="Calibri" panose="020F0502020204030204" pitchFamily="34" charset="0"/>
            </a:endParaRPr>
          </a:p>
        </p:txBody>
      </p:sp>
      <p:sp>
        <p:nvSpPr>
          <p:cNvPr id="14339" name="Text Placeholder 2">
            <a:extLst>
              <a:ext uri="{FF2B5EF4-FFF2-40B4-BE49-F238E27FC236}">
                <a16:creationId xmlns:a16="http://schemas.microsoft.com/office/drawing/2014/main" xmlns="" id="{A038E91B-6A14-4F01-B088-195612B6208B}"/>
              </a:ext>
            </a:extLst>
          </p:cNvPr>
          <p:cNvSpPr>
            <a:spLocks noGrp="1"/>
          </p:cNvSpPr>
          <p:nvPr>
            <p:ph type="body" idx="1"/>
          </p:nvPr>
        </p:nvSpPr>
        <p:spPr/>
        <p:txBody>
          <a:bodyPr/>
          <a:lstStyle/>
          <a:p>
            <a:r>
              <a:rPr lang="en-US" altLang="en-US" dirty="0">
                <a:solidFill>
                  <a:srgbClr val="0000FF"/>
                </a:solidFill>
                <a:latin typeface="Times New Roman" panose="02020603050405020304" pitchFamily="18" charset="0"/>
              </a:rPr>
              <a:t>Merge sort</a:t>
            </a:r>
            <a:r>
              <a:rPr lang="en-US" altLang="en-US" dirty="0">
                <a:solidFill>
                  <a:srgbClr val="000000"/>
                </a:solidFill>
                <a:latin typeface="Times New Roman" panose="02020603050405020304" pitchFamily="18" charset="0"/>
              </a:rPr>
              <a:t> </a:t>
            </a:r>
          </a:p>
          <a:p>
            <a:pPr lvl="1"/>
            <a:r>
              <a:rPr lang="en-US" altLang="en-US" i="1" dirty="0">
                <a:solidFill>
                  <a:srgbClr val="000000"/>
                </a:solidFill>
                <a:latin typeface="Times New Roman" panose="02020603050405020304" pitchFamily="18" charset="0"/>
              </a:rPr>
              <a:t>efficient</a:t>
            </a:r>
            <a:r>
              <a:rPr lang="en-US" altLang="en-US" dirty="0">
                <a:solidFill>
                  <a:srgbClr val="000000"/>
                </a:solidFill>
                <a:latin typeface="Times New Roman" panose="02020603050405020304" pitchFamily="18" charset="0"/>
              </a:rPr>
              <a:t> sorting algorithm </a:t>
            </a:r>
          </a:p>
          <a:p>
            <a:pPr lvl="1"/>
            <a:r>
              <a:rPr lang="en-US" altLang="en-US" dirty="0">
                <a:solidFill>
                  <a:srgbClr val="000000"/>
                </a:solidFill>
                <a:latin typeface="Times New Roman" panose="02020603050405020304" pitchFamily="18" charset="0"/>
              </a:rPr>
              <a:t>conceptually </a:t>
            </a:r>
            <a:r>
              <a:rPr lang="en-US" altLang="en-US" i="1" dirty="0">
                <a:solidFill>
                  <a:srgbClr val="000000"/>
                </a:solidFill>
                <a:latin typeface="Times New Roman" panose="02020603050405020304" pitchFamily="18" charset="0"/>
              </a:rPr>
              <a:t>more complex </a:t>
            </a:r>
            <a:r>
              <a:rPr lang="en-US" altLang="en-US" dirty="0">
                <a:solidFill>
                  <a:srgbClr val="000000"/>
                </a:solidFill>
                <a:latin typeface="Times New Roman" panose="02020603050405020304" pitchFamily="18" charset="0"/>
              </a:rPr>
              <a:t>than selection sort and insertion sort</a:t>
            </a:r>
          </a:p>
          <a:p>
            <a:r>
              <a:rPr lang="en-US" altLang="en-US" dirty="0">
                <a:solidFill>
                  <a:srgbClr val="000000"/>
                </a:solidFill>
                <a:latin typeface="Times New Roman" panose="02020603050405020304" pitchFamily="18" charset="0"/>
              </a:rPr>
              <a:t>Sorts an array by </a:t>
            </a:r>
            <a:r>
              <a:rPr lang="en-US" altLang="en-US" i="1" dirty="0">
                <a:solidFill>
                  <a:srgbClr val="000000"/>
                </a:solidFill>
                <a:latin typeface="Times New Roman" panose="02020603050405020304" pitchFamily="18" charset="0"/>
              </a:rPr>
              <a:t>splitting</a:t>
            </a:r>
            <a:r>
              <a:rPr lang="en-US" altLang="en-US" dirty="0">
                <a:solidFill>
                  <a:srgbClr val="000000"/>
                </a:solidFill>
                <a:latin typeface="Times New Roman" panose="02020603050405020304" pitchFamily="18" charset="0"/>
              </a:rPr>
              <a:t> it into two equal-sized subarrays, </a:t>
            </a:r>
            <a:r>
              <a:rPr lang="en-US" altLang="en-US" i="1" dirty="0">
                <a:solidFill>
                  <a:srgbClr val="000000"/>
                </a:solidFill>
                <a:latin typeface="Times New Roman" panose="02020603050405020304" pitchFamily="18" charset="0"/>
              </a:rPr>
              <a:t>sorting</a:t>
            </a:r>
            <a:r>
              <a:rPr lang="en-US" altLang="en-US" dirty="0">
                <a:solidFill>
                  <a:srgbClr val="000000"/>
                </a:solidFill>
                <a:latin typeface="Times New Roman" panose="02020603050405020304" pitchFamily="18" charset="0"/>
              </a:rPr>
              <a:t> each subarray, then </a:t>
            </a:r>
            <a:r>
              <a:rPr lang="en-US" altLang="en-US" i="1" dirty="0">
                <a:solidFill>
                  <a:srgbClr val="000000"/>
                </a:solidFill>
                <a:latin typeface="Times New Roman" panose="02020603050405020304" pitchFamily="18" charset="0"/>
              </a:rPr>
              <a:t>merging</a:t>
            </a:r>
            <a:r>
              <a:rPr lang="en-US" altLang="en-US" dirty="0">
                <a:solidFill>
                  <a:srgbClr val="000000"/>
                </a:solidFill>
                <a:latin typeface="Times New Roman" panose="02020603050405020304" pitchFamily="18" charset="0"/>
              </a:rPr>
              <a:t> them into one larger array. </a:t>
            </a:r>
          </a:p>
          <a:p>
            <a:r>
              <a:rPr lang="en-US" altLang="en-US" dirty="0">
                <a:solidFill>
                  <a:srgbClr val="000000"/>
                </a:solidFill>
                <a:latin typeface="Times New Roman" panose="02020603050405020304" pitchFamily="18" charset="0"/>
              </a:rPr>
              <a:t>The implementation of merge sort in this example is recursive. </a:t>
            </a:r>
          </a:p>
          <a:p>
            <a:pPr lvl="1"/>
            <a:r>
              <a:rPr lang="en-US" altLang="en-US" dirty="0">
                <a:solidFill>
                  <a:srgbClr val="000000"/>
                </a:solidFill>
                <a:latin typeface="Times New Roman" panose="02020603050405020304" pitchFamily="18" charset="0"/>
              </a:rPr>
              <a:t>The base case is an array with one element, which is, of course, sorted, so the merge sort immediately returns  in this case. </a:t>
            </a:r>
          </a:p>
          <a:p>
            <a:pPr lvl="1"/>
            <a:r>
              <a:rPr lang="en-US" altLang="en-US" dirty="0">
                <a:solidFill>
                  <a:srgbClr val="000000"/>
                </a:solidFill>
                <a:latin typeface="Times New Roman" panose="02020603050405020304" pitchFamily="18" charset="0"/>
              </a:rPr>
              <a:t>The recursion step splits the array into two approximately equal pieces, recursively sorts them, then merges the two sorted arrays into one larger, sorted array. </a:t>
            </a:r>
          </a:p>
          <a:p>
            <a:r>
              <a:rPr lang="en-US" altLang="en-US" dirty="0">
                <a:solidFill>
                  <a:srgbClr val="000000"/>
                </a:solidFill>
                <a:latin typeface="Times New Roman" panose="02020603050405020304" pitchFamily="18" charset="0"/>
              </a:rPr>
              <a:t>Merge sort has an efficiency of </a:t>
            </a:r>
            <a:r>
              <a:rPr lang="en-US" altLang="en-US" i="1" dirty="0">
                <a:latin typeface="Times New Roman" panose="02020603050405020304" pitchFamily="18" charset="0"/>
              </a:rPr>
              <a:t>O</a:t>
            </a:r>
            <a:r>
              <a:rPr lang="en-US" altLang="en-US" dirty="0">
                <a:latin typeface="Times New Roman" panose="02020603050405020304" pitchFamily="18" charset="0"/>
              </a:rPr>
              <a:t>(</a:t>
            </a:r>
            <a:r>
              <a:rPr lang="en-US" altLang="en-US" i="1" dirty="0">
                <a:latin typeface="Times New Roman" panose="02020603050405020304" pitchFamily="18" charset="0"/>
              </a:rPr>
              <a:t>n</a:t>
            </a:r>
            <a:r>
              <a:rPr lang="en-US" altLang="en-US" dirty="0">
                <a:latin typeface="Times New Roman" panose="02020603050405020304" pitchFamily="18" charset="0"/>
              </a:rPr>
              <a:t> log </a:t>
            </a:r>
            <a:r>
              <a:rPr lang="en-US" altLang="en-US" i="1" dirty="0">
                <a:latin typeface="Times New Roman" panose="02020603050405020304" pitchFamily="18" charset="0"/>
              </a:rPr>
              <a:t>n</a:t>
            </a:r>
            <a:r>
              <a:rPr lang="en-US" altLang="en-US" dirty="0">
                <a:latin typeface="Times New Roman" panose="02020603050405020304" pitchFamily="18" charset="0"/>
              </a:rPr>
              <a:t>).</a:t>
            </a:r>
          </a:p>
        </p:txBody>
      </p:sp>
      <p:sp>
        <p:nvSpPr>
          <p:cNvPr id="4" name="Footer Placeholder 3">
            <a:extLst>
              <a:ext uri="{FF2B5EF4-FFF2-40B4-BE49-F238E27FC236}">
                <a16:creationId xmlns:a16="http://schemas.microsoft.com/office/drawing/2014/main" xmlns="" id="{F4FCE2D0-1077-4AE3-B8E4-7B814C02490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8560521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CD1008-4F06-4749-A84B-11884A6D4BAC}"/>
              </a:ext>
            </a:extLst>
          </p:cNvPr>
          <p:cNvSpPr>
            <a:spLocks noGrp="1"/>
          </p:cNvSpPr>
          <p:nvPr>
            <p:ph type="title"/>
          </p:nvPr>
        </p:nvSpPr>
        <p:spPr/>
        <p:txBody>
          <a:bodyPr/>
          <a:lstStyle/>
          <a:p>
            <a:pPr fontAlgn="auto">
              <a:spcAft>
                <a:spcPts val="0"/>
              </a:spcAft>
              <a:defRPr/>
            </a:pPr>
            <a:r>
              <a:rPr lang="en-US" dirty="0" smtClean="0">
                <a:solidFill>
                  <a:srgbClr val="24B5A1"/>
                </a:solidFill>
                <a:latin typeface="Calibri" panose="020F0502020204030204" pitchFamily="34" charset="0"/>
              </a:rPr>
              <a:t>19.8.1</a:t>
            </a:r>
            <a:r>
              <a:rPr lang="en-US" dirty="0">
                <a:solidFill>
                  <a:srgbClr val="59D9B3"/>
                </a:solidFill>
                <a:latin typeface="Arial"/>
              </a:rPr>
              <a:t> </a:t>
            </a:r>
            <a:r>
              <a:rPr lang="en-US" dirty="0" smtClean="0">
                <a:solidFill>
                  <a:srgbClr val="33B38C"/>
                </a:solidFill>
                <a:latin typeface="Goudy Sans Medium"/>
              </a:rPr>
              <a:t>Merge Sort Implementation</a:t>
            </a:r>
            <a:endParaRPr lang="en-US" sz="3200" dirty="0">
              <a:solidFill>
                <a:srgbClr val="3380E6"/>
              </a:solidFill>
              <a:latin typeface="Lucida Console"/>
            </a:endParaRPr>
          </a:p>
        </p:txBody>
      </p:sp>
      <p:sp>
        <p:nvSpPr>
          <p:cNvPr id="14339" name="Text Placeholder 2">
            <a:extLst>
              <a:ext uri="{FF2B5EF4-FFF2-40B4-BE49-F238E27FC236}">
                <a16:creationId xmlns="" xmlns:a16="http://schemas.microsoft.com/office/drawing/2014/main" id="{A038E91B-6A14-4F01-B088-195612B6208B}"/>
              </a:ext>
            </a:extLst>
          </p:cNvPr>
          <p:cNvSpPr>
            <a:spLocks noGrp="1"/>
          </p:cNvSpPr>
          <p:nvPr>
            <p:ph type="body" idx="1"/>
          </p:nvPr>
        </p:nvSpPr>
        <p:spPr/>
        <p:txBody>
          <a:bodyPr/>
          <a:lstStyle/>
          <a:p>
            <a:r>
              <a:rPr lang="en-US" altLang="en-US" dirty="0">
                <a:solidFill>
                  <a:srgbClr val="000000"/>
                </a:solidFill>
                <a:latin typeface="Times New Roman" panose="02020603050405020304" pitchFamily="18" charset="0"/>
              </a:rPr>
              <a:t>Class </a:t>
            </a:r>
            <a:r>
              <a:rPr lang="en-US" altLang="en-US" dirty="0" err="1" smtClean="0">
                <a:solidFill>
                  <a:srgbClr val="000000"/>
                </a:solidFill>
                <a:latin typeface="Lucida Console" panose="020B0609040504020204" pitchFamily="49" charset="0"/>
              </a:rPr>
              <a:t>MergeSortTest</a:t>
            </a:r>
            <a:r>
              <a:rPr lang="en-US" altLang="en-US" dirty="0" smtClean="0">
                <a:solidFill>
                  <a:srgbClr val="000000"/>
                </a:solidFill>
                <a:latin typeface="Times New Roman" panose="02020603050405020304" pitchFamily="18" charset="0"/>
              </a:rPr>
              <a:t> </a:t>
            </a:r>
            <a:r>
              <a:rPr lang="en-US" altLang="en-US" dirty="0">
                <a:solidFill>
                  <a:srgbClr val="000000"/>
                </a:solidFill>
                <a:latin typeface="Times New Roman" panose="02020603050405020304" pitchFamily="18" charset="0"/>
              </a:rPr>
              <a:t>(Fig. </a:t>
            </a:r>
            <a:r>
              <a:rPr lang="en-US" altLang="en-US" dirty="0" smtClean="0">
                <a:solidFill>
                  <a:srgbClr val="000000"/>
                </a:solidFill>
                <a:latin typeface="Times New Roman" panose="02020603050405020304" pitchFamily="18" charset="0"/>
              </a:rPr>
              <a:t>19.6) </a:t>
            </a:r>
            <a:r>
              <a:rPr lang="en-US" altLang="en-US" dirty="0">
                <a:solidFill>
                  <a:srgbClr val="000000"/>
                </a:solidFill>
                <a:latin typeface="Times New Roman" panose="02020603050405020304" pitchFamily="18" charset="0"/>
              </a:rPr>
              <a:t>contains:</a:t>
            </a:r>
          </a:p>
          <a:p>
            <a:pPr lvl="1"/>
            <a:r>
              <a:rPr lang="en-US" altLang="en-US" dirty="0">
                <a:solidFill>
                  <a:srgbClr val="000000"/>
                </a:solidFill>
                <a:latin typeface="Lucida Console" panose="020B0609040504020204" pitchFamily="49" charset="0"/>
              </a:rPr>
              <a:t>static</a:t>
            </a:r>
            <a:r>
              <a:rPr lang="en-US" altLang="en-US" dirty="0">
                <a:solidFill>
                  <a:srgbClr val="000000"/>
                </a:solidFill>
                <a:latin typeface="Times New Roman" panose="02020603050405020304" pitchFamily="18" charset="0"/>
              </a:rPr>
              <a:t> method </a:t>
            </a:r>
            <a:r>
              <a:rPr lang="en-US" altLang="en-US" dirty="0" err="1" smtClean="0">
                <a:solidFill>
                  <a:srgbClr val="000000"/>
                </a:solidFill>
                <a:latin typeface="Lucida Console" panose="020B0609040504020204" pitchFamily="49" charset="0"/>
              </a:rPr>
              <a:t>mergeSort</a:t>
            </a:r>
            <a:r>
              <a:rPr lang="en-US" altLang="en-US" dirty="0" smtClean="0">
                <a:solidFill>
                  <a:srgbClr val="000000"/>
                </a:solidFill>
                <a:latin typeface="Times New Roman" panose="02020603050405020304" pitchFamily="18" charset="0"/>
              </a:rPr>
              <a:t> to initiate the sorting of an </a:t>
            </a:r>
            <a:r>
              <a:rPr lang="en-US" altLang="en-US" dirty="0" err="1">
                <a:solidFill>
                  <a:srgbClr val="000000"/>
                </a:solidFill>
                <a:latin typeface="Lucida Console" panose="020B0609040504020204" pitchFamily="49" charset="0"/>
              </a:rPr>
              <a:t>int</a:t>
            </a:r>
            <a:r>
              <a:rPr lang="en-US" altLang="en-US" dirty="0" smtClean="0">
                <a:solidFill>
                  <a:srgbClr val="000000"/>
                </a:solidFill>
                <a:latin typeface="Times New Roman" panose="02020603050405020304" pitchFamily="18" charset="0"/>
              </a:rPr>
              <a:t> array using the merge algorithm.</a:t>
            </a:r>
          </a:p>
          <a:p>
            <a:pPr lvl="1"/>
            <a:r>
              <a:rPr lang="en-US" altLang="en-US" dirty="0">
                <a:solidFill>
                  <a:srgbClr val="000000"/>
                </a:solidFill>
                <a:latin typeface="Lucida Console" panose="020B0609040504020204" pitchFamily="49" charset="0"/>
              </a:rPr>
              <a:t>static</a:t>
            </a:r>
            <a:r>
              <a:rPr lang="en-US" altLang="en-US" dirty="0">
                <a:solidFill>
                  <a:srgbClr val="000000"/>
                </a:solidFill>
                <a:latin typeface="Times New Roman" panose="02020603050405020304" pitchFamily="18" charset="0"/>
              </a:rPr>
              <a:t> method </a:t>
            </a:r>
            <a:r>
              <a:rPr lang="en-US" altLang="en-US" dirty="0" err="1" smtClean="0">
                <a:solidFill>
                  <a:srgbClr val="000000"/>
                </a:solidFill>
                <a:latin typeface="Lucida Console" panose="020B0609040504020204" pitchFamily="49" charset="0"/>
              </a:rPr>
              <a:t>sortArry</a:t>
            </a:r>
            <a:r>
              <a:rPr lang="en-US" altLang="en-US" dirty="0" smtClean="0">
                <a:solidFill>
                  <a:srgbClr val="000000"/>
                </a:solidFill>
                <a:latin typeface="Times New Roman" panose="02020603050405020304" pitchFamily="18" charset="0"/>
              </a:rPr>
              <a:t> to perform the recursive merge sort algorithm–this is called by the </a:t>
            </a:r>
            <a:r>
              <a:rPr lang="en-US" altLang="en-US" dirty="0" err="1">
                <a:solidFill>
                  <a:srgbClr val="000000"/>
                </a:solidFill>
                <a:latin typeface="Lucida Console" panose="020B0609040504020204" pitchFamily="49" charset="0"/>
              </a:rPr>
              <a:t>mergeSort</a:t>
            </a:r>
            <a:r>
              <a:rPr lang="en-US" altLang="en-US" dirty="0" smtClean="0">
                <a:solidFill>
                  <a:srgbClr val="000000"/>
                </a:solidFill>
                <a:latin typeface="Times New Roman" panose="02020603050405020304" pitchFamily="18" charset="0"/>
              </a:rPr>
              <a:t> method.</a:t>
            </a:r>
            <a:endParaRPr lang="en-US" altLang="en-US" dirty="0" smtClean="0">
              <a:solidFill>
                <a:srgbClr val="000000"/>
              </a:solidFill>
              <a:latin typeface="Lucida Console" panose="020B0609040504020204" pitchFamily="49" charset="0"/>
            </a:endParaRPr>
          </a:p>
          <a:p>
            <a:pPr lvl="1"/>
            <a:r>
              <a:rPr lang="en-US" altLang="en-US" dirty="0">
                <a:solidFill>
                  <a:srgbClr val="000000"/>
                </a:solidFill>
                <a:latin typeface="Lucida Console" panose="020B0609040504020204" pitchFamily="49" charset="0"/>
              </a:rPr>
              <a:t>static</a:t>
            </a:r>
            <a:r>
              <a:rPr lang="en-US" altLang="en-US" dirty="0">
                <a:solidFill>
                  <a:srgbClr val="000000"/>
                </a:solidFill>
                <a:latin typeface="Times New Roman" panose="02020603050405020304" pitchFamily="18" charset="0"/>
              </a:rPr>
              <a:t> method </a:t>
            </a:r>
            <a:r>
              <a:rPr lang="en-US" altLang="en-US" dirty="0" smtClean="0">
                <a:solidFill>
                  <a:srgbClr val="000000"/>
                </a:solidFill>
                <a:latin typeface="Lucida Console" panose="020B0609040504020204" pitchFamily="49" charset="0"/>
              </a:rPr>
              <a:t>merge</a:t>
            </a:r>
            <a:r>
              <a:rPr lang="en-US" altLang="en-US" dirty="0" smtClean="0">
                <a:solidFill>
                  <a:srgbClr val="000000"/>
                </a:solidFill>
                <a:latin typeface="Times New Roman" panose="02020603050405020304" pitchFamily="18" charset="0"/>
              </a:rPr>
              <a:t> </a:t>
            </a:r>
            <a:r>
              <a:rPr lang="en-US" altLang="en-US" dirty="0">
                <a:solidFill>
                  <a:srgbClr val="000000"/>
                </a:solidFill>
                <a:latin typeface="Times New Roman" panose="02020603050405020304" pitchFamily="18" charset="0"/>
              </a:rPr>
              <a:t>to </a:t>
            </a:r>
            <a:r>
              <a:rPr lang="en-US" altLang="en-US" dirty="0" smtClean="0">
                <a:solidFill>
                  <a:srgbClr val="000000"/>
                </a:solidFill>
                <a:latin typeface="Times New Roman" panose="02020603050405020304" pitchFamily="18" charset="0"/>
              </a:rPr>
              <a:t>merge two sorted subarrays into a single sorted array.</a:t>
            </a:r>
            <a:endParaRPr lang="en-US" altLang="en-US" dirty="0">
              <a:solidFill>
                <a:srgbClr val="000000"/>
              </a:solidFill>
              <a:latin typeface="Times New Roman" panose="02020603050405020304" pitchFamily="18" charset="0"/>
            </a:endParaRPr>
          </a:p>
          <a:p>
            <a:pPr lvl="1"/>
            <a:r>
              <a:rPr lang="en-US" altLang="en-US" dirty="0" smtClean="0">
                <a:solidFill>
                  <a:srgbClr val="000000"/>
                </a:solidFill>
                <a:latin typeface="Lucida Console" panose="020B0609040504020204" pitchFamily="49" charset="0"/>
              </a:rPr>
              <a:t>static</a:t>
            </a:r>
            <a:r>
              <a:rPr lang="en-US" altLang="en-US" dirty="0" smtClean="0">
                <a:solidFill>
                  <a:srgbClr val="000000"/>
                </a:solidFill>
                <a:latin typeface="Times New Roman" panose="02020603050405020304" pitchFamily="18" charset="0"/>
              </a:rPr>
              <a:t> </a:t>
            </a:r>
            <a:r>
              <a:rPr lang="en-US" altLang="en-US" dirty="0">
                <a:solidFill>
                  <a:srgbClr val="000000"/>
                </a:solidFill>
                <a:latin typeface="Times New Roman" panose="02020603050405020304" pitchFamily="18" charset="0"/>
              </a:rPr>
              <a:t>method </a:t>
            </a:r>
            <a:r>
              <a:rPr lang="en-US" altLang="en-US" dirty="0" err="1" smtClean="0">
                <a:solidFill>
                  <a:srgbClr val="000000"/>
                </a:solidFill>
                <a:latin typeface="Lucida Console" panose="020B0609040504020204" pitchFamily="49" charset="0"/>
              </a:rPr>
              <a:t>subarrayString</a:t>
            </a:r>
            <a:r>
              <a:rPr lang="en-US" altLang="en-US" dirty="0" smtClean="0">
                <a:solidFill>
                  <a:srgbClr val="000000"/>
                </a:solidFill>
                <a:latin typeface="Times New Roman" panose="02020603050405020304" pitchFamily="18" charset="0"/>
              </a:rPr>
              <a:t> </a:t>
            </a:r>
            <a:r>
              <a:rPr lang="en-US" altLang="en-US" dirty="0">
                <a:solidFill>
                  <a:srgbClr val="000000"/>
                </a:solidFill>
                <a:latin typeface="Times New Roman" panose="02020603050405020304" pitchFamily="18" charset="0"/>
              </a:rPr>
              <a:t>to </a:t>
            </a:r>
            <a:r>
              <a:rPr lang="en-US" altLang="en-US" dirty="0" smtClean="0">
                <a:solidFill>
                  <a:srgbClr val="000000"/>
                </a:solidFill>
                <a:latin typeface="Times New Roman" panose="02020603050405020304" pitchFamily="18" charset="0"/>
              </a:rPr>
              <a:t>get a </a:t>
            </a:r>
            <a:r>
              <a:rPr lang="en-US" altLang="en-US" dirty="0" err="1" smtClean="0">
                <a:solidFill>
                  <a:srgbClr val="000000"/>
                </a:solidFill>
                <a:latin typeface="Times New Roman" panose="02020603050405020304" pitchFamily="18" charset="0"/>
              </a:rPr>
              <a:t>subarrays’s</a:t>
            </a:r>
            <a:r>
              <a:rPr lang="en-US" altLang="en-US" dirty="0" smtClean="0">
                <a:solidFill>
                  <a:srgbClr val="000000"/>
                </a:solidFill>
                <a:latin typeface="Times New Roman" panose="02020603050405020304" pitchFamily="18" charset="0"/>
              </a:rPr>
              <a:t> </a:t>
            </a:r>
            <a:r>
              <a:rPr lang="en-US" altLang="en-US" dirty="0">
                <a:solidFill>
                  <a:srgbClr val="000000"/>
                </a:solidFill>
                <a:latin typeface="Lucida Console" panose="020B0609040504020204" pitchFamily="49" charset="0"/>
              </a:rPr>
              <a:t>String</a:t>
            </a:r>
            <a:r>
              <a:rPr lang="en-US" altLang="en-US" dirty="0" smtClean="0">
                <a:solidFill>
                  <a:srgbClr val="000000"/>
                </a:solidFill>
                <a:latin typeface="Times New Roman" panose="02020603050405020304" pitchFamily="18" charset="0"/>
              </a:rPr>
              <a:t> representation for output purposes.</a:t>
            </a:r>
            <a:endParaRPr lang="en-US" altLang="en-US" dirty="0">
              <a:solidFill>
                <a:srgbClr val="000000"/>
              </a:solidFill>
              <a:latin typeface="Times New Roman" panose="02020603050405020304" pitchFamily="18" charset="0"/>
            </a:endParaRPr>
          </a:p>
          <a:p>
            <a:pPr lvl="1"/>
            <a:r>
              <a:rPr lang="en-US" altLang="en-US" dirty="0">
                <a:solidFill>
                  <a:srgbClr val="000000"/>
                </a:solidFill>
                <a:latin typeface="Lucida Console" panose="020B0609040504020204" pitchFamily="49" charset="0"/>
              </a:rPr>
              <a:t>main</a:t>
            </a:r>
            <a:r>
              <a:rPr lang="en-US" altLang="en-US" dirty="0">
                <a:solidFill>
                  <a:srgbClr val="000000"/>
                </a:solidFill>
                <a:latin typeface="Times New Roman" panose="02020603050405020304" pitchFamily="18" charset="0"/>
              </a:rPr>
              <a:t> to test method </a:t>
            </a:r>
            <a:r>
              <a:rPr lang="en-US" altLang="en-US" dirty="0" err="1" smtClean="0">
                <a:solidFill>
                  <a:srgbClr val="000000"/>
                </a:solidFill>
                <a:latin typeface="Lucida Console" panose="020B0609040504020204" pitchFamily="49" charset="0"/>
              </a:rPr>
              <a:t>mergeSort</a:t>
            </a:r>
            <a:r>
              <a:rPr lang="en-US" altLang="en-US" dirty="0">
                <a:solidFill>
                  <a:srgbClr val="000000"/>
                </a:solidFill>
                <a:latin typeface="Times New Roman" panose="02020603050405020304" pitchFamily="18" charset="0"/>
              </a:rPr>
              <a:t>.</a:t>
            </a:r>
          </a:p>
        </p:txBody>
      </p:sp>
      <p:sp>
        <p:nvSpPr>
          <p:cNvPr id="4" name="Footer Placeholder 3">
            <a:extLst>
              <a:ext uri="{FF2B5EF4-FFF2-40B4-BE49-F238E27FC236}">
                <a16:creationId xmlns="" xmlns:a16="http://schemas.microsoft.com/office/drawing/2014/main" id="{F4FCE2D0-1077-4AE3-B8E4-7B814C02490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5449531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9_SearchingSorting_Page_31">
            <a:extLst>
              <a:ext uri="{FF2B5EF4-FFF2-40B4-BE49-F238E27FC236}">
                <a16:creationId xmlns:a16="http://schemas.microsoft.com/office/drawing/2014/main" xmlns="" id="{7098B15E-0473-453A-AA1A-ED9D156137A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98525"/>
            <a:ext cx="12192000" cy="5060950"/>
          </a:xfrm>
          <a:prstGeom prst="rect">
            <a:avLst/>
          </a:prstGeom>
        </p:spPr>
      </p:pic>
      <p:sp>
        <p:nvSpPr>
          <p:cNvPr id="4" name="Footer Placeholder 3">
            <a:extLst>
              <a:ext uri="{FF2B5EF4-FFF2-40B4-BE49-F238E27FC236}">
                <a16:creationId xmlns:a16="http://schemas.microsoft.com/office/drawing/2014/main" xmlns="" id="{05CB00BB-729F-4164-9DA9-C36D73FD515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9614835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9_SearchingSorting_Page_32">
            <a:extLst>
              <a:ext uri="{FF2B5EF4-FFF2-40B4-BE49-F238E27FC236}">
                <a16:creationId xmlns:a16="http://schemas.microsoft.com/office/drawing/2014/main" xmlns="" id="{E0C6C2D7-728E-4E19-BBBC-D9D91FC2CD1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03325" y="0"/>
            <a:ext cx="9783763" cy="6858000"/>
          </a:xfrm>
          <a:prstGeom prst="rect">
            <a:avLst/>
          </a:prstGeom>
        </p:spPr>
      </p:pic>
      <p:sp>
        <p:nvSpPr>
          <p:cNvPr id="4" name="Footer Placeholder 3">
            <a:extLst>
              <a:ext uri="{FF2B5EF4-FFF2-40B4-BE49-F238E27FC236}">
                <a16:creationId xmlns:a16="http://schemas.microsoft.com/office/drawing/2014/main" xmlns="" id="{A0E75B13-5736-4A88-A84B-FCABBA2810D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068866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9_SearchingSorting_Page_33">
            <a:extLst>
              <a:ext uri="{FF2B5EF4-FFF2-40B4-BE49-F238E27FC236}">
                <a16:creationId xmlns:a16="http://schemas.microsoft.com/office/drawing/2014/main" xmlns="" id="{8916ABF2-4351-4BAC-821D-30EE6A22E4E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p:spPr>
      </p:pic>
      <p:sp>
        <p:nvSpPr>
          <p:cNvPr id="4" name="Footer Placeholder 3">
            <a:extLst>
              <a:ext uri="{FF2B5EF4-FFF2-40B4-BE49-F238E27FC236}">
                <a16:creationId xmlns:a16="http://schemas.microsoft.com/office/drawing/2014/main" xmlns="" id="{289C7180-60E7-4A10-BDB1-E4D1D990656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3421250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9_SearchingSorting_Page_34">
            <a:extLst>
              <a:ext uri="{FF2B5EF4-FFF2-40B4-BE49-F238E27FC236}">
                <a16:creationId xmlns:a16="http://schemas.microsoft.com/office/drawing/2014/main" xmlns="" id="{E033F6F2-94C2-4A82-B441-4C1C0E4BBBE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8013"/>
            <a:ext cx="12192000" cy="5641975"/>
          </a:xfrm>
          <a:prstGeom prst="rect">
            <a:avLst/>
          </a:prstGeom>
        </p:spPr>
      </p:pic>
      <p:sp>
        <p:nvSpPr>
          <p:cNvPr id="4" name="Footer Placeholder 3">
            <a:extLst>
              <a:ext uri="{FF2B5EF4-FFF2-40B4-BE49-F238E27FC236}">
                <a16:creationId xmlns:a16="http://schemas.microsoft.com/office/drawing/2014/main" xmlns="" id="{543A60AC-F892-4CCA-817A-ADB2D9F738D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071316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CD1008-4F06-4749-A84B-11884A6D4BAC}"/>
              </a:ext>
            </a:extLst>
          </p:cNvPr>
          <p:cNvSpPr>
            <a:spLocks noGrp="1"/>
          </p:cNvSpPr>
          <p:nvPr>
            <p:ph type="title"/>
          </p:nvPr>
        </p:nvSpPr>
        <p:spPr/>
        <p:txBody>
          <a:bodyPr/>
          <a:lstStyle/>
          <a:p>
            <a:pPr fontAlgn="auto">
              <a:spcAft>
                <a:spcPts val="0"/>
              </a:spcAft>
              <a:defRPr/>
            </a:pPr>
            <a:r>
              <a:rPr lang="en-US" dirty="0" smtClean="0">
                <a:solidFill>
                  <a:srgbClr val="24B5A1"/>
                </a:solidFill>
                <a:latin typeface="Calibri" panose="020F0502020204030204" pitchFamily="34" charset="0"/>
              </a:rPr>
              <a:t>19.2</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Linear Search</a:t>
            </a:r>
            <a:endParaRPr lang="en-US" dirty="0">
              <a:solidFill>
                <a:srgbClr val="3380E6"/>
              </a:solidFill>
              <a:latin typeface="Calibri" panose="020F0502020204030204" pitchFamily="34" charset="0"/>
            </a:endParaRPr>
          </a:p>
        </p:txBody>
      </p:sp>
      <p:sp>
        <p:nvSpPr>
          <p:cNvPr id="14339" name="Text Placeholder 2">
            <a:extLst>
              <a:ext uri="{FF2B5EF4-FFF2-40B4-BE49-F238E27FC236}">
                <a16:creationId xmlns:a16="http://schemas.microsoft.com/office/drawing/2014/main" xmlns="" id="{A038E91B-6A14-4F01-B088-195612B6208B}"/>
              </a:ext>
            </a:extLst>
          </p:cNvPr>
          <p:cNvSpPr>
            <a:spLocks noGrp="1"/>
          </p:cNvSpPr>
          <p:nvPr>
            <p:ph type="body" idx="1"/>
          </p:nvPr>
        </p:nvSpPr>
        <p:spPr/>
        <p:txBody>
          <a:bodyPr/>
          <a:lstStyle/>
          <a:p>
            <a:r>
              <a:rPr lang="en-US" altLang="en-US" dirty="0">
                <a:solidFill>
                  <a:srgbClr val="000000"/>
                </a:solidFill>
                <a:latin typeface="Times New Roman" panose="02020603050405020304" pitchFamily="18" charset="0"/>
              </a:rPr>
              <a:t>The </a:t>
            </a:r>
            <a:r>
              <a:rPr lang="en-US" altLang="en-US" dirty="0">
                <a:solidFill>
                  <a:srgbClr val="0000FF"/>
                </a:solidFill>
                <a:latin typeface="Times New Roman" panose="02020603050405020304" pitchFamily="18" charset="0"/>
              </a:rPr>
              <a:t>linear search algorithm</a:t>
            </a:r>
            <a:r>
              <a:rPr lang="en-US" altLang="en-US" dirty="0">
                <a:solidFill>
                  <a:srgbClr val="000000"/>
                </a:solidFill>
                <a:latin typeface="Times New Roman" panose="02020603050405020304" pitchFamily="18" charset="0"/>
              </a:rPr>
              <a:t> searches each element in an array sequentially. </a:t>
            </a:r>
          </a:p>
          <a:p>
            <a:pPr lvl="1"/>
            <a:r>
              <a:rPr lang="en-US" altLang="en-US" dirty="0">
                <a:solidFill>
                  <a:srgbClr val="000000"/>
                </a:solidFill>
                <a:latin typeface="Times New Roman" panose="02020603050405020304" pitchFamily="18" charset="0"/>
              </a:rPr>
              <a:t>If the search key does not match an element in the array, the algorithm tests each element, and when the end of the array is reached, informs the user that the search key is not present. </a:t>
            </a:r>
          </a:p>
          <a:p>
            <a:pPr lvl="1"/>
            <a:r>
              <a:rPr lang="en-US" altLang="en-US" dirty="0">
                <a:solidFill>
                  <a:srgbClr val="000000"/>
                </a:solidFill>
                <a:latin typeface="Times New Roman" panose="02020603050405020304" pitchFamily="18" charset="0"/>
              </a:rPr>
              <a:t>If the search key is in the array, the algorithm tests each element until it finds one that matches the search key and returns the index of that element.</a:t>
            </a:r>
          </a:p>
          <a:p>
            <a:r>
              <a:rPr lang="en-US" altLang="en-US" dirty="0">
                <a:solidFill>
                  <a:srgbClr val="000000"/>
                </a:solidFill>
                <a:latin typeface="Times New Roman" panose="02020603050405020304" pitchFamily="18" charset="0"/>
              </a:rPr>
              <a:t>Class </a:t>
            </a:r>
            <a:r>
              <a:rPr lang="en-US" altLang="en-US" dirty="0" err="1">
                <a:solidFill>
                  <a:srgbClr val="000000"/>
                </a:solidFill>
                <a:latin typeface="Lucida Console" panose="020B0609040504020204" pitchFamily="49" charset="0"/>
              </a:rPr>
              <a:t>LinearSearchTest</a:t>
            </a:r>
            <a:r>
              <a:rPr lang="en-US" altLang="en-US" dirty="0">
                <a:solidFill>
                  <a:srgbClr val="000000"/>
                </a:solidFill>
                <a:latin typeface="Times New Roman" panose="02020603050405020304" pitchFamily="18" charset="0"/>
              </a:rPr>
              <a:t> (Fig. 19.2) </a:t>
            </a:r>
            <a:r>
              <a:rPr lang="en-US" altLang="en-US" dirty="0" smtClean="0">
                <a:solidFill>
                  <a:srgbClr val="000000"/>
                </a:solidFill>
                <a:latin typeface="Times New Roman" panose="02020603050405020304" pitchFamily="18" charset="0"/>
              </a:rPr>
              <a:t>contains</a:t>
            </a:r>
          </a:p>
          <a:p>
            <a:pPr lvl="1"/>
            <a:r>
              <a:rPr lang="en-US" altLang="en-US" dirty="0" smtClean="0">
                <a:solidFill>
                  <a:srgbClr val="000000"/>
                </a:solidFill>
                <a:latin typeface="Lucida Console" panose="020B0609040504020204" pitchFamily="49" charset="0"/>
              </a:rPr>
              <a:t>static</a:t>
            </a:r>
            <a:r>
              <a:rPr lang="en-US" altLang="en-US" dirty="0" smtClean="0">
                <a:solidFill>
                  <a:srgbClr val="000000"/>
                </a:solidFill>
                <a:latin typeface="Times New Roman" panose="02020603050405020304" pitchFamily="18" charset="0"/>
              </a:rPr>
              <a:t> </a:t>
            </a:r>
            <a:r>
              <a:rPr lang="en-US" altLang="en-US" dirty="0">
                <a:solidFill>
                  <a:srgbClr val="000000"/>
                </a:solidFill>
                <a:latin typeface="Times New Roman" panose="02020603050405020304" pitchFamily="18" charset="0"/>
              </a:rPr>
              <a:t>method </a:t>
            </a:r>
            <a:r>
              <a:rPr lang="en-US" altLang="en-US" dirty="0" err="1">
                <a:solidFill>
                  <a:srgbClr val="000000"/>
                </a:solidFill>
                <a:latin typeface="Lucida Console" panose="020B0609040504020204" pitchFamily="49" charset="0"/>
              </a:rPr>
              <a:t>linearSearch</a:t>
            </a:r>
            <a:r>
              <a:rPr lang="en-US" altLang="en-US" dirty="0">
                <a:solidFill>
                  <a:srgbClr val="000000"/>
                </a:solidFill>
                <a:latin typeface="Times New Roman" panose="02020603050405020304" pitchFamily="18" charset="0"/>
              </a:rPr>
              <a:t> for performing searches of an </a:t>
            </a:r>
            <a:r>
              <a:rPr lang="en-US" altLang="en-US" dirty="0" err="1">
                <a:solidFill>
                  <a:srgbClr val="000000"/>
                </a:solidFill>
                <a:latin typeface="Lucida Console" panose="020B0609040504020204" pitchFamily="49" charset="0"/>
              </a:rPr>
              <a:t>int</a:t>
            </a:r>
            <a:r>
              <a:rPr lang="en-US" altLang="en-US" dirty="0">
                <a:solidFill>
                  <a:srgbClr val="000000"/>
                </a:solidFill>
                <a:latin typeface="Times New Roman" panose="02020603050405020304" pitchFamily="18" charset="0"/>
              </a:rPr>
              <a:t> </a:t>
            </a:r>
            <a:r>
              <a:rPr lang="en-US" altLang="en-US" dirty="0" smtClean="0">
                <a:solidFill>
                  <a:srgbClr val="000000"/>
                </a:solidFill>
                <a:latin typeface="Times New Roman" panose="02020603050405020304" pitchFamily="18" charset="0"/>
              </a:rPr>
              <a:t>array.</a:t>
            </a:r>
          </a:p>
          <a:p>
            <a:pPr lvl="1"/>
            <a:r>
              <a:rPr lang="en-US" altLang="en-US" dirty="0" smtClean="0">
                <a:solidFill>
                  <a:srgbClr val="000000"/>
                </a:solidFill>
                <a:latin typeface="Lucida Console" panose="020B0609040504020204" pitchFamily="49" charset="0"/>
              </a:rPr>
              <a:t>main</a:t>
            </a:r>
            <a:r>
              <a:rPr lang="en-US" altLang="en-US" dirty="0" smtClean="0">
                <a:solidFill>
                  <a:srgbClr val="000000"/>
                </a:solidFill>
                <a:latin typeface="Times New Roman" panose="02020603050405020304" pitchFamily="18" charset="0"/>
              </a:rPr>
              <a:t> </a:t>
            </a:r>
            <a:r>
              <a:rPr lang="en-US" altLang="en-US" dirty="0">
                <a:solidFill>
                  <a:srgbClr val="000000"/>
                </a:solidFill>
                <a:latin typeface="Times New Roman" panose="02020603050405020304" pitchFamily="18" charset="0"/>
              </a:rPr>
              <a:t>for testing </a:t>
            </a:r>
            <a:r>
              <a:rPr lang="en-US" altLang="en-US" dirty="0" err="1">
                <a:solidFill>
                  <a:srgbClr val="000000"/>
                </a:solidFill>
                <a:latin typeface="Lucida Console" panose="020B0609040504020204" pitchFamily="49" charset="0"/>
              </a:rPr>
              <a:t>linearSearch</a:t>
            </a:r>
            <a:r>
              <a:rPr lang="en-US" altLang="en-US" dirty="0">
                <a:solidFill>
                  <a:srgbClr val="000000"/>
                </a:solidFill>
                <a:latin typeface="Times New Roman" panose="02020603050405020304" pitchFamily="18" charset="0"/>
              </a:rPr>
              <a:t>.</a:t>
            </a:r>
          </a:p>
        </p:txBody>
      </p:sp>
      <p:sp>
        <p:nvSpPr>
          <p:cNvPr id="4" name="Footer Placeholder 3">
            <a:extLst>
              <a:ext uri="{FF2B5EF4-FFF2-40B4-BE49-F238E27FC236}">
                <a16:creationId xmlns:a16="http://schemas.microsoft.com/office/drawing/2014/main" xmlns="" id="{F4FCE2D0-1077-4AE3-B8E4-7B814C02490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9018681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9_SearchingSorting_Page_35">
            <a:extLst>
              <a:ext uri="{FF2B5EF4-FFF2-40B4-BE49-F238E27FC236}">
                <a16:creationId xmlns:a16="http://schemas.microsoft.com/office/drawing/2014/main" xmlns="" id="{F44761E0-8245-4B79-8A7B-21B857C835CC}"/>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268413" y="0"/>
            <a:ext cx="9653587" cy="6858000"/>
          </a:xfrm>
          <a:prstGeom prst="rect">
            <a:avLst/>
          </a:prstGeom>
        </p:spPr>
      </p:pic>
      <p:sp>
        <p:nvSpPr>
          <p:cNvPr id="4" name="Footer Placeholder 3">
            <a:extLst>
              <a:ext uri="{FF2B5EF4-FFF2-40B4-BE49-F238E27FC236}">
                <a16:creationId xmlns:a16="http://schemas.microsoft.com/office/drawing/2014/main" xmlns="" id="{42FD832C-C027-49B2-83FC-748A8C54A71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0011531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9_SearchingSorting_Page_36">
            <a:extLst>
              <a:ext uri="{FF2B5EF4-FFF2-40B4-BE49-F238E27FC236}">
                <a16:creationId xmlns:a16="http://schemas.microsoft.com/office/drawing/2014/main" xmlns="" id="{476F1905-F3C1-4953-B9F2-0E710C36519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60350"/>
            <a:ext cx="12192000" cy="6335713"/>
          </a:xfrm>
          <a:prstGeom prst="rect">
            <a:avLst/>
          </a:prstGeom>
        </p:spPr>
      </p:pic>
      <p:sp>
        <p:nvSpPr>
          <p:cNvPr id="4" name="Footer Placeholder 3">
            <a:extLst>
              <a:ext uri="{FF2B5EF4-FFF2-40B4-BE49-F238E27FC236}">
                <a16:creationId xmlns:a16="http://schemas.microsoft.com/office/drawing/2014/main" xmlns="" id="{FD399E0E-C621-4419-B920-A201F338161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2886016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9_SearchingSorting_Page_37">
            <a:extLst>
              <a:ext uri="{FF2B5EF4-FFF2-40B4-BE49-F238E27FC236}">
                <a16:creationId xmlns:a16="http://schemas.microsoft.com/office/drawing/2014/main" xmlns="" id="{A54C7927-46BC-4767-8D89-68F13257E33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54063"/>
            <a:ext cx="12192000" cy="5348287"/>
          </a:xfrm>
          <a:prstGeom prst="rect">
            <a:avLst/>
          </a:prstGeom>
        </p:spPr>
      </p:pic>
      <p:sp>
        <p:nvSpPr>
          <p:cNvPr id="4" name="Footer Placeholder 3">
            <a:extLst>
              <a:ext uri="{FF2B5EF4-FFF2-40B4-BE49-F238E27FC236}">
                <a16:creationId xmlns:a16="http://schemas.microsoft.com/office/drawing/2014/main" xmlns="" id="{A6894373-4E0A-4404-846E-5B7BFBD3DE8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948843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9_SearchingSorting_Page_38">
            <a:extLst>
              <a:ext uri="{FF2B5EF4-FFF2-40B4-BE49-F238E27FC236}">
                <a16:creationId xmlns:a16="http://schemas.microsoft.com/office/drawing/2014/main" xmlns="" id="{485180EC-2159-41F6-AE9D-07BEA596D2B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919163" y="0"/>
            <a:ext cx="10353675" cy="6858000"/>
          </a:xfrm>
          <a:prstGeom prst="rect">
            <a:avLst/>
          </a:prstGeom>
        </p:spPr>
      </p:pic>
      <p:sp>
        <p:nvSpPr>
          <p:cNvPr id="4" name="Footer Placeholder 3">
            <a:extLst>
              <a:ext uri="{FF2B5EF4-FFF2-40B4-BE49-F238E27FC236}">
                <a16:creationId xmlns:a16="http://schemas.microsoft.com/office/drawing/2014/main" xmlns="" id="{282B882D-7FE8-4359-B045-C88A1B53CC2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7424557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9_SearchingSorting_Page_39">
            <a:extLst>
              <a:ext uri="{FF2B5EF4-FFF2-40B4-BE49-F238E27FC236}">
                <a16:creationId xmlns:a16="http://schemas.microsoft.com/office/drawing/2014/main" xmlns="" id="{1232752D-D330-4B20-AF6F-3991156DBF6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87438" y="0"/>
            <a:ext cx="10017125" cy="6858000"/>
          </a:xfrm>
          <a:prstGeom prst="rect">
            <a:avLst/>
          </a:prstGeom>
        </p:spPr>
      </p:pic>
      <p:sp>
        <p:nvSpPr>
          <p:cNvPr id="4" name="Footer Placeholder 3">
            <a:extLst>
              <a:ext uri="{FF2B5EF4-FFF2-40B4-BE49-F238E27FC236}">
                <a16:creationId xmlns:a16="http://schemas.microsoft.com/office/drawing/2014/main" xmlns="" id="{F2086AD8-A2FC-496C-BC72-D1B81958801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5670608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9_SearchingSorting_Page_40">
            <a:extLst>
              <a:ext uri="{FF2B5EF4-FFF2-40B4-BE49-F238E27FC236}">
                <a16:creationId xmlns:a16="http://schemas.microsoft.com/office/drawing/2014/main" xmlns="" id="{AD31E88B-2F32-46FB-B932-7104B2D4203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34963" y="0"/>
            <a:ext cx="11522075" cy="6858000"/>
          </a:xfrm>
          <a:prstGeom prst="rect">
            <a:avLst/>
          </a:prstGeom>
        </p:spPr>
      </p:pic>
      <p:sp>
        <p:nvSpPr>
          <p:cNvPr id="4" name="Footer Placeholder 3">
            <a:extLst>
              <a:ext uri="{FF2B5EF4-FFF2-40B4-BE49-F238E27FC236}">
                <a16:creationId xmlns:a16="http://schemas.microsoft.com/office/drawing/2014/main" xmlns="" id="{F5E68ED0-F1C3-4EF4-AD5B-CD34F827A18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5663860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9_SearchingSorting_Page_41">
            <a:extLst>
              <a:ext uri="{FF2B5EF4-FFF2-40B4-BE49-F238E27FC236}">
                <a16:creationId xmlns:a16="http://schemas.microsoft.com/office/drawing/2014/main" xmlns="" id="{CF692889-CCB4-412C-8A5E-80494504187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62050"/>
            <a:ext cx="12192000" cy="4533900"/>
          </a:xfrm>
          <a:prstGeom prst="rect">
            <a:avLst/>
          </a:prstGeom>
        </p:spPr>
      </p:pic>
      <p:sp>
        <p:nvSpPr>
          <p:cNvPr id="4" name="Footer Placeholder 3">
            <a:extLst>
              <a:ext uri="{FF2B5EF4-FFF2-40B4-BE49-F238E27FC236}">
                <a16:creationId xmlns:a16="http://schemas.microsoft.com/office/drawing/2014/main" xmlns="" id="{B7DF974B-50A3-4B07-B377-39D096D1A43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7782393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CD1008-4F06-4749-A84B-11884A6D4BAC}"/>
              </a:ext>
            </a:extLst>
          </p:cNvPr>
          <p:cNvSpPr>
            <a:spLocks noGrp="1"/>
          </p:cNvSpPr>
          <p:nvPr>
            <p:ph type="title"/>
          </p:nvPr>
        </p:nvSpPr>
        <p:spPr/>
        <p:txBody>
          <a:bodyPr>
            <a:normAutofit/>
          </a:bodyPr>
          <a:lstStyle/>
          <a:p>
            <a:pPr fontAlgn="auto">
              <a:spcAft>
                <a:spcPts val="0"/>
              </a:spcAft>
              <a:defRPr/>
            </a:pPr>
            <a:r>
              <a:rPr lang="en-US" dirty="0" smtClean="0">
                <a:solidFill>
                  <a:srgbClr val="24B5A1"/>
                </a:solidFill>
                <a:latin typeface="Calibri" panose="020F0502020204030204" pitchFamily="34" charset="0"/>
              </a:rPr>
              <a:t>19.8.2</a:t>
            </a:r>
            <a:r>
              <a:rPr lang="en-US" dirty="0">
                <a:solidFill>
                  <a:srgbClr val="59D9B3"/>
                </a:solidFill>
                <a:latin typeface="Arial"/>
              </a:rPr>
              <a:t> </a:t>
            </a:r>
            <a:r>
              <a:rPr lang="en-US" dirty="0" smtClean="0">
                <a:solidFill>
                  <a:srgbClr val="33B38C"/>
                </a:solidFill>
                <a:latin typeface="Goudy Sans Medium"/>
              </a:rPr>
              <a:t>Efficiency of the Merge Sort</a:t>
            </a:r>
            <a:endParaRPr lang="en-US" sz="3200" dirty="0">
              <a:solidFill>
                <a:srgbClr val="3380E6"/>
              </a:solidFill>
              <a:latin typeface="Lucida Console"/>
            </a:endParaRPr>
          </a:p>
        </p:txBody>
      </p:sp>
      <p:sp>
        <p:nvSpPr>
          <p:cNvPr id="14339" name="Text Placeholder 2">
            <a:extLst>
              <a:ext uri="{FF2B5EF4-FFF2-40B4-BE49-F238E27FC236}">
                <a16:creationId xmlns="" xmlns:a16="http://schemas.microsoft.com/office/drawing/2014/main" id="{A038E91B-6A14-4F01-B088-195612B6208B}"/>
              </a:ext>
            </a:extLst>
          </p:cNvPr>
          <p:cNvSpPr>
            <a:spLocks noGrp="1"/>
          </p:cNvSpPr>
          <p:nvPr>
            <p:ph type="body" idx="1"/>
          </p:nvPr>
        </p:nvSpPr>
        <p:spPr/>
        <p:txBody>
          <a:bodyPr/>
          <a:lstStyle/>
          <a:p>
            <a:r>
              <a:rPr lang="en-US" altLang="en-US" dirty="0" smtClean="0">
                <a:solidFill>
                  <a:srgbClr val="000000"/>
                </a:solidFill>
                <a:latin typeface="Times New Roman" panose="02020603050405020304" pitchFamily="18" charset="0"/>
              </a:rPr>
              <a:t>The merge sort is </a:t>
            </a:r>
            <a:r>
              <a:rPr lang="en-US" altLang="en-US" i="1" dirty="0" smtClean="0">
                <a:solidFill>
                  <a:srgbClr val="000000"/>
                </a:solidFill>
                <a:latin typeface="Times New Roman" panose="02020603050405020304" pitchFamily="18" charset="0"/>
              </a:rPr>
              <a:t>far more efficient </a:t>
            </a:r>
            <a:r>
              <a:rPr lang="en-US" altLang="en-US" dirty="0" smtClean="0">
                <a:solidFill>
                  <a:srgbClr val="000000"/>
                </a:solidFill>
                <a:latin typeface="Times New Roman" panose="02020603050405020304" pitchFamily="18" charset="0"/>
              </a:rPr>
              <a:t>than insertion or select sort.</a:t>
            </a:r>
          </a:p>
          <a:p>
            <a:r>
              <a:rPr lang="en-US" altLang="en-US" dirty="0" smtClean="0">
                <a:solidFill>
                  <a:srgbClr val="000000"/>
                </a:solidFill>
                <a:latin typeface="Times New Roman" panose="02020603050405020304" pitchFamily="18" charset="0"/>
              </a:rPr>
              <a:t>The merge sort algorithm runs in </a:t>
            </a:r>
            <a:r>
              <a:rPr lang="en-US" altLang="en-US" i="1" dirty="0" smtClean="0">
                <a:solidFill>
                  <a:srgbClr val="000000"/>
                </a:solidFill>
                <a:latin typeface="Times New Roman" panose="02020603050405020304" pitchFamily="18" charset="0"/>
              </a:rPr>
              <a:t>O</a:t>
            </a:r>
            <a:r>
              <a:rPr lang="en-US" altLang="en-US" dirty="0" smtClean="0">
                <a:solidFill>
                  <a:srgbClr val="000000"/>
                </a:solidFill>
                <a:latin typeface="Times New Roman" panose="02020603050405020304" pitchFamily="18" charset="0"/>
              </a:rPr>
              <a:t>(</a:t>
            </a:r>
            <a:r>
              <a:rPr lang="en-US" altLang="en-US" i="1" dirty="0" smtClean="0">
                <a:solidFill>
                  <a:srgbClr val="000000"/>
                </a:solidFill>
                <a:latin typeface="Times New Roman" panose="02020603050405020304" pitchFamily="18" charset="0"/>
              </a:rPr>
              <a:t>n </a:t>
            </a:r>
            <a:r>
              <a:rPr lang="en-US" altLang="en-US" dirty="0" smtClean="0">
                <a:solidFill>
                  <a:srgbClr val="000000"/>
                </a:solidFill>
                <a:latin typeface="Times New Roman" panose="02020603050405020304" pitchFamily="18" charset="0"/>
              </a:rPr>
              <a:t>log</a:t>
            </a:r>
            <a:r>
              <a:rPr lang="en-US" altLang="en-US" i="1" dirty="0" smtClean="0">
                <a:solidFill>
                  <a:srgbClr val="000000"/>
                </a:solidFill>
                <a:latin typeface="Times New Roman" panose="02020603050405020304" pitchFamily="18" charset="0"/>
              </a:rPr>
              <a:t> n</a:t>
            </a:r>
            <a:r>
              <a:rPr lang="en-US" altLang="en-US" dirty="0" smtClean="0">
                <a:solidFill>
                  <a:srgbClr val="000000"/>
                </a:solidFill>
                <a:latin typeface="Times New Roman" panose="02020603050405020304" pitchFamily="18" charset="0"/>
              </a:rPr>
              <a:t>) time.</a:t>
            </a:r>
            <a:endParaRPr lang="en-US" altLang="en-US" i="1" dirty="0">
              <a:solidFill>
                <a:srgbClr val="000000"/>
              </a:solidFill>
              <a:latin typeface="Times New Roman" panose="02020603050405020304" pitchFamily="18" charset="0"/>
            </a:endParaRPr>
          </a:p>
        </p:txBody>
      </p:sp>
      <p:sp>
        <p:nvSpPr>
          <p:cNvPr id="4" name="Footer Placeholder 3">
            <a:extLst>
              <a:ext uri="{FF2B5EF4-FFF2-40B4-BE49-F238E27FC236}">
                <a16:creationId xmlns="" xmlns:a16="http://schemas.microsoft.com/office/drawing/2014/main" id="{F4FCE2D0-1077-4AE3-B8E4-7B814C02490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3098422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CD1008-4F06-4749-A84B-11884A6D4BAC}"/>
              </a:ext>
            </a:extLst>
          </p:cNvPr>
          <p:cNvSpPr>
            <a:spLocks noGrp="1"/>
          </p:cNvSpPr>
          <p:nvPr>
            <p:ph type="title"/>
          </p:nvPr>
        </p:nvSpPr>
        <p:spPr/>
        <p:txBody>
          <a:bodyPr>
            <a:noAutofit/>
          </a:bodyPr>
          <a:lstStyle/>
          <a:p>
            <a:pPr fontAlgn="auto">
              <a:spcAft>
                <a:spcPts val="0"/>
              </a:spcAft>
              <a:defRPr/>
            </a:pPr>
            <a:r>
              <a:rPr lang="en-US" dirty="0" smtClean="0">
                <a:solidFill>
                  <a:srgbClr val="24B5A1"/>
                </a:solidFill>
                <a:latin typeface="Calibri" panose="020F0502020204030204" pitchFamily="34" charset="0"/>
              </a:rPr>
              <a:t>19.9</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Big O Summary for Various Searching and Sorting Algorithms</a:t>
            </a:r>
            <a:endParaRPr lang="en-US" dirty="0">
              <a:solidFill>
                <a:srgbClr val="3380E6"/>
              </a:solidFill>
              <a:latin typeface="Calibri" panose="020F0502020204030204" pitchFamily="34" charset="0"/>
            </a:endParaRPr>
          </a:p>
        </p:txBody>
      </p:sp>
      <p:sp>
        <p:nvSpPr>
          <p:cNvPr id="14339" name="Text Placeholder 2">
            <a:extLst>
              <a:ext uri="{FF2B5EF4-FFF2-40B4-BE49-F238E27FC236}">
                <a16:creationId xmlns:a16="http://schemas.microsoft.com/office/drawing/2014/main" xmlns="" id="{A038E91B-6A14-4F01-B088-195612B6208B}"/>
              </a:ext>
            </a:extLst>
          </p:cNvPr>
          <p:cNvSpPr>
            <a:spLocks noGrp="1"/>
          </p:cNvSpPr>
          <p:nvPr>
            <p:ph type="body" idx="1"/>
          </p:nvPr>
        </p:nvSpPr>
        <p:spPr/>
        <p:txBody>
          <a:bodyPr/>
          <a:lstStyle/>
          <a:p>
            <a:r>
              <a:rPr lang="en-US" altLang="en-US" dirty="0" smtClean="0">
                <a:solidFill>
                  <a:srgbClr val="000000"/>
                </a:solidFill>
                <a:latin typeface="Times New Roman" panose="02020603050405020304" pitchFamily="18" charset="0"/>
              </a:rPr>
              <a:t>Figure 19.7 summarizes the searching and sorting algorithms with their</a:t>
            </a:r>
            <a:br>
              <a:rPr lang="en-US" altLang="en-US" dirty="0" smtClean="0">
                <a:solidFill>
                  <a:srgbClr val="000000"/>
                </a:solidFill>
                <a:latin typeface="Times New Roman" panose="02020603050405020304" pitchFamily="18" charset="0"/>
              </a:rPr>
            </a:br>
            <a:r>
              <a:rPr lang="en-US" altLang="en-US" dirty="0" smtClean="0">
                <a:solidFill>
                  <a:srgbClr val="000000"/>
                </a:solidFill>
                <a:latin typeface="Times New Roman" panose="02020603050405020304" pitchFamily="18" charset="0"/>
              </a:rPr>
              <a:t>Big O values.</a:t>
            </a:r>
            <a:endParaRPr lang="en-US" altLang="en-US" dirty="0">
              <a:latin typeface="Times New Roman" panose="02020603050405020304" pitchFamily="18" charset="0"/>
            </a:endParaRPr>
          </a:p>
        </p:txBody>
      </p:sp>
      <p:sp>
        <p:nvSpPr>
          <p:cNvPr id="4" name="Footer Placeholder 3">
            <a:extLst>
              <a:ext uri="{FF2B5EF4-FFF2-40B4-BE49-F238E27FC236}">
                <a16:creationId xmlns:a16="http://schemas.microsoft.com/office/drawing/2014/main" xmlns="" id="{F4FCE2D0-1077-4AE3-B8E4-7B814C02490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2057432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9_SearchingSorting_Page_42">
            <a:extLst>
              <a:ext uri="{FF2B5EF4-FFF2-40B4-BE49-F238E27FC236}">
                <a16:creationId xmlns:a16="http://schemas.microsoft.com/office/drawing/2014/main" xmlns="" id="{B34A0890-BB41-4145-91C5-C98D6F69330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12763"/>
            <a:ext cx="12192000" cy="5832475"/>
          </a:xfrm>
          <a:prstGeom prst="rect">
            <a:avLst/>
          </a:prstGeom>
        </p:spPr>
      </p:pic>
      <p:sp>
        <p:nvSpPr>
          <p:cNvPr id="4" name="Footer Placeholder 3">
            <a:extLst>
              <a:ext uri="{FF2B5EF4-FFF2-40B4-BE49-F238E27FC236}">
                <a16:creationId xmlns:a16="http://schemas.microsoft.com/office/drawing/2014/main" xmlns="" id="{2055ADB0-A2FB-4233-9F57-B85D404875C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566941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9_SearchingSorting_Page_08">
            <a:extLst>
              <a:ext uri="{FF2B5EF4-FFF2-40B4-BE49-F238E27FC236}">
                <a16:creationId xmlns:a16="http://schemas.microsoft.com/office/drawing/2014/main" xmlns="" id="{9FDBA2B1-B9CF-40B4-A5D2-B365191191F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p:spPr>
      </p:pic>
      <p:sp>
        <p:nvSpPr>
          <p:cNvPr id="4" name="Footer Placeholder 3">
            <a:extLst>
              <a:ext uri="{FF2B5EF4-FFF2-40B4-BE49-F238E27FC236}">
                <a16:creationId xmlns:a16="http://schemas.microsoft.com/office/drawing/2014/main" xmlns="" id="{7FEC3439-D293-4D36-BB10-E842E27547B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3094957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9_SearchingSorting_Page_43">
            <a:extLst>
              <a:ext uri="{FF2B5EF4-FFF2-40B4-BE49-F238E27FC236}">
                <a16:creationId xmlns:a16="http://schemas.microsoft.com/office/drawing/2014/main" xmlns="" id="{258C7007-C605-4777-800B-3F7EECE8F0B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8925"/>
            <a:ext cx="12192000" cy="6278563"/>
          </a:xfrm>
          <a:prstGeom prst="rect">
            <a:avLst/>
          </a:prstGeom>
        </p:spPr>
      </p:pic>
      <p:sp>
        <p:nvSpPr>
          <p:cNvPr id="4" name="Footer Placeholder 3">
            <a:extLst>
              <a:ext uri="{FF2B5EF4-FFF2-40B4-BE49-F238E27FC236}">
                <a16:creationId xmlns:a16="http://schemas.microsoft.com/office/drawing/2014/main" xmlns="" id="{94B0B202-6ADF-4CBD-AE66-299353CB0C8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9539631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CD1008-4F06-4749-A84B-11884A6D4BAC}"/>
              </a:ext>
            </a:extLst>
          </p:cNvPr>
          <p:cNvSpPr>
            <a:spLocks noGrp="1"/>
          </p:cNvSpPr>
          <p:nvPr>
            <p:ph type="title"/>
          </p:nvPr>
        </p:nvSpPr>
        <p:spPr/>
        <p:txBody>
          <a:bodyPr>
            <a:noAutofit/>
          </a:bodyPr>
          <a:lstStyle/>
          <a:p>
            <a:pPr fontAlgn="auto">
              <a:spcAft>
                <a:spcPts val="0"/>
              </a:spcAft>
              <a:defRPr/>
            </a:pPr>
            <a:r>
              <a:rPr lang="en-US" dirty="0" smtClean="0">
                <a:solidFill>
                  <a:srgbClr val="24B5A1"/>
                </a:solidFill>
                <a:latin typeface="Calibri" panose="020F0502020204030204" pitchFamily="34" charset="0"/>
              </a:rPr>
              <a:t>19.9</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Big O Summary for Various Searching and Sorting Algorithms (</a:t>
            </a:r>
            <a:r>
              <a:rPr lang="en-US" dirty="0" err="1" smtClean="0">
                <a:solidFill>
                  <a:srgbClr val="3380E6"/>
                </a:solidFill>
                <a:latin typeface="Calibri" panose="020F0502020204030204" pitchFamily="34" charset="0"/>
              </a:rPr>
              <a:t>Cont</a:t>
            </a:r>
            <a:r>
              <a:rPr lang="en-US" dirty="0" smtClean="0">
                <a:solidFill>
                  <a:srgbClr val="3380E6"/>
                </a:solidFill>
                <a:latin typeface="Calibri" panose="020F0502020204030204" pitchFamily="34" charset="0"/>
              </a:rPr>
              <a:t>…)</a:t>
            </a:r>
            <a:endParaRPr lang="en-US" dirty="0">
              <a:solidFill>
                <a:srgbClr val="3380E6"/>
              </a:solidFill>
              <a:latin typeface="Calibri" panose="020F0502020204030204" pitchFamily="34" charset="0"/>
            </a:endParaRPr>
          </a:p>
        </p:txBody>
      </p:sp>
      <p:sp>
        <p:nvSpPr>
          <p:cNvPr id="14339" name="Text Placeholder 2">
            <a:extLst>
              <a:ext uri="{FF2B5EF4-FFF2-40B4-BE49-F238E27FC236}">
                <a16:creationId xmlns:a16="http://schemas.microsoft.com/office/drawing/2014/main" xmlns="" id="{A038E91B-6A14-4F01-B088-195612B6208B}"/>
              </a:ext>
            </a:extLst>
          </p:cNvPr>
          <p:cNvSpPr>
            <a:spLocks noGrp="1"/>
          </p:cNvSpPr>
          <p:nvPr>
            <p:ph type="body" idx="1"/>
          </p:nvPr>
        </p:nvSpPr>
        <p:spPr/>
        <p:txBody>
          <a:bodyPr/>
          <a:lstStyle/>
          <a:p>
            <a:r>
              <a:rPr lang="en-US" altLang="en-US" dirty="0" smtClean="0">
                <a:solidFill>
                  <a:srgbClr val="000000"/>
                </a:solidFill>
                <a:latin typeface="Times New Roman" panose="02020603050405020304" pitchFamily="18" charset="0"/>
              </a:rPr>
              <a:t>Figure 19.8 lists the Big O values we’ve covered along with a number of values for </a:t>
            </a:r>
            <a:r>
              <a:rPr lang="en-US" altLang="en-US" i="1" dirty="0" smtClean="0">
                <a:solidFill>
                  <a:srgbClr val="000000"/>
                </a:solidFill>
                <a:latin typeface="Times New Roman" panose="02020603050405020304" pitchFamily="18" charset="0"/>
              </a:rPr>
              <a:t>n</a:t>
            </a:r>
            <a:r>
              <a:rPr lang="en-US" altLang="en-US" dirty="0" smtClean="0">
                <a:solidFill>
                  <a:srgbClr val="000000"/>
                </a:solidFill>
                <a:latin typeface="Times New Roman" panose="02020603050405020304" pitchFamily="18" charset="0"/>
              </a:rPr>
              <a:t> to highlight the differences in growth rates.</a:t>
            </a:r>
            <a:endParaRPr lang="en-US" altLang="en-US" dirty="0">
              <a:latin typeface="Times New Roman" panose="02020603050405020304" pitchFamily="18" charset="0"/>
            </a:endParaRPr>
          </a:p>
        </p:txBody>
      </p:sp>
      <p:sp>
        <p:nvSpPr>
          <p:cNvPr id="4" name="Footer Placeholder 3">
            <a:extLst>
              <a:ext uri="{FF2B5EF4-FFF2-40B4-BE49-F238E27FC236}">
                <a16:creationId xmlns:a16="http://schemas.microsoft.com/office/drawing/2014/main" xmlns="" id="{F4FCE2D0-1077-4AE3-B8E4-7B814C02490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3900788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9_SearchingSorting_Page_44">
            <a:extLst>
              <a:ext uri="{FF2B5EF4-FFF2-40B4-BE49-F238E27FC236}">
                <a16:creationId xmlns:a16="http://schemas.microsoft.com/office/drawing/2014/main" xmlns="" id="{9C359C44-7362-467D-AFB5-C5433D3FAC9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68288" y="0"/>
            <a:ext cx="11655425" cy="6858000"/>
          </a:xfrm>
          <a:prstGeom prst="rect">
            <a:avLst/>
          </a:prstGeom>
        </p:spPr>
      </p:pic>
      <p:sp>
        <p:nvSpPr>
          <p:cNvPr id="4" name="Footer Placeholder 3">
            <a:extLst>
              <a:ext uri="{FF2B5EF4-FFF2-40B4-BE49-F238E27FC236}">
                <a16:creationId xmlns:a16="http://schemas.microsoft.com/office/drawing/2014/main" xmlns="" id="{00584460-F8B6-4F64-BCCB-7637C40E5A5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4034998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B1ECF4-433B-40E7-952B-CA77A4E73D56}"/>
              </a:ext>
            </a:extLst>
          </p:cNvPr>
          <p:cNvSpPr>
            <a:spLocks noGrp="1"/>
          </p:cNvSpPr>
          <p:nvPr>
            <p:ph type="title"/>
          </p:nvPr>
        </p:nvSpPr>
        <p:spPr/>
        <p:txBody>
          <a:bodyPr/>
          <a:lstStyle/>
          <a:p>
            <a:pPr fontAlgn="auto">
              <a:spcAft>
                <a:spcPts val="0"/>
              </a:spcAft>
              <a:defRPr/>
            </a:pPr>
            <a:r>
              <a:rPr lang="en-US" smtClean="0">
                <a:solidFill>
                  <a:srgbClr val="3380E6"/>
                </a:solidFill>
                <a:latin typeface="Calibri" panose="020F0502020204030204" pitchFamily="34" charset="0"/>
              </a:rPr>
              <a:t>Chapter Objectives </a:t>
            </a:r>
            <a:r>
              <a:rPr lang="en-US" dirty="0" smtClean="0">
                <a:solidFill>
                  <a:srgbClr val="3380E6"/>
                </a:solidFill>
                <a:latin typeface="Calibri" panose="020F0502020204030204" pitchFamily="34" charset="0"/>
              </a:rPr>
              <a:t>– </a:t>
            </a:r>
            <a:r>
              <a:rPr lang="en-US" i="1" dirty="0" smtClean="0">
                <a:solidFill>
                  <a:srgbClr val="3380E6"/>
                </a:solidFill>
                <a:latin typeface="Calibri" panose="020F0502020204030204" pitchFamily="34" charset="0"/>
              </a:rPr>
              <a:t>What we covered</a:t>
            </a:r>
            <a:endParaRPr lang="en-US" i="1" dirty="0">
              <a:solidFill>
                <a:srgbClr val="3380E6"/>
              </a:solidFill>
              <a:latin typeface="Calibri" panose="020F0502020204030204" pitchFamily="34" charset="0"/>
            </a:endParaRPr>
          </a:p>
        </p:txBody>
      </p:sp>
      <p:sp>
        <p:nvSpPr>
          <p:cNvPr id="14339" name="Text Placeholder 2">
            <a:extLst>
              <a:ext uri="{FF2B5EF4-FFF2-40B4-BE49-F238E27FC236}">
                <a16:creationId xmlns:a16="http://schemas.microsoft.com/office/drawing/2014/main" xmlns="" id="{A5674EEA-A6AA-4737-ADE0-15E069D87C6E}"/>
              </a:ext>
            </a:extLst>
          </p:cNvPr>
          <p:cNvSpPr>
            <a:spLocks noGrp="1"/>
          </p:cNvSpPr>
          <p:nvPr>
            <p:ph type="body" idx="1"/>
          </p:nvPr>
        </p:nvSpPr>
        <p:spPr/>
        <p:txBody>
          <a:bodyPr/>
          <a:lstStyle/>
          <a:p>
            <a:r>
              <a:rPr lang="en-US" altLang="en-US" dirty="0">
                <a:solidFill>
                  <a:srgbClr val="000000"/>
                </a:solidFill>
              </a:rPr>
              <a:t>Describe how to search for a given value in an array using linear search and binary </a:t>
            </a:r>
            <a:r>
              <a:rPr lang="en-US" altLang="en-US">
                <a:solidFill>
                  <a:srgbClr val="000000"/>
                </a:solidFill>
              </a:rPr>
              <a:t>search </a:t>
            </a:r>
            <a:r>
              <a:rPr lang="en-US" altLang="en-US" smtClean="0">
                <a:solidFill>
                  <a:srgbClr val="000000"/>
                </a:solidFill>
              </a:rPr>
              <a:t>algorithms.</a:t>
            </a:r>
            <a:endParaRPr lang="en-US" altLang="en-US" dirty="0">
              <a:solidFill>
                <a:srgbClr val="000000"/>
              </a:solidFill>
            </a:endParaRPr>
          </a:p>
          <a:p>
            <a:r>
              <a:rPr lang="en-US" altLang="en-US" dirty="0">
                <a:solidFill>
                  <a:srgbClr val="000000"/>
                </a:solidFill>
              </a:rPr>
              <a:t>Describe how to sort arrays using the iterative selection sort, insertion sort and recursive merge sort algorithms.</a:t>
            </a:r>
          </a:p>
          <a:p>
            <a:r>
              <a:rPr lang="en-US" altLang="en-US" dirty="0">
                <a:solidFill>
                  <a:srgbClr val="000000"/>
                </a:solidFill>
              </a:rPr>
              <a:t>Determine the efficiency of searching and sorting algorithms.</a:t>
            </a:r>
          </a:p>
          <a:p>
            <a:r>
              <a:rPr lang="en-US" altLang="en-US" dirty="0">
                <a:solidFill>
                  <a:srgbClr val="000000"/>
                </a:solidFill>
              </a:rPr>
              <a:t>Identify the Big O notation for comparing the efficiency of algorithms.</a:t>
            </a:r>
          </a:p>
        </p:txBody>
      </p:sp>
      <p:sp>
        <p:nvSpPr>
          <p:cNvPr id="4" name="Footer Placeholder 3">
            <a:extLst>
              <a:ext uri="{FF2B5EF4-FFF2-40B4-BE49-F238E27FC236}">
                <a16:creationId xmlns:a16="http://schemas.microsoft.com/office/drawing/2014/main" xmlns="" id="{912A59BC-2C51-47DC-9CE9-C93F65A523C8}"/>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41458939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81ABCB-B57C-433C-A810-070122A8229A}"/>
              </a:ext>
            </a:extLst>
          </p:cNvPr>
          <p:cNvSpPr>
            <a:spLocks noGrp="1"/>
          </p:cNvSpPr>
          <p:nvPr>
            <p:ph type="ctrTitle"/>
          </p:nvPr>
        </p:nvSpPr>
        <p:spPr/>
        <p:txBody>
          <a:bodyPr>
            <a:normAutofit/>
          </a:bodyPr>
          <a:lstStyle/>
          <a:p>
            <a:pPr algn="ctr">
              <a:defRPr/>
            </a:pPr>
            <a:r>
              <a:rPr lang="en-US" dirty="0">
                <a:solidFill>
                  <a:srgbClr val="0000FF"/>
                </a:solidFill>
                <a:latin typeface="Arial" panose="020B0604020202020204" pitchFamily="34" charset="0"/>
                <a:cs typeface="Arial" panose="020B0604020202020204" pitchFamily="34" charset="0"/>
              </a:rPr>
              <a:t>Questions?</a:t>
            </a:r>
          </a:p>
        </p:txBody>
      </p:sp>
      <p:sp>
        <p:nvSpPr>
          <p:cNvPr id="3" name="Footer Placeholder 2">
            <a:extLst>
              <a:ext uri="{FF2B5EF4-FFF2-40B4-BE49-F238E27FC236}">
                <a16:creationId xmlns:a16="http://schemas.microsoft.com/office/drawing/2014/main" xmlns="" id="{6C6139E5-441C-4BB7-A680-0DCE5778E178}"/>
              </a:ext>
            </a:extLst>
          </p:cNvPr>
          <p:cNvSpPr>
            <a:spLocks noGrp="1"/>
          </p:cNvSpPr>
          <p:nvPr>
            <p:ph type="ftr" sz="quarter" idx="12"/>
          </p:nvPr>
        </p:nvSpPr>
        <p:spPr/>
        <p:txBody>
          <a:bodyPr/>
          <a:lstStyle/>
          <a:p>
            <a:r>
              <a:rPr lang="en-US"/>
              <a:t>©1992-2018 by Pearson Education, Inc. All Rights Reserved.</a:t>
            </a:r>
          </a:p>
        </p:txBody>
      </p:sp>
    </p:spTree>
    <p:extLst>
      <p:ext uri="{BB962C8B-B14F-4D97-AF65-F5344CB8AC3E}">
        <p14:creationId xmlns:p14="http://schemas.microsoft.com/office/powerpoint/2010/main" val="2593614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9_SearchingSorting_Page_09">
            <a:extLst>
              <a:ext uri="{FF2B5EF4-FFF2-40B4-BE49-F238E27FC236}">
                <a16:creationId xmlns:a16="http://schemas.microsoft.com/office/drawing/2014/main" xmlns="" id="{8A29D989-36FA-4249-970A-940CC6C6F95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p:spPr>
      </p:pic>
      <p:sp>
        <p:nvSpPr>
          <p:cNvPr id="4" name="Footer Placeholder 3">
            <a:extLst>
              <a:ext uri="{FF2B5EF4-FFF2-40B4-BE49-F238E27FC236}">
                <a16:creationId xmlns:a16="http://schemas.microsoft.com/office/drawing/2014/main" xmlns="" id="{AD1D7BFB-DE74-49D1-9AC0-DF50E200A1F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032810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9_SearchingSorting_Page_10">
            <a:extLst>
              <a:ext uri="{FF2B5EF4-FFF2-40B4-BE49-F238E27FC236}">
                <a16:creationId xmlns:a16="http://schemas.microsoft.com/office/drawing/2014/main" xmlns="" id="{B2D2096D-9C7B-4269-9386-0EDA9906B97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p:spPr>
      </p:pic>
      <p:sp>
        <p:nvSpPr>
          <p:cNvPr id="4" name="Footer Placeholder 3">
            <a:extLst>
              <a:ext uri="{FF2B5EF4-FFF2-40B4-BE49-F238E27FC236}">
                <a16:creationId xmlns:a16="http://schemas.microsoft.com/office/drawing/2014/main" xmlns="" id="{8159F7EA-A5D0-4324-816C-BEC7A525F97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837413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9_SearchingSorting_Page_11">
            <a:extLst>
              <a:ext uri="{FF2B5EF4-FFF2-40B4-BE49-F238E27FC236}">
                <a16:creationId xmlns:a16="http://schemas.microsoft.com/office/drawing/2014/main" xmlns="" id="{43CDABE9-73D2-42A5-845F-A1C7A7D8494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52475"/>
            <a:ext cx="12192000" cy="5353050"/>
          </a:xfrm>
          <a:prstGeom prst="rect">
            <a:avLst/>
          </a:prstGeom>
        </p:spPr>
      </p:pic>
      <p:sp>
        <p:nvSpPr>
          <p:cNvPr id="4" name="Footer Placeholder 3">
            <a:extLst>
              <a:ext uri="{FF2B5EF4-FFF2-40B4-BE49-F238E27FC236}">
                <a16:creationId xmlns:a16="http://schemas.microsoft.com/office/drawing/2014/main" xmlns="" id="{7E2860C7-4C13-4DA7-A2C1-F186E991472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72546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JHTP11_15</Template>
  <TotalTime>85</TotalTime>
  <Words>3023</Words>
  <Application>Microsoft Office PowerPoint</Application>
  <PresentationFormat>Widescreen</PresentationFormat>
  <Paragraphs>242</Paragraphs>
  <Slides>64</Slides>
  <Notes>24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64</vt:i4>
      </vt:variant>
    </vt:vector>
  </HeadingPairs>
  <TitlesOfParts>
    <vt:vector size="76" baseType="lpstr">
      <vt:lpstr>Arial</vt:lpstr>
      <vt:lpstr>Calibri</vt:lpstr>
      <vt:lpstr>Cambria</vt:lpstr>
      <vt:lpstr>Goudy Sans Medium</vt:lpstr>
      <vt:lpstr>Lucida Console</vt:lpstr>
      <vt:lpstr>Lucida Sans Unicode</vt:lpstr>
      <vt:lpstr>Times New Roman</vt:lpstr>
      <vt:lpstr>Verdana</vt:lpstr>
      <vt:lpstr>Wingdings</vt:lpstr>
      <vt:lpstr>Wingdings 2</vt:lpstr>
      <vt:lpstr>Wingdings 3</vt:lpstr>
      <vt:lpstr>Concourse</vt:lpstr>
      <vt:lpstr>Chapter 19 Searching, Sorting and Big O</vt:lpstr>
      <vt:lpstr>Course Objectives</vt:lpstr>
      <vt:lpstr>Chapter Objectives</vt:lpstr>
      <vt:lpstr>19.1  Introduction</vt:lpstr>
      <vt:lpstr>19.2  Linear Search</vt:lpstr>
      <vt:lpstr>PowerPoint Presentation</vt:lpstr>
      <vt:lpstr>PowerPoint Presentation</vt:lpstr>
      <vt:lpstr>PowerPoint Presentation</vt:lpstr>
      <vt:lpstr>PowerPoint Presentation</vt:lpstr>
      <vt:lpstr>19.3  Big O Notation</vt:lpstr>
      <vt:lpstr>19.3.1 O(1) Algorithms</vt:lpstr>
      <vt:lpstr>19.3.2 O(n) Algorithms</vt:lpstr>
      <vt:lpstr>19.3.3 O(n2) Algorithms</vt:lpstr>
      <vt:lpstr>19.3.4 Big O of the Linear Search</vt:lpstr>
      <vt:lpstr>19.4  Binary Search</vt:lpstr>
      <vt:lpstr>19.4.1 Binary Search 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19.4.2 Efficiency of the Binary Search</vt:lpstr>
      <vt:lpstr>19.4.2 Efficiency of the Binary Search (Cont.)</vt:lpstr>
      <vt:lpstr>19.5  Sorting Algorithms</vt:lpstr>
      <vt:lpstr>19.6  Selection Sort</vt:lpstr>
      <vt:lpstr>19.6.1 Selection Sort Implementation</vt:lpstr>
      <vt:lpstr>PowerPoint Presentation</vt:lpstr>
      <vt:lpstr>PowerPoint Presentation</vt:lpstr>
      <vt:lpstr>PowerPoint Presentation</vt:lpstr>
      <vt:lpstr>PowerPoint Presentation</vt:lpstr>
      <vt:lpstr>PowerPoint Presentation</vt:lpstr>
      <vt:lpstr>19.6.2 Efficiency of the Selection Sort</vt:lpstr>
      <vt:lpstr>19.7  Insertion Sort</vt:lpstr>
      <vt:lpstr>19.7.1 Insertion Sort Implementation</vt:lpstr>
      <vt:lpstr>PowerPoint Presentation</vt:lpstr>
      <vt:lpstr>PowerPoint Presentation</vt:lpstr>
      <vt:lpstr>PowerPoint Presentation</vt:lpstr>
      <vt:lpstr>PowerPoint Presentation</vt:lpstr>
      <vt:lpstr>19.7.2 Efficiency of the Insertion Sort</vt:lpstr>
      <vt:lpstr>19.8  Merge Sort</vt:lpstr>
      <vt:lpstr>19.8.1 Merge Sort 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19.8.2 Efficiency of the Merge Sort</vt:lpstr>
      <vt:lpstr>19.9  Big O Summary for Various Searching and Sorting Algorithms</vt:lpstr>
      <vt:lpstr>PowerPoint Presentation</vt:lpstr>
      <vt:lpstr>PowerPoint Presentation</vt:lpstr>
      <vt:lpstr>19.9  Big O Summary for Various Searching and Sorting Algorithms (Cont…)</vt:lpstr>
      <vt:lpstr>PowerPoint Presentation</vt:lpstr>
      <vt:lpstr>Chapter Objectives – What we covered</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19 Searching, Sorting and Big O</dc:title>
  <dc:creator>Paul Deitel</dc:creator>
  <cp:lastModifiedBy>Mike</cp:lastModifiedBy>
  <cp:revision>18</cp:revision>
  <dcterms:created xsi:type="dcterms:W3CDTF">2017-07-15T16:52:40Z</dcterms:created>
  <dcterms:modified xsi:type="dcterms:W3CDTF">2017-12-29T21:55:34Z</dcterms:modified>
</cp:coreProperties>
</file>