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333" r:id="rId2"/>
    <p:sldId id="356" r:id="rId3"/>
    <p:sldId id="334" r:id="rId4"/>
    <p:sldId id="337" r:id="rId5"/>
    <p:sldId id="338" r:id="rId6"/>
    <p:sldId id="339" r:id="rId7"/>
    <p:sldId id="340" r:id="rId8"/>
    <p:sldId id="264" r:id="rId9"/>
    <p:sldId id="341" r:id="rId10"/>
    <p:sldId id="266" r:id="rId11"/>
    <p:sldId id="267" r:id="rId12"/>
    <p:sldId id="342" r:id="rId13"/>
    <p:sldId id="268" r:id="rId14"/>
    <p:sldId id="269" r:id="rId15"/>
    <p:sldId id="270" r:id="rId16"/>
    <p:sldId id="271" r:id="rId17"/>
    <p:sldId id="272" r:id="rId18"/>
    <p:sldId id="343" r:id="rId19"/>
    <p:sldId id="274" r:id="rId20"/>
    <p:sldId id="275" r:id="rId21"/>
    <p:sldId id="276" r:id="rId22"/>
    <p:sldId id="344" r:id="rId23"/>
    <p:sldId id="277" r:id="rId24"/>
    <p:sldId id="278" r:id="rId25"/>
    <p:sldId id="279" r:id="rId26"/>
    <p:sldId id="280" r:id="rId27"/>
    <p:sldId id="345" r:id="rId28"/>
    <p:sldId id="281" r:id="rId29"/>
    <p:sldId id="346" r:id="rId30"/>
    <p:sldId id="282" r:id="rId31"/>
    <p:sldId id="347" r:id="rId32"/>
    <p:sldId id="283" r:id="rId33"/>
    <p:sldId id="284" r:id="rId34"/>
    <p:sldId id="285" r:id="rId35"/>
    <p:sldId id="348" r:id="rId36"/>
    <p:sldId id="286" r:id="rId37"/>
    <p:sldId id="287" r:id="rId38"/>
    <p:sldId id="288" r:id="rId39"/>
    <p:sldId id="349" r:id="rId40"/>
    <p:sldId id="350" r:id="rId41"/>
    <p:sldId id="292" r:id="rId42"/>
    <p:sldId id="351" r:id="rId43"/>
    <p:sldId id="293" r:id="rId44"/>
    <p:sldId id="294" r:id="rId45"/>
    <p:sldId id="352" r:id="rId46"/>
    <p:sldId id="296" r:id="rId47"/>
    <p:sldId id="297" r:id="rId48"/>
    <p:sldId id="298" r:id="rId49"/>
    <p:sldId id="353" r:id="rId50"/>
    <p:sldId id="299" r:id="rId51"/>
    <p:sldId id="300" r:id="rId52"/>
    <p:sldId id="301" r:id="rId53"/>
    <p:sldId id="354" r:id="rId54"/>
    <p:sldId id="302" r:id="rId55"/>
    <p:sldId id="303" r:id="rId56"/>
    <p:sldId id="304" r:id="rId57"/>
    <p:sldId id="355" r:id="rId58"/>
    <p:sldId id="315" r:id="rId59"/>
    <p:sldId id="316" r:id="rId60"/>
    <p:sldId id="335" r:id="rId61"/>
    <p:sldId id="336" r:id="rId62"/>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6"/>
      </p:cViewPr>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AC1AC-3DFC-478B-B4DB-EF7E9AAB6704}"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9C240-A458-44A3-9E4E-81B3750A9C59}" type="slidenum">
              <a:rPr lang="en-US" smtClean="0"/>
              <a:t>‹#›</a:t>
            </a:fld>
            <a:endParaRPr lang="en-US"/>
          </a:p>
        </p:txBody>
      </p:sp>
    </p:spTree>
    <p:extLst>
      <p:ext uri="{BB962C8B-B14F-4D97-AF65-F5344CB8AC3E}">
        <p14:creationId xmlns:p14="http://schemas.microsoft.com/office/powerpoint/2010/main" val="201589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xmlns="" id="{DC9A462A-27BB-47E3-B458-3CD16C4205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xmlns="" id="{10749876-CB66-4EA5-98CF-212A4BA848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a:extLst>
              <a:ext uri="{FF2B5EF4-FFF2-40B4-BE49-F238E27FC236}">
                <a16:creationId xmlns:a16="http://schemas.microsoft.com/office/drawing/2014/main" xmlns="" id="{AEE6F4F6-6705-4139-8092-7B2DC453DF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58D97-7267-47C8-A49F-C3A3D6A432CB}"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3001454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31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1327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35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6340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xmlns="" id="{3C715051-5EBE-4CF1-9BDA-5476F714E3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xmlns="" id="{0B62109E-AA50-4B32-A2DD-7DA6932A3E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9059B870-60D2-4C85-9383-C8D1418AE4B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10F0C8-C65D-4E6D-8BB4-DBDD7311371D}" type="slidenum">
              <a:rPr lang="en-US" altLang="en-US">
                <a:latin typeface="Calibri" panose="020F0502020204030204" pitchFamily="34" charset="0"/>
                <a:cs typeface="Calibri" panose="020F0502020204030204" pitchFamily="34" charset="0"/>
              </a:rPr>
              <a:pPr eaLnBrk="1" hangingPunct="1"/>
              <a:t>39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0865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40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050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42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6269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45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8189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49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1524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53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18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xmlns="" id="{3C715051-5EBE-4CF1-9BDA-5476F714E3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xmlns="" id="{0B62109E-AA50-4B32-A2DD-7DA6932A3E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9059B870-60D2-4C85-9383-C8D1418AE4B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10F0C8-C65D-4E6D-8BB4-DBDD7311371D}" type="slidenum">
              <a:rPr lang="en-US" altLang="en-US">
                <a:latin typeface="Calibri" panose="020F0502020204030204" pitchFamily="34" charset="0"/>
                <a:cs typeface="Calibri" panose="020F0502020204030204" pitchFamily="34" charset="0"/>
              </a:rPr>
              <a:pPr eaLnBrk="1" hangingPunct="1"/>
              <a:t>57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3373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xmlns="" id="{3C715051-5EBE-4CF1-9BDA-5476F714E3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xmlns="" id="{0B62109E-AA50-4B32-A2DD-7DA6932A3E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9059B870-60D2-4C85-9383-C8D1418AE4B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10F0C8-C65D-4E6D-8BB4-DBDD7311371D}" type="slidenum">
              <a:rPr lang="en-US" altLang="en-US">
                <a:latin typeface="Calibri" panose="020F0502020204030204" pitchFamily="34" charset="0"/>
                <a:cs typeface="Calibri" panose="020F0502020204030204" pitchFamily="34" charset="0"/>
              </a:rPr>
              <a:pPr eaLnBrk="1" hangingPunct="1"/>
              <a:t>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2619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790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5122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500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18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0003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22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0902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27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9199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5CBDA27-2F20-4CB9-9678-579021919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115D5E63-CB66-4E37-9A43-10657086A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78833CFE-136D-41C0-9E17-DD0D3D393A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4D67C-BAC1-4354-BE5A-ED77C3D02530}" type="slidenum">
              <a:rPr lang="en-US" altLang="en-US">
                <a:latin typeface="Calibri" panose="020F0502020204030204" pitchFamily="34" charset="0"/>
                <a:cs typeface="Calibri" panose="020F0502020204030204" pitchFamily="34" charset="0"/>
              </a:rPr>
              <a:pPr eaLnBrk="1" hangingPunct="1"/>
              <a:t>29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5834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83AE7E84-665B-4AA3-9080-CBE5117083B5}" type="datetime1">
              <a:rPr lang="en-US" smtClean="0"/>
              <a:t>1/25/2018</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82649B68-727A-47F2-887B-339511BFF84C}"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83345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F834587-90CA-4009-BE36-BA13C27C3F18}" type="datetime1">
              <a:rPr lang="en-US" smtClean="0"/>
              <a:t>1/25/2018</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7381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1E3E971-C54E-4BA0-B8B2-842A36E67062}" type="datetime1">
              <a:rPr lang="en-US" smtClean="0"/>
              <a:t>1/25/2018</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224327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246746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FF2E3A9D-276E-4591-BB63-085F1DB11B9B}" type="datetime1">
              <a:rPr lang="en-US" smtClean="0"/>
              <a:t>1/25/2018</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317195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43AA2A22-1BFE-4E50-8077-286EF296AA6C}" type="datetime1">
              <a:rPr lang="en-US" smtClean="0"/>
              <a:t>1/25/2018</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7293106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5DB1DCF9-35A1-40C2-8DCF-FCFC7EDB718C}" type="datetime1">
              <a:rPr lang="en-US" smtClean="0"/>
              <a:t>1/25/2018</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92855507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6A2EB4C0-E481-423D-AA1E-406ACA52F62D}" type="datetime1">
              <a:rPr lang="en-US" smtClean="0"/>
              <a:t>1/25/2018</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3244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6876039D-F7D5-4149-BC8D-EE22998C9249}" type="datetime1">
              <a:rPr lang="en-US" smtClean="0"/>
              <a:t>1/25/2018</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3112395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C0E35A81-5D95-4E80-AF8D-FFD0D0A18BED}" type="datetime1">
              <a:rPr lang="en-US" smtClean="0"/>
              <a:t>1/25/2018</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21892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1801D007-379C-40BE-A7F0-19A55E960CEE}" type="datetime1">
              <a:rPr lang="en-US" smtClean="0"/>
              <a:t>1/25/2018</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98851975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17C13CBA-6F50-43AB-9747-0B173D33C053}" type="datetime1">
              <a:rPr lang="en-US" smtClean="0"/>
              <a:t>1/25/2018</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0223040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50C8FD79-C594-448C-A1E6-A4A211EEA8F3}" type="datetime1">
              <a:rPr lang="en-US" smtClean="0"/>
              <a:t>1/25/2018</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617294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67D70-6B16-4B03-9637-EB524514F7F8}"/>
              </a:ext>
            </a:extLst>
          </p:cNvPr>
          <p:cNvSpPr>
            <a:spLocks noGrp="1"/>
          </p:cNvSpPr>
          <p:nvPr>
            <p:ph type="ctrTitle"/>
          </p:nvPr>
        </p:nvSpPr>
        <p:spPr/>
        <p:txBody>
          <a:bodyPr>
            <a:noAutofit/>
          </a:bodyPr>
          <a:lstStyle/>
          <a:p>
            <a:pPr fontAlgn="auto">
              <a:spcAft>
                <a:spcPts val="0"/>
              </a:spcAft>
              <a:defRPr/>
            </a:pPr>
            <a:r>
              <a:rPr lang="en-US" sz="4300" dirty="0">
                <a:solidFill>
                  <a:srgbClr val="3380E6"/>
                </a:solidFill>
                <a:latin typeface="Calibri" panose="020F0502020204030204" pitchFamily="34" charset="0"/>
              </a:rPr>
              <a:t>Chapter 14</a:t>
            </a:r>
            <a:br>
              <a:rPr lang="en-US" sz="4300" dirty="0">
                <a:solidFill>
                  <a:srgbClr val="3380E6"/>
                </a:solidFill>
                <a:latin typeface="Calibri" panose="020F0502020204030204" pitchFamily="34" charset="0"/>
              </a:rPr>
            </a:br>
            <a:r>
              <a:rPr lang="en-US" sz="4300" dirty="0">
                <a:solidFill>
                  <a:srgbClr val="3380E6"/>
                </a:solidFill>
                <a:latin typeface="Calibri" panose="020F0502020204030204" pitchFamily="34" charset="0"/>
              </a:rPr>
              <a:t>Strings, Characters and </a:t>
            </a:r>
            <a:br>
              <a:rPr lang="en-US" sz="4300" dirty="0">
                <a:solidFill>
                  <a:srgbClr val="3380E6"/>
                </a:solidFill>
                <a:latin typeface="Calibri" panose="020F0502020204030204" pitchFamily="34" charset="0"/>
              </a:rPr>
            </a:br>
            <a:r>
              <a:rPr lang="en-US" sz="4300" dirty="0">
                <a:solidFill>
                  <a:srgbClr val="3380E6"/>
                </a:solidFill>
                <a:latin typeface="Calibri" panose="020F0502020204030204" pitchFamily="34" charset="0"/>
              </a:rPr>
              <a:t>Regular Expressions</a:t>
            </a:r>
          </a:p>
        </p:txBody>
      </p:sp>
      <p:sp>
        <p:nvSpPr>
          <p:cNvPr id="10243" name="Subtitle 2">
            <a:extLst>
              <a:ext uri="{FF2B5EF4-FFF2-40B4-BE49-F238E27FC236}">
                <a16:creationId xmlns:a16="http://schemas.microsoft.com/office/drawing/2014/main" xmlns="" id="{709CAFA5-98F5-4DF3-8DCE-C18D5D5DA4AD}"/>
              </a:ext>
            </a:extLst>
          </p:cNvPr>
          <p:cNvSpPr>
            <a:spLocks noGrp="1"/>
          </p:cNvSpPr>
          <p:nvPr>
            <p:ph type="subTitle" idx="1"/>
          </p:nvPr>
        </p:nvSpPr>
        <p:spPr>
          <a:xfrm>
            <a:off x="2209800" y="3611563"/>
            <a:ext cx="7772400" cy="1200150"/>
          </a:xfrm>
        </p:spPr>
        <p:txBody>
          <a:bodyPr/>
          <a:lstStyle/>
          <a:p>
            <a:r>
              <a:rPr lang="en-US" altLang="en-US" dirty="0"/>
              <a:t>Java How to Program, </a:t>
            </a:r>
            <a:r>
              <a:rPr lang="en-US" altLang="en-US" dirty="0" smtClean="0"/>
              <a:t>11/e</a:t>
            </a:r>
            <a:endParaRPr lang="en-US" altLang="en-US" dirty="0"/>
          </a:p>
        </p:txBody>
      </p:sp>
      <p:sp>
        <p:nvSpPr>
          <p:cNvPr id="4" name="Footer Placeholder 3">
            <a:extLst>
              <a:ext uri="{FF2B5EF4-FFF2-40B4-BE49-F238E27FC236}">
                <a16:creationId xmlns:a16="http://schemas.microsoft.com/office/drawing/2014/main" xmlns="" id="{15046BBC-D2E3-4F64-9D4C-08C70F1C0B81}"/>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048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0">
            <a:extLst>
              <a:ext uri="{FF2B5EF4-FFF2-40B4-BE49-F238E27FC236}">
                <a16:creationId xmlns:a16="http://schemas.microsoft.com/office/drawing/2014/main" xmlns="" id="{66F2C716-0C41-4BFE-8751-CFBC7C76EA0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xmlns="" id="{01931C22-9B4C-4826-B0EC-6D02FFD0A7B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4201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1">
            <a:extLst>
              <a:ext uri="{FF2B5EF4-FFF2-40B4-BE49-F238E27FC236}">
                <a16:creationId xmlns:a16="http://schemas.microsoft.com/office/drawing/2014/main" xmlns="" id="{0C096490-9917-44AF-9F67-B2425B937BB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9063" y="0"/>
            <a:ext cx="11952287" cy="6858000"/>
          </a:xfrm>
          <a:prstGeom prst="rect">
            <a:avLst/>
          </a:prstGeom>
        </p:spPr>
      </p:pic>
      <p:sp>
        <p:nvSpPr>
          <p:cNvPr id="4" name="Footer Placeholder 3">
            <a:extLst>
              <a:ext uri="{FF2B5EF4-FFF2-40B4-BE49-F238E27FC236}">
                <a16:creationId xmlns:a16="http://schemas.microsoft.com/office/drawing/2014/main" xmlns="" id="{A452B2AF-B2C7-4529-8A61-BE0F5F28801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7434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a:solidFill>
                  <a:srgbClr val="33B38C"/>
                </a:solidFill>
                <a:latin typeface="Goudy Sans Medium"/>
              </a:rPr>
              <a:t>14.3.3 Comparing Strings</a:t>
            </a:r>
            <a:r>
              <a:rPr lang="en-US" dirty="0">
                <a:solidFill>
                  <a:srgbClr val="24B5A1"/>
                </a:solidFill>
                <a:latin typeface="Calibri" panose="020F0502020204030204" pitchFamily="34" charset="0"/>
              </a:rPr>
              <a:t>  </a:t>
            </a:r>
            <a:endParaRPr lang="en-US" dirty="0">
              <a:solidFill>
                <a:srgbClr val="3380E6"/>
              </a:solidFill>
              <a:latin typeface="Calibri" panose="020F0502020204030204" pitchFamily="34" charset="0"/>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Strings are compared using the numeric codes of the characters in the strings.</a:t>
            </a:r>
          </a:p>
          <a:p>
            <a:r>
              <a:rPr lang="en-US" altLang="en-US" dirty="0">
                <a:solidFill>
                  <a:srgbClr val="000000"/>
                </a:solidFill>
                <a:latin typeface="Times New Roman" panose="02020603050405020304" pitchFamily="18" charset="0"/>
              </a:rPr>
              <a:t>Figure 14.3 demonstrates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methods </a:t>
            </a:r>
            <a:r>
              <a:rPr lang="en-US" altLang="en-US" dirty="0">
                <a:solidFill>
                  <a:srgbClr val="000000"/>
                </a:solidFill>
                <a:latin typeface="Lucida Console" panose="020B0609040504020204" pitchFamily="49" charset="0"/>
              </a:rPr>
              <a:t>equals</a:t>
            </a:r>
            <a:r>
              <a:rPr lang="en-US" altLang="en-US" dirty="0">
                <a:solidFill>
                  <a:srgbClr val="000000"/>
                </a:solidFill>
                <a:latin typeface="Times New Roman" panose="02020603050405020304" pitchFamily="18" charset="0"/>
              </a:rPr>
              <a:t>, </a:t>
            </a:r>
            <a:r>
              <a:rPr lang="en-US" altLang="en-US" dirty="0" err="1">
                <a:solidFill>
                  <a:srgbClr val="000000"/>
                </a:solidFill>
                <a:latin typeface="Lucida Console" panose="020B0609040504020204" pitchFamily="49" charset="0"/>
              </a:rPr>
              <a:t>equalsIgnoreCase</a:t>
            </a:r>
            <a:r>
              <a:rPr lang="en-US" altLang="en-US" dirty="0">
                <a:solidFill>
                  <a:srgbClr val="000000"/>
                </a:solidFill>
                <a:latin typeface="Times New Roman" panose="02020603050405020304" pitchFamily="18" charset="0"/>
              </a:rPr>
              <a:t>, </a:t>
            </a:r>
            <a:r>
              <a:rPr lang="en-US" altLang="en-US" dirty="0" err="1">
                <a:solidFill>
                  <a:srgbClr val="000000"/>
                </a:solidFill>
                <a:latin typeface="Lucida Console" panose="020B0609040504020204" pitchFamily="49" charset="0"/>
              </a:rPr>
              <a:t>compareTo</a:t>
            </a:r>
            <a:r>
              <a:rPr lang="en-US" altLang="en-US" dirty="0">
                <a:solidFill>
                  <a:srgbClr val="000000"/>
                </a:solidFill>
                <a:latin typeface="Times New Roman" panose="02020603050405020304" pitchFamily="18" charset="0"/>
              </a:rPr>
              <a:t> and </a:t>
            </a:r>
            <a:r>
              <a:rPr lang="en-US" altLang="en-US" dirty="0" err="1">
                <a:solidFill>
                  <a:srgbClr val="000000"/>
                </a:solidFill>
                <a:latin typeface="Lucida Console" panose="020B0609040504020204" pitchFamily="49" charset="0"/>
              </a:rPr>
              <a:t>regionMatches</a:t>
            </a:r>
            <a:r>
              <a:rPr lang="en-US" altLang="en-US" dirty="0">
                <a:solidFill>
                  <a:srgbClr val="000000"/>
                </a:solidFill>
                <a:latin typeface="Times New Roman" panose="02020603050405020304" pitchFamily="18" charset="0"/>
              </a:rPr>
              <a:t> and using the equality operator </a:t>
            </a:r>
            <a:r>
              <a:rPr lang="en-US" altLang="en-US" dirty="0">
                <a:solidFill>
                  <a:srgbClr val="000000"/>
                </a:solidFill>
                <a:latin typeface="Lucida Console" panose="020B0609040504020204" pitchFamily="49" charset="0"/>
              </a:rPr>
              <a:t>==</a:t>
            </a:r>
            <a:r>
              <a:rPr lang="en-US" altLang="en-US" dirty="0">
                <a:solidFill>
                  <a:srgbClr val="000000"/>
                </a:solidFill>
                <a:latin typeface="Times New Roman" panose="02020603050405020304" pitchFamily="18" charset="0"/>
              </a:rPr>
              <a:t> to compare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objects</a:t>
            </a:r>
            <a:r>
              <a:rPr lang="en-US" altLang="en-US" dirty="0" smtClean="0">
                <a:solidFill>
                  <a:srgbClr val="000000"/>
                </a:solidFill>
                <a:latin typeface="Times New Roman" panose="02020603050405020304" pitchFamily="18" charset="0"/>
              </a:rPr>
              <a:t>.</a:t>
            </a:r>
            <a:r>
              <a:rPr lang="en-US" altLang="en-US" dirty="0"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1779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2">
            <a:extLst>
              <a:ext uri="{FF2B5EF4-FFF2-40B4-BE49-F238E27FC236}">
                <a16:creationId xmlns:a16="http://schemas.microsoft.com/office/drawing/2014/main" xmlns="" id="{37A02BA3-3E25-47CB-8896-63BF0BCC22D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4" name="Footer Placeholder 3">
            <a:extLst>
              <a:ext uri="{FF2B5EF4-FFF2-40B4-BE49-F238E27FC236}">
                <a16:creationId xmlns:a16="http://schemas.microsoft.com/office/drawing/2014/main" xmlns="" id="{9E1E0621-1C55-4910-851A-608B6C9B774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9024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3">
            <a:extLst>
              <a:ext uri="{FF2B5EF4-FFF2-40B4-BE49-F238E27FC236}">
                <a16:creationId xmlns:a16="http://schemas.microsoft.com/office/drawing/2014/main" xmlns="" id="{48945F56-D686-49C4-B144-8F99CA8331A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4" name="Footer Placeholder 3">
            <a:extLst>
              <a:ext uri="{FF2B5EF4-FFF2-40B4-BE49-F238E27FC236}">
                <a16:creationId xmlns:a16="http://schemas.microsoft.com/office/drawing/2014/main" xmlns="" id="{D308548E-C6B3-4F6F-839A-CC89B681533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81764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4">
            <a:extLst>
              <a:ext uri="{FF2B5EF4-FFF2-40B4-BE49-F238E27FC236}">
                <a16:creationId xmlns:a16="http://schemas.microsoft.com/office/drawing/2014/main" xmlns="" id="{FB68C480-217D-41FB-B4F9-CC53E55FDD6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p:spPr>
      </p:pic>
      <p:sp>
        <p:nvSpPr>
          <p:cNvPr id="4" name="Footer Placeholder 3">
            <a:extLst>
              <a:ext uri="{FF2B5EF4-FFF2-40B4-BE49-F238E27FC236}">
                <a16:creationId xmlns:a16="http://schemas.microsoft.com/office/drawing/2014/main" xmlns="" id="{8380ACD0-6141-4247-B6E5-35331D7E04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55952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5">
            <a:extLst>
              <a:ext uri="{FF2B5EF4-FFF2-40B4-BE49-F238E27FC236}">
                <a16:creationId xmlns:a16="http://schemas.microsoft.com/office/drawing/2014/main" xmlns="" id="{EEF6A47C-8B38-4D05-B25D-07564A29A50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5688" y="0"/>
            <a:ext cx="10079037" cy="6858000"/>
          </a:xfrm>
          <a:prstGeom prst="rect">
            <a:avLst/>
          </a:prstGeom>
        </p:spPr>
      </p:pic>
      <p:sp>
        <p:nvSpPr>
          <p:cNvPr id="4" name="Footer Placeholder 3">
            <a:extLst>
              <a:ext uri="{FF2B5EF4-FFF2-40B4-BE49-F238E27FC236}">
                <a16:creationId xmlns:a16="http://schemas.microsoft.com/office/drawing/2014/main" xmlns="" id="{E79B0BCE-AED2-44A5-B23B-DD6B3721AE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4269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6">
            <a:extLst>
              <a:ext uri="{FF2B5EF4-FFF2-40B4-BE49-F238E27FC236}">
                <a16:creationId xmlns:a16="http://schemas.microsoft.com/office/drawing/2014/main" xmlns="" id="{27D81445-1FDE-4160-B24B-BE6D035F713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338" y="0"/>
            <a:ext cx="11871325" cy="6858000"/>
          </a:xfrm>
          <a:prstGeom prst="rect">
            <a:avLst/>
          </a:prstGeom>
        </p:spPr>
      </p:pic>
      <p:sp>
        <p:nvSpPr>
          <p:cNvPr id="4" name="Footer Placeholder 3">
            <a:extLst>
              <a:ext uri="{FF2B5EF4-FFF2-40B4-BE49-F238E27FC236}">
                <a16:creationId xmlns:a16="http://schemas.microsoft.com/office/drawing/2014/main" xmlns="" id="{5319F290-36A0-4B24-82B3-57036C2A430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8935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a:solidFill>
                  <a:srgbClr val="33B38C"/>
                </a:solidFill>
                <a:latin typeface="Goudy Sans Medium"/>
              </a:rPr>
              <a:t>14.3.3 Comparing Strings (Cont.) </a:t>
            </a:r>
            <a:r>
              <a:rPr lang="en-US" dirty="0">
                <a:solidFill>
                  <a:srgbClr val="24B5A1"/>
                </a:solidFill>
                <a:latin typeface="Calibri" panose="020F0502020204030204" pitchFamily="34" charset="0"/>
              </a:rPr>
              <a:t>  </a:t>
            </a:r>
            <a:endParaRPr lang="en-US" dirty="0">
              <a:solidFill>
                <a:srgbClr val="3380E6"/>
              </a:solidFill>
              <a:latin typeface="Calibri" panose="020F0502020204030204" pitchFamily="34" charset="0"/>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Strings are compared using the numeric codes of the characters in the strings.</a:t>
            </a:r>
          </a:p>
          <a:p>
            <a:r>
              <a:rPr lang="en-US" altLang="en-US" dirty="0">
                <a:solidFill>
                  <a:srgbClr val="000000"/>
                </a:solidFill>
                <a:latin typeface="Times New Roman" panose="02020603050405020304" pitchFamily="18" charset="0"/>
              </a:rPr>
              <a:t>Figure </a:t>
            </a:r>
            <a:r>
              <a:rPr lang="en-US" altLang="en-US" dirty="0" smtClean="0">
                <a:solidFill>
                  <a:srgbClr val="000000"/>
                </a:solidFill>
                <a:latin typeface="Times New Roman" panose="02020603050405020304" pitchFamily="18" charset="0"/>
              </a:rPr>
              <a:t>14.4 </a:t>
            </a:r>
            <a:r>
              <a:rPr lang="en-US" altLang="en-US" dirty="0">
                <a:solidFill>
                  <a:srgbClr val="000000"/>
                </a:solidFill>
                <a:latin typeface="Times New Roman" panose="02020603050405020304" pitchFamily="18" charset="0"/>
              </a:rPr>
              <a:t>demonstrates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methods </a:t>
            </a:r>
            <a:r>
              <a:rPr lang="en-US" altLang="en-US" dirty="0">
                <a:solidFill>
                  <a:srgbClr val="000000"/>
                </a:solidFill>
                <a:latin typeface="Lucida Console" panose="020B0609040504020204" pitchFamily="49" charset="0"/>
              </a:rPr>
              <a:t>equals</a:t>
            </a:r>
            <a:r>
              <a:rPr lang="en-US" altLang="en-US" dirty="0">
                <a:solidFill>
                  <a:srgbClr val="000000"/>
                </a:solidFill>
                <a:latin typeface="Times New Roman" panose="02020603050405020304" pitchFamily="18" charset="0"/>
              </a:rPr>
              <a:t>, </a:t>
            </a:r>
            <a:r>
              <a:rPr lang="en-US" altLang="en-US" dirty="0" err="1">
                <a:solidFill>
                  <a:srgbClr val="000000"/>
                </a:solidFill>
                <a:latin typeface="Lucida Console" panose="020B0609040504020204" pitchFamily="49" charset="0"/>
              </a:rPr>
              <a:t>equalsIgnoreCase</a:t>
            </a:r>
            <a:r>
              <a:rPr lang="en-US" altLang="en-US" dirty="0">
                <a:solidFill>
                  <a:srgbClr val="000000"/>
                </a:solidFill>
                <a:latin typeface="Times New Roman" panose="02020603050405020304" pitchFamily="18" charset="0"/>
              </a:rPr>
              <a:t>, </a:t>
            </a:r>
            <a:r>
              <a:rPr lang="en-US" altLang="en-US" dirty="0" err="1">
                <a:solidFill>
                  <a:srgbClr val="000000"/>
                </a:solidFill>
                <a:latin typeface="Lucida Console" panose="020B0609040504020204" pitchFamily="49" charset="0"/>
              </a:rPr>
              <a:t>compareTo</a:t>
            </a:r>
            <a:r>
              <a:rPr lang="en-US" altLang="en-US" dirty="0">
                <a:solidFill>
                  <a:srgbClr val="000000"/>
                </a:solidFill>
                <a:latin typeface="Times New Roman" panose="02020603050405020304" pitchFamily="18" charset="0"/>
              </a:rPr>
              <a:t> and </a:t>
            </a:r>
            <a:r>
              <a:rPr lang="en-US" altLang="en-US" dirty="0" err="1">
                <a:solidFill>
                  <a:srgbClr val="000000"/>
                </a:solidFill>
                <a:latin typeface="Lucida Console" panose="020B0609040504020204" pitchFamily="49" charset="0"/>
              </a:rPr>
              <a:t>regionMatches</a:t>
            </a:r>
            <a:r>
              <a:rPr lang="en-US" altLang="en-US" dirty="0">
                <a:solidFill>
                  <a:srgbClr val="000000"/>
                </a:solidFill>
                <a:latin typeface="Times New Roman" panose="02020603050405020304" pitchFamily="18" charset="0"/>
              </a:rPr>
              <a:t> and using the equality operator </a:t>
            </a:r>
            <a:r>
              <a:rPr lang="en-US" altLang="en-US" dirty="0">
                <a:solidFill>
                  <a:srgbClr val="000000"/>
                </a:solidFill>
                <a:latin typeface="Lucida Console" panose="020B0609040504020204" pitchFamily="49" charset="0"/>
              </a:rPr>
              <a:t>==</a:t>
            </a:r>
            <a:r>
              <a:rPr lang="en-US" altLang="en-US" dirty="0">
                <a:solidFill>
                  <a:srgbClr val="000000"/>
                </a:solidFill>
                <a:latin typeface="Times New Roman" panose="02020603050405020304" pitchFamily="18" charset="0"/>
              </a:rPr>
              <a:t> to compare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objects</a:t>
            </a:r>
            <a:r>
              <a:rPr lang="en-US" altLang="en-US" dirty="0" smtClean="0">
                <a:solidFill>
                  <a:srgbClr val="000000"/>
                </a:solidFill>
                <a:latin typeface="Times New Roman" panose="02020603050405020304" pitchFamily="18" charset="0"/>
              </a:rPr>
              <a:t>.</a:t>
            </a:r>
            <a:r>
              <a:rPr lang="en-US" altLang="en-US" dirty="0"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87010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8">
            <a:extLst>
              <a:ext uri="{FF2B5EF4-FFF2-40B4-BE49-F238E27FC236}">
                <a16:creationId xmlns:a16="http://schemas.microsoft.com/office/drawing/2014/main" xmlns="" id="{1E4E7D41-AB98-4945-B7A3-C33A0011F83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xmlns="" id="{32F476B5-E3B9-4935-BF5B-2C57425D65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8140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Course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5674EEA-A6AA-4737-ADE0-15E069D87C6E}"/>
              </a:ext>
            </a:extLst>
          </p:cNvPr>
          <p:cNvSpPr>
            <a:spLocks noGrp="1"/>
          </p:cNvSpPr>
          <p:nvPr>
            <p:ph type="body" idx="1"/>
          </p:nvPr>
        </p:nvSpPr>
        <p:spPr/>
        <p:txBody>
          <a:bodyPr/>
          <a:lstStyle/>
          <a:p>
            <a:pPr eaLnBrk="1" hangingPunct="1"/>
            <a:r>
              <a:rPr lang="en-US" altLang="en-US" dirty="0" smtClean="0">
                <a:solidFill>
                  <a:srgbClr val="000000"/>
                </a:solidFill>
              </a:rPr>
              <a:t>Understand an use the concept of structured problem solving.</a:t>
            </a:r>
          </a:p>
          <a:p>
            <a:pPr eaLnBrk="1" hangingPunct="1"/>
            <a:r>
              <a:rPr lang="en-US" altLang="en-US" dirty="0" smtClean="0">
                <a:solidFill>
                  <a:srgbClr val="000000"/>
                </a:solidFill>
              </a:rPr>
              <a:t>Understand the use of abstraction in problem solving.</a:t>
            </a:r>
          </a:p>
          <a:p>
            <a:pPr eaLnBrk="1" hangingPunct="1"/>
            <a:r>
              <a:rPr lang="en-US" altLang="en-US" dirty="0" smtClean="0">
                <a:solidFill>
                  <a:srgbClr val="000000"/>
                </a:solidFill>
              </a:rPr>
              <a:t>Understand and use the basics of software </a:t>
            </a:r>
            <a:r>
              <a:rPr lang="en-US" altLang="en-US" smtClean="0">
                <a:solidFill>
                  <a:srgbClr val="000000"/>
                </a:solidFill>
              </a:rPr>
              <a:t>development principles.</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659477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9">
            <a:extLst>
              <a:ext uri="{FF2B5EF4-FFF2-40B4-BE49-F238E27FC236}">
                <a16:creationId xmlns:a16="http://schemas.microsoft.com/office/drawing/2014/main" xmlns="" id="{3663F50C-EB6C-4235-8B1D-0B2B247DDAF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xmlns="" id="{620B5874-B56E-4268-B58B-60D383EF085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42888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0">
            <a:extLst>
              <a:ext uri="{FF2B5EF4-FFF2-40B4-BE49-F238E27FC236}">
                <a16:creationId xmlns:a16="http://schemas.microsoft.com/office/drawing/2014/main" xmlns="" id="{7D5357FB-E902-4442-BFCC-03D79FA9CF2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p:spPr>
      </p:pic>
      <p:sp>
        <p:nvSpPr>
          <p:cNvPr id="4" name="Footer Placeholder 3">
            <a:extLst>
              <a:ext uri="{FF2B5EF4-FFF2-40B4-BE49-F238E27FC236}">
                <a16:creationId xmlns:a16="http://schemas.microsoft.com/office/drawing/2014/main" xmlns="" id="{F64FA857-197D-49A7-9EC0-B461BA5DDB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9033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smtClean="0">
                <a:solidFill>
                  <a:srgbClr val="33B38C"/>
                </a:solidFill>
                <a:latin typeface="Goudy Sans Medium"/>
              </a:rPr>
              <a:t>14.3.4</a:t>
            </a:r>
            <a:r>
              <a:rPr lang="en-US" dirty="0">
                <a:solidFill>
                  <a:srgbClr val="33B38C"/>
                </a:solidFill>
                <a:latin typeface="Goudy Sans Medium"/>
              </a:rPr>
              <a:t> </a:t>
            </a:r>
            <a:r>
              <a:rPr lang="en-US" dirty="0" smtClean="0">
                <a:solidFill>
                  <a:srgbClr val="33B38C"/>
                </a:solidFill>
                <a:latin typeface="Goudy Sans Medium"/>
              </a:rPr>
              <a:t>Locating Characters and Substrings in String</a:t>
            </a:r>
            <a:endParaRPr lang="en-US" dirty="0">
              <a:solidFill>
                <a:srgbClr val="3380E6"/>
              </a:solidFill>
              <a:latin typeface="Calibri" panose="020F0502020204030204" pitchFamily="34" charset="0"/>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Figure 14.5 demonstrates the many versions of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methods </a:t>
            </a:r>
            <a:r>
              <a:rPr lang="en-US" altLang="en-US" dirty="0" err="1">
                <a:solidFill>
                  <a:srgbClr val="000000"/>
                </a:solidFill>
                <a:latin typeface="Lucida Console" panose="020B0609040504020204" pitchFamily="49" charset="0"/>
              </a:rPr>
              <a:t>indexOf</a:t>
            </a:r>
            <a:r>
              <a:rPr lang="en-US" altLang="en-US" dirty="0">
                <a:latin typeface="Times New Roman" panose="02020603050405020304" pitchFamily="18" charset="0"/>
              </a:rPr>
              <a:t> </a:t>
            </a:r>
            <a:r>
              <a:rPr lang="en-US" altLang="en-US" dirty="0">
                <a:solidFill>
                  <a:srgbClr val="000000"/>
                </a:solidFill>
                <a:latin typeface="Times New Roman" panose="02020603050405020304" pitchFamily="18" charset="0"/>
              </a:rPr>
              <a:t>and </a:t>
            </a:r>
            <a:r>
              <a:rPr lang="en-US" altLang="en-US" dirty="0" err="1">
                <a:solidFill>
                  <a:srgbClr val="000000"/>
                </a:solidFill>
                <a:latin typeface="Lucida Console" panose="020B0609040504020204" pitchFamily="49" charset="0"/>
              </a:rPr>
              <a:t>lastIndexOf</a:t>
            </a:r>
            <a:r>
              <a:rPr lang="en-US" altLang="en-US" dirty="0">
                <a:solidFill>
                  <a:srgbClr val="000000"/>
                </a:solidFill>
                <a:latin typeface="Times New Roman" panose="02020603050405020304" pitchFamily="18" charset="0"/>
              </a:rPr>
              <a:t> that search for a specified character or substring in a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a:t>
            </a:r>
            <a:r>
              <a:rPr lang="en-US" altLang="en-US" dirty="0"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5466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1">
            <a:extLst>
              <a:ext uri="{FF2B5EF4-FFF2-40B4-BE49-F238E27FC236}">
                <a16:creationId xmlns:a16="http://schemas.microsoft.com/office/drawing/2014/main" xmlns="" id="{B020B075-57B8-4C88-B1C9-3CFBB49969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xmlns="" id="{7536A55E-62A9-4DFE-8931-83C574AECF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49457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2">
            <a:extLst>
              <a:ext uri="{FF2B5EF4-FFF2-40B4-BE49-F238E27FC236}">
                <a16:creationId xmlns:a16="http://schemas.microsoft.com/office/drawing/2014/main" xmlns="" id="{D704F148-3F4E-4F48-9BE2-4C05C64A3B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xmlns="" id="{78F42E2A-9831-4235-8852-EC6C8FD7750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0371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3">
            <a:extLst>
              <a:ext uri="{FF2B5EF4-FFF2-40B4-BE49-F238E27FC236}">
                <a16:creationId xmlns:a16="http://schemas.microsoft.com/office/drawing/2014/main" xmlns="" id="{B9BC823C-03F8-410E-979D-B098D7D4A9C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4" name="Footer Placeholder 3">
            <a:extLst>
              <a:ext uri="{FF2B5EF4-FFF2-40B4-BE49-F238E27FC236}">
                <a16:creationId xmlns:a16="http://schemas.microsoft.com/office/drawing/2014/main" xmlns="" id="{E74D8648-314D-41D6-8578-713A5E22CD4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560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4">
            <a:extLst>
              <a:ext uri="{FF2B5EF4-FFF2-40B4-BE49-F238E27FC236}">
                <a16:creationId xmlns:a16="http://schemas.microsoft.com/office/drawing/2014/main" xmlns="" id="{88C49783-DD39-471C-8B43-704B853BBBF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p:spPr>
      </p:pic>
      <p:sp>
        <p:nvSpPr>
          <p:cNvPr id="4" name="Footer Placeholder 3">
            <a:extLst>
              <a:ext uri="{FF2B5EF4-FFF2-40B4-BE49-F238E27FC236}">
                <a16:creationId xmlns:a16="http://schemas.microsoft.com/office/drawing/2014/main" xmlns="" id="{113083BB-C3E2-43D7-A5F4-95701D0EFF2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9512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smtClean="0">
                <a:solidFill>
                  <a:srgbClr val="33B38C"/>
                </a:solidFill>
                <a:latin typeface="Goudy Sans Medium"/>
              </a:rPr>
              <a:t>14.3.5</a:t>
            </a:r>
            <a:r>
              <a:rPr lang="en-US" dirty="0">
                <a:solidFill>
                  <a:srgbClr val="33B38C"/>
                </a:solidFill>
                <a:latin typeface="Goudy Sans Medium"/>
              </a:rPr>
              <a:t> </a:t>
            </a:r>
            <a:r>
              <a:rPr lang="en-US" dirty="0" smtClean="0">
                <a:solidFill>
                  <a:srgbClr val="33B38C"/>
                </a:solidFill>
                <a:latin typeface="Goudy Sans Medium"/>
              </a:rPr>
              <a:t>Extracting Substrings from Strings</a:t>
            </a:r>
            <a:endParaRPr lang="en-US" dirty="0">
              <a:solidFill>
                <a:srgbClr val="3380E6"/>
              </a:solidFill>
              <a:latin typeface="Calibri" panose="020F0502020204030204" pitchFamily="34" charset="0"/>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pPr lvl="0">
              <a:lnSpc>
                <a:spcPct val="90000"/>
              </a:lnSpc>
              <a:buClr>
                <a:srgbClr val="2DA2BF"/>
              </a:buClr>
            </a:pPr>
            <a:r>
              <a:rPr lang="en-US" altLang="en-US" dirty="0">
                <a:solidFill>
                  <a:srgbClr val="000000"/>
                </a:solidFill>
                <a:latin typeface="Times New Roman" panose="02020603050405020304" pitchFamily="18" charset="0"/>
              </a:rPr>
              <a:t>Class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provides two </a:t>
            </a:r>
            <a:r>
              <a:rPr lang="en-US" altLang="en-US" dirty="0">
                <a:solidFill>
                  <a:srgbClr val="000000"/>
                </a:solidFill>
                <a:latin typeface="Lucida Console" panose="020B0609040504020204" pitchFamily="49" charset="0"/>
              </a:rPr>
              <a:t>substring</a:t>
            </a:r>
            <a:r>
              <a:rPr lang="en-US" altLang="en-US" dirty="0">
                <a:solidFill>
                  <a:srgbClr val="000000"/>
                </a:solidFill>
                <a:latin typeface="Times New Roman" panose="02020603050405020304" pitchFamily="18" charset="0"/>
              </a:rPr>
              <a:t> methods to enable a new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 to be created by copying part of an existing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 Each method returns a new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 </a:t>
            </a:r>
          </a:p>
          <a:p>
            <a:pPr lvl="0">
              <a:lnSpc>
                <a:spcPct val="90000"/>
              </a:lnSpc>
              <a:buClr>
                <a:srgbClr val="2DA2BF"/>
              </a:buClr>
            </a:pPr>
            <a:r>
              <a:rPr lang="en-US" altLang="en-US" dirty="0">
                <a:solidFill>
                  <a:srgbClr val="000000"/>
                </a:solidFill>
                <a:latin typeface="Times New Roman" panose="02020603050405020304" pitchFamily="18" charset="0"/>
              </a:rPr>
              <a:t>The version that takes one integer argument specifies the starting index in the original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from which characters are to be copied. </a:t>
            </a:r>
          </a:p>
          <a:p>
            <a:pPr lvl="0">
              <a:lnSpc>
                <a:spcPct val="90000"/>
              </a:lnSpc>
              <a:buClr>
                <a:srgbClr val="2DA2BF"/>
              </a:buClr>
            </a:pPr>
            <a:r>
              <a:rPr lang="en-US" altLang="en-US" dirty="0">
                <a:solidFill>
                  <a:srgbClr val="000000"/>
                </a:solidFill>
                <a:latin typeface="Times New Roman" panose="02020603050405020304" pitchFamily="18" charset="0"/>
              </a:rPr>
              <a:t>The version that takes two integer arguments receives the starting index from which to copy characters in the original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and the index one beyond the last character to copy.</a:t>
            </a: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02979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5">
            <a:extLst>
              <a:ext uri="{FF2B5EF4-FFF2-40B4-BE49-F238E27FC236}">
                <a16:creationId xmlns:a16="http://schemas.microsoft.com/office/drawing/2014/main" xmlns="" id="{FD7D9E64-973A-417C-8DC6-CD299F1969A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84175" y="0"/>
            <a:ext cx="11423650" cy="6858000"/>
          </a:xfrm>
          <a:prstGeom prst="rect">
            <a:avLst/>
          </a:prstGeom>
        </p:spPr>
      </p:pic>
      <p:sp>
        <p:nvSpPr>
          <p:cNvPr id="4" name="Footer Placeholder 3">
            <a:extLst>
              <a:ext uri="{FF2B5EF4-FFF2-40B4-BE49-F238E27FC236}">
                <a16:creationId xmlns:a16="http://schemas.microsoft.com/office/drawing/2014/main" xmlns="" id="{E16E1CD0-AF38-4572-B918-3C8B123CA90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86200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smtClean="0">
                <a:solidFill>
                  <a:srgbClr val="33B38C"/>
                </a:solidFill>
                <a:latin typeface="Goudy Sans Medium"/>
              </a:rPr>
              <a:t>14.3.6</a:t>
            </a:r>
            <a:r>
              <a:rPr lang="en-US" dirty="0">
                <a:solidFill>
                  <a:srgbClr val="33B38C"/>
                </a:solidFill>
                <a:latin typeface="Goudy Sans Medium"/>
              </a:rPr>
              <a:t> </a:t>
            </a:r>
            <a:r>
              <a:rPr lang="en-US" dirty="0" smtClean="0">
                <a:solidFill>
                  <a:srgbClr val="33B38C"/>
                </a:solidFill>
                <a:latin typeface="Goudy Sans Medium"/>
              </a:rPr>
              <a:t>Concatenating Strings</a:t>
            </a:r>
            <a:endParaRPr lang="en-US" dirty="0">
              <a:solidFill>
                <a:srgbClr val="3380E6"/>
              </a:solidFill>
              <a:latin typeface="Calibri" panose="020F0502020204030204" pitchFamily="34" charset="0"/>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method </a:t>
            </a:r>
            <a:r>
              <a:rPr lang="en-US" altLang="en-US" dirty="0" err="1">
                <a:solidFill>
                  <a:srgbClr val="000000"/>
                </a:solidFill>
                <a:latin typeface="Lucida Console" panose="020B0609040504020204" pitchFamily="49" charset="0"/>
              </a:rPr>
              <a:t>concat</a:t>
            </a:r>
            <a:r>
              <a:rPr lang="en-US" altLang="en-US" dirty="0">
                <a:solidFill>
                  <a:srgbClr val="000000"/>
                </a:solidFill>
                <a:latin typeface="Times New Roman" panose="02020603050405020304" pitchFamily="18" charset="0"/>
              </a:rPr>
              <a:t> concatenates two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objects  (similar to using the + operator) and returns a new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 containing the characters from both original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s. </a:t>
            </a:r>
          </a:p>
          <a:p>
            <a:r>
              <a:rPr lang="en-US" altLang="en-US" dirty="0">
                <a:solidFill>
                  <a:srgbClr val="000000"/>
                </a:solidFill>
                <a:latin typeface="Times New Roman" panose="02020603050405020304" pitchFamily="18" charset="0"/>
              </a:rPr>
              <a:t>The original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s to which </a:t>
            </a:r>
            <a:r>
              <a:rPr lang="en-US" altLang="en-US" dirty="0">
                <a:solidFill>
                  <a:srgbClr val="000000"/>
                </a:solidFill>
                <a:latin typeface="Lucida Console" panose="020B0609040504020204" pitchFamily="49" charset="0"/>
              </a:rPr>
              <a:t>s1</a:t>
            </a:r>
            <a:r>
              <a:rPr lang="en-US" altLang="en-US" dirty="0">
                <a:solidFill>
                  <a:srgbClr val="000000"/>
                </a:solidFill>
                <a:latin typeface="Times New Roman" panose="02020603050405020304" pitchFamily="18" charset="0"/>
              </a:rPr>
              <a:t> and </a:t>
            </a:r>
            <a:r>
              <a:rPr lang="en-US" altLang="en-US" dirty="0">
                <a:solidFill>
                  <a:srgbClr val="000000"/>
                </a:solidFill>
                <a:latin typeface="Lucida Console" panose="020B0609040504020204" pitchFamily="49" charset="0"/>
              </a:rPr>
              <a:t>s2</a:t>
            </a:r>
            <a:r>
              <a:rPr lang="en-US" altLang="en-US" dirty="0">
                <a:solidFill>
                  <a:srgbClr val="000000"/>
                </a:solidFill>
                <a:latin typeface="Times New Roman" panose="02020603050405020304" pitchFamily="18" charset="0"/>
              </a:rPr>
              <a:t> refer are </a:t>
            </a:r>
            <a:r>
              <a:rPr lang="en-US" altLang="en-US" i="1" dirty="0">
                <a:solidFill>
                  <a:srgbClr val="000000"/>
                </a:solidFill>
                <a:latin typeface="Times New Roman" panose="02020603050405020304" pitchFamily="18" charset="0"/>
              </a:rPr>
              <a:t>not modified</a:t>
            </a:r>
            <a:r>
              <a:rPr lang="en-US" altLang="en-US" dirty="0">
                <a:solidFill>
                  <a:srgbClr val="000000"/>
                </a:solidFill>
                <a:latin typeface="Times New Roman" panose="02020603050405020304" pitchFamily="18" charset="0"/>
              </a:rPr>
              <a:t>.</a:t>
            </a: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0778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Chapter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5674EEA-A6AA-4737-ADE0-15E069D87C6E}"/>
              </a:ext>
            </a:extLst>
          </p:cNvPr>
          <p:cNvSpPr>
            <a:spLocks noGrp="1"/>
          </p:cNvSpPr>
          <p:nvPr>
            <p:ph type="body" idx="1"/>
          </p:nvPr>
        </p:nvSpPr>
        <p:spPr/>
        <p:txBody>
          <a:bodyPr/>
          <a:lstStyle/>
          <a:p>
            <a:pPr eaLnBrk="1" hangingPunct="1"/>
            <a:r>
              <a:rPr lang="en-US" altLang="en-US" dirty="0" smtClean="0">
                <a:solidFill>
                  <a:srgbClr val="000000"/>
                </a:solidFill>
              </a:rPr>
              <a:t>Construct and manipulate immutable character-strings objects of the class </a:t>
            </a:r>
            <a:r>
              <a:rPr lang="en-US" altLang="en-US" dirty="0">
                <a:solidFill>
                  <a:srgbClr val="000000"/>
                </a:solidFill>
                <a:latin typeface="Consolas" panose="020B0609020204030204" pitchFamily="49" charset="0"/>
              </a:rPr>
              <a:t>String</a:t>
            </a:r>
            <a:r>
              <a:rPr lang="en-US" altLang="en-US" dirty="0" smtClean="0">
                <a:solidFill>
                  <a:srgbClr val="000000"/>
                </a:solidFill>
              </a:rPr>
              <a:t>.</a:t>
            </a:r>
          </a:p>
          <a:p>
            <a:pPr eaLnBrk="1" hangingPunct="1"/>
            <a:r>
              <a:rPr lang="en-US" altLang="en-US" dirty="0" smtClean="0">
                <a:solidFill>
                  <a:srgbClr val="000000"/>
                </a:solidFill>
              </a:rPr>
              <a:t>Construct and manipulate mutable  character-string objects </a:t>
            </a:r>
            <a:r>
              <a:rPr lang="en-US" altLang="en-US" dirty="0" err="1" smtClean="0">
                <a:solidFill>
                  <a:srgbClr val="000000"/>
                </a:solidFill>
              </a:rPr>
              <a:t>fo</a:t>
            </a:r>
            <a:r>
              <a:rPr lang="en-US" altLang="en-US" dirty="0" smtClean="0">
                <a:solidFill>
                  <a:srgbClr val="000000"/>
                </a:solidFill>
              </a:rPr>
              <a:t> the class </a:t>
            </a:r>
            <a:r>
              <a:rPr lang="en-US" altLang="en-US" dirty="0" err="1">
                <a:solidFill>
                  <a:srgbClr val="000000"/>
                </a:solidFill>
                <a:latin typeface="Consolas" panose="020B0609020204030204" pitchFamily="49" charset="0"/>
              </a:rPr>
              <a:t>StringBuilder</a:t>
            </a:r>
            <a:r>
              <a:rPr lang="en-US" altLang="en-US" dirty="0">
                <a:solidFill>
                  <a:srgbClr val="000000"/>
                </a:solidFill>
                <a:latin typeface="Consolas" panose="020B0609020204030204" pitchFamily="49" charset="0"/>
              </a:rPr>
              <a:t>.</a:t>
            </a:r>
          </a:p>
          <a:p>
            <a:pPr eaLnBrk="1" hangingPunct="1"/>
            <a:r>
              <a:rPr lang="en-US" altLang="en-US" dirty="0" smtClean="0">
                <a:solidFill>
                  <a:srgbClr val="000000"/>
                </a:solidFill>
              </a:rPr>
              <a:t>Construct and manipulate objects of class </a:t>
            </a:r>
            <a:r>
              <a:rPr lang="en-US" altLang="en-US" dirty="0">
                <a:solidFill>
                  <a:srgbClr val="000000"/>
                </a:solidFill>
                <a:latin typeface="Consolas" panose="020B0609020204030204" pitchFamily="49" charset="0"/>
              </a:rPr>
              <a:t>Character</a:t>
            </a:r>
            <a:r>
              <a:rPr lang="en-US" altLang="en-US" dirty="0" smtClean="0">
                <a:solidFill>
                  <a:srgbClr val="000000"/>
                </a:solidFill>
              </a:rPr>
              <a:t>.</a:t>
            </a:r>
          </a:p>
          <a:p>
            <a:pPr eaLnBrk="1" hangingPunct="1"/>
            <a:r>
              <a:rPr lang="en-US" altLang="en-US" dirty="0" smtClean="0">
                <a:solidFill>
                  <a:srgbClr val="000000"/>
                </a:solidFill>
              </a:rPr>
              <a:t>Describe breaking a string object into tokens using the </a:t>
            </a:r>
            <a:r>
              <a:rPr lang="en-US" altLang="en-US" dirty="0">
                <a:solidFill>
                  <a:srgbClr val="000000"/>
                </a:solidFill>
                <a:latin typeface="Consolas" panose="020B0609020204030204" pitchFamily="49" charset="0"/>
              </a:rPr>
              <a:t>String</a:t>
            </a:r>
            <a:r>
              <a:rPr lang="en-US" altLang="en-US" dirty="0" smtClean="0">
                <a:solidFill>
                  <a:srgbClr val="000000"/>
                </a:solidFill>
              </a:rPr>
              <a:t> method </a:t>
            </a:r>
            <a:r>
              <a:rPr lang="en-US" altLang="en-US" dirty="0">
                <a:solidFill>
                  <a:srgbClr val="000000"/>
                </a:solidFill>
                <a:latin typeface="Consolas" panose="020B0609020204030204" pitchFamily="49" charset="0"/>
              </a:rPr>
              <a:t>split</a:t>
            </a:r>
            <a:r>
              <a:rPr lang="en-US" altLang="en-US" dirty="0" smtClean="0">
                <a:solidFill>
                  <a:srgbClr val="000000"/>
                </a:solidFill>
              </a:rPr>
              <a:t>.</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933093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6">
            <a:extLst>
              <a:ext uri="{FF2B5EF4-FFF2-40B4-BE49-F238E27FC236}">
                <a16:creationId xmlns:a16="http://schemas.microsoft.com/office/drawing/2014/main" xmlns="" id="{C533C73C-846E-41E7-9D4E-F9227D7E29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66763" y="0"/>
            <a:ext cx="10656887" cy="6858000"/>
          </a:xfrm>
          <a:prstGeom prst="rect">
            <a:avLst/>
          </a:prstGeom>
        </p:spPr>
      </p:pic>
      <p:sp>
        <p:nvSpPr>
          <p:cNvPr id="4" name="Footer Placeholder 3">
            <a:extLst>
              <a:ext uri="{FF2B5EF4-FFF2-40B4-BE49-F238E27FC236}">
                <a16:creationId xmlns:a16="http://schemas.microsoft.com/office/drawing/2014/main" xmlns="" id="{9DAC91D5-EC15-43B0-9ABB-0D8668BB1F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41997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smtClean="0">
                <a:solidFill>
                  <a:srgbClr val="33B38C"/>
                </a:solidFill>
                <a:latin typeface="Goudy Sans Medium"/>
              </a:rPr>
              <a:t>14.3.7</a:t>
            </a:r>
            <a:r>
              <a:rPr lang="en-US" dirty="0">
                <a:solidFill>
                  <a:srgbClr val="33B38C"/>
                </a:solidFill>
                <a:latin typeface="Goudy Sans Medium"/>
              </a:rPr>
              <a:t> </a:t>
            </a:r>
            <a:r>
              <a:rPr lang="en-US" dirty="0" smtClean="0">
                <a:solidFill>
                  <a:srgbClr val="33B38C"/>
                </a:solidFill>
                <a:latin typeface="Goudy Sans Medium"/>
              </a:rPr>
              <a:t>Miscellaneous </a:t>
            </a:r>
            <a:r>
              <a:rPr lang="en-US" sz="3200" dirty="0">
                <a:solidFill>
                  <a:srgbClr val="33B38C"/>
                </a:solidFill>
                <a:latin typeface="Lucida Console"/>
              </a:rPr>
              <a:t>String</a:t>
            </a:r>
            <a:r>
              <a:rPr lang="en-US" dirty="0" smtClean="0">
                <a:solidFill>
                  <a:srgbClr val="33B38C"/>
                </a:solidFill>
                <a:latin typeface="Goudy Sans Medium"/>
              </a:rPr>
              <a:t> Methods</a:t>
            </a:r>
            <a:endParaRPr lang="en-US" dirty="0">
              <a:solidFill>
                <a:srgbClr val="3380E6"/>
              </a:solidFill>
              <a:latin typeface="Calibri" panose="020F0502020204030204" pitchFamily="34" charset="0"/>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pPr>
              <a:lnSpc>
                <a:spcPct val="80000"/>
              </a:lnSpc>
            </a:pPr>
            <a:r>
              <a:rPr lang="en-US" altLang="en-US" dirty="0">
                <a:solidFill>
                  <a:srgbClr val="000000"/>
                </a:solidFill>
                <a:latin typeface="Lucida Console" panose="020B0609040504020204" pitchFamily="49" charset="0"/>
              </a:rPr>
              <a:t>M</a:t>
            </a:r>
            <a:r>
              <a:rPr lang="en-US" altLang="en-US" dirty="0">
                <a:solidFill>
                  <a:srgbClr val="000000"/>
                </a:solidFill>
                <a:latin typeface="Times New Roman" panose="02020603050405020304" pitchFamily="18" charset="0"/>
              </a:rPr>
              <a:t>ethod </a:t>
            </a:r>
            <a:r>
              <a:rPr lang="en-US" altLang="en-US" dirty="0">
                <a:solidFill>
                  <a:srgbClr val="000000"/>
                </a:solidFill>
                <a:latin typeface="Lucida Console" panose="020B0609040504020204" pitchFamily="49" charset="0"/>
              </a:rPr>
              <a:t>replace</a:t>
            </a:r>
            <a:r>
              <a:rPr lang="en-US" altLang="en-US" dirty="0">
                <a:solidFill>
                  <a:srgbClr val="000000"/>
                </a:solidFill>
                <a:latin typeface="Times New Roman" panose="02020603050405020304" pitchFamily="18" charset="0"/>
              </a:rPr>
              <a:t> returns a new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 in which every occurrence of the first </a:t>
            </a:r>
            <a:r>
              <a:rPr lang="en-US" altLang="en-US" dirty="0">
                <a:solidFill>
                  <a:srgbClr val="000000"/>
                </a:solidFill>
                <a:latin typeface="Lucida Console" panose="020B0609040504020204" pitchFamily="49" charset="0"/>
              </a:rPr>
              <a:t>char</a:t>
            </a:r>
            <a:r>
              <a:rPr lang="en-US" altLang="en-US" dirty="0">
                <a:solidFill>
                  <a:srgbClr val="000000"/>
                </a:solidFill>
                <a:latin typeface="Times New Roman" panose="02020603050405020304" pitchFamily="18" charset="0"/>
              </a:rPr>
              <a:t> argument is replaced with the second. </a:t>
            </a:r>
          </a:p>
          <a:p>
            <a:pPr lvl="1">
              <a:lnSpc>
                <a:spcPct val="80000"/>
              </a:lnSpc>
            </a:pPr>
            <a:r>
              <a:rPr lang="en-US" altLang="en-US" dirty="0">
                <a:solidFill>
                  <a:srgbClr val="000000"/>
                </a:solidFill>
                <a:latin typeface="Times New Roman" panose="02020603050405020304" pitchFamily="18" charset="0"/>
              </a:rPr>
              <a:t>An overloaded version enables you to replace substrings rather than individual characters.</a:t>
            </a:r>
          </a:p>
          <a:p>
            <a:pPr>
              <a:lnSpc>
                <a:spcPct val="80000"/>
              </a:lnSpc>
            </a:pPr>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toUpperCase</a:t>
            </a:r>
            <a:r>
              <a:rPr lang="en-US" altLang="en-US" dirty="0">
                <a:solidFill>
                  <a:srgbClr val="000000"/>
                </a:solidFill>
                <a:latin typeface="Times New Roman" panose="02020603050405020304" pitchFamily="18" charset="0"/>
              </a:rPr>
              <a:t> generates a new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with uppercase letters. </a:t>
            </a:r>
          </a:p>
          <a:p>
            <a:pPr>
              <a:lnSpc>
                <a:spcPct val="80000"/>
              </a:lnSpc>
            </a:pPr>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toLowerCase</a:t>
            </a:r>
            <a:r>
              <a:rPr lang="en-US" altLang="en-US" dirty="0">
                <a:solidFill>
                  <a:srgbClr val="000000"/>
                </a:solidFill>
                <a:latin typeface="Times New Roman" panose="02020603050405020304" pitchFamily="18" charset="0"/>
              </a:rPr>
              <a:t> returns a new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 with lowercase letters. </a:t>
            </a:r>
          </a:p>
          <a:p>
            <a:pPr>
              <a:lnSpc>
                <a:spcPct val="80000"/>
              </a:lnSpc>
            </a:pPr>
            <a:r>
              <a:rPr lang="en-US" altLang="en-US" dirty="0">
                <a:solidFill>
                  <a:srgbClr val="000000"/>
                </a:solidFill>
                <a:latin typeface="Times New Roman" panose="02020603050405020304" pitchFamily="18" charset="0"/>
              </a:rPr>
              <a:t>Method </a:t>
            </a:r>
            <a:r>
              <a:rPr lang="en-US" altLang="en-US" dirty="0">
                <a:solidFill>
                  <a:srgbClr val="000000"/>
                </a:solidFill>
                <a:latin typeface="Lucida Console" panose="020B0609040504020204" pitchFamily="49" charset="0"/>
              </a:rPr>
              <a:t>trim</a:t>
            </a:r>
            <a:r>
              <a:rPr lang="en-US" altLang="en-US" dirty="0">
                <a:solidFill>
                  <a:srgbClr val="000000"/>
                </a:solidFill>
                <a:latin typeface="Times New Roman" panose="02020603050405020304" pitchFamily="18" charset="0"/>
              </a:rPr>
              <a:t> generates a new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 that removes all whitespace characters that appear at the beginning or end of the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on which </a:t>
            </a:r>
            <a:r>
              <a:rPr lang="en-US" altLang="en-US" dirty="0">
                <a:solidFill>
                  <a:srgbClr val="000000"/>
                </a:solidFill>
                <a:latin typeface="Lucida Console" panose="020B0609040504020204" pitchFamily="49" charset="0"/>
              </a:rPr>
              <a:t>trim</a:t>
            </a:r>
            <a:r>
              <a:rPr lang="en-US" altLang="en-US" dirty="0">
                <a:solidFill>
                  <a:srgbClr val="000000"/>
                </a:solidFill>
                <a:latin typeface="Times New Roman" panose="02020603050405020304" pitchFamily="18" charset="0"/>
              </a:rPr>
              <a:t> operates. </a:t>
            </a:r>
          </a:p>
          <a:p>
            <a:pPr>
              <a:lnSpc>
                <a:spcPct val="80000"/>
              </a:lnSpc>
            </a:pPr>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toCharArray</a:t>
            </a:r>
            <a:r>
              <a:rPr lang="en-US" altLang="en-US" dirty="0">
                <a:solidFill>
                  <a:srgbClr val="000000"/>
                </a:solidFill>
                <a:latin typeface="Times New Roman" panose="02020603050405020304" pitchFamily="18" charset="0"/>
              </a:rPr>
              <a:t> creates a new character array containing a copy of the characters in the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a:t>
            </a: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19979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7">
            <a:extLst>
              <a:ext uri="{FF2B5EF4-FFF2-40B4-BE49-F238E27FC236}">
                <a16:creationId xmlns:a16="http://schemas.microsoft.com/office/drawing/2014/main" xmlns="" id="{550D513F-2E45-4074-A2B1-B9443FD9A2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p:spPr>
      </p:pic>
      <p:sp>
        <p:nvSpPr>
          <p:cNvPr id="4" name="Footer Placeholder 3">
            <a:extLst>
              <a:ext uri="{FF2B5EF4-FFF2-40B4-BE49-F238E27FC236}">
                <a16:creationId xmlns:a16="http://schemas.microsoft.com/office/drawing/2014/main" xmlns="" id="{7B51FC82-14A2-42C0-95A0-50E82E2CC6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36859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8">
            <a:extLst>
              <a:ext uri="{FF2B5EF4-FFF2-40B4-BE49-F238E27FC236}">
                <a16:creationId xmlns:a16="http://schemas.microsoft.com/office/drawing/2014/main" xmlns="" id="{BC76CA4F-4856-4CF9-9F8E-7065D44A946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4" name="Footer Placeholder 3">
            <a:extLst>
              <a:ext uri="{FF2B5EF4-FFF2-40B4-BE49-F238E27FC236}">
                <a16:creationId xmlns:a16="http://schemas.microsoft.com/office/drawing/2014/main" xmlns="" id="{6D558456-6ABA-4571-9714-EA47ADEE0D6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93573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9">
            <a:extLst>
              <a:ext uri="{FF2B5EF4-FFF2-40B4-BE49-F238E27FC236}">
                <a16:creationId xmlns:a16="http://schemas.microsoft.com/office/drawing/2014/main" xmlns="" id="{39557DBD-9556-4E47-99E0-8F8C6C059E9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1663"/>
          </a:xfrm>
          <a:prstGeom prst="rect">
            <a:avLst/>
          </a:prstGeom>
        </p:spPr>
      </p:pic>
      <p:sp>
        <p:nvSpPr>
          <p:cNvPr id="4" name="Footer Placeholder 3">
            <a:extLst>
              <a:ext uri="{FF2B5EF4-FFF2-40B4-BE49-F238E27FC236}">
                <a16:creationId xmlns:a16="http://schemas.microsoft.com/office/drawing/2014/main" xmlns="" id="{E43F2653-5413-4292-AD9B-C3ACDD8638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3090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smtClean="0">
                <a:solidFill>
                  <a:srgbClr val="33B38C"/>
                </a:solidFill>
                <a:latin typeface="Goudy Sans Medium"/>
              </a:rPr>
              <a:t>14.3.8</a:t>
            </a:r>
            <a:r>
              <a:rPr lang="en-US" dirty="0">
                <a:solidFill>
                  <a:srgbClr val="33B38C"/>
                </a:solidFill>
                <a:latin typeface="Goudy Sans Medium"/>
              </a:rPr>
              <a:t> </a:t>
            </a:r>
            <a:r>
              <a:rPr lang="en-US" sz="3200" dirty="0" smtClean="0">
                <a:solidFill>
                  <a:srgbClr val="33B38C"/>
                </a:solidFill>
                <a:latin typeface="Lucida Console"/>
              </a:rPr>
              <a:t>String</a:t>
            </a:r>
            <a:r>
              <a:rPr lang="en-US" dirty="0" smtClean="0">
                <a:solidFill>
                  <a:srgbClr val="33B38C"/>
                </a:solidFill>
                <a:latin typeface="Goudy Sans Medium"/>
              </a:rPr>
              <a:t> Method </a:t>
            </a:r>
            <a:r>
              <a:rPr lang="en-US" sz="3200" dirty="0" err="1">
                <a:solidFill>
                  <a:srgbClr val="33B38C"/>
                </a:solidFill>
                <a:latin typeface="Lucida Console"/>
              </a:rPr>
              <a:t>valueOf</a:t>
            </a:r>
            <a:endParaRPr lang="en-US" sz="3200" dirty="0">
              <a:solidFill>
                <a:srgbClr val="33B38C"/>
              </a:solidFill>
              <a:latin typeface="Lucida Console"/>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Class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provides </a:t>
            </a:r>
            <a:r>
              <a:rPr lang="en-US" altLang="en-US" dirty="0">
                <a:solidFill>
                  <a:srgbClr val="000000"/>
                </a:solidFill>
                <a:latin typeface="Lucida Console" panose="020B0609040504020204" pitchFamily="49" charset="0"/>
              </a:rPr>
              <a:t>static</a:t>
            </a:r>
            <a:r>
              <a:rPr lang="en-US" altLang="en-US" dirty="0">
                <a:solidFill>
                  <a:srgbClr val="000000"/>
                </a:solidFill>
                <a:latin typeface="Times New Roman" panose="02020603050405020304" pitchFamily="18" charset="0"/>
              </a:rPr>
              <a:t> </a:t>
            </a:r>
            <a:r>
              <a:rPr lang="en-US" altLang="en-US" dirty="0" err="1">
                <a:solidFill>
                  <a:srgbClr val="000000"/>
                </a:solidFill>
                <a:latin typeface="Lucida Console" panose="020B0609040504020204" pitchFamily="49" charset="0"/>
              </a:rPr>
              <a:t>valueOf</a:t>
            </a:r>
            <a:r>
              <a:rPr lang="en-US" altLang="en-US" dirty="0">
                <a:solidFill>
                  <a:srgbClr val="000000"/>
                </a:solidFill>
                <a:latin typeface="Times New Roman" panose="02020603050405020304" pitchFamily="18" charset="0"/>
              </a:rPr>
              <a:t> methods that take an argument of any type and convert it to a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 </a:t>
            </a: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00942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0">
            <a:extLst>
              <a:ext uri="{FF2B5EF4-FFF2-40B4-BE49-F238E27FC236}">
                <a16:creationId xmlns:a16="http://schemas.microsoft.com/office/drawing/2014/main" xmlns="" id="{9987955A-5B01-455D-90C3-E870278DF8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xmlns="" id="{DB1FBE4A-8738-4315-BD63-888260EFF4A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60088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1">
            <a:extLst>
              <a:ext uri="{FF2B5EF4-FFF2-40B4-BE49-F238E27FC236}">
                <a16:creationId xmlns:a16="http://schemas.microsoft.com/office/drawing/2014/main" xmlns="" id="{714806D0-89BD-4038-B404-6FDFBCBD91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4" name="Footer Placeholder 3">
            <a:extLst>
              <a:ext uri="{FF2B5EF4-FFF2-40B4-BE49-F238E27FC236}">
                <a16:creationId xmlns:a16="http://schemas.microsoft.com/office/drawing/2014/main" xmlns="" id="{1B2DD5B5-5B93-4BF6-9136-0C0856A59D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9313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2">
            <a:extLst>
              <a:ext uri="{FF2B5EF4-FFF2-40B4-BE49-F238E27FC236}">
                <a16:creationId xmlns:a16="http://schemas.microsoft.com/office/drawing/2014/main" xmlns="" id="{2D12D7B6-F48A-43C4-98BD-C573D0545D5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2050"/>
            <a:ext cx="12192000" cy="4533900"/>
          </a:xfrm>
          <a:prstGeom prst="rect">
            <a:avLst/>
          </a:prstGeom>
        </p:spPr>
      </p:pic>
      <p:sp>
        <p:nvSpPr>
          <p:cNvPr id="4" name="Footer Placeholder 3">
            <a:extLst>
              <a:ext uri="{FF2B5EF4-FFF2-40B4-BE49-F238E27FC236}">
                <a16:creationId xmlns:a16="http://schemas.microsoft.com/office/drawing/2014/main" xmlns="" id="{72AB6527-4120-4BF8-A241-E8910BD4A30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6069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8102E-AC68-4D81-B3F2-143227E6CED7}"/>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14.4  </a:t>
            </a:r>
            <a:r>
              <a:rPr lang="en-US" dirty="0" smtClean="0">
                <a:solidFill>
                  <a:srgbClr val="3380E6"/>
                </a:solidFill>
                <a:latin typeface="Arial"/>
              </a:rPr>
              <a:t>Class </a:t>
            </a:r>
            <a:r>
              <a:rPr lang="en-US" dirty="0" err="1" smtClean="0">
                <a:solidFill>
                  <a:srgbClr val="3380E6"/>
                </a:solidFill>
                <a:latin typeface="Lucida Console"/>
              </a:rPr>
              <a:t>StringBuilder</a:t>
            </a:r>
            <a:endParaRPr lang="en-US" dirty="0">
              <a:solidFill>
                <a:srgbClr val="3380E6"/>
              </a:solidFill>
              <a:latin typeface="Calibri" panose="020F0502020204030204" pitchFamily="34" charset="0"/>
            </a:endParaRPr>
          </a:p>
        </p:txBody>
      </p:sp>
      <p:sp>
        <p:nvSpPr>
          <p:cNvPr id="27651" name="Text Placeholder 2">
            <a:extLst>
              <a:ext uri="{FF2B5EF4-FFF2-40B4-BE49-F238E27FC236}">
                <a16:creationId xmlns:a16="http://schemas.microsoft.com/office/drawing/2014/main" xmlns="" id="{5C533274-1FE9-44A2-B037-0553CA42DBD9}"/>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We now discuss the features of class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for creating and manipulating </a:t>
            </a:r>
            <a:r>
              <a:rPr lang="en-US" altLang="en-US" i="1" dirty="0">
                <a:solidFill>
                  <a:srgbClr val="000000"/>
                </a:solidFill>
                <a:latin typeface="Times New Roman" panose="02020603050405020304" pitchFamily="18" charset="0"/>
              </a:rPr>
              <a:t>dynamic</a:t>
            </a:r>
            <a:r>
              <a:rPr lang="en-US" altLang="en-US" dirty="0">
                <a:solidFill>
                  <a:srgbClr val="000000"/>
                </a:solidFill>
                <a:latin typeface="Times New Roman" panose="02020603050405020304" pitchFamily="18" charset="0"/>
              </a:rPr>
              <a:t> string information—that is, </a:t>
            </a:r>
            <a:r>
              <a:rPr lang="en-US" altLang="en-US" i="1" dirty="0">
                <a:solidFill>
                  <a:srgbClr val="000000"/>
                </a:solidFill>
                <a:latin typeface="Times New Roman" panose="02020603050405020304" pitchFamily="18" charset="0"/>
              </a:rPr>
              <a:t>modifiable</a:t>
            </a:r>
            <a:r>
              <a:rPr lang="en-US" altLang="en-US" dirty="0">
                <a:solidFill>
                  <a:srgbClr val="000000"/>
                </a:solidFill>
                <a:latin typeface="Times New Roman" panose="02020603050405020304" pitchFamily="18" charset="0"/>
              </a:rPr>
              <a:t> strings. </a:t>
            </a:r>
          </a:p>
          <a:p>
            <a:r>
              <a:rPr lang="en-US" altLang="en-US" dirty="0">
                <a:solidFill>
                  <a:srgbClr val="000000"/>
                </a:solidFill>
                <a:latin typeface="Times New Roman" panose="02020603050405020304" pitchFamily="18" charset="0"/>
              </a:rPr>
              <a:t>Every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is capable of storing a number of characters specified by it’s </a:t>
            </a:r>
            <a:r>
              <a:rPr lang="en-US" altLang="en-US" i="1" dirty="0">
                <a:solidFill>
                  <a:srgbClr val="000000"/>
                </a:solidFill>
                <a:latin typeface="Times New Roman" panose="02020603050405020304" pitchFamily="18" charset="0"/>
              </a:rPr>
              <a:t>capacity</a:t>
            </a:r>
            <a:r>
              <a:rPr lang="en-US" altLang="en-US" dirty="0">
                <a:solidFill>
                  <a:srgbClr val="000000"/>
                </a:solidFill>
                <a:latin typeface="Times New Roman" panose="02020603050405020304" pitchFamily="18" charset="0"/>
              </a:rPr>
              <a:t>. </a:t>
            </a:r>
          </a:p>
          <a:p>
            <a:r>
              <a:rPr lang="en-US" altLang="en-US" dirty="0">
                <a:solidFill>
                  <a:srgbClr val="000000"/>
                </a:solidFill>
                <a:latin typeface="Times New Roman" panose="02020603050405020304" pitchFamily="18" charset="0"/>
              </a:rPr>
              <a:t>If a </a:t>
            </a:r>
            <a:r>
              <a:rPr lang="en-US" altLang="en-US" dirty="0" err="1">
                <a:solidFill>
                  <a:srgbClr val="000000"/>
                </a:solidFill>
                <a:latin typeface="Lucida Console" panose="020B0609040504020204" pitchFamily="49" charset="0"/>
              </a:rPr>
              <a:t>StringBuilder</a:t>
            </a:r>
            <a:r>
              <a:rPr lang="en-US" altLang="en-US" dirty="0" err="1">
                <a:solidFill>
                  <a:srgbClr val="000000"/>
                </a:solidFill>
                <a:latin typeface="Times New Roman" panose="02020603050405020304" pitchFamily="18" charset="0"/>
              </a:rPr>
              <a:t>‘s</a:t>
            </a:r>
            <a:r>
              <a:rPr lang="en-US" altLang="en-US" dirty="0">
                <a:solidFill>
                  <a:srgbClr val="000000"/>
                </a:solidFill>
                <a:latin typeface="Times New Roman" panose="02020603050405020304" pitchFamily="18" charset="0"/>
              </a:rPr>
              <a:t> capacity is exceeded, the capacity expands to accommodate additional characters. </a:t>
            </a:r>
            <a:r>
              <a:rPr lang="en-US" altLang="en-US" dirty="0"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FDBE2D2C-5114-46D9-A5A5-91106D1C277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4419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1ECF4-433B-40E7-952B-CA77A4E73D56}"/>
              </a:ext>
            </a:extLst>
          </p:cNvPr>
          <p:cNvSpPr>
            <a:spLocks noGrp="1"/>
          </p:cNvSpPr>
          <p:nvPr>
            <p:ph type="title"/>
          </p:nvPr>
        </p:nvSpPr>
        <p:spPr/>
        <p:txBody>
          <a:bodyPr/>
          <a:lstStyle/>
          <a:p>
            <a:pPr fontAlgn="auto">
              <a:spcAft>
                <a:spcPts val="0"/>
              </a:spcAft>
              <a:defRPr/>
            </a:pPr>
            <a:r>
              <a:rPr lang="en-US" dirty="0" smtClean="0">
                <a:solidFill>
                  <a:srgbClr val="24B5A1"/>
                </a:solidFill>
                <a:latin typeface="Arial"/>
              </a:rPr>
              <a:t>14.1</a:t>
            </a:r>
            <a:r>
              <a:rPr lang="en-US" dirty="0">
                <a:solidFill>
                  <a:srgbClr val="3380E6"/>
                </a:solidFill>
                <a:latin typeface="Calibri" panose="020F0502020204030204" pitchFamily="34" charset="0"/>
              </a:rPr>
              <a:t>  Introduction</a:t>
            </a:r>
          </a:p>
        </p:txBody>
      </p:sp>
      <p:sp>
        <p:nvSpPr>
          <p:cNvPr id="14339" name="Text Placeholder 2">
            <a:extLst>
              <a:ext uri="{FF2B5EF4-FFF2-40B4-BE49-F238E27FC236}">
                <a16:creationId xmlns:a16="http://schemas.microsoft.com/office/drawing/2014/main" xmlns="" id="{A5674EEA-A6AA-4737-ADE0-15E069D87C6E}"/>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This chapter discusses class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class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and class </a:t>
            </a:r>
            <a:r>
              <a:rPr lang="en-US" altLang="en-US" dirty="0">
                <a:solidFill>
                  <a:srgbClr val="000000"/>
                </a:solidFill>
                <a:latin typeface="Lucida Console" panose="020B0609040504020204" pitchFamily="49" charset="0"/>
              </a:rPr>
              <a:t>Character</a:t>
            </a:r>
            <a:r>
              <a:rPr lang="en-US" altLang="en-US" dirty="0">
                <a:solidFill>
                  <a:srgbClr val="000000"/>
                </a:solidFill>
                <a:latin typeface="Times New Roman" panose="02020603050405020304" pitchFamily="18" charset="0"/>
              </a:rPr>
              <a:t> from the </a:t>
            </a:r>
            <a:r>
              <a:rPr lang="en-US" altLang="en-US" dirty="0" err="1">
                <a:solidFill>
                  <a:srgbClr val="000000"/>
                </a:solidFill>
                <a:latin typeface="Lucida Console" panose="020B0609040504020204" pitchFamily="49" charset="0"/>
              </a:rPr>
              <a:t>java.lang</a:t>
            </a:r>
            <a:r>
              <a:rPr lang="en-US" altLang="en-US" dirty="0">
                <a:solidFill>
                  <a:srgbClr val="000000"/>
                </a:solidFill>
                <a:latin typeface="Times New Roman" panose="02020603050405020304" pitchFamily="18" charset="0"/>
              </a:rPr>
              <a:t> package. </a:t>
            </a:r>
          </a:p>
          <a:p>
            <a:r>
              <a:rPr lang="en-US" altLang="en-US" dirty="0">
                <a:solidFill>
                  <a:srgbClr val="000000"/>
                </a:solidFill>
                <a:latin typeface="Times New Roman" panose="02020603050405020304" pitchFamily="18" charset="0"/>
              </a:rPr>
              <a:t>These classes provide the foundation for string and character manipulation in Java</a:t>
            </a:r>
            <a:r>
              <a:rPr lang="en-US" altLang="en-US" dirty="0" smtClean="0">
                <a:solidFill>
                  <a:srgbClr val="000000"/>
                </a:solidFill>
                <a:latin typeface="Times New Roman" panose="02020603050405020304" pitchFamily="18" charset="0"/>
              </a:rPr>
              <a:t>.</a:t>
            </a:r>
            <a:endParaRPr lang="en-US" altLang="en-US"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xmlns=""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197593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smtClean="0">
                <a:solidFill>
                  <a:srgbClr val="33B38C"/>
                </a:solidFill>
                <a:latin typeface="Goudy Sans Medium"/>
              </a:rPr>
              <a:t>14.4.1</a:t>
            </a:r>
            <a:r>
              <a:rPr lang="en-US" dirty="0">
                <a:solidFill>
                  <a:srgbClr val="33B38C"/>
                </a:solidFill>
                <a:latin typeface="Goudy Sans Medium"/>
              </a:rPr>
              <a:t> </a:t>
            </a:r>
            <a:r>
              <a:rPr lang="en-US" sz="3200" dirty="0" err="1" smtClean="0">
                <a:solidFill>
                  <a:srgbClr val="33B38C"/>
                </a:solidFill>
                <a:latin typeface="Lucida Console"/>
              </a:rPr>
              <a:t>StringBuilder</a:t>
            </a:r>
            <a:r>
              <a:rPr lang="en-US" dirty="0" smtClean="0">
                <a:solidFill>
                  <a:srgbClr val="33B38C"/>
                </a:solidFill>
                <a:latin typeface="Goudy Sans Medium"/>
              </a:rPr>
              <a:t> Constructor</a:t>
            </a:r>
            <a:endParaRPr lang="en-US" dirty="0">
              <a:solidFill>
                <a:srgbClr val="3380E6"/>
              </a:solidFill>
              <a:latin typeface="Calibri" panose="020F0502020204030204" pitchFamily="34" charset="0"/>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No-argument constructor creates a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with no characters in it and an initial capacity of 16 characters. </a:t>
            </a:r>
          </a:p>
          <a:p>
            <a:r>
              <a:rPr lang="en-US" altLang="en-US" dirty="0">
                <a:solidFill>
                  <a:srgbClr val="000000"/>
                </a:solidFill>
                <a:latin typeface="Times New Roman" panose="02020603050405020304" pitchFamily="18" charset="0"/>
              </a:rPr>
              <a:t>Constructor that takes an integer argument creates a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with no characters in it and the initial capacity specified by the integer argument. </a:t>
            </a:r>
          </a:p>
          <a:p>
            <a:r>
              <a:rPr lang="en-US" altLang="en-US" dirty="0">
                <a:solidFill>
                  <a:srgbClr val="000000"/>
                </a:solidFill>
                <a:latin typeface="Times New Roman" panose="02020603050405020304" pitchFamily="18" charset="0"/>
              </a:rPr>
              <a:t>Constructor that takes a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argument creates a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containing the characters in the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argument.  The initial capacity is the number of characters in the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argument plus 16. </a:t>
            </a:r>
          </a:p>
          <a:p>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toString</a:t>
            </a:r>
            <a:r>
              <a:rPr lang="en-US" altLang="en-US" dirty="0">
                <a:solidFill>
                  <a:srgbClr val="000000"/>
                </a:solidFill>
                <a:latin typeface="Times New Roman" panose="02020603050405020304" pitchFamily="18" charset="0"/>
              </a:rPr>
              <a:t> of class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returns the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contents as a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a:t>
            </a: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461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6">
            <a:extLst>
              <a:ext uri="{FF2B5EF4-FFF2-40B4-BE49-F238E27FC236}">
                <a16:creationId xmlns:a16="http://schemas.microsoft.com/office/drawing/2014/main" xmlns="" id="{C029F126-D78C-4F20-B50C-5E911AF8D73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1475" y="0"/>
            <a:ext cx="11447463" cy="6858000"/>
          </a:xfrm>
          <a:prstGeom prst="rect">
            <a:avLst/>
          </a:prstGeom>
        </p:spPr>
      </p:pic>
      <p:sp>
        <p:nvSpPr>
          <p:cNvPr id="4" name="Footer Placeholder 3">
            <a:extLst>
              <a:ext uri="{FF2B5EF4-FFF2-40B4-BE49-F238E27FC236}">
                <a16:creationId xmlns:a16="http://schemas.microsoft.com/office/drawing/2014/main" xmlns="" id="{DE7E477D-E488-470E-B9AA-A6C725DB64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62383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smtClean="0">
                <a:solidFill>
                  <a:srgbClr val="33B38C"/>
                </a:solidFill>
                <a:latin typeface="Goudy Sans Medium"/>
              </a:rPr>
              <a:t>14.4.2</a:t>
            </a:r>
            <a:r>
              <a:rPr lang="en-US" dirty="0">
                <a:solidFill>
                  <a:srgbClr val="33B38C"/>
                </a:solidFill>
                <a:latin typeface="Goudy Sans Medium"/>
              </a:rPr>
              <a:t> </a:t>
            </a:r>
            <a:r>
              <a:rPr lang="en-US" sz="3200" dirty="0" err="1" smtClean="0">
                <a:solidFill>
                  <a:srgbClr val="33B38C"/>
                </a:solidFill>
                <a:latin typeface="Lucida Console"/>
              </a:rPr>
              <a:t>StringBuilder</a:t>
            </a:r>
            <a:r>
              <a:rPr lang="en-US" dirty="0" smtClean="0">
                <a:solidFill>
                  <a:srgbClr val="33B38C"/>
                </a:solidFill>
                <a:latin typeface="Goudy Sans Medium"/>
              </a:rPr>
              <a:t> Methods </a:t>
            </a:r>
            <a:r>
              <a:rPr lang="en-US" sz="3200" dirty="0">
                <a:solidFill>
                  <a:srgbClr val="33B38C"/>
                </a:solidFill>
                <a:latin typeface="Lucida Console"/>
              </a:rPr>
              <a:t>length</a:t>
            </a:r>
            <a:r>
              <a:rPr lang="en-US" dirty="0" smtClean="0">
                <a:solidFill>
                  <a:srgbClr val="33B38C"/>
                </a:solidFill>
                <a:latin typeface="Goudy Sans Medium"/>
              </a:rPr>
              <a:t>, </a:t>
            </a:r>
            <a:r>
              <a:rPr lang="en-US" sz="3200" dirty="0">
                <a:solidFill>
                  <a:srgbClr val="33B38C"/>
                </a:solidFill>
                <a:latin typeface="Lucida Console"/>
              </a:rPr>
              <a:t>capacity</a:t>
            </a:r>
            <a:r>
              <a:rPr lang="en-US" dirty="0" smtClean="0">
                <a:solidFill>
                  <a:srgbClr val="33B38C"/>
                </a:solidFill>
                <a:latin typeface="Goudy Sans Medium"/>
              </a:rPr>
              <a:t>, </a:t>
            </a:r>
            <a:r>
              <a:rPr lang="en-US" sz="3200" dirty="0" err="1">
                <a:solidFill>
                  <a:srgbClr val="33B38C"/>
                </a:solidFill>
                <a:latin typeface="Lucida Console"/>
              </a:rPr>
              <a:t>setLength</a:t>
            </a:r>
            <a:r>
              <a:rPr lang="en-US" dirty="0" smtClean="0">
                <a:solidFill>
                  <a:srgbClr val="33B38C"/>
                </a:solidFill>
                <a:latin typeface="Goudy Sans Medium"/>
              </a:rPr>
              <a:t> and </a:t>
            </a:r>
            <a:r>
              <a:rPr lang="en-US" sz="3200" dirty="0" err="1">
                <a:solidFill>
                  <a:srgbClr val="33B38C"/>
                </a:solidFill>
                <a:latin typeface="Lucida Console"/>
              </a:rPr>
              <a:t>ensureCapacity</a:t>
            </a:r>
            <a:endParaRPr lang="en-US" sz="3200" dirty="0">
              <a:solidFill>
                <a:srgbClr val="33B38C"/>
              </a:solidFill>
              <a:latin typeface="Lucida Console"/>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pPr>
              <a:lnSpc>
                <a:spcPct val="90000"/>
              </a:lnSpc>
            </a:pPr>
            <a:r>
              <a:rPr lang="en-US" altLang="en-US" dirty="0">
                <a:solidFill>
                  <a:srgbClr val="000000"/>
                </a:solidFill>
                <a:latin typeface="Times New Roman" panose="02020603050405020304" pitchFamily="18" charset="0"/>
              </a:rPr>
              <a:t>Methods </a:t>
            </a:r>
            <a:r>
              <a:rPr lang="en-US" altLang="en-US" dirty="0">
                <a:solidFill>
                  <a:srgbClr val="000000"/>
                </a:solidFill>
                <a:latin typeface="Lucida Console" panose="020B0609040504020204" pitchFamily="49" charset="0"/>
              </a:rPr>
              <a:t>length</a:t>
            </a:r>
            <a:r>
              <a:rPr lang="en-US" altLang="en-US" dirty="0">
                <a:solidFill>
                  <a:srgbClr val="000000"/>
                </a:solidFill>
                <a:latin typeface="Times New Roman" panose="02020603050405020304" pitchFamily="18" charset="0"/>
              </a:rPr>
              <a:t> and </a:t>
            </a:r>
            <a:r>
              <a:rPr lang="en-US" altLang="en-US" dirty="0">
                <a:solidFill>
                  <a:srgbClr val="000000"/>
                </a:solidFill>
                <a:latin typeface="Lucida Console" panose="020B0609040504020204" pitchFamily="49" charset="0"/>
              </a:rPr>
              <a:t>capacity</a:t>
            </a:r>
            <a:r>
              <a:rPr lang="en-US" altLang="en-US" dirty="0">
                <a:solidFill>
                  <a:srgbClr val="000000"/>
                </a:solidFill>
                <a:latin typeface="Times New Roman" panose="02020603050405020304" pitchFamily="18" charset="0"/>
              </a:rPr>
              <a:t> return the number of characters currently in a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and the number of characters that can be stored in a without allocating more memory, respectively. </a:t>
            </a:r>
          </a:p>
          <a:p>
            <a:pPr>
              <a:lnSpc>
                <a:spcPct val="90000"/>
              </a:lnSpc>
            </a:pPr>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ensureCapacity</a:t>
            </a:r>
            <a:r>
              <a:rPr lang="en-US" altLang="en-US" dirty="0">
                <a:solidFill>
                  <a:srgbClr val="000000"/>
                </a:solidFill>
                <a:latin typeface="Times New Roman" panose="02020603050405020304" pitchFamily="18" charset="0"/>
              </a:rPr>
              <a:t> guarantees that a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has at least the specified capacity. </a:t>
            </a:r>
          </a:p>
          <a:p>
            <a:pPr>
              <a:lnSpc>
                <a:spcPct val="90000"/>
              </a:lnSpc>
            </a:pPr>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setLength</a:t>
            </a:r>
            <a:r>
              <a:rPr lang="en-US" altLang="en-US" dirty="0">
                <a:solidFill>
                  <a:srgbClr val="000000"/>
                </a:solidFill>
                <a:latin typeface="Times New Roman" panose="02020603050405020304" pitchFamily="18" charset="0"/>
              </a:rPr>
              <a:t> increases or decreases the length of a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a:t>
            </a:r>
          </a:p>
          <a:p>
            <a:pPr lvl="1">
              <a:lnSpc>
                <a:spcPct val="90000"/>
              </a:lnSpc>
            </a:pPr>
            <a:r>
              <a:rPr lang="en-US" altLang="en-US" dirty="0">
                <a:solidFill>
                  <a:srgbClr val="000000"/>
                </a:solidFill>
                <a:latin typeface="Times New Roman" panose="02020603050405020304" pitchFamily="18" charset="0"/>
              </a:rPr>
              <a:t>If the specified length is less than the current number of characters, the buffer is truncated to the specified length. </a:t>
            </a:r>
          </a:p>
          <a:p>
            <a:pPr lvl="1">
              <a:lnSpc>
                <a:spcPct val="90000"/>
              </a:lnSpc>
            </a:pPr>
            <a:r>
              <a:rPr lang="en-US" altLang="en-US" dirty="0">
                <a:solidFill>
                  <a:srgbClr val="000000"/>
                </a:solidFill>
                <a:latin typeface="Times New Roman" panose="02020603050405020304" pitchFamily="18" charset="0"/>
              </a:rPr>
              <a:t>If the specified length is greater than the number of characters, </a:t>
            </a:r>
            <a:r>
              <a:rPr lang="en-US" altLang="en-US" dirty="0">
                <a:solidFill>
                  <a:srgbClr val="000000"/>
                </a:solidFill>
                <a:latin typeface="Lucida Console" panose="020B0609040504020204" pitchFamily="49" charset="0"/>
              </a:rPr>
              <a:t>null</a:t>
            </a:r>
            <a:r>
              <a:rPr lang="en-US" altLang="en-US" dirty="0">
                <a:solidFill>
                  <a:srgbClr val="000000"/>
                </a:solidFill>
                <a:latin typeface="Times New Roman" panose="02020603050405020304" pitchFamily="18" charset="0"/>
              </a:rPr>
              <a:t> characters  are appended until the total number of characters in the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is equal to the specified length.</a:t>
            </a: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99508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7">
            <a:extLst>
              <a:ext uri="{FF2B5EF4-FFF2-40B4-BE49-F238E27FC236}">
                <a16:creationId xmlns:a16="http://schemas.microsoft.com/office/drawing/2014/main" xmlns="" id="{6A65E332-1FB5-47E5-A33F-50771006E42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p:spPr>
      </p:pic>
      <p:sp>
        <p:nvSpPr>
          <p:cNvPr id="4" name="Footer Placeholder 3">
            <a:extLst>
              <a:ext uri="{FF2B5EF4-FFF2-40B4-BE49-F238E27FC236}">
                <a16:creationId xmlns:a16="http://schemas.microsoft.com/office/drawing/2014/main" xmlns="" id="{684159C9-0F53-4E74-B31C-2BF448CF50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88024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8">
            <a:extLst>
              <a:ext uri="{FF2B5EF4-FFF2-40B4-BE49-F238E27FC236}">
                <a16:creationId xmlns:a16="http://schemas.microsoft.com/office/drawing/2014/main" xmlns="" id="{F818C1A8-E80F-4C9F-8E46-9EA7CB15836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33475"/>
            <a:ext cx="12192000" cy="4591050"/>
          </a:xfrm>
          <a:prstGeom prst="rect">
            <a:avLst/>
          </a:prstGeom>
        </p:spPr>
      </p:pic>
      <p:sp>
        <p:nvSpPr>
          <p:cNvPr id="4" name="Footer Placeholder 3">
            <a:extLst>
              <a:ext uri="{FF2B5EF4-FFF2-40B4-BE49-F238E27FC236}">
                <a16:creationId xmlns:a16="http://schemas.microsoft.com/office/drawing/2014/main" xmlns="" id="{69194467-93FE-4682-8C51-94DE215733C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70823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smtClean="0">
                <a:solidFill>
                  <a:srgbClr val="33B38C"/>
                </a:solidFill>
                <a:latin typeface="Goudy Sans Medium"/>
              </a:rPr>
              <a:t>14.4.3</a:t>
            </a:r>
            <a:r>
              <a:rPr lang="en-US" dirty="0">
                <a:solidFill>
                  <a:srgbClr val="33B38C"/>
                </a:solidFill>
                <a:latin typeface="Goudy Sans Medium"/>
              </a:rPr>
              <a:t> </a:t>
            </a:r>
            <a:r>
              <a:rPr lang="en-US" sz="3200" dirty="0" err="1" smtClean="0">
                <a:solidFill>
                  <a:srgbClr val="33B38C"/>
                </a:solidFill>
                <a:latin typeface="Lucida Console"/>
              </a:rPr>
              <a:t>StringBuilder</a:t>
            </a:r>
            <a:r>
              <a:rPr lang="en-US" dirty="0" smtClean="0">
                <a:solidFill>
                  <a:srgbClr val="33B38C"/>
                </a:solidFill>
                <a:latin typeface="Goudy Sans Medium"/>
              </a:rPr>
              <a:t> Methods </a:t>
            </a:r>
            <a:r>
              <a:rPr lang="en-US" sz="3200" dirty="0" err="1" smtClean="0">
                <a:solidFill>
                  <a:srgbClr val="33B38C"/>
                </a:solidFill>
                <a:latin typeface="Lucida Console"/>
              </a:rPr>
              <a:t>CharAt</a:t>
            </a:r>
            <a:r>
              <a:rPr lang="en-US" dirty="0" smtClean="0">
                <a:solidFill>
                  <a:srgbClr val="33B38C"/>
                </a:solidFill>
                <a:latin typeface="Goudy Sans Medium"/>
              </a:rPr>
              <a:t>, </a:t>
            </a:r>
            <a:r>
              <a:rPr lang="en-US" sz="3200" dirty="0" err="1" smtClean="0">
                <a:solidFill>
                  <a:srgbClr val="33B38C"/>
                </a:solidFill>
                <a:latin typeface="Lucida Console"/>
              </a:rPr>
              <a:t>setCharAt</a:t>
            </a:r>
            <a:r>
              <a:rPr lang="en-US" dirty="0" smtClean="0">
                <a:solidFill>
                  <a:srgbClr val="33B38C"/>
                </a:solidFill>
                <a:latin typeface="Goudy Sans Medium"/>
              </a:rPr>
              <a:t>, </a:t>
            </a:r>
            <a:r>
              <a:rPr lang="en-US" sz="3200" dirty="0" err="1" smtClean="0">
                <a:solidFill>
                  <a:srgbClr val="33B38C"/>
                </a:solidFill>
                <a:latin typeface="Lucida Console"/>
              </a:rPr>
              <a:t>getChars</a:t>
            </a:r>
            <a:r>
              <a:rPr lang="en-US" sz="3200" dirty="0" smtClean="0">
                <a:solidFill>
                  <a:srgbClr val="33B38C"/>
                </a:solidFill>
                <a:latin typeface="Lucida Console"/>
              </a:rPr>
              <a:t> </a:t>
            </a:r>
            <a:r>
              <a:rPr lang="en-US" dirty="0" smtClean="0">
                <a:solidFill>
                  <a:srgbClr val="33B38C"/>
                </a:solidFill>
                <a:latin typeface="Goudy Sans Medium"/>
              </a:rPr>
              <a:t>and </a:t>
            </a:r>
            <a:r>
              <a:rPr lang="en-US" sz="3200" dirty="0" smtClean="0">
                <a:solidFill>
                  <a:srgbClr val="33B38C"/>
                </a:solidFill>
                <a:latin typeface="Lucida Console"/>
              </a:rPr>
              <a:t>reverse</a:t>
            </a:r>
            <a:endParaRPr lang="en-US" sz="3200" dirty="0">
              <a:solidFill>
                <a:srgbClr val="33B38C"/>
              </a:solidFill>
              <a:latin typeface="Lucida Console"/>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pPr>
              <a:lnSpc>
                <a:spcPct val="80000"/>
              </a:lnSpc>
            </a:pPr>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charAt</a:t>
            </a:r>
            <a:r>
              <a:rPr lang="en-US" altLang="en-US" dirty="0">
                <a:solidFill>
                  <a:srgbClr val="000000"/>
                </a:solidFill>
                <a:latin typeface="Times New Roman" panose="02020603050405020304" pitchFamily="18" charset="0"/>
              </a:rPr>
              <a:t> takes an integer argument and returns the character in the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at that index. </a:t>
            </a:r>
          </a:p>
          <a:p>
            <a:pPr>
              <a:lnSpc>
                <a:spcPct val="80000"/>
              </a:lnSpc>
            </a:pPr>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getChars</a:t>
            </a:r>
            <a:r>
              <a:rPr lang="en-US" altLang="en-US" dirty="0">
                <a:solidFill>
                  <a:srgbClr val="000000"/>
                </a:solidFill>
                <a:latin typeface="Times New Roman" panose="02020603050405020304" pitchFamily="18" charset="0"/>
              </a:rPr>
              <a:t> copies characters from a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into the character array argument. </a:t>
            </a:r>
          </a:p>
          <a:p>
            <a:pPr lvl="1">
              <a:lnSpc>
                <a:spcPct val="80000"/>
              </a:lnSpc>
            </a:pPr>
            <a:r>
              <a:rPr lang="en-US" altLang="en-US" dirty="0">
                <a:solidFill>
                  <a:srgbClr val="000000"/>
                </a:solidFill>
                <a:latin typeface="Times New Roman" panose="02020603050405020304" pitchFamily="18" charset="0"/>
              </a:rPr>
              <a:t>Four arguments—the starting index from which characters should be copied, the index one past the last character to be copied, the character array into which the characters are to be copied and the starting location in the character array where the first character should be placed. </a:t>
            </a:r>
          </a:p>
          <a:p>
            <a:pPr>
              <a:lnSpc>
                <a:spcPct val="80000"/>
              </a:lnSpc>
            </a:pPr>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setCharAt</a:t>
            </a:r>
            <a:r>
              <a:rPr lang="en-US" altLang="en-US" dirty="0">
                <a:solidFill>
                  <a:srgbClr val="000000"/>
                </a:solidFill>
                <a:latin typeface="Times New Roman" panose="02020603050405020304" pitchFamily="18" charset="0"/>
              </a:rPr>
              <a:t> takes an integer and a character argument and sets the character at the specified position in the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to the character argument. </a:t>
            </a:r>
          </a:p>
          <a:p>
            <a:pPr>
              <a:lnSpc>
                <a:spcPct val="80000"/>
              </a:lnSpc>
            </a:pPr>
            <a:r>
              <a:rPr lang="en-US" altLang="en-US" dirty="0">
                <a:solidFill>
                  <a:srgbClr val="000000"/>
                </a:solidFill>
                <a:latin typeface="Times New Roman" panose="02020603050405020304" pitchFamily="18" charset="0"/>
              </a:rPr>
              <a:t>Method </a:t>
            </a:r>
            <a:r>
              <a:rPr lang="en-US" altLang="en-US" dirty="0">
                <a:solidFill>
                  <a:srgbClr val="000000"/>
                </a:solidFill>
                <a:latin typeface="Lucida Console" panose="020B0609040504020204" pitchFamily="49" charset="0"/>
              </a:rPr>
              <a:t>reverse</a:t>
            </a:r>
            <a:r>
              <a:rPr lang="en-US" altLang="en-US" dirty="0">
                <a:solidFill>
                  <a:srgbClr val="000000"/>
                </a:solidFill>
                <a:latin typeface="Times New Roman" panose="02020603050405020304" pitchFamily="18" charset="0"/>
              </a:rPr>
              <a:t> reverses the contents of the </a:t>
            </a:r>
            <a:r>
              <a:rPr lang="en-US" altLang="en-US" dirty="0" err="1">
                <a:solidFill>
                  <a:srgbClr val="000000"/>
                </a:solidFill>
                <a:latin typeface="Lucida Console" panose="020B0609040504020204" pitchFamily="49" charset="0"/>
              </a:rPr>
              <a:t>StringBuilder</a:t>
            </a:r>
            <a:r>
              <a:rPr lang="en-US" altLang="en-US" dirty="0" smtClean="0">
                <a:solidFill>
                  <a:srgbClr val="000000"/>
                </a:solidFill>
                <a:latin typeface="Times New Roman" panose="02020603050405020304" pitchFamily="18" charset="0"/>
              </a:rPr>
              <a:t>.</a:t>
            </a:r>
            <a:endParaRPr lang="en-US" altLang="en-US"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1585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0">
            <a:extLst>
              <a:ext uri="{FF2B5EF4-FFF2-40B4-BE49-F238E27FC236}">
                <a16:creationId xmlns:a16="http://schemas.microsoft.com/office/drawing/2014/main" xmlns="" id="{B9996D4B-7FE0-42CD-A009-D698148F12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4" name="Footer Placeholder 3">
            <a:extLst>
              <a:ext uri="{FF2B5EF4-FFF2-40B4-BE49-F238E27FC236}">
                <a16:creationId xmlns:a16="http://schemas.microsoft.com/office/drawing/2014/main" xmlns="" id="{FAD03BE2-E015-4E92-A087-58C1B5D3742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09744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1">
            <a:extLst>
              <a:ext uri="{FF2B5EF4-FFF2-40B4-BE49-F238E27FC236}">
                <a16:creationId xmlns:a16="http://schemas.microsoft.com/office/drawing/2014/main" xmlns="" id="{C325E9D1-6958-418D-8FFC-47EB718BB96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4" name="Footer Placeholder 3">
            <a:extLst>
              <a:ext uri="{FF2B5EF4-FFF2-40B4-BE49-F238E27FC236}">
                <a16:creationId xmlns:a16="http://schemas.microsoft.com/office/drawing/2014/main" xmlns="" id="{141532FE-8AA6-4853-AE37-BD98CE30E4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883512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2">
            <a:extLst>
              <a:ext uri="{FF2B5EF4-FFF2-40B4-BE49-F238E27FC236}">
                <a16:creationId xmlns:a16="http://schemas.microsoft.com/office/drawing/2014/main" xmlns="" id="{C9DDEF37-CA57-410F-802E-4E35F73273F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96950"/>
            <a:ext cx="12192000" cy="4862513"/>
          </a:xfrm>
          <a:prstGeom prst="rect">
            <a:avLst/>
          </a:prstGeom>
        </p:spPr>
      </p:pic>
      <p:sp>
        <p:nvSpPr>
          <p:cNvPr id="4" name="Footer Placeholder 3">
            <a:extLst>
              <a:ext uri="{FF2B5EF4-FFF2-40B4-BE49-F238E27FC236}">
                <a16:creationId xmlns:a16="http://schemas.microsoft.com/office/drawing/2014/main" xmlns="" id="{FA79DA0B-78F4-46FF-9103-90F8F32ED9A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3888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smtClean="0">
                <a:solidFill>
                  <a:srgbClr val="33B38C"/>
                </a:solidFill>
                <a:latin typeface="Goudy Sans Medium"/>
              </a:rPr>
              <a:t>14.4.4</a:t>
            </a:r>
            <a:r>
              <a:rPr lang="en-US" dirty="0">
                <a:solidFill>
                  <a:srgbClr val="33B38C"/>
                </a:solidFill>
                <a:latin typeface="Goudy Sans Medium"/>
              </a:rPr>
              <a:t> </a:t>
            </a:r>
            <a:r>
              <a:rPr lang="en-US" sz="3200" dirty="0" err="1" smtClean="0">
                <a:solidFill>
                  <a:srgbClr val="33B38C"/>
                </a:solidFill>
                <a:latin typeface="Lucida Console"/>
              </a:rPr>
              <a:t>StringBuilder</a:t>
            </a:r>
            <a:r>
              <a:rPr lang="en-US" dirty="0" smtClean="0">
                <a:solidFill>
                  <a:srgbClr val="33B38C"/>
                </a:solidFill>
                <a:latin typeface="Goudy Sans Medium"/>
              </a:rPr>
              <a:t> append Methods</a:t>
            </a:r>
            <a:endParaRPr lang="en-US" sz="3200" dirty="0">
              <a:solidFill>
                <a:srgbClr val="33B38C"/>
              </a:solidFill>
              <a:latin typeface="Lucida Console"/>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r>
              <a:rPr lang="en-US" altLang="en-US" i="1" dirty="0">
                <a:solidFill>
                  <a:srgbClr val="000000"/>
                </a:solidFill>
                <a:latin typeface="Times New Roman" panose="02020603050405020304" pitchFamily="18" charset="0"/>
              </a:rPr>
              <a:t>Overloaded</a:t>
            </a:r>
            <a:r>
              <a:rPr lang="en-US" altLang="en-US" dirty="0">
                <a:solidFill>
                  <a:srgbClr val="000000"/>
                </a:solidFill>
                <a:latin typeface="Times New Roman" panose="02020603050405020304" pitchFamily="18" charset="0"/>
              </a:rPr>
              <a:t> </a:t>
            </a:r>
            <a:r>
              <a:rPr lang="en-US" altLang="en-US" dirty="0">
                <a:solidFill>
                  <a:srgbClr val="0000FF"/>
                </a:solidFill>
                <a:latin typeface="LucidaSansTypewriter" pitchFamily="49" charset="0"/>
              </a:rPr>
              <a:t>append</a:t>
            </a:r>
            <a:r>
              <a:rPr lang="en-US" altLang="en-US" dirty="0">
                <a:solidFill>
                  <a:srgbClr val="000000"/>
                </a:solidFill>
                <a:latin typeface="Times New Roman" panose="02020603050405020304" pitchFamily="18" charset="0"/>
              </a:rPr>
              <a:t> methods allow values of various types to be appended to the end of a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a:t>
            </a:r>
          </a:p>
          <a:p>
            <a:r>
              <a:rPr lang="en-US" altLang="en-US" dirty="0">
                <a:solidFill>
                  <a:srgbClr val="000000"/>
                </a:solidFill>
                <a:latin typeface="Times New Roman" panose="02020603050405020304" pitchFamily="18" charset="0"/>
              </a:rPr>
              <a:t>Versions are provided for each of the primitive types and for character arrays,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s, </a:t>
            </a:r>
            <a:r>
              <a:rPr lang="en-US" altLang="en-US" dirty="0">
                <a:solidFill>
                  <a:srgbClr val="000000"/>
                </a:solidFill>
                <a:latin typeface="Lucida Console" panose="020B0609040504020204" pitchFamily="49" charset="0"/>
              </a:rPr>
              <a:t>Object</a:t>
            </a:r>
            <a:r>
              <a:rPr lang="en-US" altLang="en-US" dirty="0">
                <a:solidFill>
                  <a:srgbClr val="000000"/>
                </a:solidFill>
                <a:latin typeface="Times New Roman" panose="02020603050405020304" pitchFamily="18" charset="0"/>
              </a:rPr>
              <a:t>s, and more. </a:t>
            </a: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713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1ECF4-433B-40E7-952B-CA77A4E73D56}"/>
              </a:ext>
            </a:extLst>
          </p:cNvPr>
          <p:cNvSpPr>
            <a:spLocks noGrp="1"/>
          </p:cNvSpPr>
          <p:nvPr>
            <p:ph type="title"/>
          </p:nvPr>
        </p:nvSpPr>
        <p:spPr/>
        <p:txBody>
          <a:bodyPr/>
          <a:lstStyle/>
          <a:p>
            <a:pPr fontAlgn="auto">
              <a:spcAft>
                <a:spcPts val="0"/>
              </a:spcAft>
              <a:defRPr/>
            </a:pPr>
            <a:r>
              <a:rPr lang="en-US" dirty="0">
                <a:solidFill>
                  <a:srgbClr val="24B5A1"/>
                </a:solidFill>
                <a:latin typeface="Arial"/>
              </a:rPr>
              <a:t>14.2  </a:t>
            </a:r>
            <a:r>
              <a:rPr lang="en-US" dirty="0">
                <a:solidFill>
                  <a:srgbClr val="3380E6"/>
                </a:solidFill>
                <a:latin typeface="Arial"/>
              </a:rPr>
              <a:t>Fundamentals of Characters and Strings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5674EEA-A6AA-4737-ADE0-15E069D87C6E}"/>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A program may contain </a:t>
            </a:r>
            <a:r>
              <a:rPr lang="en-US" altLang="en-US" dirty="0">
                <a:solidFill>
                  <a:srgbClr val="0000FF"/>
                </a:solidFill>
                <a:latin typeface="Times New Roman" panose="02020603050405020304" pitchFamily="18" charset="0"/>
              </a:rPr>
              <a:t>character literals</a:t>
            </a:r>
            <a:r>
              <a:rPr lang="en-US" altLang="en-US" dirty="0">
                <a:solidFill>
                  <a:srgbClr val="000000"/>
                </a:solidFill>
                <a:latin typeface="Times New Roman" panose="02020603050405020304" pitchFamily="18" charset="0"/>
              </a:rPr>
              <a:t>. </a:t>
            </a:r>
          </a:p>
          <a:p>
            <a:pPr lvl="1"/>
            <a:r>
              <a:rPr lang="en-US" altLang="en-US" dirty="0">
                <a:solidFill>
                  <a:srgbClr val="000000"/>
                </a:solidFill>
                <a:latin typeface="Times New Roman" panose="02020603050405020304" pitchFamily="18" charset="0"/>
              </a:rPr>
              <a:t>An integer value represented as a character in single quotes. </a:t>
            </a:r>
          </a:p>
          <a:p>
            <a:pPr lvl="1"/>
            <a:r>
              <a:rPr lang="en-US" altLang="en-US" dirty="0">
                <a:solidFill>
                  <a:srgbClr val="000000"/>
                </a:solidFill>
                <a:latin typeface="Times New Roman" panose="02020603050405020304" pitchFamily="18" charset="0"/>
              </a:rPr>
              <a:t>The value of a character literal is the integer value of the character in the </a:t>
            </a:r>
            <a:r>
              <a:rPr lang="en-US" altLang="en-US" dirty="0">
                <a:solidFill>
                  <a:srgbClr val="0000FF"/>
                </a:solidFill>
                <a:latin typeface="Times New Roman" panose="02020603050405020304" pitchFamily="18" charset="0"/>
              </a:rPr>
              <a:t>Unicode character set</a:t>
            </a:r>
            <a:r>
              <a:rPr lang="en-US" altLang="en-US" dirty="0">
                <a:solidFill>
                  <a:srgbClr val="000000"/>
                </a:solidFill>
                <a:latin typeface="Times New Roman" panose="02020603050405020304" pitchFamily="18" charset="0"/>
              </a:rPr>
              <a:t>. </a:t>
            </a:r>
          </a:p>
          <a:p>
            <a:r>
              <a:rPr lang="en-US" altLang="en-US" dirty="0">
                <a:solidFill>
                  <a:srgbClr val="0000FF"/>
                </a:solidFill>
                <a:latin typeface="Times New Roman" panose="02020603050405020304" pitchFamily="18" charset="0"/>
              </a:rPr>
              <a:t>String literals</a:t>
            </a:r>
            <a:r>
              <a:rPr lang="en-US" altLang="en-US" dirty="0">
                <a:solidFill>
                  <a:srgbClr val="000000"/>
                </a:solidFill>
                <a:latin typeface="Times New Roman" panose="02020603050405020304" pitchFamily="18" charset="0"/>
              </a:rPr>
              <a:t> (stored in memory as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objects) are written as a sequence of characters in double quotation marks.</a:t>
            </a:r>
          </a:p>
        </p:txBody>
      </p:sp>
      <p:sp>
        <p:nvSpPr>
          <p:cNvPr id="4" name="Footer Placeholder 3">
            <a:extLst>
              <a:ext uri="{FF2B5EF4-FFF2-40B4-BE49-F238E27FC236}">
                <a16:creationId xmlns:a16="http://schemas.microsoft.com/office/drawing/2014/main" xmlns=""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791762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3">
            <a:extLst>
              <a:ext uri="{FF2B5EF4-FFF2-40B4-BE49-F238E27FC236}">
                <a16:creationId xmlns:a16="http://schemas.microsoft.com/office/drawing/2014/main" xmlns="" id="{06D46200-7063-41BF-A9F8-5F3DBC95B9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4" name="Footer Placeholder 3">
            <a:extLst>
              <a:ext uri="{FF2B5EF4-FFF2-40B4-BE49-F238E27FC236}">
                <a16:creationId xmlns:a16="http://schemas.microsoft.com/office/drawing/2014/main" xmlns="" id="{4F0D19A6-BFA4-4DB2-BA75-C182FDF53D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35292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4">
            <a:extLst>
              <a:ext uri="{FF2B5EF4-FFF2-40B4-BE49-F238E27FC236}">
                <a16:creationId xmlns:a16="http://schemas.microsoft.com/office/drawing/2014/main" xmlns="" id="{B65A8901-C4D3-4224-9A26-CB8FF65A7C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4" name="Footer Placeholder 3">
            <a:extLst>
              <a:ext uri="{FF2B5EF4-FFF2-40B4-BE49-F238E27FC236}">
                <a16:creationId xmlns:a16="http://schemas.microsoft.com/office/drawing/2014/main" xmlns="" id="{C14025F5-FCFB-476A-BF00-72A1F3B4ECE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17495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5">
            <a:extLst>
              <a:ext uri="{FF2B5EF4-FFF2-40B4-BE49-F238E27FC236}">
                <a16:creationId xmlns:a16="http://schemas.microsoft.com/office/drawing/2014/main" xmlns="" id="{A4CA17C0-A2C8-456D-AD32-B9E7322EF06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4" name="Footer Placeholder 3">
            <a:extLst>
              <a:ext uri="{FF2B5EF4-FFF2-40B4-BE49-F238E27FC236}">
                <a16:creationId xmlns:a16="http://schemas.microsoft.com/office/drawing/2014/main" xmlns="" id="{23D21DAE-22C0-44E5-91CC-9A5B175B83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40926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smtClean="0">
                <a:solidFill>
                  <a:srgbClr val="33B38C"/>
                </a:solidFill>
                <a:latin typeface="Goudy Sans Medium"/>
              </a:rPr>
              <a:t>14.4.5</a:t>
            </a:r>
            <a:r>
              <a:rPr lang="en-US" dirty="0">
                <a:solidFill>
                  <a:srgbClr val="33B38C"/>
                </a:solidFill>
                <a:latin typeface="Goudy Sans Medium"/>
              </a:rPr>
              <a:t> </a:t>
            </a:r>
            <a:r>
              <a:rPr lang="en-US" sz="3200" dirty="0" err="1" smtClean="0">
                <a:solidFill>
                  <a:srgbClr val="33B38C"/>
                </a:solidFill>
                <a:latin typeface="Lucida Console"/>
              </a:rPr>
              <a:t>StringBuilder</a:t>
            </a:r>
            <a:r>
              <a:rPr lang="en-US" dirty="0" smtClean="0">
                <a:solidFill>
                  <a:srgbClr val="33B38C"/>
                </a:solidFill>
                <a:latin typeface="Goudy Sans Medium"/>
              </a:rPr>
              <a:t> Insertion and Deletion Methods</a:t>
            </a:r>
            <a:endParaRPr lang="en-US" sz="3200" dirty="0">
              <a:solidFill>
                <a:srgbClr val="33B38C"/>
              </a:solidFill>
              <a:latin typeface="Lucida Console"/>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pPr>
              <a:lnSpc>
                <a:spcPct val="90000"/>
              </a:lnSpc>
            </a:pPr>
            <a:r>
              <a:rPr lang="en-US" altLang="en-US" dirty="0">
                <a:solidFill>
                  <a:srgbClr val="000000"/>
                </a:solidFill>
                <a:latin typeface="Times New Roman" panose="02020603050405020304" pitchFamily="18" charset="0"/>
              </a:rPr>
              <a:t>Overloaded </a:t>
            </a:r>
            <a:r>
              <a:rPr lang="en-US" altLang="en-US" dirty="0">
                <a:solidFill>
                  <a:srgbClr val="000000"/>
                </a:solidFill>
                <a:latin typeface="Lucida Console" panose="020B0609040504020204" pitchFamily="49" charset="0"/>
              </a:rPr>
              <a:t>insert</a:t>
            </a:r>
            <a:r>
              <a:rPr lang="en-US" altLang="en-US" dirty="0">
                <a:solidFill>
                  <a:srgbClr val="000000"/>
                </a:solidFill>
                <a:latin typeface="Times New Roman" panose="02020603050405020304" pitchFamily="18" charset="0"/>
              </a:rPr>
              <a:t> methods insert values of various types at any position in a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a:t>
            </a:r>
          </a:p>
          <a:p>
            <a:pPr lvl="1">
              <a:lnSpc>
                <a:spcPct val="90000"/>
              </a:lnSpc>
            </a:pPr>
            <a:r>
              <a:rPr lang="en-US" altLang="en-US" dirty="0">
                <a:solidFill>
                  <a:srgbClr val="000000"/>
                </a:solidFill>
                <a:latin typeface="Times New Roman" panose="02020603050405020304" pitchFamily="18" charset="0"/>
              </a:rPr>
              <a:t>Versions are provided for the primitive types and for character arrays,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s, </a:t>
            </a:r>
            <a:r>
              <a:rPr lang="en-US" altLang="en-US" dirty="0">
                <a:solidFill>
                  <a:srgbClr val="000000"/>
                </a:solidFill>
                <a:latin typeface="Lucida Console" panose="020B0609040504020204" pitchFamily="49" charset="0"/>
              </a:rPr>
              <a:t>Object</a:t>
            </a:r>
            <a:r>
              <a:rPr lang="en-US" altLang="en-US" dirty="0">
                <a:solidFill>
                  <a:srgbClr val="000000"/>
                </a:solidFill>
                <a:latin typeface="Times New Roman" panose="02020603050405020304" pitchFamily="18" charset="0"/>
              </a:rPr>
              <a:t>s and </a:t>
            </a:r>
            <a:r>
              <a:rPr lang="en-US" altLang="en-US" dirty="0" err="1">
                <a:solidFill>
                  <a:srgbClr val="000000"/>
                </a:solidFill>
                <a:latin typeface="Lucida Console" panose="020B0609040504020204" pitchFamily="49" charset="0"/>
              </a:rPr>
              <a:t>CharSequence</a:t>
            </a:r>
            <a:r>
              <a:rPr lang="en-US" altLang="en-US" dirty="0" err="1">
                <a:solidFill>
                  <a:srgbClr val="000000"/>
                </a:solidFill>
                <a:latin typeface="Times New Roman" panose="02020603050405020304" pitchFamily="18" charset="0"/>
              </a:rPr>
              <a:t>s</a:t>
            </a:r>
            <a:r>
              <a:rPr lang="en-US" altLang="en-US" dirty="0">
                <a:solidFill>
                  <a:srgbClr val="000000"/>
                </a:solidFill>
                <a:latin typeface="Times New Roman" panose="02020603050405020304" pitchFamily="18" charset="0"/>
              </a:rPr>
              <a:t>. </a:t>
            </a:r>
          </a:p>
          <a:p>
            <a:pPr lvl="1">
              <a:lnSpc>
                <a:spcPct val="90000"/>
              </a:lnSpc>
            </a:pPr>
            <a:r>
              <a:rPr lang="en-US" altLang="en-US" dirty="0">
                <a:solidFill>
                  <a:srgbClr val="000000"/>
                </a:solidFill>
                <a:latin typeface="Times New Roman" panose="02020603050405020304" pitchFamily="18" charset="0"/>
              </a:rPr>
              <a:t>Each method takes its second argument, converts it to a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and inserts it at the index specified by the first argument. </a:t>
            </a:r>
          </a:p>
          <a:p>
            <a:pPr>
              <a:lnSpc>
                <a:spcPct val="90000"/>
              </a:lnSpc>
            </a:pPr>
            <a:r>
              <a:rPr lang="en-US" altLang="en-US" dirty="0">
                <a:solidFill>
                  <a:srgbClr val="000000"/>
                </a:solidFill>
                <a:latin typeface="Times New Roman" panose="02020603050405020304" pitchFamily="18" charset="0"/>
              </a:rPr>
              <a:t>Methods </a:t>
            </a:r>
            <a:r>
              <a:rPr lang="en-US" altLang="en-US" dirty="0">
                <a:solidFill>
                  <a:srgbClr val="000000"/>
                </a:solidFill>
                <a:latin typeface="Lucida Console" panose="020B0609040504020204" pitchFamily="49" charset="0"/>
              </a:rPr>
              <a:t>delete</a:t>
            </a:r>
            <a:r>
              <a:rPr lang="en-US" altLang="en-US" dirty="0">
                <a:solidFill>
                  <a:srgbClr val="000000"/>
                </a:solidFill>
                <a:latin typeface="Times New Roman" panose="02020603050405020304" pitchFamily="18" charset="0"/>
              </a:rPr>
              <a:t> and </a:t>
            </a:r>
            <a:r>
              <a:rPr lang="en-US" altLang="en-US" dirty="0" err="1">
                <a:solidFill>
                  <a:srgbClr val="000000"/>
                </a:solidFill>
                <a:latin typeface="Lucida Console" panose="020B0609040504020204" pitchFamily="49" charset="0"/>
              </a:rPr>
              <a:t>deleteCharAt</a:t>
            </a:r>
            <a:r>
              <a:rPr lang="en-US" altLang="en-US" dirty="0">
                <a:solidFill>
                  <a:srgbClr val="000000"/>
                </a:solidFill>
                <a:latin typeface="Times New Roman" panose="02020603050405020304" pitchFamily="18" charset="0"/>
              </a:rPr>
              <a:t> delete characters at any position in a </a:t>
            </a:r>
            <a:r>
              <a:rPr lang="en-US" altLang="en-US" dirty="0" err="1">
                <a:solidFill>
                  <a:srgbClr val="000000"/>
                </a:solidFill>
                <a:latin typeface="Lucida Console" panose="020B0609040504020204" pitchFamily="49" charset="0"/>
              </a:rPr>
              <a:t>StringBuilder</a:t>
            </a:r>
            <a:r>
              <a:rPr lang="en-US" altLang="en-US" dirty="0">
                <a:solidFill>
                  <a:srgbClr val="000000"/>
                </a:solidFill>
                <a:latin typeface="Times New Roman" panose="02020603050405020304" pitchFamily="18" charset="0"/>
              </a:rPr>
              <a:t>. </a:t>
            </a:r>
          </a:p>
          <a:p>
            <a:pPr>
              <a:lnSpc>
                <a:spcPct val="90000"/>
              </a:lnSpc>
            </a:pPr>
            <a:r>
              <a:rPr lang="en-US" altLang="en-US" dirty="0">
                <a:solidFill>
                  <a:srgbClr val="000000"/>
                </a:solidFill>
                <a:latin typeface="Times New Roman" panose="02020603050405020304" pitchFamily="18" charset="0"/>
              </a:rPr>
              <a:t>Method </a:t>
            </a:r>
            <a:r>
              <a:rPr lang="en-US" altLang="en-US" dirty="0">
                <a:solidFill>
                  <a:srgbClr val="000000"/>
                </a:solidFill>
                <a:latin typeface="Lucida Console" panose="020B0609040504020204" pitchFamily="49" charset="0"/>
              </a:rPr>
              <a:t>delete</a:t>
            </a:r>
            <a:r>
              <a:rPr lang="en-US" altLang="en-US" dirty="0">
                <a:solidFill>
                  <a:srgbClr val="000000"/>
                </a:solidFill>
                <a:latin typeface="Times New Roman" panose="02020603050405020304" pitchFamily="18" charset="0"/>
              </a:rPr>
              <a:t> takes two arguments—the starting index and the index one past the end of the characters to delete. </a:t>
            </a:r>
          </a:p>
          <a:p>
            <a:pPr>
              <a:lnSpc>
                <a:spcPct val="90000"/>
              </a:lnSpc>
            </a:pPr>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deleteCharAt</a:t>
            </a:r>
            <a:r>
              <a:rPr lang="en-US" altLang="en-US" dirty="0">
                <a:solidFill>
                  <a:srgbClr val="000000"/>
                </a:solidFill>
                <a:latin typeface="Times New Roman" panose="02020603050405020304" pitchFamily="18" charset="0"/>
              </a:rPr>
              <a:t> takes one argument—the index of the character to delete</a:t>
            </a:r>
            <a:r>
              <a:rPr lang="en-US" altLang="en-US" dirty="0" smtClean="0">
                <a:solidFill>
                  <a:srgbClr val="000000"/>
                </a:solidFill>
                <a:latin typeface="Times New Roman" panose="02020603050405020304" pitchFamily="18" charset="0"/>
              </a:rPr>
              <a:t>.</a:t>
            </a:r>
            <a:endParaRPr lang="en-US" altLang="en-US"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71123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6">
            <a:extLst>
              <a:ext uri="{FF2B5EF4-FFF2-40B4-BE49-F238E27FC236}">
                <a16:creationId xmlns:a16="http://schemas.microsoft.com/office/drawing/2014/main" xmlns="" id="{ECDC7555-AB2C-48FA-88DE-D199DB2CD5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4" name="Footer Placeholder 3">
            <a:extLst>
              <a:ext uri="{FF2B5EF4-FFF2-40B4-BE49-F238E27FC236}">
                <a16:creationId xmlns:a16="http://schemas.microsoft.com/office/drawing/2014/main" xmlns="" id="{E8CAD114-4ED9-4C81-8E29-6AA332BAEAE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4266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7">
            <a:extLst>
              <a:ext uri="{FF2B5EF4-FFF2-40B4-BE49-F238E27FC236}">
                <a16:creationId xmlns:a16="http://schemas.microsoft.com/office/drawing/2014/main" xmlns="" id="{0BF73DD3-F553-4124-B368-1ED9CDCD564D}"/>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4" name="Footer Placeholder 3">
            <a:extLst>
              <a:ext uri="{FF2B5EF4-FFF2-40B4-BE49-F238E27FC236}">
                <a16:creationId xmlns:a16="http://schemas.microsoft.com/office/drawing/2014/main" xmlns="" id="{DEC3CD3C-A099-4584-9F1D-3F9B8C46F9F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06370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8">
            <a:extLst>
              <a:ext uri="{FF2B5EF4-FFF2-40B4-BE49-F238E27FC236}">
                <a16:creationId xmlns:a16="http://schemas.microsoft.com/office/drawing/2014/main" xmlns="" id="{4131DC06-CDE7-491A-9D5D-8D34FE0E6C4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06563"/>
            <a:ext cx="12192000" cy="3443287"/>
          </a:xfrm>
          <a:prstGeom prst="rect">
            <a:avLst/>
          </a:prstGeom>
        </p:spPr>
      </p:pic>
      <p:sp>
        <p:nvSpPr>
          <p:cNvPr id="4" name="Footer Placeholder 3">
            <a:extLst>
              <a:ext uri="{FF2B5EF4-FFF2-40B4-BE49-F238E27FC236}">
                <a16:creationId xmlns:a16="http://schemas.microsoft.com/office/drawing/2014/main" xmlns="" id="{EB822279-6C2F-41F1-8C95-17DA76CDD63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410298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8102E-AC68-4D81-B3F2-143227E6CED7}"/>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14.6  </a:t>
            </a:r>
            <a:r>
              <a:rPr lang="en-US" dirty="0" smtClean="0">
                <a:solidFill>
                  <a:srgbClr val="3380E6"/>
                </a:solidFill>
                <a:latin typeface="Arial"/>
              </a:rPr>
              <a:t>Tokenizing Strings</a:t>
            </a:r>
            <a:endParaRPr lang="en-US" dirty="0">
              <a:solidFill>
                <a:srgbClr val="3380E6"/>
              </a:solidFill>
              <a:latin typeface="Calibri" panose="020F0502020204030204" pitchFamily="34" charset="0"/>
            </a:endParaRPr>
          </a:p>
        </p:txBody>
      </p:sp>
      <p:sp>
        <p:nvSpPr>
          <p:cNvPr id="27651" name="Text Placeholder 2">
            <a:extLst>
              <a:ext uri="{FF2B5EF4-FFF2-40B4-BE49-F238E27FC236}">
                <a16:creationId xmlns:a16="http://schemas.microsoft.com/office/drawing/2014/main" xmlns="" id="{5C533274-1FE9-44A2-B037-0553CA42DBD9}"/>
              </a:ext>
            </a:extLst>
          </p:cNvPr>
          <p:cNvSpPr>
            <a:spLocks noGrp="1"/>
          </p:cNvSpPr>
          <p:nvPr>
            <p:ph type="body" idx="1"/>
          </p:nvPr>
        </p:nvSpPr>
        <p:spPr/>
        <p:txBody>
          <a:bodyPr/>
          <a:lstStyle/>
          <a:p>
            <a:pPr>
              <a:lnSpc>
                <a:spcPct val="90000"/>
              </a:lnSpc>
            </a:pPr>
            <a:r>
              <a:rPr lang="en-US" altLang="en-US" dirty="0">
                <a:solidFill>
                  <a:srgbClr val="000000"/>
                </a:solidFill>
                <a:latin typeface="Times New Roman" panose="02020603050405020304" pitchFamily="18" charset="0"/>
              </a:rPr>
              <a:t>When you read a sentence, your mind breaks it into </a:t>
            </a:r>
            <a:r>
              <a:rPr lang="en-US" altLang="en-US" dirty="0">
                <a:solidFill>
                  <a:srgbClr val="0000FF"/>
                </a:solidFill>
                <a:latin typeface="Times New Roman" panose="02020603050405020304" pitchFamily="18" charset="0"/>
              </a:rPr>
              <a:t>tokens</a:t>
            </a:r>
            <a:r>
              <a:rPr lang="en-US" altLang="en-US" dirty="0">
                <a:solidFill>
                  <a:srgbClr val="000000"/>
                </a:solidFill>
                <a:latin typeface="Times New Roman" panose="02020603050405020304" pitchFamily="18" charset="0"/>
              </a:rPr>
              <a:t>—individual words and punctuation marks that convey meaning. </a:t>
            </a:r>
          </a:p>
          <a:p>
            <a:pPr>
              <a:lnSpc>
                <a:spcPct val="90000"/>
              </a:lnSpc>
            </a:pPr>
            <a:r>
              <a:rPr lang="en-US" altLang="en-US" dirty="0">
                <a:solidFill>
                  <a:srgbClr val="000000"/>
                </a:solidFill>
                <a:latin typeface="Times New Roman" panose="02020603050405020304" pitchFamily="18" charset="0"/>
              </a:rPr>
              <a:t>Compilers also perform tokenization. </a:t>
            </a:r>
          </a:p>
          <a:p>
            <a:pPr>
              <a:lnSpc>
                <a:spcPct val="90000"/>
              </a:lnSpc>
            </a:pP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method </a:t>
            </a:r>
            <a:r>
              <a:rPr lang="en-US" altLang="en-US" dirty="0">
                <a:solidFill>
                  <a:srgbClr val="000000"/>
                </a:solidFill>
                <a:latin typeface="Lucida Console" panose="020B0609040504020204" pitchFamily="49" charset="0"/>
              </a:rPr>
              <a:t>split</a:t>
            </a:r>
            <a:r>
              <a:rPr lang="en-US" altLang="en-US" dirty="0">
                <a:solidFill>
                  <a:srgbClr val="000000"/>
                </a:solidFill>
                <a:latin typeface="Times New Roman" panose="02020603050405020304" pitchFamily="18" charset="0"/>
              </a:rPr>
              <a:t> breaks a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into its component tokens and returns an array of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s. </a:t>
            </a:r>
          </a:p>
          <a:p>
            <a:pPr>
              <a:lnSpc>
                <a:spcPct val="90000"/>
              </a:lnSpc>
            </a:pPr>
            <a:r>
              <a:rPr lang="en-US" altLang="en-US" dirty="0">
                <a:solidFill>
                  <a:srgbClr val="000000"/>
                </a:solidFill>
                <a:latin typeface="Times New Roman" panose="02020603050405020304" pitchFamily="18" charset="0"/>
              </a:rPr>
              <a:t>Tokens are separated by </a:t>
            </a:r>
            <a:r>
              <a:rPr lang="en-US" altLang="en-US" dirty="0">
                <a:solidFill>
                  <a:srgbClr val="0000FF"/>
                </a:solidFill>
                <a:latin typeface="Times New Roman" panose="02020603050405020304" pitchFamily="18" charset="0"/>
              </a:rPr>
              <a:t>delimiters</a:t>
            </a:r>
          </a:p>
          <a:p>
            <a:pPr lvl="1">
              <a:lnSpc>
                <a:spcPct val="90000"/>
              </a:lnSpc>
            </a:pPr>
            <a:r>
              <a:rPr lang="en-US" altLang="en-US" dirty="0">
                <a:solidFill>
                  <a:srgbClr val="000000"/>
                </a:solidFill>
                <a:latin typeface="Times New Roman" panose="02020603050405020304" pitchFamily="18" charset="0"/>
              </a:rPr>
              <a:t>Typically white-space characters such as space, tab, newline and carriage return. </a:t>
            </a:r>
          </a:p>
          <a:p>
            <a:pPr lvl="1">
              <a:lnSpc>
                <a:spcPct val="90000"/>
              </a:lnSpc>
            </a:pPr>
            <a:r>
              <a:rPr lang="en-US" altLang="en-US" dirty="0">
                <a:solidFill>
                  <a:srgbClr val="000000"/>
                </a:solidFill>
                <a:latin typeface="Times New Roman" panose="02020603050405020304" pitchFamily="18" charset="0"/>
              </a:rPr>
              <a:t>Other characters can also be used as delimiters to separate tokens. </a:t>
            </a:r>
          </a:p>
        </p:txBody>
      </p:sp>
      <p:sp>
        <p:nvSpPr>
          <p:cNvPr id="4" name="Footer Placeholder 3">
            <a:extLst>
              <a:ext uri="{FF2B5EF4-FFF2-40B4-BE49-F238E27FC236}">
                <a16:creationId xmlns:a16="http://schemas.microsoft.com/office/drawing/2014/main" xmlns="" id="{FDBE2D2C-5114-46D9-A5A5-91106D1C277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58799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9">
            <a:extLst>
              <a:ext uri="{FF2B5EF4-FFF2-40B4-BE49-F238E27FC236}">
                <a16:creationId xmlns:a16="http://schemas.microsoft.com/office/drawing/2014/main" xmlns="" id="{5C87F533-5893-4756-8AEE-9A3527EF421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4" name="Footer Placeholder 3">
            <a:extLst>
              <a:ext uri="{FF2B5EF4-FFF2-40B4-BE49-F238E27FC236}">
                <a16:creationId xmlns:a16="http://schemas.microsoft.com/office/drawing/2014/main" xmlns="" id="{3794B16F-AAFF-4499-9977-742633C184B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65730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0">
            <a:extLst>
              <a:ext uri="{FF2B5EF4-FFF2-40B4-BE49-F238E27FC236}">
                <a16:creationId xmlns:a16="http://schemas.microsoft.com/office/drawing/2014/main" xmlns="" id="{1F35B0DE-E83E-4873-BA9A-C33CC61D6B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4" name="Footer Placeholder 3">
            <a:extLst>
              <a:ext uri="{FF2B5EF4-FFF2-40B4-BE49-F238E27FC236}">
                <a16:creationId xmlns:a16="http://schemas.microsoft.com/office/drawing/2014/main" xmlns="" id="{9D7D160E-8C47-4B0E-800A-80FEEC570A9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2220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8102E-AC68-4D81-B3F2-143227E6CED7}"/>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14.3  </a:t>
            </a:r>
            <a:r>
              <a:rPr lang="en-US" dirty="0" smtClean="0">
                <a:solidFill>
                  <a:srgbClr val="3380E6"/>
                </a:solidFill>
                <a:latin typeface="Arial"/>
              </a:rPr>
              <a:t>Class </a:t>
            </a:r>
            <a:r>
              <a:rPr lang="en-US" dirty="0">
                <a:solidFill>
                  <a:srgbClr val="3380E6"/>
                </a:solidFill>
                <a:latin typeface="Lucida Console"/>
              </a:rPr>
              <a:t>String</a:t>
            </a:r>
            <a:endParaRPr lang="en-US" dirty="0">
              <a:solidFill>
                <a:srgbClr val="3380E6"/>
              </a:solidFill>
              <a:latin typeface="Calibri" panose="020F0502020204030204" pitchFamily="34" charset="0"/>
            </a:endParaRPr>
          </a:p>
        </p:txBody>
      </p:sp>
      <p:sp>
        <p:nvSpPr>
          <p:cNvPr id="27651" name="Text Placeholder 2">
            <a:extLst>
              <a:ext uri="{FF2B5EF4-FFF2-40B4-BE49-F238E27FC236}">
                <a16:creationId xmlns:a16="http://schemas.microsoft.com/office/drawing/2014/main" xmlns="" id="{5C533274-1FE9-44A2-B037-0553CA42DBD9}"/>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Class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is used to represent strings in Java. </a:t>
            </a:r>
          </a:p>
          <a:p>
            <a:r>
              <a:rPr lang="en-US" altLang="en-US" dirty="0">
                <a:solidFill>
                  <a:srgbClr val="000000"/>
                </a:solidFill>
                <a:latin typeface="Times New Roman" panose="02020603050405020304" pitchFamily="18" charset="0"/>
              </a:rPr>
              <a:t>The next several subsections cover many of class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’s capabilities</a:t>
            </a:r>
            <a:r>
              <a:rPr lang="en-US" altLang="en-US" dirty="0"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FDBE2D2C-5114-46D9-A5A5-91106D1C277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618710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1ECF4-433B-40E7-952B-CA77A4E73D56}"/>
              </a:ext>
            </a:extLst>
          </p:cNvPr>
          <p:cNvSpPr>
            <a:spLocks noGrp="1"/>
          </p:cNvSpPr>
          <p:nvPr>
            <p:ph type="title"/>
          </p:nvPr>
        </p:nvSpPr>
        <p:spPr/>
        <p:txBody>
          <a:bodyPr/>
          <a:lstStyle/>
          <a:p>
            <a:pPr fontAlgn="auto">
              <a:spcAft>
                <a:spcPts val="0"/>
              </a:spcAft>
              <a:defRPr/>
            </a:pPr>
            <a:r>
              <a:rPr lang="en-US" smtClean="0">
                <a:solidFill>
                  <a:srgbClr val="3380E6"/>
                </a:solidFill>
                <a:latin typeface="Calibri" panose="020F0502020204030204" pitchFamily="34" charset="0"/>
              </a:rPr>
              <a:t>Chapter Objectives </a:t>
            </a:r>
            <a:r>
              <a:rPr lang="en-US" dirty="0" smtClean="0">
                <a:solidFill>
                  <a:srgbClr val="3380E6"/>
                </a:solidFill>
                <a:latin typeface="Calibri" panose="020F0502020204030204" pitchFamily="34" charset="0"/>
              </a:rPr>
              <a:t>– </a:t>
            </a:r>
            <a:r>
              <a:rPr lang="en-US" i="1" dirty="0" smtClean="0">
                <a:solidFill>
                  <a:srgbClr val="3380E6"/>
                </a:solidFill>
                <a:latin typeface="Calibri" panose="020F0502020204030204" pitchFamily="34" charset="0"/>
              </a:rPr>
              <a:t>What we covered</a:t>
            </a:r>
            <a:endParaRPr lang="en-US" i="1"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5674EEA-A6AA-4737-ADE0-15E069D87C6E}"/>
              </a:ext>
            </a:extLst>
          </p:cNvPr>
          <p:cNvSpPr>
            <a:spLocks noGrp="1"/>
          </p:cNvSpPr>
          <p:nvPr>
            <p:ph type="body" idx="1"/>
          </p:nvPr>
        </p:nvSpPr>
        <p:spPr/>
        <p:txBody>
          <a:bodyPr/>
          <a:lstStyle/>
          <a:p>
            <a:r>
              <a:rPr lang="en-US" altLang="en-US" dirty="0">
                <a:solidFill>
                  <a:srgbClr val="000000"/>
                </a:solidFill>
              </a:rPr>
              <a:t>Construct and manipulate immutable character-strings objects of the class </a:t>
            </a:r>
            <a:r>
              <a:rPr lang="en-US" altLang="en-US" dirty="0">
                <a:solidFill>
                  <a:srgbClr val="000000"/>
                </a:solidFill>
                <a:latin typeface="Consolas" panose="020B0609020204030204" pitchFamily="49" charset="0"/>
              </a:rPr>
              <a:t>String</a:t>
            </a:r>
            <a:r>
              <a:rPr lang="en-US" altLang="en-US" dirty="0">
                <a:solidFill>
                  <a:srgbClr val="000000"/>
                </a:solidFill>
              </a:rPr>
              <a:t>.</a:t>
            </a:r>
          </a:p>
          <a:p>
            <a:r>
              <a:rPr lang="en-US" altLang="en-US" dirty="0">
                <a:solidFill>
                  <a:srgbClr val="000000"/>
                </a:solidFill>
              </a:rPr>
              <a:t>Construct and manipulate mutable  character-string objects </a:t>
            </a:r>
            <a:r>
              <a:rPr lang="en-US" altLang="en-US" dirty="0" err="1">
                <a:solidFill>
                  <a:srgbClr val="000000"/>
                </a:solidFill>
              </a:rPr>
              <a:t>fo</a:t>
            </a:r>
            <a:r>
              <a:rPr lang="en-US" altLang="en-US" dirty="0">
                <a:solidFill>
                  <a:srgbClr val="000000"/>
                </a:solidFill>
              </a:rPr>
              <a:t> the class </a:t>
            </a:r>
            <a:r>
              <a:rPr lang="en-US" altLang="en-US" dirty="0" err="1">
                <a:solidFill>
                  <a:srgbClr val="000000"/>
                </a:solidFill>
                <a:latin typeface="Consolas" panose="020B0609020204030204" pitchFamily="49" charset="0"/>
              </a:rPr>
              <a:t>StringBuilder</a:t>
            </a:r>
            <a:r>
              <a:rPr lang="en-US" altLang="en-US" dirty="0">
                <a:solidFill>
                  <a:srgbClr val="000000"/>
                </a:solidFill>
                <a:latin typeface="Consolas" panose="020B0609020204030204" pitchFamily="49" charset="0"/>
              </a:rPr>
              <a:t>.</a:t>
            </a:r>
          </a:p>
          <a:p>
            <a:r>
              <a:rPr lang="en-US" altLang="en-US" dirty="0">
                <a:solidFill>
                  <a:srgbClr val="000000"/>
                </a:solidFill>
              </a:rPr>
              <a:t>Construct and manipulate objects of class </a:t>
            </a:r>
            <a:r>
              <a:rPr lang="en-US" altLang="en-US" dirty="0">
                <a:solidFill>
                  <a:srgbClr val="000000"/>
                </a:solidFill>
                <a:latin typeface="Consolas" panose="020B0609020204030204" pitchFamily="49" charset="0"/>
              </a:rPr>
              <a:t>Character</a:t>
            </a:r>
            <a:r>
              <a:rPr lang="en-US" altLang="en-US" dirty="0">
                <a:solidFill>
                  <a:srgbClr val="000000"/>
                </a:solidFill>
              </a:rPr>
              <a:t>.</a:t>
            </a:r>
          </a:p>
          <a:p>
            <a:r>
              <a:rPr lang="en-US" altLang="en-US">
                <a:solidFill>
                  <a:srgbClr val="000000"/>
                </a:solidFill>
              </a:rPr>
              <a:t>Describe breaking a string object into tokens using the </a:t>
            </a:r>
            <a:r>
              <a:rPr lang="en-US" altLang="en-US">
                <a:solidFill>
                  <a:srgbClr val="000000"/>
                </a:solidFill>
                <a:latin typeface="Consolas" panose="020B0609020204030204" pitchFamily="49" charset="0"/>
              </a:rPr>
              <a:t>String</a:t>
            </a:r>
            <a:r>
              <a:rPr lang="en-US" altLang="en-US">
                <a:solidFill>
                  <a:srgbClr val="000000"/>
                </a:solidFill>
              </a:rPr>
              <a:t> method </a:t>
            </a:r>
            <a:r>
              <a:rPr lang="en-US" altLang="en-US">
                <a:solidFill>
                  <a:srgbClr val="000000"/>
                </a:solidFill>
                <a:latin typeface="Consolas" panose="020B0609020204030204" pitchFamily="49" charset="0"/>
              </a:rPr>
              <a:t>split</a:t>
            </a:r>
            <a:r>
              <a:rPr lang="en-US" altLang="en-US"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2970321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1ABCB-B57C-433C-A810-070122A8229A}"/>
              </a:ext>
            </a:extLst>
          </p:cNvPr>
          <p:cNvSpPr>
            <a:spLocks noGrp="1"/>
          </p:cNvSpPr>
          <p:nvPr>
            <p:ph type="ctrTitle"/>
          </p:nvPr>
        </p:nvSpPr>
        <p:spPr/>
        <p:txBody>
          <a:bodyPr>
            <a:normAutofit/>
          </a:bodyPr>
          <a:lstStyle/>
          <a:p>
            <a:pPr algn="ctr">
              <a:defRPr/>
            </a:pPr>
            <a:r>
              <a:rPr lang="en-US" dirty="0">
                <a:solidFill>
                  <a:srgbClr val="0000FF"/>
                </a:solidFill>
                <a:latin typeface="Arial" panose="020B0604020202020204" pitchFamily="34" charset="0"/>
                <a:cs typeface="Arial" panose="020B0604020202020204" pitchFamily="34" charset="0"/>
              </a:rPr>
              <a:t>Questions?</a:t>
            </a:r>
          </a:p>
        </p:txBody>
      </p:sp>
      <p:sp>
        <p:nvSpPr>
          <p:cNvPr id="3" name="Footer Placeholder 2">
            <a:extLst>
              <a:ext uri="{FF2B5EF4-FFF2-40B4-BE49-F238E27FC236}">
                <a16:creationId xmlns:a16="http://schemas.microsoft.com/office/drawing/2014/main" xmlns="" id="{6C6139E5-441C-4BB7-A680-0DCE5778E178}"/>
              </a:ext>
            </a:extLst>
          </p:cNvPr>
          <p:cNvSpPr>
            <a:spLocks noGrp="1"/>
          </p:cNvSpPr>
          <p:nvPr>
            <p:ph type="ftr" sz="quarter" idx="12"/>
          </p:nvPr>
        </p:nvSpPr>
        <p:spPr/>
        <p:txBody>
          <a:bodyPr/>
          <a:lstStyle/>
          <a:p>
            <a:r>
              <a:rPr lang="en-US"/>
              <a:t>©1992-2018 by Pearson Education, Inc. All Rights Reserved.</a:t>
            </a:r>
          </a:p>
        </p:txBody>
      </p:sp>
    </p:spTree>
    <p:extLst>
      <p:ext uri="{BB962C8B-B14F-4D97-AF65-F5344CB8AC3E}">
        <p14:creationId xmlns:p14="http://schemas.microsoft.com/office/powerpoint/2010/main" val="228159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rmAutofit/>
          </a:bodyPr>
          <a:lstStyle/>
          <a:p>
            <a:pPr fontAlgn="auto">
              <a:spcAft>
                <a:spcPts val="0"/>
              </a:spcAft>
              <a:defRPr/>
            </a:pPr>
            <a:r>
              <a:rPr lang="en-US" dirty="0">
                <a:solidFill>
                  <a:srgbClr val="33B38C"/>
                </a:solidFill>
                <a:latin typeface="Goudy Sans Medium"/>
              </a:rPr>
              <a:t>14.3.1 </a:t>
            </a:r>
            <a:r>
              <a:rPr lang="en-US" dirty="0">
                <a:solidFill>
                  <a:srgbClr val="33B38C"/>
                </a:solidFill>
                <a:latin typeface="Lucida Console"/>
              </a:rPr>
              <a:t>String</a:t>
            </a:r>
            <a:r>
              <a:rPr lang="en-US" dirty="0">
                <a:solidFill>
                  <a:srgbClr val="33B38C"/>
                </a:solidFill>
                <a:latin typeface="Goudy Sans Medium"/>
              </a:rPr>
              <a:t> Constructors</a:t>
            </a:r>
            <a:r>
              <a:rPr lang="en-US" dirty="0">
                <a:solidFill>
                  <a:srgbClr val="24B5A1"/>
                </a:solidFill>
                <a:latin typeface="Calibri" panose="020F0502020204030204" pitchFamily="34" charset="0"/>
              </a:rPr>
              <a:t>  </a:t>
            </a:r>
            <a:endParaRPr lang="en-US" dirty="0">
              <a:solidFill>
                <a:srgbClr val="3380E6"/>
              </a:solidFill>
              <a:latin typeface="Calibri" panose="020F0502020204030204" pitchFamily="34" charset="0"/>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r>
              <a:rPr lang="en-US" altLang="en-US" dirty="0">
                <a:solidFill>
                  <a:srgbClr val="000000"/>
                </a:solidFill>
                <a:latin typeface="Lucida Console" panose="020B0609040504020204" pitchFamily="49" charset="0"/>
              </a:rPr>
              <a:t>N</a:t>
            </a:r>
            <a:r>
              <a:rPr lang="en-US" altLang="en-US" dirty="0">
                <a:solidFill>
                  <a:srgbClr val="000000"/>
                </a:solidFill>
                <a:latin typeface="Times New Roman" panose="02020603050405020304" pitchFamily="18" charset="0"/>
              </a:rPr>
              <a:t>o-argument constructor creates a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that contains no characters (i.e., the </a:t>
            </a:r>
            <a:r>
              <a:rPr lang="en-US" altLang="en-US" dirty="0">
                <a:solidFill>
                  <a:srgbClr val="0000FF"/>
                </a:solidFill>
                <a:latin typeface="Times New Roman" panose="02020603050405020304" pitchFamily="18" charset="0"/>
              </a:rPr>
              <a:t>empty string</a:t>
            </a:r>
            <a:r>
              <a:rPr lang="en-US" altLang="en-US" dirty="0">
                <a:solidFill>
                  <a:srgbClr val="000000"/>
                </a:solidFill>
                <a:latin typeface="Times New Roman" panose="02020603050405020304" pitchFamily="18" charset="0"/>
              </a:rPr>
              <a:t>, which can also be represented as </a:t>
            </a:r>
            <a:r>
              <a:rPr lang="en-US" altLang="en-US" dirty="0">
                <a:solidFill>
                  <a:srgbClr val="000000"/>
                </a:solidFill>
                <a:latin typeface="Lucida Console" panose="020B0609040504020204" pitchFamily="49" charset="0"/>
              </a:rPr>
              <a:t>""</a:t>
            </a:r>
            <a:r>
              <a:rPr lang="en-US" altLang="en-US" dirty="0">
                <a:solidFill>
                  <a:srgbClr val="000000"/>
                </a:solidFill>
                <a:latin typeface="Times New Roman" panose="02020603050405020304" pitchFamily="18" charset="0"/>
              </a:rPr>
              <a:t>) and has a length of 0. </a:t>
            </a:r>
          </a:p>
          <a:p>
            <a:r>
              <a:rPr lang="en-US" altLang="en-US" dirty="0">
                <a:solidFill>
                  <a:srgbClr val="000000"/>
                </a:solidFill>
                <a:latin typeface="Lucida Console" panose="020B0609040504020204" pitchFamily="49" charset="0"/>
              </a:rPr>
              <a:t>C</a:t>
            </a:r>
            <a:r>
              <a:rPr lang="en-US" altLang="en-US" dirty="0">
                <a:solidFill>
                  <a:srgbClr val="000000"/>
                </a:solidFill>
                <a:latin typeface="Times New Roman" panose="02020603050405020304" pitchFamily="18" charset="0"/>
              </a:rPr>
              <a:t>onstructor that takes a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object copies the argument into the new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a:t>
            </a:r>
          </a:p>
          <a:p>
            <a:r>
              <a:rPr lang="en-US" altLang="en-US" dirty="0">
                <a:solidFill>
                  <a:srgbClr val="000000"/>
                </a:solidFill>
                <a:latin typeface="Lucida Console" panose="020B0609040504020204" pitchFamily="49" charset="0"/>
              </a:rPr>
              <a:t>C</a:t>
            </a:r>
            <a:r>
              <a:rPr lang="en-US" altLang="en-US" dirty="0">
                <a:solidFill>
                  <a:srgbClr val="000000"/>
                </a:solidFill>
                <a:latin typeface="Times New Roman" panose="02020603050405020304" pitchFamily="18" charset="0"/>
              </a:rPr>
              <a:t>onstructor that takes a </a:t>
            </a:r>
            <a:r>
              <a:rPr lang="en-US" altLang="en-US" dirty="0">
                <a:solidFill>
                  <a:srgbClr val="000000"/>
                </a:solidFill>
                <a:latin typeface="Lucida Console" panose="020B0609040504020204" pitchFamily="49" charset="0"/>
              </a:rPr>
              <a:t>char</a:t>
            </a:r>
            <a:r>
              <a:rPr lang="en-US" altLang="en-US" dirty="0">
                <a:solidFill>
                  <a:srgbClr val="000000"/>
                </a:solidFill>
                <a:latin typeface="Times New Roman" panose="02020603050405020304" pitchFamily="18" charset="0"/>
              </a:rPr>
              <a:t> array creates a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containing a copy of the characters in the array.</a:t>
            </a:r>
          </a:p>
          <a:p>
            <a:r>
              <a:rPr lang="en-US" altLang="en-US" dirty="0">
                <a:solidFill>
                  <a:srgbClr val="000000"/>
                </a:solidFill>
                <a:latin typeface="Lucida Console" panose="020B0609040504020204" pitchFamily="49" charset="0"/>
              </a:rPr>
              <a:t>C</a:t>
            </a:r>
            <a:r>
              <a:rPr lang="en-US" altLang="en-US" dirty="0">
                <a:solidFill>
                  <a:srgbClr val="000000"/>
                </a:solidFill>
                <a:latin typeface="Times New Roman" panose="02020603050405020304" pitchFamily="18" charset="0"/>
              </a:rPr>
              <a:t>onstructor that takes a </a:t>
            </a:r>
            <a:r>
              <a:rPr lang="en-US" altLang="en-US" dirty="0">
                <a:solidFill>
                  <a:srgbClr val="000000"/>
                </a:solidFill>
                <a:latin typeface="Lucida Console" panose="020B0609040504020204" pitchFamily="49" charset="0"/>
              </a:rPr>
              <a:t>char</a:t>
            </a:r>
            <a:r>
              <a:rPr lang="en-US" altLang="en-US" dirty="0">
                <a:solidFill>
                  <a:srgbClr val="000000"/>
                </a:solidFill>
                <a:latin typeface="Times New Roman" panose="02020603050405020304" pitchFamily="18" charset="0"/>
              </a:rPr>
              <a:t> array and two integers creates a </a:t>
            </a:r>
            <a:r>
              <a:rPr lang="en-US" altLang="en-US" dirty="0">
                <a:solidFill>
                  <a:srgbClr val="000000"/>
                </a:solidFill>
                <a:latin typeface="Lucida Console" panose="020B0609040504020204" pitchFamily="49" charset="0"/>
              </a:rPr>
              <a:t>String</a:t>
            </a:r>
            <a:r>
              <a:rPr lang="en-US" altLang="en-US" dirty="0">
                <a:solidFill>
                  <a:srgbClr val="000000"/>
                </a:solidFill>
                <a:latin typeface="Times New Roman" panose="02020603050405020304" pitchFamily="18" charset="0"/>
              </a:rPr>
              <a:t> containing the specified portion of the array</a:t>
            </a:r>
            <a:r>
              <a:rPr lang="en-US" altLang="en-US" dirty="0"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8328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8">
            <a:extLst>
              <a:ext uri="{FF2B5EF4-FFF2-40B4-BE49-F238E27FC236}">
                <a16:creationId xmlns:a16="http://schemas.microsoft.com/office/drawing/2014/main" xmlns="" id="{59D130FF-AFC8-4043-8D73-4CB0B9EAE766}"/>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08100" y="0"/>
            <a:ext cx="9574213" cy="6858000"/>
          </a:xfrm>
          <a:prstGeom prst="rect">
            <a:avLst/>
          </a:prstGeom>
        </p:spPr>
      </p:pic>
      <p:sp>
        <p:nvSpPr>
          <p:cNvPr id="4" name="Footer Placeholder 3">
            <a:extLst>
              <a:ext uri="{FF2B5EF4-FFF2-40B4-BE49-F238E27FC236}">
                <a16:creationId xmlns:a16="http://schemas.microsoft.com/office/drawing/2014/main" xmlns="" id="{61BA37DB-C1AC-4BF8-B10F-0834019AF56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321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079B-6ABE-4261-A85B-97B01BF0105B}"/>
              </a:ext>
            </a:extLst>
          </p:cNvPr>
          <p:cNvSpPr>
            <a:spLocks noGrp="1"/>
          </p:cNvSpPr>
          <p:nvPr>
            <p:ph type="title"/>
          </p:nvPr>
        </p:nvSpPr>
        <p:spPr/>
        <p:txBody>
          <a:bodyPr>
            <a:noAutofit/>
          </a:bodyPr>
          <a:lstStyle/>
          <a:p>
            <a:pPr fontAlgn="auto">
              <a:spcAft>
                <a:spcPts val="0"/>
              </a:spcAft>
              <a:defRPr/>
            </a:pPr>
            <a:r>
              <a:rPr lang="en-US" dirty="0">
                <a:solidFill>
                  <a:srgbClr val="33B38C"/>
                </a:solidFill>
                <a:latin typeface="Goudy Sans Medium"/>
              </a:rPr>
              <a:t>14.3.2 String Methods </a:t>
            </a:r>
            <a:r>
              <a:rPr lang="en-US" dirty="0">
                <a:solidFill>
                  <a:srgbClr val="33B38C"/>
                </a:solidFill>
                <a:latin typeface="Lucida Console" panose="020B0609040504020204" pitchFamily="49" charset="0"/>
              </a:rPr>
              <a:t>length</a:t>
            </a:r>
            <a:r>
              <a:rPr lang="en-US" dirty="0">
                <a:solidFill>
                  <a:srgbClr val="33B38C"/>
                </a:solidFill>
                <a:latin typeface="Goudy Sans Medium"/>
              </a:rPr>
              <a:t>, </a:t>
            </a:r>
            <a:r>
              <a:rPr lang="en-US" dirty="0" err="1">
                <a:solidFill>
                  <a:srgbClr val="33B38C"/>
                </a:solidFill>
                <a:latin typeface="Lucida Console" panose="020B0609040504020204" pitchFamily="49" charset="0"/>
              </a:rPr>
              <a:t>charAt</a:t>
            </a:r>
            <a:r>
              <a:rPr lang="en-US" dirty="0">
                <a:solidFill>
                  <a:srgbClr val="33B38C"/>
                </a:solidFill>
                <a:latin typeface="Goudy Sans Medium"/>
              </a:rPr>
              <a:t> and </a:t>
            </a:r>
            <a:r>
              <a:rPr lang="en-US" dirty="0" err="1">
                <a:solidFill>
                  <a:srgbClr val="33B38C"/>
                </a:solidFill>
                <a:latin typeface="Lucida Console" panose="020B0609040504020204" pitchFamily="49" charset="0"/>
              </a:rPr>
              <a:t>getChars</a:t>
            </a:r>
            <a:r>
              <a:rPr lang="en-US" dirty="0">
                <a:solidFill>
                  <a:srgbClr val="24B5A1"/>
                </a:solidFill>
                <a:latin typeface="Calibri" panose="020F0502020204030204" pitchFamily="34" charset="0"/>
              </a:rPr>
              <a:t>  </a:t>
            </a:r>
            <a:endParaRPr lang="en-US" dirty="0">
              <a:solidFill>
                <a:srgbClr val="3380E6"/>
              </a:solidFill>
              <a:latin typeface="Calibri" panose="020F0502020204030204" pitchFamily="34" charset="0"/>
            </a:endParaRPr>
          </a:p>
        </p:txBody>
      </p:sp>
      <p:sp>
        <p:nvSpPr>
          <p:cNvPr id="28675" name="Text Placeholder 2">
            <a:extLst>
              <a:ext uri="{FF2B5EF4-FFF2-40B4-BE49-F238E27FC236}">
                <a16:creationId xmlns:a16="http://schemas.microsoft.com/office/drawing/2014/main" xmlns="" id="{51B1C9F9-1DB9-45BC-9D55-860F8E86D39E}"/>
              </a:ext>
            </a:extLst>
          </p:cNvPr>
          <p:cNvSpPr>
            <a:spLocks noGrp="1"/>
          </p:cNvSpPr>
          <p:nvPr>
            <p:ph type="body" idx="1"/>
          </p:nvPr>
        </p:nvSpPr>
        <p:spPr/>
        <p:txBody>
          <a:bodyPr/>
          <a:lstStyle/>
          <a:p>
            <a:r>
              <a:rPr lang="en-US" altLang="en-US" sz="2500" dirty="0">
                <a:solidFill>
                  <a:srgbClr val="000000"/>
                </a:solidFill>
                <a:latin typeface="Lucida Console" panose="020B0609040504020204" pitchFamily="49" charset="0"/>
              </a:rPr>
              <a:t>String</a:t>
            </a:r>
            <a:r>
              <a:rPr lang="en-US" altLang="en-US" sz="2500" dirty="0">
                <a:solidFill>
                  <a:srgbClr val="000000"/>
                </a:solidFill>
                <a:latin typeface="Times New Roman" panose="02020603050405020304" pitchFamily="18" charset="0"/>
              </a:rPr>
              <a:t> method </a:t>
            </a:r>
            <a:r>
              <a:rPr lang="en-US" altLang="en-US" sz="2500" dirty="0">
                <a:solidFill>
                  <a:srgbClr val="000000"/>
                </a:solidFill>
                <a:latin typeface="Lucida Console" panose="020B0609040504020204" pitchFamily="49" charset="0"/>
              </a:rPr>
              <a:t>length</a:t>
            </a:r>
            <a:r>
              <a:rPr lang="en-US" altLang="en-US" sz="2500" dirty="0">
                <a:solidFill>
                  <a:srgbClr val="000000"/>
                </a:solidFill>
                <a:latin typeface="Times New Roman" panose="02020603050405020304" pitchFamily="18" charset="0"/>
              </a:rPr>
              <a:t> determines the number of characters in a string. </a:t>
            </a:r>
          </a:p>
          <a:p>
            <a:r>
              <a:rPr lang="en-US" altLang="en-US" sz="2500" dirty="0">
                <a:solidFill>
                  <a:srgbClr val="000000"/>
                </a:solidFill>
                <a:latin typeface="Lucida Console" panose="020B0609040504020204" pitchFamily="49" charset="0"/>
              </a:rPr>
              <a:t>String</a:t>
            </a:r>
            <a:r>
              <a:rPr lang="en-US" altLang="en-US" sz="2500" dirty="0">
                <a:solidFill>
                  <a:srgbClr val="000000"/>
                </a:solidFill>
                <a:latin typeface="Times New Roman" panose="02020603050405020304" pitchFamily="18" charset="0"/>
              </a:rPr>
              <a:t> method </a:t>
            </a:r>
            <a:r>
              <a:rPr lang="en-US" altLang="en-US" sz="2500" dirty="0" err="1">
                <a:solidFill>
                  <a:srgbClr val="000000"/>
                </a:solidFill>
                <a:latin typeface="Lucida Console" panose="020B0609040504020204" pitchFamily="49" charset="0"/>
              </a:rPr>
              <a:t>charAt</a:t>
            </a:r>
            <a:r>
              <a:rPr lang="en-US" altLang="en-US" sz="2500" dirty="0">
                <a:solidFill>
                  <a:srgbClr val="000000"/>
                </a:solidFill>
                <a:latin typeface="Times New Roman" panose="02020603050405020304" pitchFamily="18" charset="0"/>
              </a:rPr>
              <a:t> returns the character at a specific position in the </a:t>
            </a:r>
            <a:r>
              <a:rPr lang="en-US" altLang="en-US" sz="2500" dirty="0">
                <a:solidFill>
                  <a:srgbClr val="000000"/>
                </a:solidFill>
                <a:latin typeface="Lucida Console" panose="020B0609040504020204" pitchFamily="49" charset="0"/>
              </a:rPr>
              <a:t>String</a:t>
            </a:r>
            <a:r>
              <a:rPr lang="en-US" altLang="en-US" sz="2500" dirty="0">
                <a:solidFill>
                  <a:srgbClr val="000000"/>
                </a:solidFill>
                <a:latin typeface="Times New Roman" panose="02020603050405020304" pitchFamily="18" charset="0"/>
              </a:rPr>
              <a:t>. </a:t>
            </a:r>
          </a:p>
          <a:p>
            <a:r>
              <a:rPr lang="en-US" altLang="en-US" sz="2500" dirty="0">
                <a:solidFill>
                  <a:srgbClr val="000000"/>
                </a:solidFill>
                <a:latin typeface="Lucida Console" panose="020B0609040504020204" pitchFamily="49" charset="0"/>
              </a:rPr>
              <a:t>String</a:t>
            </a:r>
            <a:r>
              <a:rPr lang="en-US" altLang="en-US" sz="2500" dirty="0">
                <a:solidFill>
                  <a:srgbClr val="000000"/>
                </a:solidFill>
                <a:latin typeface="Times New Roman" panose="02020603050405020304" pitchFamily="18" charset="0"/>
              </a:rPr>
              <a:t> method </a:t>
            </a:r>
            <a:r>
              <a:rPr lang="en-US" altLang="en-US" sz="2500" dirty="0" err="1">
                <a:solidFill>
                  <a:srgbClr val="000000"/>
                </a:solidFill>
                <a:latin typeface="Lucida Console" panose="020B0609040504020204" pitchFamily="49" charset="0"/>
              </a:rPr>
              <a:t>getChars</a:t>
            </a:r>
            <a:r>
              <a:rPr lang="en-US" altLang="en-US" sz="2500" dirty="0">
                <a:solidFill>
                  <a:srgbClr val="000000"/>
                </a:solidFill>
                <a:latin typeface="Times New Roman" panose="02020603050405020304" pitchFamily="18" charset="0"/>
              </a:rPr>
              <a:t> copies the characters of a </a:t>
            </a:r>
            <a:r>
              <a:rPr lang="en-US" altLang="en-US" sz="2500" dirty="0">
                <a:solidFill>
                  <a:srgbClr val="000000"/>
                </a:solidFill>
                <a:latin typeface="Lucida Console" panose="020B0609040504020204" pitchFamily="49" charset="0"/>
              </a:rPr>
              <a:t>String</a:t>
            </a:r>
            <a:r>
              <a:rPr lang="en-US" altLang="en-US" sz="2500" dirty="0">
                <a:solidFill>
                  <a:srgbClr val="000000"/>
                </a:solidFill>
                <a:latin typeface="Times New Roman" panose="02020603050405020304" pitchFamily="18" charset="0"/>
              </a:rPr>
              <a:t> into a character array. </a:t>
            </a:r>
          </a:p>
          <a:p>
            <a:pPr lvl="1"/>
            <a:r>
              <a:rPr lang="en-US" altLang="en-US" sz="2100" dirty="0">
                <a:solidFill>
                  <a:srgbClr val="000000"/>
                </a:solidFill>
                <a:latin typeface="Times New Roman" panose="02020603050405020304" pitchFamily="18" charset="0"/>
              </a:rPr>
              <a:t>The first argument is the starting index in the </a:t>
            </a:r>
            <a:r>
              <a:rPr lang="en-US" altLang="en-US" sz="2100" dirty="0">
                <a:solidFill>
                  <a:srgbClr val="000000"/>
                </a:solidFill>
                <a:latin typeface="Lucida Console" panose="020B0609040504020204" pitchFamily="49" charset="0"/>
              </a:rPr>
              <a:t>String</a:t>
            </a:r>
            <a:r>
              <a:rPr lang="en-US" altLang="en-US" sz="2100" dirty="0">
                <a:solidFill>
                  <a:srgbClr val="000000"/>
                </a:solidFill>
                <a:latin typeface="Times New Roman" panose="02020603050405020304" pitchFamily="18" charset="0"/>
              </a:rPr>
              <a:t> from which characters are to be copied. </a:t>
            </a:r>
          </a:p>
          <a:p>
            <a:pPr lvl="1"/>
            <a:r>
              <a:rPr lang="en-US" altLang="en-US" sz="2100" dirty="0">
                <a:solidFill>
                  <a:srgbClr val="000000"/>
                </a:solidFill>
                <a:latin typeface="Times New Roman" panose="02020603050405020304" pitchFamily="18" charset="0"/>
              </a:rPr>
              <a:t>The second argument is the index that is one past the last character to be copied from the </a:t>
            </a:r>
            <a:r>
              <a:rPr lang="en-US" altLang="en-US" sz="2100" dirty="0">
                <a:solidFill>
                  <a:srgbClr val="000000"/>
                </a:solidFill>
                <a:latin typeface="Lucida Console" panose="020B0609040504020204" pitchFamily="49" charset="0"/>
              </a:rPr>
              <a:t>String</a:t>
            </a:r>
            <a:r>
              <a:rPr lang="en-US" altLang="en-US" sz="2100" dirty="0">
                <a:solidFill>
                  <a:srgbClr val="000000"/>
                </a:solidFill>
                <a:latin typeface="Times New Roman" panose="02020603050405020304" pitchFamily="18" charset="0"/>
              </a:rPr>
              <a:t>. </a:t>
            </a:r>
          </a:p>
          <a:p>
            <a:pPr lvl="1"/>
            <a:r>
              <a:rPr lang="en-US" altLang="en-US" sz="2100" dirty="0">
                <a:solidFill>
                  <a:srgbClr val="000000"/>
                </a:solidFill>
                <a:latin typeface="Times New Roman" panose="02020603050405020304" pitchFamily="18" charset="0"/>
              </a:rPr>
              <a:t>The third argument is the character array into which the characters are to be copied. </a:t>
            </a:r>
          </a:p>
          <a:p>
            <a:pPr lvl="1"/>
            <a:r>
              <a:rPr lang="en-US" altLang="en-US" sz="2100" dirty="0">
                <a:solidFill>
                  <a:srgbClr val="000000"/>
                </a:solidFill>
                <a:latin typeface="Times New Roman" panose="02020603050405020304" pitchFamily="18" charset="0"/>
              </a:rPr>
              <a:t>The last argument is the starting index where the copied characters are placed in the target character array.</a:t>
            </a:r>
            <a:r>
              <a:rPr lang="en-US" altLang="en-US" dirty="0"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1FDB0888-640C-4411-B90C-4E48F567905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48898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JHTP11_09</Template>
  <TotalTime>57</TotalTime>
  <Words>2123</Words>
  <Application>Microsoft Office PowerPoint</Application>
  <PresentationFormat>Widescreen</PresentationFormat>
  <Paragraphs>182</Paragraphs>
  <Slides>61</Slides>
  <Notes>18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61</vt:i4>
      </vt:variant>
    </vt:vector>
  </HeadingPairs>
  <TitlesOfParts>
    <vt:vector size="75" baseType="lpstr">
      <vt:lpstr>Arial</vt:lpstr>
      <vt:lpstr>Calibri</vt:lpstr>
      <vt:lpstr>Cambria</vt:lpstr>
      <vt:lpstr>Consolas</vt:lpstr>
      <vt:lpstr>Goudy Sans Medium</vt:lpstr>
      <vt:lpstr>Lucida Console</vt:lpstr>
      <vt:lpstr>Lucida Sans Unicode</vt:lpstr>
      <vt:lpstr>LucidaSansTypewriter</vt:lpstr>
      <vt:lpstr>Times New Roman</vt:lpstr>
      <vt:lpstr>Verdana</vt:lpstr>
      <vt:lpstr>Wingdings</vt:lpstr>
      <vt:lpstr>Wingdings 2</vt:lpstr>
      <vt:lpstr>Wingdings 3</vt:lpstr>
      <vt:lpstr>Concourse</vt:lpstr>
      <vt:lpstr>Chapter 14 Strings, Characters and  Regular Expressions</vt:lpstr>
      <vt:lpstr>Course Objectives</vt:lpstr>
      <vt:lpstr>Chapter Objectives</vt:lpstr>
      <vt:lpstr>14.1  Introduction</vt:lpstr>
      <vt:lpstr>14.2  Fundamentals of Characters and Strings</vt:lpstr>
      <vt:lpstr>14.3  Class String</vt:lpstr>
      <vt:lpstr>14.3.1 String Constructors  </vt:lpstr>
      <vt:lpstr>PowerPoint Presentation</vt:lpstr>
      <vt:lpstr>14.3.2 String Methods length, charAt and getChars  </vt:lpstr>
      <vt:lpstr>PowerPoint Presentation</vt:lpstr>
      <vt:lpstr>PowerPoint Presentation</vt:lpstr>
      <vt:lpstr>14.3.3 Comparing Strings  </vt:lpstr>
      <vt:lpstr>PowerPoint Presentation</vt:lpstr>
      <vt:lpstr>PowerPoint Presentation</vt:lpstr>
      <vt:lpstr>PowerPoint Presentation</vt:lpstr>
      <vt:lpstr>PowerPoint Presentation</vt:lpstr>
      <vt:lpstr>PowerPoint Presentation</vt:lpstr>
      <vt:lpstr>14.3.3 Comparing Strings (Cont.)   </vt:lpstr>
      <vt:lpstr>PowerPoint Presentation</vt:lpstr>
      <vt:lpstr>PowerPoint Presentation</vt:lpstr>
      <vt:lpstr>PowerPoint Presentation</vt:lpstr>
      <vt:lpstr>14.3.4 Locating Characters and Substrings in String</vt:lpstr>
      <vt:lpstr>PowerPoint Presentation</vt:lpstr>
      <vt:lpstr>PowerPoint Presentation</vt:lpstr>
      <vt:lpstr>PowerPoint Presentation</vt:lpstr>
      <vt:lpstr>PowerPoint Presentation</vt:lpstr>
      <vt:lpstr>14.3.5 Extracting Substrings from Strings</vt:lpstr>
      <vt:lpstr>PowerPoint Presentation</vt:lpstr>
      <vt:lpstr>14.3.6 Concatenating Strings</vt:lpstr>
      <vt:lpstr>PowerPoint Presentation</vt:lpstr>
      <vt:lpstr>14.3.7 Miscellaneous String Methods</vt:lpstr>
      <vt:lpstr>PowerPoint Presentation</vt:lpstr>
      <vt:lpstr>PowerPoint Presentation</vt:lpstr>
      <vt:lpstr>PowerPoint Presentation</vt:lpstr>
      <vt:lpstr>14.3.8 String Method valueOf</vt:lpstr>
      <vt:lpstr>PowerPoint Presentation</vt:lpstr>
      <vt:lpstr>PowerPoint Presentation</vt:lpstr>
      <vt:lpstr>PowerPoint Presentation</vt:lpstr>
      <vt:lpstr>14.4  Class StringBuilder</vt:lpstr>
      <vt:lpstr>14.4.1 StringBuilder Constructor</vt:lpstr>
      <vt:lpstr>PowerPoint Presentation</vt:lpstr>
      <vt:lpstr>14.4.2 StringBuilder Methods length, capacity, setLength and ensureCapacity</vt:lpstr>
      <vt:lpstr>PowerPoint Presentation</vt:lpstr>
      <vt:lpstr>PowerPoint Presentation</vt:lpstr>
      <vt:lpstr>14.4.3 StringBuilder Methods CharAt, setCharAt, getChars and reverse</vt:lpstr>
      <vt:lpstr>PowerPoint Presentation</vt:lpstr>
      <vt:lpstr>PowerPoint Presentation</vt:lpstr>
      <vt:lpstr>PowerPoint Presentation</vt:lpstr>
      <vt:lpstr>14.4.4 StringBuilder append Methods</vt:lpstr>
      <vt:lpstr>PowerPoint Presentation</vt:lpstr>
      <vt:lpstr>PowerPoint Presentation</vt:lpstr>
      <vt:lpstr>PowerPoint Presentation</vt:lpstr>
      <vt:lpstr>14.4.5 StringBuilder Insertion and Deletion Methods</vt:lpstr>
      <vt:lpstr>PowerPoint Presentation</vt:lpstr>
      <vt:lpstr>PowerPoint Presentation</vt:lpstr>
      <vt:lpstr>PowerPoint Presentation</vt:lpstr>
      <vt:lpstr>14.6  Tokenizing Strings</vt:lpstr>
      <vt:lpstr>PowerPoint Presentation</vt:lpstr>
      <vt:lpstr>PowerPoint Presentation</vt:lpstr>
      <vt:lpstr>Chapter Objectives – What we covered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Strings, Characters and  Regular Expressions</dc:title>
  <dc:creator>Paul Deitel</dc:creator>
  <cp:lastModifiedBy>Mike</cp:lastModifiedBy>
  <cp:revision>24</cp:revision>
  <dcterms:created xsi:type="dcterms:W3CDTF">2017-07-15T16:26:26Z</dcterms:created>
  <dcterms:modified xsi:type="dcterms:W3CDTF">2018-01-25T16:35:03Z</dcterms:modified>
</cp:coreProperties>
</file>