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4" r:id="rId5"/>
    <p:sldId id="259" r:id="rId6"/>
    <p:sldId id="260" r:id="rId7"/>
    <p:sldId id="261" r:id="rId8"/>
    <p:sldId id="267" r:id="rId9"/>
    <p:sldId id="262" r:id="rId10"/>
    <p:sldId id="263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>
        <p:scale>
          <a:sx n="81" d="100"/>
          <a:sy n="81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nufacturingtomorrow.com/article/2017/09/what-is-smac-stack/10197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A0449-E3BA-4ACF-B17A-0BCA0ACDDD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Doing Digital Right: </a:t>
            </a:r>
            <a:br>
              <a:rPr lang="en-US" dirty="0"/>
            </a:br>
            <a:r>
              <a:rPr lang="en-US" sz="2200" dirty="0"/>
              <a:t>How Companies Can Thrive in the Next Digital Era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305B3-E906-43E6-BFAC-893A78D6A3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Lois Lamoureux</a:t>
            </a:r>
          </a:p>
          <a:p>
            <a:r>
              <a:rPr lang="en-US" dirty="0"/>
              <a:t>Slides adopted by: Cheryl Thomas Brown</a:t>
            </a:r>
          </a:p>
        </p:txBody>
      </p:sp>
    </p:spTree>
    <p:extLst>
      <p:ext uri="{BB962C8B-B14F-4D97-AF65-F5344CB8AC3E}">
        <p14:creationId xmlns:p14="http://schemas.microsoft.com/office/powerpoint/2010/main" val="19426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4A8F1-CABD-4CA5-9CD1-68D5A66BA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planning</a:t>
            </a:r>
            <a:r>
              <a:rPr lang="en-US" sz="1400" dirty="0"/>
              <a:t> (page 67)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41392-EC47-4DA4-AC2F-72E4F3BBF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4488" indent="-344488">
              <a:buFont typeface="Wingdings" panose="05000000000000000000" pitchFamily="2" charset="2"/>
              <a:buChar char="Ø"/>
            </a:pPr>
            <a:r>
              <a:rPr lang="en-US" sz="3200" dirty="0"/>
              <a:t>“What digital technology or information is valuable to customers and should be embedded into our products or provided as a service?”</a:t>
            </a:r>
          </a:p>
          <a:p>
            <a:pPr marL="344488" indent="-344488">
              <a:buFont typeface="Wingdings" panose="05000000000000000000" pitchFamily="2" charset="2"/>
              <a:buChar char="Ø"/>
            </a:pPr>
            <a:r>
              <a:rPr lang="en-US" sz="3200" dirty="0"/>
              <a:t>“How do we minimize movement and automate processes and make them faster, more reliable and lower cost?”</a:t>
            </a:r>
          </a:p>
          <a:p>
            <a:pPr marL="344488" indent="-344488">
              <a:buFont typeface="Wingdings" panose="05000000000000000000" pitchFamily="2" charset="2"/>
              <a:buChar char="Ø"/>
            </a:pPr>
            <a:r>
              <a:rPr lang="en-US" sz="3200" dirty="0"/>
              <a:t>“How can digital make the customer processes such as ordering, receiving, getting service, and using the products easier?”</a:t>
            </a:r>
          </a:p>
        </p:txBody>
      </p:sp>
    </p:spTree>
    <p:extLst>
      <p:ext uri="{BB962C8B-B14F-4D97-AF65-F5344CB8AC3E}">
        <p14:creationId xmlns:p14="http://schemas.microsoft.com/office/powerpoint/2010/main" val="3963966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5C956-99DC-4CC5-AA44-DD18886A9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5"/>
            <a:ext cx="9426158" cy="699299"/>
          </a:xfrm>
        </p:spPr>
        <p:txBody>
          <a:bodyPr>
            <a:normAutofit fontScale="90000"/>
          </a:bodyPr>
          <a:lstStyle/>
          <a:p>
            <a:r>
              <a:rPr lang="en-US" dirty="0"/>
              <a:t>Figure 1 – 6 Digital providers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2E4C89-F8C2-4687-9C73-E58FC3186F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3802723"/>
              </p:ext>
            </p:extLst>
          </p:nvPr>
        </p:nvGraphicFramePr>
        <p:xfrm>
          <a:off x="-1" y="1284514"/>
          <a:ext cx="12192000" cy="5573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74864540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8510897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443689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776292925"/>
                    </a:ext>
                  </a:extLst>
                </a:gridCol>
              </a:tblGrid>
              <a:tr h="870294"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First 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Second 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Third Digital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212102"/>
                  </a:ext>
                </a:extLst>
              </a:tr>
              <a:tr h="3377460">
                <a:tc>
                  <a:txBody>
                    <a:bodyPr/>
                    <a:lstStyle/>
                    <a:p>
                      <a:r>
                        <a:rPr lang="en-US" sz="2600" dirty="0"/>
                        <a:t>Primary Providers of 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2600" dirty="0"/>
                        <a:t>Tech Companies, like</a:t>
                      </a:r>
                    </a:p>
                    <a:p>
                      <a:pPr marL="457200" indent="-457200">
                        <a:buFont typeface="Wingdings" panose="05000000000000000000" pitchFamily="2" charset="2"/>
                        <a:buChar char="§"/>
                      </a:pPr>
                      <a:r>
                        <a:rPr lang="en-US" sz="2600" dirty="0"/>
                        <a:t>IBM</a:t>
                      </a:r>
                    </a:p>
                    <a:p>
                      <a:pPr marL="457200" indent="-457200">
                        <a:buFont typeface="Wingdings" panose="05000000000000000000" pitchFamily="2" charset="2"/>
                        <a:buChar char="§"/>
                      </a:pPr>
                      <a:r>
                        <a:rPr lang="en-US" sz="2600" dirty="0"/>
                        <a:t>Intel</a:t>
                      </a:r>
                    </a:p>
                    <a:p>
                      <a:pPr marL="457200" indent="-457200">
                        <a:buFont typeface="Wingdings" panose="05000000000000000000" pitchFamily="2" charset="2"/>
                        <a:buChar char="§"/>
                      </a:pPr>
                      <a:r>
                        <a:rPr lang="en-US" sz="2600" dirty="0"/>
                        <a:t>Microsoft</a:t>
                      </a:r>
                    </a:p>
                    <a:p>
                      <a:pPr marL="457200" indent="-457200">
                        <a:buFont typeface="Wingdings" panose="05000000000000000000" pitchFamily="2" charset="2"/>
                        <a:buChar char="§"/>
                      </a:pPr>
                      <a:r>
                        <a:rPr lang="en-US" sz="2600" dirty="0"/>
                        <a:t>Apple</a:t>
                      </a:r>
                    </a:p>
                    <a:p>
                      <a:pPr marL="457200" indent="-457200">
                        <a:buFont typeface="Wingdings" panose="05000000000000000000" pitchFamily="2" charset="2"/>
                        <a:buChar char="§"/>
                      </a:pPr>
                      <a:r>
                        <a:rPr lang="en-US" sz="2600" dirty="0"/>
                        <a:t>Dell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2600" dirty="0"/>
                        <a:t>First Digital Companies, plus Internet, device and e-Commerce, like</a:t>
                      </a:r>
                    </a:p>
                    <a:p>
                      <a:pPr marL="457200" indent="-457200">
                        <a:buFont typeface="Wingdings" panose="05000000000000000000" pitchFamily="2" charset="2"/>
                        <a:buChar char="§"/>
                      </a:pPr>
                      <a:r>
                        <a:rPr lang="en-US" sz="2600" dirty="0"/>
                        <a:t>Facebook</a:t>
                      </a:r>
                    </a:p>
                    <a:p>
                      <a:pPr marL="457200" indent="-457200">
                        <a:buFont typeface="Wingdings" panose="05000000000000000000" pitchFamily="2" charset="2"/>
                        <a:buChar char="§"/>
                      </a:pPr>
                      <a:r>
                        <a:rPr lang="en-US" sz="2600" dirty="0"/>
                        <a:t>Google</a:t>
                      </a:r>
                    </a:p>
                    <a:p>
                      <a:pPr marL="457200" indent="-457200">
                        <a:buFont typeface="Wingdings" panose="05000000000000000000" pitchFamily="2" charset="2"/>
                        <a:buChar char="§"/>
                      </a:pPr>
                      <a:r>
                        <a:rPr lang="en-US" sz="2600" dirty="0"/>
                        <a:t>Apple</a:t>
                      </a:r>
                    </a:p>
                    <a:p>
                      <a:pPr marL="457200" indent="-457200">
                        <a:buFont typeface="Wingdings" panose="05000000000000000000" pitchFamily="2" charset="2"/>
                        <a:buChar char="§"/>
                      </a:pPr>
                      <a:r>
                        <a:rPr lang="en-US" sz="2600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2600" dirty="0"/>
                        <a:t>Second Digital Companies, plus digital product and service providers, like</a:t>
                      </a:r>
                    </a:p>
                    <a:p>
                      <a:pPr marL="457200" indent="-457200">
                        <a:buFont typeface="Wingdings" panose="05000000000000000000" pitchFamily="2" charset="2"/>
                        <a:buChar char="§"/>
                      </a:pPr>
                      <a:r>
                        <a:rPr lang="en-US" sz="2600" dirty="0"/>
                        <a:t>Tesla</a:t>
                      </a:r>
                    </a:p>
                    <a:p>
                      <a:pPr marL="457200" indent="-457200">
                        <a:buFont typeface="Wingdings" panose="05000000000000000000" pitchFamily="2" charset="2"/>
                        <a:buChar char="§"/>
                      </a:pPr>
                      <a:r>
                        <a:rPr lang="en-US" sz="2600" dirty="0"/>
                        <a:t>GE</a:t>
                      </a:r>
                    </a:p>
                    <a:p>
                      <a:pPr marL="457200" indent="-457200">
                        <a:buFont typeface="Wingdings" panose="05000000000000000000" pitchFamily="2" charset="2"/>
                        <a:buChar char="§"/>
                      </a:pPr>
                      <a:r>
                        <a:rPr lang="en-US" sz="2600" dirty="0"/>
                        <a:t>Established Companies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151318"/>
                  </a:ext>
                </a:extLst>
              </a:tr>
              <a:tr h="1325732">
                <a:tc>
                  <a:txBody>
                    <a:bodyPr/>
                    <a:lstStyle/>
                    <a:p>
                      <a:r>
                        <a:rPr lang="en-US" sz="2600" dirty="0"/>
                        <a:t>Primary Users of 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Wingdings" panose="05000000000000000000" pitchFamily="2" charset="2"/>
                        <a:buChar char="§"/>
                      </a:pPr>
                      <a:r>
                        <a:rPr lang="en-US" sz="2600" dirty="0"/>
                        <a:t>Established Companies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Wingdings" panose="05000000000000000000" pitchFamily="2" charset="2"/>
                        <a:buChar char="§"/>
                      </a:pPr>
                      <a:r>
                        <a:rPr lang="en-US" sz="2600" dirty="0"/>
                        <a:t>Consumers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Wingdings" panose="05000000000000000000" pitchFamily="2" charset="2"/>
                        <a:buChar char="§"/>
                      </a:pPr>
                      <a:r>
                        <a:rPr lang="en-US" sz="2600" dirty="0"/>
                        <a:t>Established Companies</a:t>
                      </a:r>
                    </a:p>
                    <a:p>
                      <a:pPr marL="457200" indent="-457200">
                        <a:buFont typeface="Wingdings" panose="05000000000000000000" pitchFamily="2" charset="2"/>
                        <a:buChar char="§"/>
                      </a:pPr>
                      <a:r>
                        <a:rPr lang="en-US" sz="2600" dirty="0"/>
                        <a:t>Consumers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05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920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1ADEF-8499-45A1-B960-6B5C9E45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43148-4320-4D80-B082-23E6B199F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5660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Understanding the digital World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Key Technologies: first and second digital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Key technologies: third digital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Digital vision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Goals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Digitizing operational processes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Improving the customer journey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Action Planning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Digital providers</a:t>
            </a:r>
          </a:p>
        </p:txBody>
      </p:sp>
    </p:spTree>
    <p:extLst>
      <p:ext uri="{BB962C8B-B14F-4D97-AF65-F5344CB8AC3E}">
        <p14:creationId xmlns:p14="http://schemas.microsoft.com/office/powerpoint/2010/main" val="1767234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6E32-6359-4C4C-899F-7E4B027EA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1D5C-7CE7-4995-AE12-914BD13B1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572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Understanding the digital World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Key Technologies: first and second digital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Key technologies: third digital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Digital vision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Goals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Digitizing operational processes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Improving the customer journey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Action Planning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Digital providers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989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79E93-C952-4F83-A33E-FCE1B9AC9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digital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47FB1-A29C-4194-B697-228FB8A53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Preparing for Digital Disruption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Computers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Internet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eBusiness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531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E2795-DF66-4147-8C35-C07FDC6F6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Technologies:</a:t>
            </a:r>
            <a:br>
              <a:rPr lang="en-US" dirty="0"/>
            </a:br>
            <a:r>
              <a:rPr lang="en-US" dirty="0"/>
              <a:t>first and second digital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BA2FD-3A9E-44A6-BB14-0A1629AB77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First Digital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61CFF-AB32-49E4-8C1C-D0B830A4E5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Mainframes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Programming Languages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Commercial Software (COTS)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Personal Computers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B6120A-0597-4990-869D-582F5D4A6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Second Digital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C8489B-4210-4AE5-8F88-72A606BBB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8902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Social media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Mobile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Analytics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Cloud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000" dirty="0"/>
              <a:t>SMAC Stack</a:t>
            </a:r>
            <a:r>
              <a:rPr lang="en-US" dirty="0"/>
              <a:t> </a:t>
            </a:r>
            <a:r>
              <a:rPr lang="en-US" sz="1600" dirty="0">
                <a:hlinkClick r:id="rId2"/>
              </a:rPr>
              <a:t>https://www.manufacturingtomorrow.com/article/2017/09/what-is-smac-stack/10197/</a:t>
            </a:r>
            <a:r>
              <a:rPr lang="en-US" sz="1600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1727773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F2755-9B0D-4C4E-850C-0C4863249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technologies:</a:t>
            </a:r>
            <a:br>
              <a:rPr lang="en-US" dirty="0"/>
            </a:br>
            <a:r>
              <a:rPr lang="en-US" dirty="0"/>
              <a:t>third digital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07F0F-531B-4340-B504-8742401D2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37605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Advanced SMAC Stack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Machine learning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IoT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Robotics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AI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Natural Language Processing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2612050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ABB73-130F-4360-AAF7-4CEDF742D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1DA39-D467-43A5-8F06-4E2F80CD9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Improve Products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Improve Processes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Improve Customer journey</a:t>
            </a:r>
          </a:p>
        </p:txBody>
      </p:sp>
    </p:spTree>
    <p:extLst>
      <p:ext uri="{BB962C8B-B14F-4D97-AF65-F5344CB8AC3E}">
        <p14:creationId xmlns:p14="http://schemas.microsoft.com/office/powerpoint/2010/main" val="3908335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F102A-B411-4529-978B-BD413A44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EABC-6C4C-4931-A8BF-830CA648F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Make better products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Achieve process improvement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Increase customer satisfaction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74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B4712-BE0B-488E-A463-F6E1E79A6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Digitizing operational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B2599-6248-4F50-B756-86930B551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63486"/>
            <a:ext cx="9720073" cy="498565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Deliver physical products &amp; services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Develop and manage human capital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Manage Information Technology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Manage financial resources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Acquire, Construct, &amp; Manage Assets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Manage enterprise risk, compliance, remediation, &amp; resiliency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Manage external relationships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Develop &amp; manage business capabilities</a:t>
            </a:r>
          </a:p>
        </p:txBody>
      </p:sp>
    </p:spTree>
    <p:extLst>
      <p:ext uri="{BB962C8B-B14F-4D97-AF65-F5344CB8AC3E}">
        <p14:creationId xmlns:p14="http://schemas.microsoft.com/office/powerpoint/2010/main" val="3448733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E3322-B0AB-424B-9D55-B04493E00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the customer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1902B-6DA2-499E-822B-EA5E99383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1714"/>
            <a:ext cx="10449415" cy="4963886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Differentiated Product – tool or tangible item the customer buys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/>
              <a:t>Using Digital tools to create anew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/>
              <a:t>Disruption would be luggage: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200" dirty="0"/>
              <a:t>Locks and unlocks with a mobile app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200" dirty="0"/>
              <a:t>Luggage that is self-propelling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200" dirty="0"/>
              <a:t>Stays within 6” of its owner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200" dirty="0"/>
              <a:t>Can automatically check itself in at the airport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Commodity Product – </a:t>
            </a:r>
          </a:p>
          <a:p>
            <a:pPr marL="463550" lvl="1" indent="-334963">
              <a:buFont typeface="Wingdings" panose="05000000000000000000" pitchFamily="2" charset="2"/>
              <a:buChar char="Ø"/>
            </a:pPr>
            <a:r>
              <a:rPr lang="en-US" sz="3200" dirty="0"/>
              <a:t>1st – lowering cost through internal process improvement, such as AI reducing manual effort</a:t>
            </a:r>
          </a:p>
          <a:p>
            <a:pPr marL="463550" lvl="1" indent="-334963">
              <a:buFont typeface="Wingdings" panose="05000000000000000000" pitchFamily="2" charset="2"/>
              <a:buChar char="Ø"/>
            </a:pPr>
            <a:r>
              <a:rPr lang="en-US" sz="3200" dirty="0"/>
              <a:t>2</a:t>
            </a:r>
            <a:r>
              <a:rPr lang="en-US" sz="3200" baseline="30000" dirty="0"/>
              <a:t>nd</a:t>
            </a:r>
            <a:r>
              <a:rPr lang="en-US" sz="3200" dirty="0"/>
              <a:t> – Sweeter customer journey for the consumer, such as using robots to deliver meals, predictive ordering, autonomous delivery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30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155</TotalTime>
  <Words>438</Words>
  <Application>Microsoft Office PowerPoint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Tw Cen MT</vt:lpstr>
      <vt:lpstr>Tw Cen MT Condensed</vt:lpstr>
      <vt:lpstr>Wingdings</vt:lpstr>
      <vt:lpstr>Wingdings 3</vt:lpstr>
      <vt:lpstr>Integral</vt:lpstr>
      <vt:lpstr>Doing Digital Right:  How Companies Can Thrive in the Next Digital Era</vt:lpstr>
      <vt:lpstr>Agenda</vt:lpstr>
      <vt:lpstr>Understanding the digital World</vt:lpstr>
      <vt:lpstr>Key Technologies: first and second digital</vt:lpstr>
      <vt:lpstr>Key technologies: third digital</vt:lpstr>
      <vt:lpstr>Digital vision</vt:lpstr>
      <vt:lpstr>goals</vt:lpstr>
      <vt:lpstr>Digitizing operational processes</vt:lpstr>
      <vt:lpstr>Improving the customer journey</vt:lpstr>
      <vt:lpstr>Action planning (page 67)</vt:lpstr>
      <vt:lpstr>Figure 1 – 6 Digital providers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Doing Digital Right:  How Companies Can Thrive in the Next Digital Era</dc:title>
  <dc:creator>Brown, Cheryl T.</dc:creator>
  <cp:lastModifiedBy>Brown, Cheryl T.</cp:lastModifiedBy>
  <cp:revision>11</cp:revision>
  <dcterms:created xsi:type="dcterms:W3CDTF">2018-06-07T04:59:45Z</dcterms:created>
  <dcterms:modified xsi:type="dcterms:W3CDTF">2018-06-07T07:35:04Z</dcterms:modified>
</cp:coreProperties>
</file>