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9" r:id="rId2"/>
    <p:sldId id="270" r:id="rId3"/>
    <p:sldId id="257" r:id="rId4"/>
    <p:sldId id="258" r:id="rId5"/>
    <p:sldId id="276" r:id="rId6"/>
    <p:sldId id="259" r:id="rId7"/>
    <p:sldId id="278" r:id="rId8"/>
    <p:sldId id="260" r:id="rId9"/>
    <p:sldId id="271" r:id="rId10"/>
    <p:sldId id="272" r:id="rId11"/>
    <p:sldId id="273" r:id="rId12"/>
    <p:sldId id="274"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3" d="100"/>
          <a:sy n="63"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FC069-BC67-4B0F-91A5-A313FD159271}" type="datetimeFigureOut">
              <a:rPr lang="zh-CN" altLang="en-US" smtClean="0"/>
              <a:t>2019/2/8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22612-880A-41B4-B065-FE1F36AEFE66}" type="slidenum">
              <a:rPr lang="zh-CN" altLang="en-US" smtClean="0"/>
              <a:t>‹#›</a:t>
            </a:fld>
            <a:endParaRPr lang="zh-CN" altLang="en-US"/>
          </a:p>
        </p:txBody>
      </p:sp>
    </p:spTree>
    <p:extLst>
      <p:ext uri="{BB962C8B-B14F-4D97-AF65-F5344CB8AC3E}">
        <p14:creationId xmlns:p14="http://schemas.microsoft.com/office/powerpoint/2010/main" val="336966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D8D94A59-E69B-4F8C-8A40-58653A5626AF}" type="slidenum">
              <a:rPr lang="en-US" smtClean="0"/>
              <a:t>1</a:t>
            </a:fld>
            <a:endParaRPr lang="en-US"/>
          </a:p>
        </p:txBody>
      </p:sp>
    </p:spTree>
    <p:extLst>
      <p:ext uri="{BB962C8B-B14F-4D97-AF65-F5344CB8AC3E}">
        <p14:creationId xmlns:p14="http://schemas.microsoft.com/office/powerpoint/2010/main" val="244595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10"/>
          </p:nvPr>
        </p:nvSpPr>
        <p:spPr/>
        <p:txBody>
          <a:bodyPr/>
          <a:lstStyle/>
          <a:p>
            <a:fld id="{D8D94A59-E69B-4F8C-8A40-58653A5626AF}" type="slidenum">
              <a:rPr lang="en-US" smtClean="0"/>
              <a:t>2</a:t>
            </a:fld>
            <a:endParaRPr lang="en-US"/>
          </a:p>
        </p:txBody>
      </p:sp>
    </p:spTree>
    <p:extLst>
      <p:ext uri="{BB962C8B-B14F-4D97-AF65-F5344CB8AC3E}">
        <p14:creationId xmlns:p14="http://schemas.microsoft.com/office/powerpoint/2010/main" val="69968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ctr">
              <a:buFont typeface="Wingdings" panose="05000000000000000000" pitchFamily="2" charset="2"/>
              <a:buChar char="v"/>
            </a:pPr>
            <a:r>
              <a:rPr lang="en-US" dirty="0"/>
              <a:t>Thank you</a:t>
            </a:r>
          </a:p>
        </p:txBody>
      </p:sp>
      <p:sp>
        <p:nvSpPr>
          <p:cNvPr id="4" name="Slide Number Placeholder 3"/>
          <p:cNvSpPr>
            <a:spLocks noGrp="1"/>
          </p:cNvSpPr>
          <p:nvPr>
            <p:ph type="sldNum" sz="quarter" idx="10"/>
          </p:nvPr>
        </p:nvSpPr>
        <p:spPr/>
        <p:txBody>
          <a:bodyPr/>
          <a:lstStyle/>
          <a:p>
            <a:fld id="{D8D94A59-E69B-4F8C-8A40-58653A5626AF}" type="slidenum">
              <a:rPr lang="en-US" smtClean="0"/>
              <a:t>14</a:t>
            </a:fld>
            <a:endParaRPr lang="en-US"/>
          </a:p>
        </p:txBody>
      </p:sp>
    </p:spTree>
    <p:extLst>
      <p:ext uri="{BB962C8B-B14F-4D97-AF65-F5344CB8AC3E}">
        <p14:creationId xmlns:p14="http://schemas.microsoft.com/office/powerpoint/2010/main" val="13505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287647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83388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382187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133669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90991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368604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379099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35110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222880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303845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942C84B9-2DA0-4AE7-AA3D-692BEE3E88FA}" type="datetimeFigureOut">
              <a:rPr lang="zh-CN" altLang="en-US" smtClean="0"/>
              <a:t>2019/2/8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332018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C84B9-2DA0-4AE7-AA3D-692BEE3E88FA}" type="datetimeFigureOut">
              <a:rPr lang="zh-CN" altLang="en-US" smtClean="0"/>
              <a:t>2019/2/8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C9641-EDB2-416D-A764-2DDABFB9D67D}" type="slidenum">
              <a:rPr lang="zh-CN" altLang="en-US" smtClean="0"/>
              <a:t>‹#›</a:t>
            </a:fld>
            <a:endParaRPr lang="zh-CN" altLang="en-US"/>
          </a:p>
        </p:txBody>
      </p:sp>
    </p:spTree>
    <p:extLst>
      <p:ext uri="{BB962C8B-B14F-4D97-AF65-F5344CB8AC3E}">
        <p14:creationId xmlns:p14="http://schemas.microsoft.com/office/powerpoint/2010/main" val="210252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mailto:ernestuwizeye43@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26C0E7-C287-45CF-B37D-7EB67DE86094}"/>
              </a:ext>
            </a:extLst>
          </p:cNvPr>
          <p:cNvPicPr>
            <a:picLocks noChangeAspect="1"/>
          </p:cNvPicPr>
          <p:nvPr/>
        </p:nvPicPr>
        <p:blipFill>
          <a:blip r:embed="rId3"/>
          <a:stretch>
            <a:fillRect/>
          </a:stretch>
        </p:blipFill>
        <p:spPr>
          <a:xfrm>
            <a:off x="0" y="5655128"/>
            <a:ext cx="684114" cy="648108"/>
          </a:xfrm>
          <a:prstGeom prst="rect">
            <a:avLst/>
          </a:prstGeom>
        </p:spPr>
      </p:pic>
      <p:sp>
        <p:nvSpPr>
          <p:cNvPr id="3" name="Rectangle 2">
            <a:extLst>
              <a:ext uri="{FF2B5EF4-FFF2-40B4-BE49-F238E27FC236}">
                <a16:creationId xmlns:a16="http://schemas.microsoft.com/office/drawing/2014/main" id="{5A73CA2C-0761-4108-9C43-E5CCBDF7AC28}"/>
              </a:ext>
            </a:extLst>
          </p:cNvPr>
          <p:cNvSpPr/>
          <p:nvPr/>
        </p:nvSpPr>
        <p:spPr>
          <a:xfrm>
            <a:off x="99263" y="5794516"/>
            <a:ext cx="492900" cy="369332"/>
          </a:xfrm>
          <a:prstGeom prst="rect">
            <a:avLst/>
          </a:prstGeom>
        </p:spPr>
        <p:txBody>
          <a:bodyPr wrap="square">
            <a:spAutoFit/>
          </a:bodyPr>
          <a:lstStyle/>
          <a:p>
            <a:pPr algn="ctr"/>
            <a:r>
              <a:rPr lang="en-US" dirty="0"/>
              <a:t>1</a:t>
            </a:r>
          </a:p>
        </p:txBody>
      </p:sp>
      <p:sp>
        <p:nvSpPr>
          <p:cNvPr id="6" name="Rectangle 5">
            <a:extLst>
              <a:ext uri="{FF2B5EF4-FFF2-40B4-BE49-F238E27FC236}">
                <a16:creationId xmlns:a16="http://schemas.microsoft.com/office/drawing/2014/main" id="{FD001733-A155-4EB6-A1CE-48DDACD87E26}"/>
              </a:ext>
            </a:extLst>
          </p:cNvPr>
          <p:cNvSpPr/>
          <p:nvPr/>
        </p:nvSpPr>
        <p:spPr>
          <a:xfrm>
            <a:off x="2614109" y="2432301"/>
            <a:ext cx="5510026"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3600" dirty="0" smtClean="0">
                <a:ln w="0"/>
                <a:solidFill>
                  <a:srgbClr val="99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Module Code:IT314</a:t>
            </a:r>
            <a:endParaRPr lang="en-US" sz="3600" dirty="0">
              <a:ln w="0"/>
              <a:solidFill>
                <a:srgbClr val="99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69FB447-9ECE-4389-8BF8-58E7838583DB}"/>
              </a:ext>
            </a:extLst>
          </p:cNvPr>
          <p:cNvSpPr/>
          <p:nvPr/>
        </p:nvSpPr>
        <p:spPr>
          <a:xfrm>
            <a:off x="342057" y="1259274"/>
            <a:ext cx="11463602"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3600" dirty="0" smtClean="0">
                <a:ln w="0"/>
                <a:solidFill>
                  <a:srgbClr val="99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Module: PHP Object Oriented Programming (PHP 5)</a:t>
            </a:r>
            <a:endParaRPr lang="en-US" sz="3600" dirty="0">
              <a:ln w="0"/>
              <a:solidFill>
                <a:srgbClr val="99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DCB1E1DA-FC6F-4C6C-9240-10E2F30E9BFE}"/>
              </a:ext>
            </a:extLst>
          </p:cNvPr>
          <p:cNvSpPr/>
          <p:nvPr/>
        </p:nvSpPr>
        <p:spPr>
          <a:xfrm>
            <a:off x="2187079" y="3390012"/>
            <a:ext cx="9618580" cy="2031325"/>
          </a:xfrm>
          <a:prstGeom prst="rect">
            <a:avLst/>
          </a:prstGeom>
        </p:spPr>
        <p:txBody>
          <a:bodyPr wrap="square">
            <a:spAutoFit/>
          </a:bodyPr>
          <a:lstStyle/>
          <a:p>
            <a:pPr algn="just">
              <a:lnSpc>
                <a:spcPct val="150000"/>
              </a:lnSpc>
            </a:pPr>
            <a:r>
              <a:rPr lang="en-US" sz="2800" b="1" dirty="0" smtClean="0">
                <a:latin typeface="Times New Roman" panose="02020603050405020304" pitchFamily="18" charset="0"/>
                <a:cs typeface="Times New Roman" panose="02020603050405020304" pitchFamily="18" charset="0"/>
              </a:rPr>
              <a:t>Trainer: </a:t>
            </a:r>
            <a:r>
              <a:rPr lang="en-US" sz="2800" dirty="0" smtClean="0">
                <a:latin typeface="Times New Roman" panose="02020603050405020304" pitchFamily="18" charset="0"/>
                <a:cs typeface="Times New Roman" panose="02020603050405020304" pitchFamily="18" charset="0"/>
              </a:rPr>
              <a:t>UWIZEYE ERNEST</a:t>
            </a: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b="1" dirty="0" smtClean="0">
                <a:latin typeface="Times New Roman" panose="02020603050405020304" pitchFamily="18" charset="0"/>
                <a:cs typeface="Times New Roman" panose="02020603050405020304" pitchFamily="18" charset="0"/>
              </a:rPr>
              <a:t>Department: </a:t>
            </a:r>
            <a:r>
              <a:rPr lang="en-US" sz="2800" dirty="0" smtClean="0">
                <a:latin typeface="Times New Roman" panose="02020603050405020304" pitchFamily="18" charset="0"/>
                <a:cs typeface="Times New Roman" panose="02020603050405020304" pitchFamily="18" charset="0"/>
              </a:rPr>
              <a:t>ICT (Information and Communication Technology)</a:t>
            </a:r>
          </a:p>
          <a:p>
            <a:pPr algn="just">
              <a:lnSpc>
                <a:spcPct val="150000"/>
              </a:lnSpc>
            </a:pPr>
            <a:r>
              <a:rPr lang="en-US" sz="2800" dirty="0" smtClean="0">
                <a:latin typeface="Times New Roman" panose="02020603050405020304" pitchFamily="18" charset="0"/>
                <a:cs typeface="Times New Roman" panose="02020603050405020304" pitchFamily="18" charset="0"/>
              </a:rPr>
              <a:t>Email address: </a:t>
            </a:r>
            <a:r>
              <a:rPr lang="en-US" sz="2800" dirty="0" smtClean="0">
                <a:latin typeface="Times New Roman" panose="02020603050405020304" pitchFamily="18" charset="0"/>
                <a:cs typeface="Times New Roman" panose="02020603050405020304" pitchFamily="18" charset="0"/>
                <a:hlinkClick r:id="rId4"/>
              </a:rPr>
              <a:t>ernestuwizeye43@gmail.com</a:t>
            </a:r>
            <a:endParaRPr lang="en-US" sz="2800" dirty="0" smtClean="0">
              <a:latin typeface="Times New Roman" panose="02020603050405020304" pitchFamily="18" charset="0"/>
              <a:cs typeface="Times New Roman" panose="02020603050405020304" pitchFamily="18" charset="0"/>
            </a:endParaRPr>
          </a:p>
        </p:txBody>
      </p:sp>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2026024" y="140809"/>
            <a:ext cx="7835151" cy="807085"/>
          </a:xfrm>
          <a:prstGeom prst="rect">
            <a:avLst/>
          </a:prstGeom>
          <a:noFill/>
          <a:ln>
            <a:noFill/>
          </a:ln>
        </p:spPr>
      </p:pic>
    </p:spTree>
    <p:extLst>
      <p:ext uri="{BB962C8B-B14F-4D97-AF65-F5344CB8AC3E}">
        <p14:creationId xmlns:p14="http://schemas.microsoft.com/office/powerpoint/2010/main" val="958794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0"/>
            <a:ext cx="11506200" cy="14261340"/>
          </a:xfrm>
          <a:prstGeom prst="rect">
            <a:avLst/>
          </a:prstGeom>
        </p:spPr>
        <p:txBody>
          <a:bodyPr wrap="square">
            <a:spAutoFit/>
          </a:bodyPr>
          <a:lstStyle/>
          <a:p>
            <a:pPr>
              <a:lnSpc>
                <a:spcPct val="115000"/>
              </a:lnSpc>
              <a:spcAft>
                <a:spcPts val="1000"/>
              </a:spcAft>
            </a:pPr>
            <a:r>
              <a:rPr lang="en-US" altLang="zh-CN" b="1" u="sng" dirty="0">
                <a:latin typeface="Times New Roman" panose="02020603050405020304" pitchFamily="18" charset="0"/>
                <a:ea typeface="DengXian" panose="020F0502020204030204"/>
                <a:cs typeface="Times New Roman" panose="02020603050405020304" pitchFamily="18" charset="0"/>
              </a:rPr>
              <a:t>Attachment of word document in </a:t>
            </a:r>
            <a:r>
              <a:rPr lang="en-US" altLang="zh-CN" b="1" u="sng" dirty="0" err="1">
                <a:latin typeface="Times New Roman" panose="02020603050405020304" pitchFamily="18" charset="0"/>
                <a:ea typeface="DengXian" panose="020F0502020204030204"/>
                <a:cs typeface="Times New Roman" panose="02020603050405020304" pitchFamily="18" charset="0"/>
              </a:rPr>
              <a:t>php</a:t>
            </a:r>
            <a:r>
              <a:rPr lang="en-US" altLang="zh-CN" b="1" u="sng" dirty="0">
                <a:latin typeface="Times New Roman" panose="02020603050405020304" pitchFamily="18" charset="0"/>
                <a:ea typeface="DengXian" panose="020F0502020204030204"/>
                <a:cs typeface="Times New Roman" panose="02020603050405020304" pitchFamily="18" charset="0"/>
              </a:rPr>
              <a:t> step by step</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&lt;?</a:t>
            </a:r>
            <a:r>
              <a:rPr lang="en-US" altLang="zh-CN" dirty="0" err="1">
                <a:latin typeface="Times New Roman" panose="02020603050405020304" pitchFamily="18" charset="0"/>
                <a:ea typeface="DengXian" panose="020F0502020204030204"/>
                <a:cs typeface="Times New Roman" panose="02020603050405020304" pitchFamily="18" charset="0"/>
              </a:rPr>
              <a:t>php</a:t>
            </a:r>
            <a:endParaRPr lang="zh-CN" altLang="zh-CN" dirty="0">
              <a:latin typeface="Times New Roman" panose="02020603050405020304" pitchFamily="18" charset="0"/>
              <a:ea typeface="DengXian" panose="020F0502020204030204"/>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PHPMailer.php</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SMTP.php</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 = new </a:t>
            </a:r>
            <a:r>
              <a:rPr lang="en-US" altLang="zh-CN" dirty="0" err="1">
                <a:latin typeface="Times New Roman" panose="02020603050405020304" pitchFamily="18" charset="0"/>
                <a:ea typeface="DengXian" panose="020F0502020204030204"/>
                <a:cs typeface="Times New Roman" panose="02020603050405020304" pitchFamily="18" charset="0"/>
              </a:rPr>
              <a:t>PHPMailer</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IsSMTP</a:t>
            </a:r>
            <a:r>
              <a:rPr lang="en-US" altLang="zh-CN" dirty="0">
                <a:latin typeface="Times New Roman" panose="02020603050405020304" pitchFamily="18" charset="0"/>
                <a:ea typeface="DengXian" panose="020F0502020204030204"/>
                <a:cs typeface="Times New Roman" panose="02020603050405020304" pitchFamily="18" charset="0"/>
              </a:rPr>
              <a:t>();                                      // Set mailer to use SMTP</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$mail-&gt;Host = 'smtp.gmail.com';                 // Specify main and backup server</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$mail-&gt;Port = 587;                                    // Set the SMTP port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SMTPAuth</a:t>
            </a:r>
            <a:r>
              <a:rPr lang="en-US" altLang="zh-CN" dirty="0">
                <a:latin typeface="Times New Roman" panose="02020603050405020304" pitchFamily="18" charset="0"/>
                <a:ea typeface="DengXian" panose="020F0502020204030204"/>
                <a:cs typeface="Times New Roman" panose="02020603050405020304" pitchFamily="18" charset="0"/>
              </a:rPr>
              <a:t> = true;                               // Enable SMTP authentication</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$mail-&gt;Username = </a:t>
            </a:r>
            <a:r>
              <a:rPr lang="en-US" altLang="zh-CN" dirty="0" smtClean="0">
                <a:latin typeface="Times New Roman" panose="02020603050405020304" pitchFamily="18" charset="0"/>
                <a:ea typeface="DengXian" panose="020F0502020204030204"/>
                <a:cs typeface="Times New Roman" panose="02020603050405020304" pitchFamily="18" charset="0"/>
              </a:rPr>
              <a:t>‘gtnesto@gmail.com</a:t>
            </a:r>
            <a:r>
              <a:rPr lang="en-US" altLang="zh-CN" dirty="0">
                <a:latin typeface="Times New Roman" panose="02020603050405020304" pitchFamily="18" charset="0"/>
                <a:ea typeface="DengXian" panose="020F0502020204030204"/>
                <a:cs typeface="Times New Roman" panose="02020603050405020304" pitchFamily="18" charset="0"/>
              </a:rPr>
              <a:t>';                // SMTP username</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$mail-&gt;Password = </a:t>
            </a:r>
            <a:r>
              <a:rPr lang="en-US" altLang="zh-CN" dirty="0" smtClean="0">
                <a:latin typeface="Times New Roman" panose="02020603050405020304" pitchFamily="18" charset="0"/>
                <a:ea typeface="DengXian" panose="020F0502020204030204"/>
                <a:cs typeface="Times New Roman" panose="02020603050405020304" pitchFamily="18" charset="0"/>
              </a:rPr>
              <a:t>‘Kaka123@';                  </a:t>
            </a:r>
            <a:r>
              <a:rPr lang="en-US" altLang="zh-CN" dirty="0">
                <a:latin typeface="Times New Roman" panose="02020603050405020304" pitchFamily="18" charset="0"/>
                <a:ea typeface="DengXian" panose="020F0502020204030204"/>
                <a:cs typeface="Times New Roman" panose="02020603050405020304" pitchFamily="18" charset="0"/>
              </a:rPr>
              <a:t>// SMTP password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SMTPSecure</a:t>
            </a:r>
            <a:r>
              <a:rPr lang="en-US" altLang="zh-CN" dirty="0">
                <a:latin typeface="Times New Roman" panose="02020603050405020304" pitchFamily="18" charset="0"/>
                <a:ea typeface="DengXian" panose="020F0502020204030204"/>
                <a:cs typeface="Times New Roman" panose="02020603050405020304" pitchFamily="18" charset="0"/>
              </a:rPr>
              <a:t> = '</a:t>
            </a:r>
            <a:r>
              <a:rPr lang="en-US" altLang="zh-CN" dirty="0" err="1">
                <a:latin typeface="Times New Roman" panose="02020603050405020304" pitchFamily="18" charset="0"/>
                <a:ea typeface="DengXian" panose="020F0502020204030204"/>
                <a:cs typeface="Times New Roman" panose="02020603050405020304" pitchFamily="18" charset="0"/>
              </a:rPr>
              <a:t>tls</a:t>
            </a:r>
            <a:r>
              <a:rPr lang="en-US" altLang="zh-CN" dirty="0">
                <a:latin typeface="Times New Roman" panose="02020603050405020304" pitchFamily="18" charset="0"/>
                <a:ea typeface="DengXian" panose="020F0502020204030204"/>
                <a:cs typeface="Times New Roman" panose="02020603050405020304" pitchFamily="18" charset="0"/>
              </a:rPr>
              <a:t>';                            // Enable encryption, '</a:t>
            </a:r>
            <a:r>
              <a:rPr lang="en-US" altLang="zh-CN" dirty="0" err="1">
                <a:latin typeface="Times New Roman" panose="02020603050405020304" pitchFamily="18" charset="0"/>
                <a:ea typeface="DengXian" panose="020F0502020204030204"/>
                <a:cs typeface="Times New Roman" panose="02020603050405020304" pitchFamily="18" charset="0"/>
              </a:rPr>
              <a:t>ssl</a:t>
            </a:r>
            <a:r>
              <a:rPr lang="en-US" altLang="zh-CN" dirty="0">
                <a:latin typeface="Times New Roman" panose="02020603050405020304" pitchFamily="18" charset="0"/>
                <a:ea typeface="DengXian" panose="020F0502020204030204"/>
                <a:cs typeface="Times New Roman" panose="02020603050405020304" pitchFamily="18" charset="0"/>
              </a:rPr>
              <a:t>' also accepted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$mail-&gt;From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FromName</a:t>
            </a:r>
            <a:r>
              <a:rPr lang="en-US" altLang="zh-CN" dirty="0">
                <a:latin typeface="Times New Roman" panose="02020603050405020304" pitchFamily="18" charset="0"/>
                <a:ea typeface="DengXian" panose="020F0502020204030204"/>
                <a:cs typeface="Times New Roman" panose="02020603050405020304" pitchFamily="18" charset="0"/>
              </a:rPr>
              <a:t>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'Josh Adams');  // Add a recipient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 Name is optional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IsHTML</a:t>
            </a:r>
            <a:r>
              <a:rPr lang="en-US" altLang="zh-CN" dirty="0">
                <a:latin typeface="Times New Roman" panose="02020603050405020304" pitchFamily="18" charset="0"/>
                <a:ea typeface="DengXian" panose="020F0502020204030204"/>
                <a:cs typeface="Times New Roman" panose="02020603050405020304" pitchFamily="18" charset="0"/>
              </a:rPr>
              <a:t>(true);                                  // Set email format to HTML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$mail-&gt;Subject = 'Here is the subject';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$mail-&gt;Body    = 'This is the HTML message body &lt;strong&gt;in bold!&lt;/strong&gt;';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AltBody</a:t>
            </a:r>
            <a:r>
              <a:rPr lang="en-US" altLang="zh-CN" dirty="0">
                <a:latin typeface="Times New Roman" panose="02020603050405020304" pitchFamily="18" charset="0"/>
                <a:ea typeface="DengXian" panose="020F0502020204030204"/>
                <a:cs typeface="Times New Roman" panose="02020603050405020304" pitchFamily="18" charset="0"/>
              </a:rPr>
              <a:t> = 'This is the body in plain text for non-HTML mail clients';</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addAttachment</a:t>
            </a:r>
            <a:r>
              <a:rPr lang="en-US" altLang="zh-CN" dirty="0">
                <a:latin typeface="Times New Roman" panose="02020603050405020304" pitchFamily="18" charset="0"/>
                <a:ea typeface="DengXian" panose="020F0502020204030204"/>
                <a:cs typeface="Times New Roman" panose="02020603050405020304" pitchFamily="18" charset="0"/>
              </a:rPr>
              <a:t>('LAB2.doc');// word document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if(!$mail-&gt;Send())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'Message could not be sent.';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'Mailer Error: ' . $mail-&gt;</a:t>
            </a:r>
            <a:r>
              <a:rPr lang="en-US" altLang="zh-CN" dirty="0" err="1">
                <a:latin typeface="Times New Roman" panose="02020603050405020304" pitchFamily="18" charset="0"/>
                <a:ea typeface="DengXian" panose="020F0502020204030204"/>
                <a:cs typeface="Times New Roman" panose="02020603050405020304" pitchFamily="18" charset="0"/>
              </a:rPr>
              <a:t>ErrorInfo</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exit;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echo 'Message has been sent';?&gt;</a:t>
            </a:r>
            <a:endParaRPr lang="zh-CN" altLang="zh-CN" dirty="0">
              <a:latin typeface="Times New Roman" panose="02020603050405020304" pitchFamily="18" charset="0"/>
              <a:ea typeface="DengXian" panose="020F0502020204030204"/>
              <a:cs typeface="Times New Roman" panose="02020603050405020304" pitchFamily="18" charset="0"/>
            </a:endParaRPr>
          </a:p>
        </p:txBody>
      </p:sp>
    </p:spTree>
    <p:extLst>
      <p:ext uri="{BB962C8B-B14F-4D97-AF65-F5344CB8AC3E}">
        <p14:creationId xmlns:p14="http://schemas.microsoft.com/office/powerpoint/2010/main" val="323739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11430000" cy="14708129"/>
          </a:xfrm>
          <a:prstGeom prst="rect">
            <a:avLst/>
          </a:prstGeom>
        </p:spPr>
        <p:txBody>
          <a:bodyPr wrap="square">
            <a:spAutoFit/>
          </a:bodyPr>
          <a:lstStyle/>
          <a:p>
            <a:pPr>
              <a:lnSpc>
                <a:spcPct val="115000"/>
              </a:lnSpc>
              <a:spcAft>
                <a:spcPts val="1000"/>
              </a:spcAft>
            </a:pPr>
            <a:r>
              <a:rPr lang="en-US" altLang="zh-CN" b="1" u="sng" dirty="0">
                <a:latin typeface="Times New Roman" panose="02020603050405020304" pitchFamily="18" charset="0"/>
                <a:ea typeface="DengXian" panose="020F0502020204030204"/>
                <a:cs typeface="Times New Roman" panose="02020603050405020304" pitchFamily="18" charset="0"/>
              </a:rPr>
              <a:t>Blind copy carbon using </a:t>
            </a:r>
            <a:r>
              <a:rPr lang="en-US" altLang="zh-CN" b="1" u="sng" dirty="0" err="1">
                <a:latin typeface="Times New Roman" panose="02020603050405020304" pitchFamily="18" charset="0"/>
                <a:ea typeface="DengXian" panose="020F0502020204030204"/>
                <a:cs typeface="Times New Roman" panose="02020603050405020304" pitchFamily="18" charset="0"/>
              </a:rPr>
              <a:t>phpmailer</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&lt;?</a:t>
            </a:r>
            <a:r>
              <a:rPr lang="en-US" altLang="zh-CN" dirty="0" err="1">
                <a:latin typeface="Times New Roman" panose="02020603050405020304" pitchFamily="18" charset="0"/>
                <a:ea typeface="DengXian" panose="020F0502020204030204"/>
                <a:cs typeface="Times New Roman" panose="02020603050405020304" pitchFamily="18" charset="0"/>
              </a:rPr>
              <a:t>php</a:t>
            </a:r>
            <a:endParaRPr lang="zh-CN" altLang="zh-CN" dirty="0">
              <a:latin typeface="Times New Roman" panose="02020603050405020304" pitchFamily="18" charset="0"/>
              <a:ea typeface="DengXian" panose="020F0502020204030204"/>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PHPMailer.php</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SMTP.php</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 = new </a:t>
            </a:r>
            <a:r>
              <a:rPr lang="en-US" altLang="zh-CN" dirty="0" err="1">
                <a:latin typeface="Times New Roman" panose="02020603050405020304" pitchFamily="18" charset="0"/>
                <a:ea typeface="DengXian" panose="020F0502020204030204"/>
                <a:cs typeface="Times New Roman" panose="02020603050405020304" pitchFamily="18" charset="0"/>
              </a:rPr>
              <a:t>PHPMailer</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IsSMTP</a:t>
            </a:r>
            <a:r>
              <a:rPr lang="en-US" altLang="zh-CN" dirty="0">
                <a:latin typeface="Times New Roman" panose="02020603050405020304" pitchFamily="18" charset="0"/>
                <a:ea typeface="DengXian" panose="020F0502020204030204"/>
                <a:cs typeface="Times New Roman" panose="02020603050405020304" pitchFamily="18" charset="0"/>
              </a:rPr>
              <a:t>();                                      // Set mailer to use SMTP</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$mail-&gt;Host = 'smtp.gmail.com';                 // Specify main and backup server</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$mail-&gt;Port = 587;                                    // Set the SMTP port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SMTPAuth</a:t>
            </a:r>
            <a:r>
              <a:rPr lang="en-US" altLang="zh-CN" dirty="0">
                <a:latin typeface="Times New Roman" panose="02020603050405020304" pitchFamily="18" charset="0"/>
                <a:ea typeface="DengXian" panose="020F0502020204030204"/>
                <a:cs typeface="Times New Roman" panose="02020603050405020304" pitchFamily="18" charset="0"/>
              </a:rPr>
              <a:t> = true;                               // Enable SMTP authentication</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$mail-&gt;Username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                // SMTP username</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$mail-&gt;Password = </a:t>
            </a:r>
            <a:r>
              <a:rPr lang="en-US" altLang="zh-CN" dirty="0" smtClean="0">
                <a:latin typeface="Times New Roman" panose="02020603050405020304" pitchFamily="18" charset="0"/>
                <a:ea typeface="DengXian" panose="020F0502020204030204"/>
                <a:cs typeface="Times New Roman" panose="02020603050405020304" pitchFamily="18" charset="0"/>
              </a:rPr>
              <a:t>‘Kaka123@';                  </a:t>
            </a:r>
            <a:r>
              <a:rPr lang="en-US" altLang="zh-CN" dirty="0">
                <a:latin typeface="Times New Roman" panose="02020603050405020304" pitchFamily="18" charset="0"/>
                <a:ea typeface="DengXian" panose="020F0502020204030204"/>
                <a:cs typeface="Times New Roman" panose="02020603050405020304" pitchFamily="18" charset="0"/>
              </a:rPr>
              <a:t>// SMTP password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SMTPSecure</a:t>
            </a:r>
            <a:r>
              <a:rPr lang="en-US" altLang="zh-CN" dirty="0">
                <a:latin typeface="Times New Roman" panose="02020603050405020304" pitchFamily="18" charset="0"/>
                <a:ea typeface="DengXian" panose="020F0502020204030204"/>
                <a:cs typeface="Times New Roman" panose="02020603050405020304" pitchFamily="18" charset="0"/>
              </a:rPr>
              <a:t> = '</a:t>
            </a:r>
            <a:r>
              <a:rPr lang="en-US" altLang="zh-CN" dirty="0" err="1">
                <a:latin typeface="Times New Roman" panose="02020603050405020304" pitchFamily="18" charset="0"/>
                <a:ea typeface="DengXian" panose="020F0502020204030204"/>
                <a:cs typeface="Times New Roman" panose="02020603050405020304" pitchFamily="18" charset="0"/>
              </a:rPr>
              <a:t>tls</a:t>
            </a:r>
            <a:r>
              <a:rPr lang="en-US" altLang="zh-CN" dirty="0">
                <a:latin typeface="Times New Roman" panose="02020603050405020304" pitchFamily="18" charset="0"/>
                <a:ea typeface="DengXian" panose="020F0502020204030204"/>
                <a:cs typeface="Times New Roman" panose="02020603050405020304" pitchFamily="18" charset="0"/>
              </a:rPr>
              <a:t>';                            // Enable encryption, '</a:t>
            </a:r>
            <a:r>
              <a:rPr lang="en-US" altLang="zh-CN" dirty="0" err="1">
                <a:latin typeface="Times New Roman" panose="02020603050405020304" pitchFamily="18" charset="0"/>
                <a:ea typeface="DengXian" panose="020F0502020204030204"/>
                <a:cs typeface="Times New Roman" panose="02020603050405020304" pitchFamily="18" charset="0"/>
              </a:rPr>
              <a:t>ssl</a:t>
            </a:r>
            <a:r>
              <a:rPr lang="en-US" altLang="zh-CN" dirty="0">
                <a:latin typeface="Times New Roman" panose="02020603050405020304" pitchFamily="18" charset="0"/>
                <a:ea typeface="DengXian" panose="020F0502020204030204"/>
                <a:cs typeface="Times New Roman" panose="02020603050405020304" pitchFamily="18" charset="0"/>
              </a:rPr>
              <a:t>' also accepted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$mail-&gt;From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smtClean="0">
                <a:latin typeface="Times New Roman" panose="02020603050405020304" pitchFamily="18" charset="0"/>
                <a:ea typeface="DengXian" panose="020F0502020204030204"/>
                <a:cs typeface="Times New Roman" panose="02020603050405020304" pitchFamily="18" charset="0"/>
              </a:rPr>
              <a:t>$mail-&gt;</a:t>
            </a:r>
            <a:r>
              <a:rPr lang="en-US" altLang="zh-CN" dirty="0" err="1" smtClean="0">
                <a:latin typeface="Times New Roman" panose="02020603050405020304" pitchFamily="18" charset="0"/>
                <a:ea typeface="DengXian" panose="020F0502020204030204"/>
                <a:cs typeface="Times New Roman" panose="02020603050405020304" pitchFamily="18" charset="0"/>
              </a:rPr>
              <a:t>FromName</a:t>
            </a:r>
            <a:r>
              <a:rPr lang="en-US" altLang="zh-CN" dirty="0" smtClean="0">
                <a:latin typeface="Times New Roman" panose="02020603050405020304" pitchFamily="18" charset="0"/>
                <a:ea typeface="DengXian" panose="020F0502020204030204"/>
                <a:cs typeface="Times New Roman" panose="02020603050405020304" pitchFamily="18" charset="0"/>
              </a:rPr>
              <a:t> = ‘gtnesto@gmail.com';</a:t>
            </a:r>
            <a:endParaRPr lang="zh-CN" altLang="zh-CN" dirty="0" smtClean="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'Josh Adams');  // Add a recipient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 Name is optional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IsHTML</a:t>
            </a:r>
            <a:r>
              <a:rPr lang="en-US" altLang="zh-CN" dirty="0">
                <a:latin typeface="Times New Roman" panose="02020603050405020304" pitchFamily="18" charset="0"/>
                <a:ea typeface="DengXian" panose="020F0502020204030204"/>
                <a:cs typeface="Times New Roman" panose="02020603050405020304" pitchFamily="18" charset="0"/>
              </a:rPr>
              <a:t>(true);                                  // Set email format to HTML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$mail-&gt;Subject = 'Here is the subject';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$mail-&gt;Body    = 'This is the HTML message body &lt;strong&gt;in bold!&lt;/strong&gt;';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AltBody</a:t>
            </a:r>
            <a:r>
              <a:rPr lang="en-US" altLang="zh-CN" dirty="0">
                <a:latin typeface="Times New Roman" panose="02020603050405020304" pitchFamily="18" charset="0"/>
                <a:ea typeface="DengXian" panose="020F0502020204030204"/>
                <a:cs typeface="Times New Roman" panose="02020603050405020304" pitchFamily="18" charset="0"/>
              </a:rPr>
              <a:t> = 'This is the body in plain text for non-HTML mail clients';</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addBCC</a:t>
            </a:r>
            <a:r>
              <a:rPr lang="en-US" altLang="zh-CN" dirty="0">
                <a:latin typeface="Times New Roman" panose="02020603050405020304" pitchFamily="18" charset="0"/>
                <a:ea typeface="DengXian" panose="020F0502020204030204"/>
                <a:cs typeface="Times New Roman" panose="02020603050405020304" pitchFamily="18" charset="0"/>
              </a:rPr>
              <a:t>('nesto106@yahoo.fr');// Blind copy carbon</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addAttachment</a:t>
            </a:r>
            <a:r>
              <a:rPr lang="en-US" altLang="zh-CN" dirty="0">
                <a:latin typeface="Times New Roman" panose="02020603050405020304" pitchFamily="18" charset="0"/>
                <a:ea typeface="DengXian" panose="020F0502020204030204"/>
                <a:cs typeface="Times New Roman" panose="02020603050405020304" pitchFamily="18" charset="0"/>
              </a:rPr>
              <a:t>('LAB2.doc');</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if(!$mail-&gt;Send())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'Message could not be sent.';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'Mailer Error: ' . $mail-&gt;</a:t>
            </a:r>
            <a:r>
              <a:rPr lang="en-US" altLang="zh-CN" dirty="0" err="1">
                <a:latin typeface="Times New Roman" panose="02020603050405020304" pitchFamily="18" charset="0"/>
                <a:ea typeface="DengXian" panose="020F0502020204030204"/>
                <a:cs typeface="Times New Roman" panose="02020603050405020304" pitchFamily="18" charset="0"/>
              </a:rPr>
              <a:t>ErrorInfo</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exit;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echo 'Message has been sent';?&gt;</a:t>
            </a:r>
            <a:endParaRPr lang="zh-CN" altLang="zh-CN" dirty="0">
              <a:latin typeface="Times New Roman" panose="02020603050405020304" pitchFamily="18" charset="0"/>
              <a:ea typeface="DengXian" panose="020F0502020204030204"/>
              <a:cs typeface="Times New Roman" panose="02020603050405020304" pitchFamily="18" charset="0"/>
            </a:endParaRPr>
          </a:p>
        </p:txBody>
      </p:sp>
    </p:spTree>
    <p:extLst>
      <p:ext uri="{BB962C8B-B14F-4D97-AF65-F5344CB8AC3E}">
        <p14:creationId xmlns:p14="http://schemas.microsoft.com/office/powerpoint/2010/main" val="139380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 y="259080"/>
            <a:ext cx="11414760" cy="14815338"/>
          </a:xfrm>
          <a:prstGeom prst="rect">
            <a:avLst/>
          </a:prstGeom>
        </p:spPr>
        <p:txBody>
          <a:bodyPr wrap="square">
            <a:spAutoFit/>
          </a:bodyPr>
          <a:lstStyle/>
          <a:p>
            <a:pPr>
              <a:lnSpc>
                <a:spcPct val="115000"/>
              </a:lnSpc>
              <a:spcAft>
                <a:spcPts val="1000"/>
              </a:spcAft>
            </a:pPr>
            <a:r>
              <a:rPr lang="en-US" altLang="zh-CN" b="1" u="sng" dirty="0">
                <a:latin typeface="Times New Roman" panose="02020603050405020304" pitchFamily="18" charset="0"/>
                <a:ea typeface="DengXian" panose="020F0502020204030204"/>
                <a:cs typeface="Times New Roman" panose="02020603050405020304" pitchFamily="18" charset="0"/>
              </a:rPr>
              <a:t>copy </a:t>
            </a:r>
            <a:r>
              <a:rPr lang="en-US" altLang="zh-CN" b="1" u="sng" dirty="0" err="1">
                <a:latin typeface="Times New Roman" panose="02020603050405020304" pitchFamily="18" charset="0"/>
                <a:ea typeface="DengXian" panose="020F0502020204030204"/>
                <a:cs typeface="Times New Roman" panose="02020603050405020304" pitchFamily="18" charset="0"/>
              </a:rPr>
              <a:t>corbon</a:t>
            </a:r>
            <a:r>
              <a:rPr lang="en-US" altLang="zh-CN" b="1" u="sng" dirty="0">
                <a:latin typeface="Times New Roman" panose="02020603050405020304" pitchFamily="18" charset="0"/>
                <a:ea typeface="DengXian" panose="020F0502020204030204"/>
                <a:cs typeface="Times New Roman" panose="02020603050405020304" pitchFamily="18" charset="0"/>
              </a:rPr>
              <a:t> using </a:t>
            </a:r>
            <a:r>
              <a:rPr lang="en-US" altLang="zh-CN" b="1" u="sng" dirty="0" err="1">
                <a:latin typeface="Times New Roman" panose="02020603050405020304" pitchFamily="18" charset="0"/>
                <a:ea typeface="DengXian" panose="020F0502020204030204"/>
                <a:cs typeface="Times New Roman" panose="02020603050405020304" pitchFamily="18" charset="0"/>
              </a:rPr>
              <a:t>phpmailer</a:t>
            </a:r>
            <a:r>
              <a:rPr lang="en-US" altLang="zh-CN" b="1" u="sng" dirty="0">
                <a:latin typeface="Times New Roman" panose="02020603050405020304" pitchFamily="18" charset="0"/>
                <a:ea typeface="DengXian" panose="020F0502020204030204"/>
                <a:cs typeface="Times New Roman" panose="02020603050405020304" pitchFamily="18" charset="0"/>
              </a:rPr>
              <a:t> step by step</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&lt;?</a:t>
            </a:r>
            <a:r>
              <a:rPr lang="en-US" altLang="zh-CN" dirty="0" err="1">
                <a:latin typeface="Times New Roman" panose="02020603050405020304" pitchFamily="18" charset="0"/>
                <a:ea typeface="DengXian" panose="020F0502020204030204"/>
                <a:cs typeface="Times New Roman" panose="02020603050405020304" pitchFamily="18" charset="0"/>
              </a:rPr>
              <a:t>php</a:t>
            </a:r>
            <a:endParaRPr lang="zh-CN" altLang="zh-CN" dirty="0">
              <a:latin typeface="Times New Roman" panose="02020603050405020304" pitchFamily="18" charset="0"/>
              <a:ea typeface="DengXian" panose="020F0502020204030204"/>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PHPMailer.php</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SMTP.php</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 = new </a:t>
            </a:r>
            <a:r>
              <a:rPr lang="en-US" altLang="zh-CN" dirty="0" err="1">
                <a:latin typeface="Times New Roman" panose="02020603050405020304" pitchFamily="18" charset="0"/>
                <a:ea typeface="DengXian" panose="020F0502020204030204"/>
                <a:cs typeface="Times New Roman" panose="02020603050405020304" pitchFamily="18" charset="0"/>
              </a:rPr>
              <a:t>PHPMailer</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IsSMTP</a:t>
            </a:r>
            <a:r>
              <a:rPr lang="en-US" altLang="zh-CN" dirty="0">
                <a:latin typeface="Times New Roman" panose="02020603050405020304" pitchFamily="18" charset="0"/>
                <a:ea typeface="DengXian" panose="020F0502020204030204"/>
                <a:cs typeface="Times New Roman" panose="02020603050405020304" pitchFamily="18" charset="0"/>
              </a:rPr>
              <a:t>();                                      // Set mailer to use SMTP</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$mail-&gt;Host = 'smtp.gmail.com';                 // Specify main and backup server</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$mail-&gt;Port = 587;                                    // Set the SMTP port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SMTPAuth</a:t>
            </a:r>
            <a:r>
              <a:rPr lang="en-US" altLang="zh-CN" dirty="0">
                <a:latin typeface="Times New Roman" panose="02020603050405020304" pitchFamily="18" charset="0"/>
                <a:ea typeface="DengXian" panose="020F0502020204030204"/>
                <a:cs typeface="Times New Roman" panose="02020603050405020304" pitchFamily="18" charset="0"/>
              </a:rPr>
              <a:t> = true;                               // Enable SMTP authentication</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$mail-&gt;Username = </a:t>
            </a:r>
            <a:r>
              <a:rPr lang="en-US" altLang="zh-CN" dirty="0" smtClean="0">
                <a:latin typeface="Times New Roman" panose="02020603050405020304" pitchFamily="18" charset="0"/>
                <a:ea typeface="DengXian" panose="020F0502020204030204"/>
                <a:cs typeface="Times New Roman" panose="02020603050405020304" pitchFamily="18" charset="0"/>
              </a:rPr>
              <a:t>‘gtnesto@gmail.com</a:t>
            </a:r>
            <a:r>
              <a:rPr lang="en-US" altLang="zh-CN" dirty="0">
                <a:latin typeface="Times New Roman" panose="02020603050405020304" pitchFamily="18" charset="0"/>
                <a:ea typeface="DengXian" panose="020F0502020204030204"/>
                <a:cs typeface="Times New Roman" panose="02020603050405020304" pitchFamily="18" charset="0"/>
              </a:rPr>
              <a:t>';                // SMTP username</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$mail-&gt;Password = </a:t>
            </a:r>
            <a:r>
              <a:rPr lang="en-US" altLang="zh-CN" dirty="0" smtClean="0">
                <a:latin typeface="Times New Roman" panose="02020603050405020304" pitchFamily="18" charset="0"/>
                <a:ea typeface="DengXian" panose="020F0502020204030204"/>
                <a:cs typeface="Times New Roman" panose="02020603050405020304" pitchFamily="18" charset="0"/>
              </a:rPr>
              <a:t>‘Kaka123@';                  </a:t>
            </a:r>
            <a:r>
              <a:rPr lang="en-US" altLang="zh-CN" dirty="0">
                <a:latin typeface="Times New Roman" panose="02020603050405020304" pitchFamily="18" charset="0"/>
                <a:ea typeface="DengXian" panose="020F0502020204030204"/>
                <a:cs typeface="Times New Roman" panose="02020603050405020304" pitchFamily="18" charset="0"/>
              </a:rPr>
              <a:t>// SMTP password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SMTPSecure</a:t>
            </a:r>
            <a:r>
              <a:rPr lang="en-US" altLang="zh-CN" dirty="0">
                <a:latin typeface="Times New Roman" panose="02020603050405020304" pitchFamily="18" charset="0"/>
                <a:ea typeface="DengXian" panose="020F0502020204030204"/>
                <a:cs typeface="Times New Roman" panose="02020603050405020304" pitchFamily="18" charset="0"/>
              </a:rPr>
              <a:t> = '</a:t>
            </a:r>
            <a:r>
              <a:rPr lang="en-US" altLang="zh-CN" dirty="0" err="1">
                <a:latin typeface="Times New Roman" panose="02020603050405020304" pitchFamily="18" charset="0"/>
                <a:ea typeface="DengXian" panose="020F0502020204030204"/>
                <a:cs typeface="Times New Roman" panose="02020603050405020304" pitchFamily="18" charset="0"/>
              </a:rPr>
              <a:t>tls</a:t>
            </a:r>
            <a:r>
              <a:rPr lang="en-US" altLang="zh-CN" dirty="0">
                <a:latin typeface="Times New Roman" panose="02020603050405020304" pitchFamily="18" charset="0"/>
                <a:ea typeface="DengXian" panose="020F0502020204030204"/>
                <a:cs typeface="Times New Roman" panose="02020603050405020304" pitchFamily="18" charset="0"/>
              </a:rPr>
              <a:t>';                            // Enable encryption, '</a:t>
            </a:r>
            <a:r>
              <a:rPr lang="en-US" altLang="zh-CN" dirty="0" err="1">
                <a:latin typeface="Times New Roman" panose="02020603050405020304" pitchFamily="18" charset="0"/>
                <a:ea typeface="DengXian" panose="020F0502020204030204"/>
                <a:cs typeface="Times New Roman" panose="02020603050405020304" pitchFamily="18" charset="0"/>
              </a:rPr>
              <a:t>ssl</a:t>
            </a:r>
            <a:r>
              <a:rPr lang="en-US" altLang="zh-CN" dirty="0">
                <a:latin typeface="Times New Roman" panose="02020603050405020304" pitchFamily="18" charset="0"/>
                <a:ea typeface="DengXian" panose="020F0502020204030204"/>
                <a:cs typeface="Times New Roman" panose="02020603050405020304" pitchFamily="18" charset="0"/>
              </a:rPr>
              <a:t>' also accepted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$mail-&gt;From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FromName</a:t>
            </a:r>
            <a:r>
              <a:rPr lang="en-US" altLang="zh-CN" dirty="0">
                <a:latin typeface="Times New Roman" panose="02020603050405020304" pitchFamily="18" charset="0"/>
                <a:ea typeface="DengXian" panose="020F0502020204030204"/>
                <a:cs typeface="Times New Roman" panose="02020603050405020304" pitchFamily="18" charset="0"/>
              </a:rPr>
              <a:t>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'Josh Adams');  // Add a recipient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 Name is optional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IsHTML</a:t>
            </a:r>
            <a:r>
              <a:rPr lang="en-US" altLang="zh-CN" dirty="0">
                <a:latin typeface="Times New Roman" panose="02020603050405020304" pitchFamily="18" charset="0"/>
                <a:ea typeface="DengXian" panose="020F0502020204030204"/>
                <a:cs typeface="Times New Roman" panose="02020603050405020304" pitchFamily="18" charset="0"/>
              </a:rPr>
              <a:t>(true);                                  // Set email format to HTML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$mail-&gt;Subject = 'Here is the subject';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$mail-&gt;Body    = 'This is the HTML message body &lt;strong&gt;in bold!&lt;/strong&gt;';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AltBody</a:t>
            </a:r>
            <a:r>
              <a:rPr lang="en-US" altLang="zh-CN" dirty="0">
                <a:latin typeface="Times New Roman" panose="02020603050405020304" pitchFamily="18" charset="0"/>
                <a:ea typeface="DengXian" panose="020F0502020204030204"/>
                <a:cs typeface="Times New Roman" panose="02020603050405020304" pitchFamily="18" charset="0"/>
              </a:rPr>
              <a:t> = 'This is the body in plain text for non-HTML mail clients';</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addCC</a:t>
            </a:r>
            <a:r>
              <a:rPr lang="en-US" altLang="zh-CN" dirty="0">
                <a:latin typeface="Times New Roman" panose="02020603050405020304" pitchFamily="18" charset="0"/>
                <a:ea typeface="DengXian" panose="020F0502020204030204"/>
                <a:cs typeface="Times New Roman" panose="02020603050405020304" pitchFamily="18" charset="0"/>
              </a:rPr>
              <a:t>('nesto106@yahoo.fr');</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addAttachment</a:t>
            </a:r>
            <a:r>
              <a:rPr lang="en-US" altLang="zh-CN" dirty="0">
                <a:latin typeface="Times New Roman" panose="02020603050405020304" pitchFamily="18" charset="0"/>
                <a:ea typeface="DengXian" panose="020F0502020204030204"/>
                <a:cs typeface="Times New Roman" panose="02020603050405020304" pitchFamily="18" charset="0"/>
              </a:rPr>
              <a:t>('LAB2.doc');</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if(!$mail-&gt;Send())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'Message could not be sent.';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'Mailer Error: ' . $mail-&gt;</a:t>
            </a:r>
            <a:r>
              <a:rPr lang="en-US" altLang="zh-CN" dirty="0" err="1">
                <a:latin typeface="Times New Roman" panose="02020603050405020304" pitchFamily="18" charset="0"/>
                <a:ea typeface="DengXian" panose="020F0502020204030204"/>
                <a:cs typeface="Times New Roman" panose="02020603050405020304" pitchFamily="18" charset="0"/>
              </a:rPr>
              <a:t>ErrorInfo</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exit;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echo 'Message has been sent';?&gt;</a:t>
            </a:r>
            <a:endParaRPr lang="zh-CN" altLang="zh-CN" dirty="0">
              <a:latin typeface="Times New Roman" panose="02020603050405020304" pitchFamily="18" charset="0"/>
              <a:ea typeface="DengXian" panose="020F0502020204030204"/>
              <a:cs typeface="Times New Roman" panose="02020603050405020304" pitchFamily="18" charset="0"/>
            </a:endParaRPr>
          </a:p>
        </p:txBody>
      </p:sp>
    </p:spTree>
    <p:extLst>
      <p:ext uri="{BB962C8B-B14F-4D97-AF65-F5344CB8AC3E}">
        <p14:creationId xmlns:p14="http://schemas.microsoft.com/office/powerpoint/2010/main" val="392767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040" y="359956"/>
            <a:ext cx="11125200" cy="2000548"/>
          </a:xfrm>
          <a:prstGeom prst="rect">
            <a:avLst/>
          </a:prstGeom>
        </p:spPr>
        <p:txBody>
          <a:bodyPr wrap="square">
            <a:spAutoFit/>
          </a:bodyPr>
          <a:lstStyle/>
          <a:p>
            <a:pPr algn="ctr"/>
            <a:r>
              <a:rPr lang="en-US" altLang="zh-CN" sz="2800" b="1" dirty="0">
                <a:solidFill>
                  <a:srgbClr val="000000"/>
                </a:solidFill>
                <a:latin typeface="Times New Roman" panose="02020603050405020304" pitchFamily="18" charset="0"/>
                <a:cs typeface="Times New Roman" panose="02020603050405020304" pitchFamily="18" charset="0"/>
              </a:rPr>
              <a:t>Conclusion</a:t>
            </a:r>
          </a:p>
          <a:p>
            <a:r>
              <a:rPr lang="en-US" altLang="zh-CN" sz="3200" dirty="0">
                <a:solidFill>
                  <a:srgbClr val="000000"/>
                </a:solidFill>
                <a:latin typeface="Times New Roman" panose="02020603050405020304" pitchFamily="18" charset="0"/>
                <a:cs typeface="Times New Roman" panose="02020603050405020304" pitchFamily="18" charset="0"/>
              </a:rPr>
              <a:t>W</a:t>
            </a:r>
            <a:r>
              <a:rPr lang="en-US" altLang="zh-CN" sz="3200" dirty="0" smtClean="0">
                <a:solidFill>
                  <a:srgbClr val="000000"/>
                </a:solidFill>
                <a:latin typeface="Times New Roman" panose="02020603050405020304" pitchFamily="18" charset="0"/>
                <a:cs typeface="Times New Roman" panose="02020603050405020304" pitchFamily="18" charset="0"/>
              </a:rPr>
              <a:t>e’ve </a:t>
            </a:r>
            <a:r>
              <a:rPr lang="en-US" altLang="zh-CN" sz="3200" dirty="0">
                <a:solidFill>
                  <a:srgbClr val="000000"/>
                </a:solidFill>
                <a:latin typeface="Times New Roman" panose="02020603050405020304" pitchFamily="18" charset="0"/>
                <a:cs typeface="Times New Roman" panose="02020603050405020304" pitchFamily="18" charset="0"/>
              </a:rPr>
              <a:t>seen how easy it is to work with </a:t>
            </a:r>
            <a:r>
              <a:rPr lang="en-US" altLang="zh-CN" sz="3200" b="1" dirty="0" smtClean="0">
                <a:solidFill>
                  <a:srgbClr val="000000"/>
                </a:solidFill>
                <a:latin typeface="Times New Roman" panose="02020603050405020304" pitchFamily="18" charset="0"/>
                <a:cs typeface="Times New Roman" panose="02020603050405020304" pitchFamily="18" charset="0"/>
              </a:rPr>
              <a:t>PHPMAILER build-in class</a:t>
            </a:r>
            <a:r>
              <a:rPr lang="en-US" altLang="zh-CN" sz="3200" dirty="0" smtClean="0">
                <a:solidFill>
                  <a:srgbClr val="000000"/>
                </a:solidFill>
                <a:latin typeface="Times New Roman" panose="02020603050405020304" pitchFamily="18" charset="0"/>
                <a:cs typeface="Times New Roman" panose="02020603050405020304" pitchFamily="18" charset="0"/>
              </a:rPr>
              <a:t>, </a:t>
            </a:r>
            <a:r>
              <a:rPr lang="en-US" altLang="zh-CN" sz="3200" dirty="0">
                <a:solidFill>
                  <a:srgbClr val="000000"/>
                </a:solidFill>
                <a:latin typeface="Times New Roman" panose="02020603050405020304" pitchFamily="18" charset="0"/>
                <a:cs typeface="Times New Roman" panose="02020603050405020304" pitchFamily="18" charset="0"/>
              </a:rPr>
              <a:t>I hope that you’ll consider using it </a:t>
            </a:r>
            <a:r>
              <a:rPr lang="en-US" altLang="zh-CN" sz="3200" dirty="0" smtClean="0">
                <a:solidFill>
                  <a:srgbClr val="000000"/>
                </a:solidFill>
                <a:latin typeface="Times New Roman" panose="02020603050405020304" pitchFamily="18" charset="0"/>
                <a:cs typeface="Times New Roman" panose="02020603050405020304" pitchFamily="18" charset="0"/>
              </a:rPr>
              <a:t>in case you want to include an e-mail application </a:t>
            </a:r>
            <a:r>
              <a:rPr lang="en-US" altLang="zh-CN" sz="3200" dirty="0">
                <a:solidFill>
                  <a:srgbClr val="000000"/>
                </a:solidFill>
                <a:latin typeface="Times New Roman" panose="02020603050405020304" pitchFamily="18" charset="0"/>
                <a:cs typeface="Times New Roman" panose="02020603050405020304" pitchFamily="18" charset="0"/>
              </a:rPr>
              <a:t>in your final year </a:t>
            </a:r>
            <a:r>
              <a:rPr lang="en-US" altLang="zh-CN" sz="3200" dirty="0" smtClean="0">
                <a:solidFill>
                  <a:srgbClr val="000000"/>
                </a:solidFill>
                <a:latin typeface="Times New Roman" panose="02020603050405020304" pitchFamily="18" charset="0"/>
                <a:cs typeface="Times New Roman" panose="02020603050405020304" pitchFamily="18" charset="0"/>
              </a:rPr>
              <a:t>projects. </a:t>
            </a:r>
            <a:endParaRPr lang="zh-CN" altLang="zh-CN" dirty="0"/>
          </a:p>
        </p:txBody>
      </p:sp>
    </p:spTree>
    <p:extLst>
      <p:ext uri="{BB962C8B-B14F-4D97-AF65-F5344CB8AC3E}">
        <p14:creationId xmlns:p14="http://schemas.microsoft.com/office/powerpoint/2010/main" val="23104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D0016D-C9A7-45BB-8561-8848D154CF31}"/>
              </a:ext>
            </a:extLst>
          </p:cNvPr>
          <p:cNvPicPr>
            <a:picLocks noChangeAspect="1"/>
          </p:cNvPicPr>
          <p:nvPr/>
        </p:nvPicPr>
        <p:blipFill>
          <a:blip r:embed="rId3"/>
          <a:stretch>
            <a:fillRect/>
          </a:stretch>
        </p:blipFill>
        <p:spPr>
          <a:xfrm>
            <a:off x="0" y="5655128"/>
            <a:ext cx="684114" cy="648108"/>
          </a:xfrm>
          <a:prstGeom prst="rect">
            <a:avLst/>
          </a:prstGeom>
        </p:spPr>
      </p:pic>
      <p:sp>
        <p:nvSpPr>
          <p:cNvPr id="6" name="Rectangle 5">
            <a:extLst>
              <a:ext uri="{FF2B5EF4-FFF2-40B4-BE49-F238E27FC236}">
                <a16:creationId xmlns:a16="http://schemas.microsoft.com/office/drawing/2014/main" id="{038A0BE9-7F74-47E2-8184-E46AA59406AD}"/>
              </a:ext>
            </a:extLst>
          </p:cNvPr>
          <p:cNvSpPr/>
          <p:nvPr/>
        </p:nvSpPr>
        <p:spPr>
          <a:xfrm>
            <a:off x="146768" y="5794516"/>
            <a:ext cx="418704" cy="369332"/>
          </a:xfrm>
          <a:prstGeom prst="rect">
            <a:avLst/>
          </a:prstGeom>
        </p:spPr>
        <p:txBody>
          <a:bodyPr wrap="none">
            <a:spAutoFit/>
          </a:bodyPr>
          <a:lstStyle/>
          <a:p>
            <a:pPr algn="ctr"/>
            <a:r>
              <a:rPr lang="en-US" dirty="0" smtClean="0"/>
              <a:t>14</a:t>
            </a:r>
            <a:endParaRPr lang="en-US" dirty="0"/>
          </a:p>
        </p:txBody>
      </p:sp>
      <p:sp>
        <p:nvSpPr>
          <p:cNvPr id="7" name="Rectangle 6">
            <a:extLst>
              <a:ext uri="{FF2B5EF4-FFF2-40B4-BE49-F238E27FC236}">
                <a16:creationId xmlns:a16="http://schemas.microsoft.com/office/drawing/2014/main" id="{85CC9B37-14EB-4360-B689-5EEFAB13E98F}"/>
              </a:ext>
            </a:extLst>
          </p:cNvPr>
          <p:cNvSpPr/>
          <p:nvPr/>
        </p:nvSpPr>
        <p:spPr>
          <a:xfrm rot="20509425">
            <a:off x="2914371" y="3226679"/>
            <a:ext cx="6026029" cy="1154162"/>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3300" dirty="0">
                <a:ln w="0"/>
                <a:solidFill>
                  <a:srgbClr val="99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r>
              <a:rPr lang="zh-CN" altLang="en-US" sz="3600" b="1" dirty="0">
                <a:ln w="0"/>
                <a:solidFill>
                  <a:schemeClr val="accent1"/>
                </a:solidFill>
                <a:effectLst>
                  <a:reflection blurRad="12700" stA="50000" endPos="50000" dist="5000" dir="5400000" sy="-100000" rotWithShape="0"/>
                </a:effectLst>
                <a:latin typeface="Times New Roman" pitchFamily="18" charset="0"/>
                <a:cs typeface="Times New Roman" pitchFamily="18" charset="0"/>
              </a:rPr>
              <a:t>谢谢</a:t>
            </a:r>
            <a:endParaRPr lang="en-US" sz="3300" dirty="0">
              <a:ln w="0"/>
              <a:solidFill>
                <a:srgbClr val="99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65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53487C-FBFC-40BE-B47A-8AEE8B030D47}"/>
              </a:ext>
            </a:extLst>
          </p:cNvPr>
          <p:cNvSpPr/>
          <p:nvPr/>
        </p:nvSpPr>
        <p:spPr>
          <a:xfrm>
            <a:off x="2804866" y="134966"/>
            <a:ext cx="5510026" cy="646331"/>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3600" dirty="0" smtClean="0">
                <a:solidFill>
                  <a:srgbClr val="FFCC66"/>
                </a:solidFill>
                <a:latin typeface="Times New Roman" panose="02020603050405020304" pitchFamily="18" charset="0"/>
                <a:cs typeface="Times New Roman" panose="02020603050405020304" pitchFamily="18" charset="0"/>
              </a:rPr>
              <a:t>OBJECTIVES</a:t>
            </a:r>
            <a:endParaRPr lang="en-US" sz="3300" dirty="0">
              <a:ln w="0"/>
              <a:solidFill>
                <a:srgbClr val="99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BCA0C08-136F-4FB4-895B-60D018829203}"/>
              </a:ext>
            </a:extLst>
          </p:cNvPr>
          <p:cNvPicPr>
            <a:picLocks noChangeAspect="1"/>
          </p:cNvPicPr>
          <p:nvPr/>
        </p:nvPicPr>
        <p:blipFill>
          <a:blip r:embed="rId3"/>
          <a:stretch>
            <a:fillRect/>
          </a:stretch>
        </p:blipFill>
        <p:spPr>
          <a:xfrm>
            <a:off x="0" y="5655128"/>
            <a:ext cx="684114" cy="648108"/>
          </a:xfrm>
          <a:prstGeom prst="rect">
            <a:avLst/>
          </a:prstGeom>
        </p:spPr>
      </p:pic>
      <p:sp>
        <p:nvSpPr>
          <p:cNvPr id="12" name="Rectangle 11">
            <a:extLst>
              <a:ext uri="{FF2B5EF4-FFF2-40B4-BE49-F238E27FC236}">
                <a16:creationId xmlns:a16="http://schemas.microsoft.com/office/drawing/2014/main" id="{79878DCB-797D-44B2-A9FE-314FDDAD77D8}"/>
              </a:ext>
            </a:extLst>
          </p:cNvPr>
          <p:cNvSpPr/>
          <p:nvPr/>
        </p:nvSpPr>
        <p:spPr>
          <a:xfrm>
            <a:off x="99263" y="5794516"/>
            <a:ext cx="492900" cy="369332"/>
          </a:xfrm>
          <a:prstGeom prst="rect">
            <a:avLst/>
          </a:prstGeom>
        </p:spPr>
        <p:txBody>
          <a:bodyPr wrap="square">
            <a:spAutoFit/>
          </a:bodyPr>
          <a:lstStyle/>
          <a:p>
            <a:pPr algn="ctr"/>
            <a:r>
              <a:rPr lang="en-US" dirty="0"/>
              <a:t>2</a:t>
            </a:r>
          </a:p>
        </p:txBody>
      </p:sp>
      <p:sp>
        <p:nvSpPr>
          <p:cNvPr id="3" name="Rectangle 2"/>
          <p:cNvSpPr/>
          <p:nvPr/>
        </p:nvSpPr>
        <p:spPr>
          <a:xfrm>
            <a:off x="1310245" y="972133"/>
            <a:ext cx="9036423" cy="6001643"/>
          </a:xfrm>
          <a:prstGeom prst="rect">
            <a:avLst/>
          </a:prstGeom>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At the end of this class session, the students should be able to understand a few basic concepts of </a:t>
            </a:r>
            <a:r>
              <a:rPr lang="en-US" altLang="zh-CN" sz="2400" dirty="0" err="1" smtClean="0">
                <a:latin typeface="Times New Roman" panose="02020603050405020304" pitchFamily="18" charset="0"/>
                <a:cs typeface="Times New Roman" panose="02020603050405020304" pitchFamily="18" charset="0"/>
              </a:rPr>
              <a:t>PHPMailer</a:t>
            </a:r>
            <a:r>
              <a:rPr lang="en-US" altLang="zh-CN" sz="2400" dirty="0" smtClean="0">
                <a:latin typeface="Times New Roman" panose="02020603050405020304" pitchFamily="18" charset="0"/>
                <a:cs typeface="Times New Roman" panose="02020603050405020304" pitchFamily="18" charset="0"/>
              </a:rPr>
              <a:t> class in php 5. Below is a list of outlines:</a:t>
            </a:r>
          </a:p>
          <a:p>
            <a:pPr marL="342900" indent="-342900">
              <a:buFont typeface="Wingdings" panose="05000000000000000000" pitchFamily="2" charset="2"/>
              <a:buChar char="l"/>
            </a:pPr>
            <a:r>
              <a:rPr lang="en-US" altLang="zh-CN" sz="2400" b="1" dirty="0" smtClean="0">
                <a:latin typeface="Times New Roman" panose="02020603050405020304" pitchFamily="18" charset="0"/>
                <a:cs typeface="Times New Roman" panose="02020603050405020304" pitchFamily="18" charset="0"/>
              </a:rPr>
              <a:t>What is PHPMailer?</a:t>
            </a:r>
          </a:p>
          <a:p>
            <a:pPr marL="342900" indent="-342900">
              <a:buFont typeface="Wingdings" panose="05000000000000000000" pitchFamily="2" charset="2"/>
              <a:buChar char="l"/>
            </a:pPr>
            <a:r>
              <a:rPr lang="en-US" altLang="zh-CN" sz="2400" b="1" dirty="0" smtClean="0">
                <a:latin typeface="Times New Roman" panose="02020603050405020304" pitchFamily="18" charset="0"/>
                <a:cs typeface="Times New Roman" panose="02020603050405020304" pitchFamily="18" charset="0"/>
              </a:rPr>
              <a:t>Configuration of PHPMAILER IN XAMPP package</a:t>
            </a: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Sending email from localhost by using mail() </a:t>
            </a:r>
            <a:r>
              <a:rPr lang="en-US" altLang="zh-CN" sz="2400" b="1" dirty="0" smtClean="0">
                <a:latin typeface="Times New Roman" panose="02020603050405020304" pitchFamily="18" charset="0"/>
                <a:cs typeface="Times New Roman" panose="02020603050405020304" pitchFamily="18" charset="0"/>
              </a:rPr>
              <a:t>function without  an HTML form</a:t>
            </a: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S</a:t>
            </a:r>
            <a:r>
              <a:rPr lang="en-US" altLang="zh-CN" sz="2400" b="1" dirty="0" smtClean="0">
                <a:latin typeface="Times New Roman" panose="02020603050405020304" pitchFamily="18" charset="0"/>
                <a:cs typeface="Times New Roman" panose="02020603050405020304" pitchFamily="18" charset="0"/>
              </a:rPr>
              <a:t>ending email from localhost by using mail() function with an HTML form</a:t>
            </a: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Why use </a:t>
            </a:r>
            <a:r>
              <a:rPr lang="en-US" altLang="zh-CN" sz="2400" b="1" dirty="0" err="1">
                <a:latin typeface="Times New Roman" panose="02020603050405020304" pitchFamily="18" charset="0"/>
                <a:cs typeface="Times New Roman" panose="02020603050405020304" pitchFamily="18" charset="0"/>
              </a:rPr>
              <a:t>phpMailer</a:t>
            </a:r>
            <a:r>
              <a:rPr lang="en-US" altLang="zh-CN" sz="2400" b="1" dirty="0">
                <a:latin typeface="Times New Roman" panose="02020603050405020304" pitchFamily="18" charset="0"/>
                <a:cs typeface="Times New Roman" panose="02020603050405020304" pitchFamily="18" charset="0"/>
              </a:rPr>
              <a:t> instead of mail() function</a:t>
            </a:r>
            <a:r>
              <a:rPr lang="en-US" altLang="zh-CN" sz="2400" b="1"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Sending email using </a:t>
            </a:r>
            <a:r>
              <a:rPr lang="en-US" altLang="zh-CN" sz="2400" b="1" dirty="0" err="1">
                <a:latin typeface="Times New Roman" panose="02020603050405020304" pitchFamily="18" charset="0"/>
                <a:cs typeface="Times New Roman" panose="02020603050405020304" pitchFamily="18" charset="0"/>
              </a:rPr>
              <a:t>phpmailer</a:t>
            </a:r>
            <a:r>
              <a:rPr lang="en-US" altLang="zh-CN" sz="2400" b="1" dirty="0">
                <a:latin typeface="Times New Roman" panose="02020603050405020304" pitchFamily="18" charset="0"/>
                <a:cs typeface="Times New Roman" panose="02020603050405020304" pitchFamily="18" charset="0"/>
              </a:rPr>
              <a:t> class rather than mail() function</a:t>
            </a:r>
            <a:r>
              <a:rPr lang="en-US" altLang="zh-CN" sz="2400" b="1"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r>
              <a:rPr lang="en-US" altLang="zh-CN" sz="2400" b="1" dirty="0" smtClean="0">
                <a:latin typeface="Times New Roman" panose="02020603050405020304" pitchFamily="18" charset="0"/>
                <a:ea typeface="DengXian" panose="020F0502020204030204"/>
                <a:cs typeface="Times New Roman" panose="02020603050405020304" pitchFamily="18" charset="0"/>
              </a:rPr>
              <a:t>Code </a:t>
            </a:r>
            <a:r>
              <a:rPr lang="en-US" altLang="zh-CN" sz="2400" b="1" dirty="0">
                <a:latin typeface="Times New Roman" panose="02020603050405020304" pitchFamily="18" charset="0"/>
                <a:ea typeface="DengXian" panose="020F0502020204030204"/>
                <a:cs typeface="Times New Roman" panose="02020603050405020304" pitchFamily="18" charset="0"/>
              </a:rPr>
              <a:t>of Image attachment  from localhost using </a:t>
            </a:r>
            <a:r>
              <a:rPr lang="en-US" altLang="zh-CN" sz="2400" b="1" dirty="0" err="1">
                <a:latin typeface="Times New Roman" panose="02020603050405020304" pitchFamily="18" charset="0"/>
                <a:ea typeface="DengXian" panose="020F0502020204030204"/>
                <a:cs typeface="Times New Roman" panose="02020603050405020304" pitchFamily="18" charset="0"/>
              </a:rPr>
              <a:t>phpmailer</a:t>
            </a:r>
            <a:r>
              <a:rPr lang="en-US" altLang="zh-CN" sz="2400" b="1" dirty="0">
                <a:latin typeface="Times New Roman" panose="02020603050405020304" pitchFamily="18" charset="0"/>
                <a:ea typeface="DengXian" panose="020F0502020204030204"/>
                <a:cs typeface="Times New Roman" panose="02020603050405020304" pitchFamily="18" charset="0"/>
              </a:rPr>
              <a:t> </a:t>
            </a:r>
            <a:r>
              <a:rPr lang="en-US" altLang="zh-CN" sz="2400" b="1" dirty="0" smtClean="0">
                <a:latin typeface="Times New Roman" panose="02020603050405020304" pitchFamily="18" charset="0"/>
                <a:ea typeface="DengXian" panose="020F0502020204030204"/>
                <a:cs typeface="Times New Roman" panose="02020603050405020304" pitchFamily="18" charset="0"/>
              </a:rPr>
              <a:t>class</a:t>
            </a:r>
          </a:p>
          <a:p>
            <a:pPr marL="342900" indent="-342900">
              <a:buFont typeface="Wingdings" panose="05000000000000000000" pitchFamily="2" charset="2"/>
              <a:buChar char="l"/>
            </a:pPr>
            <a:r>
              <a:rPr lang="en-US" altLang="zh-CN" sz="2400" b="1" dirty="0" smtClean="0">
                <a:latin typeface="Times New Roman" panose="02020603050405020304" pitchFamily="18" charset="0"/>
                <a:ea typeface="DengXian" panose="020F0502020204030204"/>
                <a:cs typeface="Times New Roman" panose="02020603050405020304" pitchFamily="18" charset="0"/>
              </a:rPr>
              <a:t> </a:t>
            </a:r>
            <a:r>
              <a:rPr lang="en-US" altLang="zh-CN" sz="2400" b="1" dirty="0">
                <a:latin typeface="Times New Roman" panose="02020603050405020304" pitchFamily="18" charset="0"/>
                <a:ea typeface="DengXian" panose="020F0502020204030204"/>
                <a:cs typeface="Times New Roman" panose="02020603050405020304" pitchFamily="18" charset="0"/>
              </a:rPr>
              <a:t>Attachment of word document in </a:t>
            </a:r>
            <a:r>
              <a:rPr lang="en-US" altLang="zh-CN" sz="2400" b="1" dirty="0" err="1">
                <a:latin typeface="Times New Roman" panose="02020603050405020304" pitchFamily="18" charset="0"/>
                <a:ea typeface="DengXian" panose="020F0502020204030204"/>
                <a:cs typeface="Times New Roman" panose="02020603050405020304" pitchFamily="18" charset="0"/>
              </a:rPr>
              <a:t>php</a:t>
            </a:r>
            <a:r>
              <a:rPr lang="en-US" altLang="zh-CN" sz="2400" b="1" dirty="0">
                <a:latin typeface="Times New Roman" panose="02020603050405020304" pitchFamily="18" charset="0"/>
                <a:ea typeface="DengXian" panose="020F0502020204030204"/>
                <a:cs typeface="Times New Roman" panose="02020603050405020304" pitchFamily="18" charset="0"/>
              </a:rPr>
              <a:t> step by step</a:t>
            </a:r>
            <a:endParaRPr lang="zh-CN" altLang="zh-CN" sz="2400" dirty="0">
              <a:latin typeface="Times New Roman" panose="02020603050405020304" pitchFamily="18" charset="0"/>
              <a:ea typeface="DengXian" panose="020F0502020204030204"/>
              <a:cs typeface="Times New Roman" panose="02020603050405020304" pitchFamily="18" charset="0"/>
            </a:endParaRPr>
          </a:p>
          <a:p>
            <a:pPr marL="342900" indent="-342900">
              <a:buFont typeface="Wingdings" panose="05000000000000000000" pitchFamily="2" charset="2"/>
              <a:buChar char="l"/>
            </a:pPr>
            <a:r>
              <a:rPr lang="en-US" altLang="zh-CN" sz="2400" b="1" dirty="0">
                <a:latin typeface="Times New Roman" panose="02020603050405020304" pitchFamily="18" charset="0"/>
                <a:ea typeface="DengXian" panose="020F0502020204030204"/>
                <a:cs typeface="Times New Roman" panose="02020603050405020304" pitchFamily="18" charset="0"/>
              </a:rPr>
              <a:t>Blind copy carbon using </a:t>
            </a:r>
            <a:r>
              <a:rPr lang="en-US" altLang="zh-CN" sz="2400" b="1" dirty="0" err="1" smtClean="0">
                <a:latin typeface="Times New Roman" panose="02020603050405020304" pitchFamily="18" charset="0"/>
                <a:ea typeface="DengXian" panose="020F0502020204030204"/>
                <a:cs typeface="Times New Roman" panose="02020603050405020304" pitchFamily="18" charset="0"/>
              </a:rPr>
              <a:t>phpmailer</a:t>
            </a:r>
            <a:endParaRPr lang="en-US" altLang="zh-CN" sz="2400" b="1" dirty="0" smtClean="0">
              <a:latin typeface="Times New Roman" panose="02020603050405020304" pitchFamily="18" charset="0"/>
              <a:ea typeface="DengXian" panose="020F0502020204030204"/>
              <a:cs typeface="Times New Roman" panose="02020603050405020304" pitchFamily="18" charset="0"/>
            </a:endParaRPr>
          </a:p>
          <a:p>
            <a:pPr marL="342900" indent="-342900">
              <a:buFont typeface="Wingdings" panose="05000000000000000000" pitchFamily="2" charset="2"/>
              <a:buChar char="l"/>
            </a:pPr>
            <a:r>
              <a:rPr lang="en-US" altLang="zh-CN" sz="2400" b="1" dirty="0" smtClean="0">
                <a:latin typeface="Times New Roman" panose="02020603050405020304" pitchFamily="18" charset="0"/>
                <a:ea typeface="DengXian" panose="020F0502020204030204"/>
                <a:cs typeface="Times New Roman" panose="02020603050405020304" pitchFamily="18" charset="0"/>
              </a:rPr>
              <a:t>Copy </a:t>
            </a:r>
            <a:r>
              <a:rPr lang="en-US" altLang="zh-CN" sz="2400" b="1" dirty="0" err="1">
                <a:latin typeface="Times New Roman" panose="02020603050405020304" pitchFamily="18" charset="0"/>
                <a:ea typeface="DengXian" panose="020F0502020204030204"/>
                <a:cs typeface="Times New Roman" panose="02020603050405020304" pitchFamily="18" charset="0"/>
              </a:rPr>
              <a:t>corbon</a:t>
            </a:r>
            <a:r>
              <a:rPr lang="en-US" altLang="zh-CN" sz="2400" b="1" dirty="0">
                <a:latin typeface="Times New Roman" panose="02020603050405020304" pitchFamily="18" charset="0"/>
                <a:ea typeface="DengXian" panose="020F0502020204030204"/>
                <a:cs typeface="Times New Roman" panose="02020603050405020304" pitchFamily="18" charset="0"/>
              </a:rPr>
              <a:t> using </a:t>
            </a:r>
            <a:r>
              <a:rPr lang="en-US" altLang="zh-CN" sz="2400" b="1" dirty="0" err="1">
                <a:latin typeface="Times New Roman" panose="02020603050405020304" pitchFamily="18" charset="0"/>
                <a:ea typeface="DengXian" panose="020F0502020204030204"/>
                <a:cs typeface="Times New Roman" panose="02020603050405020304" pitchFamily="18" charset="0"/>
              </a:rPr>
              <a:t>phpmailer</a:t>
            </a:r>
            <a:r>
              <a:rPr lang="en-US" altLang="zh-CN" sz="2400" b="1" dirty="0">
                <a:latin typeface="Times New Roman" panose="02020603050405020304" pitchFamily="18" charset="0"/>
                <a:ea typeface="DengXian" panose="020F0502020204030204"/>
                <a:cs typeface="Times New Roman" panose="02020603050405020304" pitchFamily="18" charset="0"/>
              </a:rPr>
              <a:t> step by </a:t>
            </a:r>
            <a:r>
              <a:rPr lang="en-US" altLang="zh-CN" sz="2400" b="1" dirty="0" smtClean="0">
                <a:latin typeface="Times New Roman" panose="02020603050405020304" pitchFamily="18" charset="0"/>
                <a:ea typeface="DengXian" panose="020F0502020204030204"/>
                <a:cs typeface="Times New Roman" panose="02020603050405020304" pitchFamily="18" charset="0"/>
              </a:rPr>
              <a:t>step</a:t>
            </a:r>
            <a:endParaRPr lang="en-US" altLang="zh-CN" sz="24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b="1" dirty="0" smtClean="0">
                <a:solidFill>
                  <a:srgbClr val="000000"/>
                </a:solidFill>
                <a:latin typeface="Times New Roman" panose="02020603050405020304" pitchFamily="18" charset="0"/>
                <a:cs typeface="Times New Roman" panose="02020603050405020304" pitchFamily="18" charset="0"/>
              </a:rPr>
              <a:t>Conclusion</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729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9598" y="0"/>
            <a:ext cx="3393878" cy="523220"/>
          </a:xfrm>
          <a:prstGeom prst="rect">
            <a:avLst/>
          </a:prstGeom>
        </p:spPr>
        <p:txBody>
          <a:bodyPr wrap="none">
            <a:spAutoFit/>
          </a:bodyPr>
          <a:lstStyle/>
          <a:p>
            <a:r>
              <a:rPr lang="en-US" altLang="zh-CN" sz="2800" b="1" smtClean="0">
                <a:latin typeface="Times New Roman" panose="02020603050405020304" pitchFamily="18" charset="0"/>
                <a:cs typeface="Times New Roman" panose="02020603050405020304" pitchFamily="18" charset="0"/>
              </a:rPr>
              <a:t>What is PHPMailer?</a:t>
            </a:r>
            <a:endParaRPr lang="en-US" altLang="zh-CN"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74077" y="523220"/>
            <a:ext cx="11517923" cy="523220"/>
          </a:xfrm>
          <a:prstGeom prst="rect">
            <a:avLst/>
          </a:prstGeom>
        </p:spPr>
        <p:txBody>
          <a:bodyPr wrap="square">
            <a:spAutoFit/>
          </a:bodyPr>
          <a:lstStyle/>
          <a:p>
            <a:endParaRPr lang="zh-CN" altLang="en-US"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5444298" y="6744279"/>
            <a:ext cx="184731" cy="369332"/>
          </a:xfrm>
          <a:prstGeom prst="rect">
            <a:avLst/>
          </a:prstGeom>
        </p:spPr>
        <p:txBody>
          <a:bodyPr wrap="none">
            <a:spAutoFit/>
          </a:bodyPr>
          <a:lstStyle/>
          <a:p>
            <a:endParaRPr lang="en-US" altLang="zh-CN" b="1"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12067" y="1046440"/>
            <a:ext cx="114662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u"/>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Mailer is a class library for </a:t>
            </a:r>
            <a:r>
              <a:rPr kumimoji="0" lang="en-US" altLang="zh-CN" sz="2400" b="1" i="0"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that provides a collection of functions to build and </a:t>
            </a:r>
          </a:p>
          <a:p>
            <a:pPr marR="0" lvl="0" algn="l" defTabSz="914400" rtl="0" eaLnBrk="0" fontAlgn="base" latinLnBrk="0" hangingPunct="0">
              <a:lnSpc>
                <a:spcPct val="100000"/>
              </a:lnSpc>
              <a:spcBef>
                <a:spcPct val="0"/>
              </a:spcBef>
              <a:spcAft>
                <a:spcPct val="0"/>
              </a:spcAft>
              <a:buClrTx/>
              <a:buSzTx/>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send email messages.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u"/>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Mailer supports several ways of sending email: mail (),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Sendmail</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qmail</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direct to</a:t>
            </a:r>
          </a:p>
          <a:p>
            <a:pPr marR="0" lvl="0" algn="l" defTabSz="914400" rtl="0" eaLnBrk="0" fontAlgn="base" latinLnBrk="0" hangingPunct="0">
              <a:lnSpc>
                <a:spcPct val="100000"/>
              </a:lnSpc>
              <a:spcBef>
                <a:spcPct val="0"/>
              </a:spcBef>
              <a:spcAft>
                <a:spcPct val="0"/>
              </a:spcAft>
              <a:buClrTx/>
              <a:buSzTx/>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SMTP servers. </a:t>
            </a:r>
          </a:p>
          <a:p>
            <a:pPr marL="342900" lvl="0" indent="-342900" eaLnBrk="0" fontAlgn="base" hangingPunct="0">
              <a:spcBef>
                <a:spcPct val="0"/>
              </a:spcBef>
              <a:spcAft>
                <a:spcPct val="0"/>
              </a:spcAft>
              <a:buFont typeface="Wingdings" panose="05000000000000000000" pitchFamily="2" charset="2"/>
              <a:buChar char="u"/>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 can use any feature of SMTP-based e-mail, multiple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recepients</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via to, CC, BCC, </a:t>
            </a:r>
          </a:p>
          <a:p>
            <a:pPr lvl="0" eaLnBrk="0" fontAlgn="base" hangingPunct="0">
              <a:spcBef>
                <a:spcPct val="0"/>
              </a:spcBef>
              <a:spcAft>
                <a:spcPct val="0"/>
              </a:spcAf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altLang="zh-CN" sz="2400" dirty="0">
                <a:latin typeface="Times New Roman" panose="02020603050405020304" pitchFamily="18" charset="0"/>
                <a:cs typeface="Times New Roman" panose="02020603050405020304" pitchFamily="18" charset="0"/>
              </a:rPr>
              <a:t>makes it possible to attach files</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etc.</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u"/>
              <a:tabLst/>
            </a:pPr>
            <a:r>
              <a:rPr kumimoji="0" lang="en-US" altLang="zh-CN" sz="2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short: </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PHPMailer is an efficient way to send e-mail within PHP.</a:t>
            </a:r>
            <a:endParaRPr kumimoji="0" lang="en-US" altLang="zh-CN"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92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2783" y="61555"/>
            <a:ext cx="7084632"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Configuration of PHPMAILER IN XAMPP package</a:t>
            </a:r>
          </a:p>
        </p:txBody>
      </p:sp>
      <p:sp>
        <p:nvSpPr>
          <p:cNvPr id="6" name="Rectangle 5"/>
          <p:cNvSpPr/>
          <p:nvPr/>
        </p:nvSpPr>
        <p:spPr>
          <a:xfrm>
            <a:off x="1348377" y="523220"/>
            <a:ext cx="9260114" cy="6582315"/>
          </a:xfrm>
          <a:prstGeom prst="rect">
            <a:avLst/>
          </a:prstGeom>
        </p:spPr>
        <p:txBody>
          <a:bodyPr wrap="square">
            <a:spAutoFit/>
          </a:bodyPr>
          <a:lstStyle/>
          <a:p>
            <a:pPr>
              <a:lnSpc>
                <a:spcPct val="115000"/>
              </a:lnSpc>
              <a:spcAft>
                <a:spcPts val="1000"/>
              </a:spcAft>
            </a:pPr>
            <a:r>
              <a:rPr lang="en-US" altLang="zh-CN" b="1" u="sng" dirty="0">
                <a:latin typeface="Times New Roman" panose="02020603050405020304" pitchFamily="18" charset="0"/>
                <a:ea typeface="Times New Roman" panose="02020603050405020304" pitchFamily="18" charset="0"/>
                <a:cs typeface="Times New Roman" panose="02020603050405020304" pitchFamily="18" charset="0"/>
              </a:rPr>
              <a:t>Configuration for php.ini (I'm using </a:t>
            </a:r>
            <a:r>
              <a:rPr lang="en-US" altLang="zh-CN" b="1" u="sng" dirty="0" err="1">
                <a:latin typeface="Times New Roman" panose="02020603050405020304" pitchFamily="18" charset="0"/>
                <a:ea typeface="Times New Roman" panose="02020603050405020304" pitchFamily="18" charset="0"/>
                <a:cs typeface="Times New Roman" panose="02020603050405020304" pitchFamily="18" charset="0"/>
              </a:rPr>
              <a:t>gmail</a:t>
            </a:r>
            <a:r>
              <a:rPr lang="en-US" altLang="zh-CN" b="1" u="sng" dirty="0">
                <a:latin typeface="Times New Roman" panose="02020603050405020304" pitchFamily="18" charset="0"/>
                <a:ea typeface="Times New Roman" panose="02020603050405020304" pitchFamily="18" charset="0"/>
                <a:cs typeface="Times New Roman" panose="02020603050405020304" pitchFamily="18" charset="0"/>
              </a:rPr>
              <a:t> mail </a:t>
            </a:r>
            <a:r>
              <a:rPr lang="en-US" altLang="zh-CN" b="1" u="sng" dirty="0" smtClean="0">
                <a:latin typeface="Times New Roman" panose="02020603050405020304" pitchFamily="18" charset="0"/>
                <a:ea typeface="Times New Roman" panose="02020603050405020304" pitchFamily="18" charset="0"/>
                <a:cs typeface="Times New Roman" panose="02020603050405020304" pitchFamily="18" charset="0"/>
              </a:rPr>
              <a:t>server</a:t>
            </a:r>
            <a:r>
              <a:rPr lang="en-US" altLang="zh-CN" dirty="0">
                <a:latin typeface="Times New Roman" panose="02020603050405020304" pitchFamily="18" charset="0"/>
                <a:ea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sendmail_path</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 = </a:t>
            </a:r>
            <a:r>
              <a:rPr lang="en-US" altLang="zh-CN" sz="2000" dirty="0" smtClean="0">
                <a:latin typeface="Times New Roman" panose="02020603050405020304" pitchFamily="18" charset="0"/>
                <a:ea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ea typeface="Times New Roman" panose="02020603050405020304" pitchFamily="18" charset="0"/>
                <a:cs typeface="Times New Roman" panose="02020603050405020304" pitchFamily="18" charset="0"/>
              </a:rPr>
              <a:t>xampp\sendmail\sendmail.exe</a:t>
            </a:r>
          </a:p>
          <a:p>
            <a:pPr>
              <a:lnSpc>
                <a:spcPct val="115000"/>
              </a:lnSpc>
              <a:spcAft>
                <a:spcPts val="1000"/>
              </a:spcAft>
            </a:pPr>
            <a:r>
              <a:rPr lang="en-US" altLang="zh-CN" sz="2000" dirty="0" smtClean="0">
                <a:latin typeface="Times New Roman" panose="02020603050405020304" pitchFamily="18" charset="0"/>
                <a:ea typeface="DengXian" panose="020F0502020204030204"/>
                <a:cs typeface="Times New Roman" panose="02020603050405020304" pitchFamily="18" charset="0"/>
              </a:rPr>
              <a:t>extension=php_openssl.dll</a:t>
            </a:r>
          </a:p>
          <a:p>
            <a:pPr>
              <a:lnSpc>
                <a:spcPct val="115000"/>
              </a:lnSpc>
              <a:spcAft>
                <a:spcPts val="1000"/>
              </a:spcAft>
            </a:pPr>
            <a:r>
              <a:rPr lang="en-US" altLang="zh-CN" sz="2000" dirty="0" err="1">
                <a:latin typeface="Times New Roman" panose="02020603050405020304" pitchFamily="18" charset="0"/>
                <a:ea typeface="DengXian" panose="020F0502020204030204"/>
                <a:cs typeface="Times New Roman" panose="02020603050405020304" pitchFamily="18" charset="0"/>
              </a:rPr>
              <a:t>mail.add_x_header</a:t>
            </a:r>
            <a:r>
              <a:rPr lang="en-US" altLang="zh-CN" sz="2000" dirty="0">
                <a:latin typeface="Times New Roman" panose="02020603050405020304" pitchFamily="18" charset="0"/>
                <a:ea typeface="DengXian" panose="020F0502020204030204"/>
                <a:cs typeface="Times New Roman" panose="02020603050405020304" pitchFamily="18" charset="0"/>
              </a:rPr>
              <a:t>=On</a:t>
            </a:r>
            <a:endParaRPr lang="zh-CN" altLang="zh-CN" sz="2000"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b="1" u="sng" dirty="0">
                <a:latin typeface="Times New Roman" panose="02020603050405020304" pitchFamily="18" charset="0"/>
                <a:ea typeface="Times New Roman" panose="02020603050405020304" pitchFamily="18" charset="0"/>
                <a:cs typeface="Times New Roman" panose="02020603050405020304" pitchFamily="18" charset="0"/>
              </a:rPr>
              <a:t>Configuration for sendmail.ini</a:t>
            </a:r>
            <a:endParaRPr lang="zh-CN" altLang="zh-CN" sz="1600" b="1" u="sng" dirty="0">
              <a:latin typeface="Calibri" panose="020F0502020204030204" pitchFamily="34" charset="0"/>
              <a:ea typeface="DengXian" panose="020F0502020204030204"/>
              <a:cs typeface="Times New Roman" panose="02020603050405020304" pitchFamily="18" charset="0"/>
            </a:endParaRPr>
          </a:p>
          <a:p>
            <a:pPr>
              <a:lnSpc>
                <a:spcPct val="115000"/>
              </a:lnSpc>
              <a:spcAft>
                <a:spcPts val="1000"/>
              </a:spcAft>
            </a:pP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smtp_server=smtp.gmail.com</a:t>
            </a:r>
            <a:b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smtp_port</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=587</a:t>
            </a:r>
            <a:b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smtp_ssl</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tls</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
            </a:r>
            <a:b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error_logfile=error.log</a:t>
            </a:r>
            <a:b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debug_logfile=debug.log</a:t>
            </a:r>
            <a:b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auth_username=myemail@gmail.com</a:t>
            </a:r>
            <a:b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auth_password</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mypassword</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
            </a:r>
            <a:b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000" dirty="0" err="1" smtClean="0">
                <a:latin typeface="Times New Roman" panose="02020603050405020304" pitchFamily="18" charset="0"/>
                <a:ea typeface="Times New Roman" panose="02020603050405020304" pitchFamily="18" charset="0"/>
                <a:cs typeface="Times New Roman" panose="02020603050405020304" pitchFamily="18" charset="0"/>
              </a:rPr>
              <a:t>force_sender</a:t>
            </a:r>
            <a:r>
              <a:rPr lang="en-US" altLang="zh-CN" sz="2000" dirty="0" smtClean="0">
                <a:latin typeface="Times New Roman" panose="02020603050405020304" pitchFamily="18" charset="0"/>
                <a:ea typeface="Times New Roman" panose="02020603050405020304" pitchFamily="18" charset="0"/>
                <a:cs typeface="Times New Roman" panose="02020603050405020304" pitchFamily="18" charset="0"/>
              </a:rPr>
              <a:t>= myemail@gmail.com</a:t>
            </a:r>
          </a:p>
          <a:p>
            <a:pPr>
              <a:lnSpc>
                <a:spcPct val="115000"/>
              </a:lnSpc>
              <a:spcAft>
                <a:spcPts val="1000"/>
              </a:spcAft>
            </a:pPr>
            <a:r>
              <a:rPr lang="en-US" altLang="zh-CN" sz="2000" dirty="0" smtClean="0">
                <a:latin typeface="Times New Roman" panose="02020603050405020304" pitchFamily="18" charset="0"/>
                <a:ea typeface="DengXian" panose="020F0502020204030204"/>
                <a:cs typeface="Times New Roman" panose="02020603050405020304" pitchFamily="18" charset="0"/>
              </a:rPr>
              <a:t>hostname=localhost</a:t>
            </a:r>
          </a:p>
          <a:p>
            <a:pPr>
              <a:lnSpc>
                <a:spcPct val="115000"/>
              </a:lnSpc>
              <a:spcAft>
                <a:spcPts val="1000"/>
              </a:spcAft>
            </a:pPr>
            <a:r>
              <a:rPr lang="en-US" altLang="zh-CN" sz="2000" b="1" u="sng" dirty="0" smtClean="0">
                <a:latin typeface="Times New Roman" panose="02020603050405020304" pitchFamily="18" charset="0"/>
                <a:ea typeface="DengXian" panose="020F0502020204030204"/>
                <a:cs typeface="Times New Roman" panose="02020603050405020304" pitchFamily="18" charset="0"/>
              </a:rPr>
              <a:t>Download</a:t>
            </a:r>
          </a:p>
          <a:p>
            <a:pPr>
              <a:lnSpc>
                <a:spcPct val="115000"/>
              </a:lnSpc>
              <a:spcAft>
                <a:spcPts val="1000"/>
              </a:spcAft>
            </a:pPr>
            <a:r>
              <a:rPr lang="en-US" altLang="zh-CN" sz="2000" dirty="0" err="1" smtClean="0">
                <a:latin typeface="Times New Roman" panose="02020603050405020304" pitchFamily="18" charset="0"/>
                <a:ea typeface="DengXian" panose="020F0502020204030204"/>
                <a:cs typeface="Times New Roman" panose="02020603050405020304" pitchFamily="18" charset="0"/>
              </a:rPr>
              <a:t>PHPMailer</a:t>
            </a:r>
            <a:r>
              <a:rPr lang="en-US" altLang="zh-CN" sz="2000" dirty="0" smtClean="0">
                <a:latin typeface="Times New Roman" panose="02020603050405020304" pitchFamily="18" charset="0"/>
                <a:ea typeface="DengXian" panose="020F0502020204030204"/>
                <a:cs typeface="Times New Roman" panose="02020603050405020304" pitchFamily="18" charset="0"/>
              </a:rPr>
              <a:t>-master from </a:t>
            </a:r>
            <a:r>
              <a:rPr lang="en-US" altLang="zh-CN" sz="2000" dirty="0" err="1" smtClean="0">
                <a:latin typeface="Times New Roman" panose="02020603050405020304" pitchFamily="18" charset="0"/>
                <a:ea typeface="DengXian" panose="020F0502020204030204"/>
                <a:cs typeface="Times New Roman" panose="02020603050405020304" pitchFamily="18" charset="0"/>
              </a:rPr>
              <a:t>Gthub</a:t>
            </a:r>
            <a:r>
              <a:rPr lang="en-US" altLang="zh-CN" sz="2000" dirty="0" smtClean="0">
                <a:latin typeface="Times New Roman" panose="02020603050405020304" pitchFamily="18" charset="0"/>
                <a:ea typeface="DengXian" panose="020F0502020204030204"/>
                <a:cs typeface="Times New Roman" panose="02020603050405020304" pitchFamily="18" charset="0"/>
              </a:rPr>
              <a:t>.</a:t>
            </a:r>
            <a:endParaRPr lang="zh-CN" altLang="zh-CN" sz="2000" dirty="0">
              <a:latin typeface="Calibri" panose="020F0502020204030204" pitchFamily="34" charset="0"/>
              <a:ea typeface="DengXian" panose="020F0502020204030204"/>
              <a:cs typeface="Times New Roman" panose="02020603050405020304" pitchFamily="18" charset="0"/>
            </a:endParaRPr>
          </a:p>
        </p:txBody>
      </p:sp>
    </p:spTree>
    <p:extLst>
      <p:ext uri="{BB962C8B-B14F-4D97-AF65-F5344CB8AC3E}">
        <p14:creationId xmlns:p14="http://schemas.microsoft.com/office/powerpoint/2010/main" val="339820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b="1" dirty="0">
                <a:latin typeface="Times New Roman" panose="02020603050405020304" pitchFamily="18" charset="0"/>
                <a:cs typeface="Times New Roman" panose="02020603050405020304" pitchFamily="18" charset="0"/>
              </a:rPr>
              <a:t>Sending email from localhost by using mail() function with an HTML form</a:t>
            </a:r>
          </a:p>
        </p:txBody>
      </p:sp>
      <p:sp>
        <p:nvSpPr>
          <p:cNvPr id="3" name="Content Placeholder 2"/>
          <p:cNvSpPr>
            <a:spLocks noGrp="1"/>
          </p:cNvSpPr>
          <p:nvPr>
            <p:ph idx="1"/>
          </p:nvPr>
        </p:nvSpPr>
        <p:spPr/>
        <p:txBody>
          <a:bodyPr>
            <a:noAutofit/>
          </a:bodyPr>
          <a:lstStyle/>
          <a:p>
            <a:pPr marL="0" indent="0">
              <a:buNone/>
            </a:pPr>
            <a:r>
              <a:rPr lang="en-US" altLang="zh-CN" sz="2000" b="1" dirty="0" smtClean="0">
                <a:latin typeface="Times New Roman" panose="02020603050405020304" pitchFamily="18" charset="0"/>
                <a:cs typeface="Times New Roman" panose="02020603050405020304" pitchFamily="18" charset="0"/>
              </a:rPr>
              <a:t>Here is </a:t>
            </a:r>
            <a:r>
              <a:rPr lang="en-US" altLang="zh-CN" sz="2000" b="1" dirty="0" err="1" smtClean="0">
                <a:latin typeface="Times New Roman" panose="02020603050405020304" pitchFamily="18" charset="0"/>
                <a:cs typeface="Times New Roman" panose="02020603050405020304" pitchFamily="18" charset="0"/>
              </a:rPr>
              <a:t>php</a:t>
            </a:r>
            <a:r>
              <a:rPr lang="en-US" altLang="zh-CN" sz="2000" b="1" dirty="0" smtClean="0">
                <a:latin typeface="Times New Roman" panose="02020603050405020304" pitchFamily="18" charset="0"/>
                <a:cs typeface="Times New Roman" panose="02020603050405020304" pitchFamily="18" charset="0"/>
              </a:rPr>
              <a:t> scripting codes:</a:t>
            </a:r>
          </a:p>
          <a:p>
            <a:r>
              <a:rPr lang="en-US" altLang="zh-CN" sz="2000" dirty="0" smtClean="0">
                <a:latin typeface="Times New Roman" panose="02020603050405020304" pitchFamily="18" charset="0"/>
                <a:cs typeface="Times New Roman" panose="02020603050405020304" pitchFamily="18" charset="0"/>
              </a:rPr>
              <a:t>&lt;?</a:t>
            </a:r>
            <a:r>
              <a:rPr lang="en-US" altLang="zh-CN" sz="2000" dirty="0" err="1">
                <a:latin typeface="Times New Roman" panose="02020603050405020304" pitchFamily="18" charset="0"/>
                <a:cs typeface="Times New Roman" panose="02020603050405020304" pitchFamily="18" charset="0"/>
              </a:rPr>
              <a:t>php</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$from="kaebissa@gmail.com";</a:t>
            </a:r>
          </a:p>
          <a:p>
            <a:r>
              <a:rPr lang="en-US" altLang="zh-CN" sz="2000" dirty="0">
                <a:latin typeface="Times New Roman" panose="02020603050405020304" pitchFamily="18" charset="0"/>
                <a:cs typeface="Times New Roman" panose="02020603050405020304" pitchFamily="18" charset="0"/>
              </a:rPr>
              <a:t>$to = "ernestuwizeye43@gmail.com";</a:t>
            </a:r>
          </a:p>
          <a:p>
            <a:r>
              <a:rPr lang="en-US" altLang="zh-CN" sz="2000" dirty="0">
                <a:latin typeface="Times New Roman" panose="02020603050405020304" pitchFamily="18" charset="0"/>
                <a:cs typeface="Times New Roman" panose="02020603050405020304" pitchFamily="18" charset="0"/>
              </a:rPr>
              <a:t>$subject = "This is subject";</a:t>
            </a:r>
          </a:p>
          <a:p>
            <a:r>
              <a:rPr lang="en-US" altLang="zh-CN" sz="2000" dirty="0">
                <a:latin typeface="Times New Roman" panose="02020603050405020304" pitchFamily="18" charset="0"/>
                <a:cs typeface="Times New Roman" panose="02020603050405020304" pitchFamily="18" charset="0"/>
              </a:rPr>
              <a:t>$message = "This is HTML message";</a:t>
            </a:r>
          </a:p>
          <a:p>
            <a:r>
              <a:rPr lang="en-US" altLang="zh-CN" sz="2000" dirty="0">
                <a:latin typeface="Times New Roman" panose="02020603050405020304" pitchFamily="18" charset="0"/>
                <a:cs typeface="Times New Roman" panose="02020603050405020304" pitchFamily="18" charset="0"/>
              </a:rPr>
              <a:t>$message = "This is headline";</a:t>
            </a:r>
          </a:p>
          <a:p>
            <a:r>
              <a:rPr lang="en-US" altLang="zh-CN" sz="2000" dirty="0">
                <a:latin typeface="Times New Roman" panose="02020603050405020304" pitchFamily="18" charset="0"/>
                <a:cs typeface="Times New Roman" panose="02020603050405020304" pitchFamily="18" charset="0"/>
              </a:rPr>
              <a:t>$header = 'From:'.$from;</a:t>
            </a:r>
          </a:p>
          <a:p>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retval</a:t>
            </a:r>
            <a:r>
              <a:rPr lang="en-US" altLang="zh-CN" sz="2000" dirty="0">
                <a:latin typeface="Times New Roman" panose="02020603050405020304" pitchFamily="18" charset="0"/>
                <a:cs typeface="Times New Roman" panose="02020603050405020304" pitchFamily="18" charset="0"/>
              </a:rPr>
              <a:t> = mail ($</a:t>
            </a:r>
            <a:r>
              <a:rPr lang="en-US" altLang="zh-CN" sz="2000" dirty="0" err="1">
                <a:latin typeface="Times New Roman" panose="02020603050405020304" pitchFamily="18" charset="0"/>
                <a:cs typeface="Times New Roman" panose="02020603050405020304" pitchFamily="18" charset="0"/>
              </a:rPr>
              <a:t>to,$subject,$message,$header</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if( $</a:t>
            </a:r>
            <a:r>
              <a:rPr lang="en-US" altLang="zh-CN" sz="2000" dirty="0" err="1">
                <a:latin typeface="Times New Roman" panose="02020603050405020304" pitchFamily="18" charset="0"/>
                <a:cs typeface="Times New Roman" panose="02020603050405020304" pitchFamily="18" charset="0"/>
              </a:rPr>
              <a:t>retval</a:t>
            </a:r>
            <a:r>
              <a:rPr lang="en-US" altLang="zh-CN" sz="2000" dirty="0">
                <a:latin typeface="Times New Roman" panose="02020603050405020304" pitchFamily="18" charset="0"/>
                <a:cs typeface="Times New Roman" panose="02020603050405020304" pitchFamily="18" charset="0"/>
              </a:rPr>
              <a:t> == true ) {</a:t>
            </a:r>
          </a:p>
          <a:p>
            <a:r>
              <a:rPr lang="en-US" altLang="zh-CN" sz="2000" dirty="0">
                <a:latin typeface="Times New Roman" panose="02020603050405020304" pitchFamily="18" charset="0"/>
                <a:cs typeface="Times New Roman" panose="02020603050405020304" pitchFamily="18" charset="0"/>
              </a:rPr>
              <a:t>echo "Message sent successfully...";</a:t>
            </a:r>
          </a:p>
          <a:p>
            <a:r>
              <a:rPr lang="en-US" altLang="zh-CN" sz="2000" dirty="0">
                <a:latin typeface="Times New Roman" panose="02020603050405020304" pitchFamily="18" charset="0"/>
                <a:cs typeface="Times New Roman" panose="02020603050405020304" pitchFamily="18" charset="0"/>
              </a:rPr>
              <a:t>}else {</a:t>
            </a:r>
          </a:p>
          <a:p>
            <a:r>
              <a:rPr lang="en-US" altLang="zh-CN" sz="2000" dirty="0">
                <a:latin typeface="Times New Roman" panose="02020603050405020304" pitchFamily="18" charset="0"/>
                <a:cs typeface="Times New Roman" panose="02020603050405020304" pitchFamily="18" charset="0"/>
              </a:rPr>
              <a:t>echo "Message could not be sent...";</a:t>
            </a:r>
          </a:p>
          <a:p>
            <a:r>
              <a:rPr lang="en-US" altLang="zh-CN" sz="2000" dirty="0">
                <a:latin typeface="Times New Roman" panose="02020603050405020304" pitchFamily="18" charset="0"/>
                <a:cs typeface="Times New Roman" panose="02020603050405020304" pitchFamily="18" charset="0"/>
              </a:rPr>
              <a:t>}</a:t>
            </a:r>
          </a:p>
          <a:p>
            <a:r>
              <a:rPr lang="en-US" altLang="zh-CN" sz="2000" dirty="0" smtClean="0">
                <a:latin typeface="Times New Roman" panose="02020603050405020304" pitchFamily="18" charset="0"/>
                <a:cs typeface="Times New Roman" panose="02020603050405020304" pitchFamily="18" charset="0"/>
              </a:rPr>
              <a:t>?&gt;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93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2680" y="225475"/>
            <a:ext cx="9480006" cy="830997"/>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Sending email from localhost by using mail() function with an HTML form</a:t>
            </a:r>
          </a:p>
        </p:txBody>
      </p:sp>
      <p:sp>
        <p:nvSpPr>
          <p:cNvPr id="4" name="Rectangle 3"/>
          <p:cNvSpPr/>
          <p:nvPr/>
        </p:nvSpPr>
        <p:spPr>
          <a:xfrm>
            <a:off x="1030438" y="1302693"/>
            <a:ext cx="11161562" cy="5386090"/>
          </a:xfrm>
          <a:prstGeom prst="rect">
            <a:avLst/>
          </a:prstGeom>
        </p:spPr>
        <p:txBody>
          <a:bodyPr wrap="square">
            <a:spAutoFit/>
          </a:bodyPr>
          <a:lstStyle/>
          <a:p>
            <a:pPr>
              <a:spcAft>
                <a:spcPts val="1200"/>
              </a:spcAft>
            </a:pPr>
            <a:r>
              <a:rPr lang="en-US" altLang="zh-CN" dirty="0">
                <a:latin typeface="Times New Roman" panose="02020603050405020304" pitchFamily="18" charset="0"/>
                <a:ea typeface="Times New Roman" panose="02020603050405020304" pitchFamily="18" charset="0"/>
              </a:rPr>
              <a:t>1</a:t>
            </a:r>
            <a:r>
              <a:rPr lang="en-US" altLang="zh-CN" dirty="0" smtClean="0">
                <a:latin typeface="Times New Roman" panose="02020603050405020304" pitchFamily="18" charset="0"/>
                <a:ea typeface="Times New Roman" panose="02020603050405020304" pitchFamily="18" charset="0"/>
              </a:rPr>
              <a:t>) Create the following simple web form that e-mails comments/suggestions or message to any account of your choosing.</a:t>
            </a:r>
          </a:p>
          <a:p>
            <a:pPr>
              <a:spcAft>
                <a:spcPts val="1200"/>
              </a:spcAft>
            </a:pPr>
            <a:r>
              <a:rPr lang="en-US" altLang="zh-CN" dirty="0" smtClean="0">
                <a:latin typeface="Times New Roman" panose="02020603050405020304" pitchFamily="18" charset="0"/>
                <a:ea typeface="Times New Roman" panose="02020603050405020304" pitchFamily="18" charset="0"/>
              </a:rPr>
              <a:t>Email:</a:t>
            </a:r>
          </a:p>
          <a:p>
            <a:pPr>
              <a:spcAft>
                <a:spcPts val="1200"/>
              </a:spcAft>
            </a:pPr>
            <a:r>
              <a:rPr lang="en-US" altLang="zh-CN" dirty="0" smtClean="0">
                <a:latin typeface="Times New Roman" panose="02020603050405020304" pitchFamily="18" charset="0"/>
                <a:ea typeface="Times New Roman" panose="02020603050405020304" pitchFamily="18" charset="0"/>
              </a:rPr>
              <a:t>Subject:</a:t>
            </a:r>
          </a:p>
          <a:p>
            <a:pPr>
              <a:spcAft>
                <a:spcPts val="1200"/>
              </a:spcAft>
            </a:pPr>
            <a:r>
              <a:rPr lang="en-US" altLang="zh-CN" dirty="0" smtClean="0">
                <a:latin typeface="Times New Roman" panose="02020603050405020304" pitchFamily="18" charset="0"/>
                <a:ea typeface="Times New Roman" panose="02020603050405020304" pitchFamily="18" charset="0"/>
              </a:rPr>
              <a:t>Message:</a:t>
            </a:r>
          </a:p>
          <a:p>
            <a:pPr>
              <a:spcAft>
                <a:spcPts val="1200"/>
              </a:spcAft>
            </a:pPr>
            <a:r>
              <a:rPr lang="en-US" altLang="zh-CN" dirty="0">
                <a:latin typeface="Times New Roman" panose="02020603050405020304" pitchFamily="18" charset="0"/>
                <a:ea typeface="Times New Roman" panose="02020603050405020304" pitchFamily="18" charset="0"/>
              </a:rPr>
              <a:t> </a:t>
            </a:r>
          </a:p>
          <a:p>
            <a:pPr>
              <a:spcAft>
                <a:spcPts val="1200"/>
              </a:spcAft>
            </a:pPr>
            <a:endParaRPr lang="en-US" altLang="zh-CN" dirty="0" smtClean="0">
              <a:latin typeface="Times New Roman" panose="02020603050405020304" pitchFamily="18" charset="0"/>
              <a:ea typeface="Times New Roman" panose="02020603050405020304" pitchFamily="18" charset="0"/>
            </a:endParaRPr>
          </a:p>
          <a:p>
            <a:pPr>
              <a:spcAft>
                <a:spcPts val="1200"/>
              </a:spcAft>
            </a:pPr>
            <a:endParaRPr lang="en-US" altLang="zh-CN" dirty="0">
              <a:latin typeface="Times New Roman" panose="02020603050405020304" pitchFamily="18" charset="0"/>
              <a:ea typeface="Times New Roman" panose="02020603050405020304" pitchFamily="18" charset="0"/>
            </a:endParaRPr>
          </a:p>
          <a:p>
            <a:pPr>
              <a:spcAft>
                <a:spcPts val="1200"/>
              </a:spcAft>
            </a:pPr>
            <a:endParaRPr lang="en-US" altLang="zh-CN" dirty="0" smtClean="0">
              <a:latin typeface="Times New Roman" panose="02020603050405020304" pitchFamily="18" charset="0"/>
              <a:ea typeface="Times New Roman" panose="02020603050405020304" pitchFamily="18" charset="0"/>
            </a:endParaRPr>
          </a:p>
          <a:p>
            <a:pPr>
              <a:spcAft>
                <a:spcPts val="1200"/>
              </a:spcAft>
            </a:pPr>
            <a:endParaRPr lang="en-US" altLang="zh-CN" dirty="0">
              <a:latin typeface="Times New Roman" panose="02020603050405020304" pitchFamily="18" charset="0"/>
              <a:ea typeface="Times New Roman" panose="02020603050405020304" pitchFamily="18" charset="0"/>
            </a:endParaRPr>
          </a:p>
          <a:p>
            <a:pPr>
              <a:spcAft>
                <a:spcPts val="1200"/>
              </a:spcAft>
            </a:pPr>
            <a:endParaRPr lang="en-US" altLang="zh-CN" dirty="0" smtClean="0">
              <a:latin typeface="Times New Roman" panose="02020603050405020304" pitchFamily="18" charset="0"/>
              <a:ea typeface="Times New Roman" panose="02020603050405020304" pitchFamily="18" charset="0"/>
            </a:endParaRPr>
          </a:p>
          <a:p>
            <a:pPr>
              <a:spcAft>
                <a:spcPts val="1200"/>
              </a:spcAft>
            </a:pPr>
            <a:r>
              <a:rPr lang="en-US" altLang="zh-CN" b="1" dirty="0" smtClean="0">
                <a:latin typeface="Times New Roman" panose="02020603050405020304" pitchFamily="18" charset="0"/>
                <a:ea typeface="Times New Roman" panose="02020603050405020304" pitchFamily="18" charset="0"/>
              </a:rPr>
              <a:t>Note: </a:t>
            </a:r>
            <a:r>
              <a:rPr lang="en-US" altLang="zh-CN" dirty="0" smtClean="0">
                <a:latin typeface="Times New Roman" panose="02020603050405020304" pitchFamily="18" charset="0"/>
                <a:ea typeface="Times New Roman" panose="02020603050405020304" pitchFamily="18" charset="0"/>
              </a:rPr>
              <a:t>- SMTP server should be smtp.gmail.com</a:t>
            </a:r>
          </a:p>
          <a:p>
            <a:pPr>
              <a:spcAft>
                <a:spcPts val="1200"/>
              </a:spcAft>
            </a:pPr>
            <a:r>
              <a:rPr lang="en-US" altLang="zh-CN" dirty="0">
                <a:latin typeface="Times New Roman" panose="02020603050405020304" pitchFamily="18" charset="0"/>
                <a:ea typeface="Times New Roman" panose="02020603050405020304" pitchFamily="18" charset="0"/>
              </a:rPr>
              <a:t> </a:t>
            </a:r>
            <a:r>
              <a:rPr lang="en-US" altLang="zh-CN" dirty="0" smtClean="0">
                <a:latin typeface="Times New Roman" panose="02020603050405020304" pitchFamily="18" charset="0"/>
                <a:ea typeface="Times New Roman" panose="02020603050405020304" pitchFamily="18" charset="0"/>
              </a:rPr>
              <a:t>         -Send email from localhost through aforementioned form to any account of your choosing.</a:t>
            </a:r>
            <a:endParaRPr lang="zh-CN" altLang="zh-CN" dirty="0">
              <a:latin typeface="Times New Roman" panose="02020603050405020304" pitchFamily="18" charset="0"/>
              <a:ea typeface="Times New Roman" panose="02020603050405020304" pitchFamily="18" charset="0"/>
            </a:endParaRPr>
          </a:p>
        </p:txBody>
      </p:sp>
      <p:sp>
        <p:nvSpPr>
          <p:cNvPr id="5" name="Rectangle 4"/>
          <p:cNvSpPr/>
          <p:nvPr/>
        </p:nvSpPr>
        <p:spPr>
          <a:xfrm>
            <a:off x="1799770" y="2177143"/>
            <a:ext cx="2264229" cy="2027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Rectangle 5"/>
          <p:cNvSpPr/>
          <p:nvPr/>
        </p:nvSpPr>
        <p:spPr>
          <a:xfrm>
            <a:off x="1930400" y="2510971"/>
            <a:ext cx="2133600" cy="232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Rectangle 6"/>
          <p:cNvSpPr/>
          <p:nvPr/>
        </p:nvSpPr>
        <p:spPr>
          <a:xfrm>
            <a:off x="1146629" y="3254361"/>
            <a:ext cx="3875314" cy="23046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8" name="Rectangle 7"/>
          <p:cNvSpPr/>
          <p:nvPr/>
        </p:nvSpPr>
        <p:spPr>
          <a:xfrm>
            <a:off x="1146629" y="5558971"/>
            <a:ext cx="943428" cy="2467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smtClean="0"/>
              <a:t>Send</a:t>
            </a:r>
            <a:endParaRPr lang="zh-CN" altLang="en-US" dirty="0"/>
          </a:p>
        </p:txBody>
      </p:sp>
    </p:spTree>
    <p:extLst>
      <p:ext uri="{BB962C8B-B14F-4D97-AF65-F5344CB8AC3E}">
        <p14:creationId xmlns:p14="http://schemas.microsoft.com/office/powerpoint/2010/main" val="150103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Why use </a:t>
            </a:r>
            <a:r>
              <a:rPr lang="en-US" altLang="zh-CN" sz="3200" b="1" dirty="0" err="1" smtClean="0">
                <a:latin typeface="Times New Roman" panose="02020603050405020304" pitchFamily="18" charset="0"/>
                <a:cs typeface="Times New Roman" panose="02020603050405020304" pitchFamily="18" charset="0"/>
              </a:rPr>
              <a:t>phpMailer</a:t>
            </a:r>
            <a:r>
              <a:rPr lang="en-US" altLang="zh-CN" sz="3200" b="1" dirty="0" smtClean="0">
                <a:latin typeface="Times New Roman" panose="02020603050405020304" pitchFamily="18" charset="0"/>
                <a:cs typeface="Times New Roman" panose="02020603050405020304" pitchFamily="18" charset="0"/>
              </a:rPr>
              <a:t> instead of mail() function?</a:t>
            </a:r>
            <a:endParaRPr lang="zh-C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altLang="zh-CN" dirty="0" err="1" smtClean="0">
                <a:latin typeface="Times New Roman" panose="02020603050405020304" pitchFamily="18" charset="0"/>
                <a:cs typeface="Times New Roman" panose="02020603050405020304" pitchFamily="18" charset="0"/>
              </a:rPr>
              <a:t>PHPMailer</a:t>
            </a:r>
            <a:r>
              <a:rPr lang="en-US" altLang="zh-CN" dirty="0" smtClean="0">
                <a:latin typeface="Times New Roman" panose="02020603050405020304" pitchFamily="18" charset="0"/>
                <a:cs typeface="Times New Roman" panose="02020603050405020304" pitchFamily="18" charset="0"/>
              </a:rPr>
              <a:t> offers many functionalities over the </a:t>
            </a:r>
            <a:r>
              <a:rPr lang="en-US" altLang="zh-CN" dirty="0" err="1" smtClean="0">
                <a:latin typeface="Times New Roman" panose="02020603050405020304" pitchFamily="18" charset="0"/>
                <a:cs typeface="Times New Roman" panose="02020603050405020304" pitchFamily="18" charset="0"/>
              </a:rPr>
              <a:t>php</a:t>
            </a:r>
            <a:r>
              <a:rPr lang="en-US" altLang="zh-CN" dirty="0" smtClean="0">
                <a:latin typeface="Times New Roman" panose="02020603050405020304" pitchFamily="18" charset="0"/>
                <a:cs typeface="Times New Roman" panose="02020603050405020304" pitchFamily="18" charset="0"/>
              </a:rPr>
              <a:t> core function mail() ,including SMTP SSL encryption and </a:t>
            </a:r>
            <a:r>
              <a:rPr lang="en-US" altLang="zh-CN" dirty="0" err="1" smtClean="0">
                <a:latin typeface="Times New Roman" panose="02020603050405020304" pitchFamily="18" charset="0"/>
                <a:cs typeface="Times New Roman" panose="02020603050405020304" pitchFamily="18" charset="0"/>
              </a:rPr>
              <a:t>authentication,HTML</a:t>
            </a:r>
            <a:r>
              <a:rPr lang="en-US" altLang="zh-CN" dirty="0" smtClean="0">
                <a:latin typeface="Times New Roman" panose="02020603050405020304" pitchFamily="18" charset="0"/>
                <a:cs typeface="Times New Roman" panose="02020603050405020304" pitchFamily="18" charset="0"/>
              </a:rPr>
              <a:t> messages, file attachments and more.</a:t>
            </a:r>
          </a:p>
          <a:p>
            <a:r>
              <a:rPr lang="en-US" altLang="zh-CN" dirty="0" smtClean="0">
                <a:latin typeface="Times New Roman" panose="02020603050405020304" pitchFamily="18" charset="0"/>
                <a:cs typeface="Times New Roman" panose="02020603050405020304" pitchFamily="18" charset="0"/>
              </a:rPr>
              <a:t>On top of that, </a:t>
            </a:r>
            <a:r>
              <a:rPr lang="en-US" altLang="zh-CN" dirty="0" err="1" smtClean="0">
                <a:latin typeface="Times New Roman" panose="02020603050405020304" pitchFamily="18" charset="0"/>
                <a:cs typeface="Times New Roman" panose="02020603050405020304" pitchFamily="18" charset="0"/>
              </a:rPr>
              <a:t>phpMailer</a:t>
            </a:r>
            <a:r>
              <a:rPr lang="en-US" altLang="zh-CN" dirty="0" smtClean="0">
                <a:latin typeface="Times New Roman" panose="02020603050405020304" pitchFamily="18" charset="0"/>
                <a:cs typeface="Times New Roman" panose="02020603050405020304" pitchFamily="18" charset="0"/>
              </a:rPr>
              <a:t> is much easier to use  than mail() function and provide a clean, readable object oriented syntax.</a:t>
            </a:r>
          </a:p>
          <a:p>
            <a:r>
              <a:rPr lang="en-US" altLang="zh-CN" dirty="0" smtClean="0">
                <a:latin typeface="Times New Roman" panose="02020603050405020304" pitchFamily="18" charset="0"/>
                <a:cs typeface="Times New Roman" panose="02020603050405020304" pitchFamily="18" charset="0"/>
              </a:rPr>
              <a:t>The second reason is that mail() doesn’t offer any advanced functionality.</a:t>
            </a:r>
          </a:p>
          <a:p>
            <a:r>
              <a:rPr lang="en-US" altLang="zh-CN" dirty="0" smtClean="0">
                <a:latin typeface="Times New Roman" panose="02020603050405020304" pitchFamily="18" charset="0"/>
                <a:cs typeface="Times New Roman" panose="02020603050405020304" pitchFamily="18" charset="0"/>
              </a:rPr>
              <a:t>Mail () function is fine for sending simple, plain text emails, but it is very limiting if you need to do anything more than that. Adding Attachments or sending HTML emails for example, is very difficult with mail() function, while with </a:t>
            </a:r>
            <a:r>
              <a:rPr lang="en-US" altLang="zh-CN" dirty="0" err="1" smtClean="0">
                <a:latin typeface="Times New Roman" panose="02020603050405020304" pitchFamily="18" charset="0"/>
                <a:cs typeface="Times New Roman" panose="02020603050405020304" pitchFamily="18" charset="0"/>
              </a:rPr>
              <a:t>PHPMailer</a:t>
            </a:r>
            <a:r>
              <a:rPr lang="en-US" altLang="zh-CN" dirty="0" smtClean="0">
                <a:latin typeface="Times New Roman" panose="02020603050405020304" pitchFamily="18" charset="0"/>
                <a:cs typeface="Times New Roman" panose="02020603050405020304" pitchFamily="18" charset="0"/>
              </a:rPr>
              <a:t> it’s just a matter of a single line of code.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24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6" y="0"/>
            <a:ext cx="12016154" cy="9387185"/>
          </a:xfrm>
          <a:prstGeom prst="rect">
            <a:avLst/>
          </a:prstGeom>
        </p:spPr>
        <p:txBody>
          <a:bodyPr wrap="square">
            <a:spAutoFit/>
          </a:bodyPr>
          <a:lstStyle/>
          <a:p>
            <a:r>
              <a:rPr lang="en-US" altLang="zh-CN" sz="2800" b="1" dirty="0" smtClean="0">
                <a:latin typeface="Times New Roman" panose="02020603050405020304" pitchFamily="18" charset="0"/>
                <a:cs typeface="Times New Roman" panose="02020603050405020304" pitchFamily="18" charset="0"/>
              </a:rPr>
              <a:t>                                                </a:t>
            </a:r>
            <a:r>
              <a:rPr lang="en-US" altLang="zh-CN" b="1" u="sng" dirty="0"/>
              <a:t>Sending email using </a:t>
            </a:r>
            <a:r>
              <a:rPr lang="en-US" altLang="zh-CN" b="1" u="sng" dirty="0" err="1"/>
              <a:t>phpmailer</a:t>
            </a:r>
            <a:r>
              <a:rPr lang="en-US" altLang="zh-CN" b="1" u="sng" dirty="0"/>
              <a:t> class rather than mail() function.</a:t>
            </a:r>
            <a:endParaRPr lang="zh-CN" altLang="zh-CN" dirty="0"/>
          </a:p>
          <a:p>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php</a:t>
            </a:r>
            <a:endParaRPr lang="zh-CN"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include</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PHPMailer.php</a:t>
            </a:r>
            <a:r>
              <a:rPr lang="en-US" altLang="zh-CN" dirty="0" smtClean="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include </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SMTP.php</a:t>
            </a:r>
            <a:r>
              <a:rPr lang="en-US"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 = new </a:t>
            </a:r>
            <a:r>
              <a:rPr lang="en-US" altLang="zh-CN" dirty="0" err="1" smtClean="0">
                <a:latin typeface="Times New Roman" panose="02020603050405020304" pitchFamily="18" charset="0"/>
                <a:cs typeface="Times New Roman" panose="02020603050405020304" pitchFamily="18" charset="0"/>
              </a:rPr>
              <a:t>PHPMailer</a:t>
            </a:r>
            <a:r>
              <a:rPr lang="en-US"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IsSMTP</a:t>
            </a:r>
            <a:r>
              <a:rPr lang="en-US" altLang="zh-CN" dirty="0">
                <a:latin typeface="Times New Roman" panose="02020603050405020304" pitchFamily="18" charset="0"/>
                <a:cs typeface="Times New Roman" panose="02020603050405020304" pitchFamily="18" charset="0"/>
              </a:rPr>
              <a:t>();                                      // Set mailer to use SMTP</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$mail-&gt;Host = 'smtp.gmail.com';                 // Specify main and backup server</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$mail-&gt;Port = 587;                                    // Set the SMTP port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SMTPAuth</a:t>
            </a:r>
            <a:r>
              <a:rPr lang="en-US" altLang="zh-CN" dirty="0">
                <a:latin typeface="Times New Roman" panose="02020603050405020304" pitchFamily="18" charset="0"/>
                <a:cs typeface="Times New Roman" panose="02020603050405020304" pitchFamily="18" charset="0"/>
              </a:rPr>
              <a:t> = true;                               // Enable SMTP authentication</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$mail-&gt;Username = </a:t>
            </a:r>
            <a:r>
              <a:rPr lang="en-US" altLang="zh-CN" dirty="0" smtClean="0">
                <a:latin typeface="Times New Roman" panose="02020603050405020304" pitchFamily="18" charset="0"/>
                <a:cs typeface="Times New Roman" panose="02020603050405020304" pitchFamily="18" charset="0"/>
              </a:rPr>
              <a:t>‘gtnesto@gmail.com</a:t>
            </a:r>
            <a:r>
              <a:rPr lang="en-US" altLang="zh-CN" dirty="0">
                <a:latin typeface="Times New Roman" panose="02020603050405020304" pitchFamily="18" charset="0"/>
                <a:cs typeface="Times New Roman" panose="02020603050405020304" pitchFamily="18" charset="0"/>
              </a:rPr>
              <a:t>';                // SMTP username</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$mail-&gt;Password = </a:t>
            </a:r>
            <a:r>
              <a:rPr lang="en-US" altLang="zh-CN" dirty="0" smtClean="0">
                <a:latin typeface="Times New Roman" panose="02020603050405020304" pitchFamily="18" charset="0"/>
                <a:cs typeface="Times New Roman" panose="02020603050405020304" pitchFamily="18" charset="0"/>
              </a:rPr>
              <a:t>‘Kaka123@';                  </a:t>
            </a:r>
            <a:r>
              <a:rPr lang="en-US" altLang="zh-CN" dirty="0">
                <a:latin typeface="Times New Roman" panose="02020603050405020304" pitchFamily="18" charset="0"/>
                <a:cs typeface="Times New Roman" panose="02020603050405020304" pitchFamily="18" charset="0"/>
              </a:rPr>
              <a:t>// SMTP password</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SMTPSecure</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tls</a:t>
            </a:r>
            <a:r>
              <a:rPr lang="en-US" altLang="zh-CN" dirty="0">
                <a:latin typeface="Times New Roman" panose="02020603050405020304" pitchFamily="18" charset="0"/>
                <a:cs typeface="Times New Roman" panose="02020603050405020304" pitchFamily="18" charset="0"/>
              </a:rPr>
              <a:t>';                            // Enable encryption, '</a:t>
            </a:r>
            <a:r>
              <a:rPr lang="en-US" altLang="zh-CN" dirty="0" err="1">
                <a:latin typeface="Times New Roman" panose="02020603050405020304" pitchFamily="18" charset="0"/>
                <a:cs typeface="Times New Roman" panose="02020603050405020304" pitchFamily="18" charset="0"/>
              </a:rPr>
              <a:t>ssl</a:t>
            </a:r>
            <a:r>
              <a:rPr lang="en-US" altLang="zh-CN" dirty="0">
                <a:latin typeface="Times New Roman" panose="02020603050405020304" pitchFamily="18" charset="0"/>
                <a:cs typeface="Times New Roman" panose="02020603050405020304" pitchFamily="18" charset="0"/>
              </a:rPr>
              <a:t>' also accepted</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$mail-&gt;From =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gtnesto@gmail.com </a:t>
            </a:r>
            <a:r>
              <a:rPr lang="en-US"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FromName</a:t>
            </a:r>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gtnesto@gmail.com </a:t>
            </a:r>
            <a:r>
              <a:rPr lang="en-US" altLang="zh-CN" dirty="0" smtClean="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AddAddress</a:t>
            </a:r>
            <a:r>
              <a:rPr lang="en-US" altLang="zh-CN" dirty="0">
                <a:latin typeface="Times New Roman" panose="02020603050405020304" pitchFamily="18" charset="0"/>
                <a:cs typeface="Times New Roman" panose="02020603050405020304" pitchFamily="18" charset="0"/>
              </a:rPr>
              <a:t>('ernestuwizeye41@gmail.com', 'Josh Adams');  // Add a recipient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AddAddress</a:t>
            </a:r>
            <a:r>
              <a:rPr lang="en-US" altLang="zh-CN" dirty="0">
                <a:latin typeface="Times New Roman" panose="02020603050405020304" pitchFamily="18" charset="0"/>
                <a:cs typeface="Times New Roman" panose="02020603050405020304" pitchFamily="18" charset="0"/>
              </a:rPr>
              <a:t>('ernestuwizeye41@gmail.com');               // Name is optional</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IsHTML</a:t>
            </a:r>
            <a:r>
              <a:rPr lang="en-US" altLang="zh-CN" dirty="0">
                <a:latin typeface="Times New Roman" panose="02020603050405020304" pitchFamily="18" charset="0"/>
                <a:cs typeface="Times New Roman" panose="02020603050405020304" pitchFamily="18" charset="0"/>
              </a:rPr>
              <a:t>(true);                                  // Set email format to HTML</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$mail-&gt;Subject = 'Here is the subject';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$mail-&gt;Body    = 'This is the HTML message body &lt;strong&gt;in bold!&lt;/strong&gt;';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$mail-&gt;</a:t>
            </a:r>
            <a:r>
              <a:rPr lang="en-US" altLang="zh-CN" dirty="0" err="1">
                <a:latin typeface="Times New Roman" panose="02020603050405020304" pitchFamily="18" charset="0"/>
                <a:cs typeface="Times New Roman" panose="02020603050405020304" pitchFamily="18" charset="0"/>
              </a:rPr>
              <a:t>AltBody</a:t>
            </a:r>
            <a:r>
              <a:rPr lang="en-US" altLang="zh-CN" dirty="0">
                <a:latin typeface="Times New Roman" panose="02020603050405020304" pitchFamily="18" charset="0"/>
                <a:cs typeface="Times New Roman" panose="02020603050405020304" pitchFamily="18" charset="0"/>
              </a:rPr>
              <a:t> = 'This is the body in plain text for non-HTML mail clients';</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if(!$mail-&gt;Send())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echo 'Message could not be sent.';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echo 'Mailer Error: ' . $mail-&gt;</a:t>
            </a:r>
            <a:r>
              <a:rPr lang="en-US" altLang="zh-CN" dirty="0" err="1">
                <a:latin typeface="Times New Roman" panose="02020603050405020304" pitchFamily="18" charset="0"/>
                <a:cs typeface="Times New Roman" panose="02020603050405020304" pitchFamily="18" charset="0"/>
              </a:rPr>
              <a:t>ErrorInfo</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exit;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echo 'Message has been sent';?&gt;</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6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9276"/>
            <a:ext cx="11460480" cy="13814551"/>
          </a:xfrm>
          <a:prstGeom prst="rect">
            <a:avLst/>
          </a:prstGeom>
        </p:spPr>
        <p:txBody>
          <a:bodyPr wrap="square">
            <a:spAutoFit/>
          </a:bodyPr>
          <a:lstStyle/>
          <a:p>
            <a:pPr>
              <a:lnSpc>
                <a:spcPct val="115000"/>
              </a:lnSpc>
              <a:spcAft>
                <a:spcPts val="1000"/>
              </a:spcAft>
            </a:pPr>
            <a:r>
              <a:rPr lang="en-US" altLang="zh-CN" b="1" u="sng" dirty="0">
                <a:latin typeface="Times New Roman" panose="02020603050405020304" pitchFamily="18" charset="0"/>
                <a:ea typeface="DengXian" panose="020F0502020204030204"/>
                <a:cs typeface="Times New Roman" panose="02020603050405020304" pitchFamily="18" charset="0"/>
              </a:rPr>
              <a:t>code of Image attachment  from localhost using </a:t>
            </a:r>
            <a:r>
              <a:rPr lang="en-US" altLang="zh-CN" b="1" u="sng" dirty="0" err="1">
                <a:latin typeface="Times New Roman" panose="02020603050405020304" pitchFamily="18" charset="0"/>
                <a:ea typeface="DengXian" panose="020F0502020204030204"/>
                <a:cs typeface="Times New Roman" panose="02020603050405020304" pitchFamily="18" charset="0"/>
              </a:rPr>
              <a:t>phpmailer</a:t>
            </a:r>
            <a:r>
              <a:rPr lang="en-US" altLang="zh-CN" b="1" u="sng" dirty="0">
                <a:latin typeface="Times New Roman" panose="02020603050405020304" pitchFamily="18" charset="0"/>
                <a:ea typeface="DengXian" panose="020F0502020204030204"/>
                <a:cs typeface="Times New Roman" panose="02020603050405020304" pitchFamily="18" charset="0"/>
              </a:rPr>
              <a:t> class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&lt;?</a:t>
            </a:r>
            <a:r>
              <a:rPr lang="en-US" altLang="zh-CN" dirty="0" err="1">
                <a:latin typeface="Times New Roman" panose="02020603050405020304" pitchFamily="18" charset="0"/>
                <a:ea typeface="DengXian" panose="020F0502020204030204"/>
                <a:cs typeface="Times New Roman" panose="02020603050405020304" pitchFamily="18" charset="0"/>
              </a:rPr>
              <a:t>php</a:t>
            </a:r>
            <a:endParaRPr lang="zh-CN" altLang="zh-CN" dirty="0">
              <a:latin typeface="Times New Roman" panose="02020603050405020304" pitchFamily="18" charset="0"/>
              <a:ea typeface="DengXian" panose="020F0502020204030204"/>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PHPMailer.php</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include ‘</a:t>
            </a:r>
            <a:r>
              <a:rPr lang="en-US" altLang="zh-CN" dirty="0" err="1">
                <a:latin typeface="Times New Roman" panose="02020603050405020304" pitchFamily="18" charset="0"/>
                <a:cs typeface="Times New Roman" panose="02020603050405020304" pitchFamily="18" charset="0"/>
              </a:rPr>
              <a:t>SMTP.php</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 = new </a:t>
            </a:r>
            <a:r>
              <a:rPr lang="en-US" altLang="zh-CN" dirty="0" err="1" smtClean="0">
                <a:latin typeface="Times New Roman" panose="02020603050405020304" pitchFamily="18" charset="0"/>
                <a:ea typeface="DengXian" panose="020F0502020204030204"/>
                <a:cs typeface="Times New Roman" panose="02020603050405020304" pitchFamily="18" charset="0"/>
              </a:rPr>
              <a:t>PHPMailer</a:t>
            </a:r>
            <a:r>
              <a:rPr lang="en-US" altLang="zh-CN" dirty="0" smtClean="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IsSMTP</a:t>
            </a:r>
            <a:r>
              <a:rPr lang="en-US" altLang="zh-CN" dirty="0">
                <a:latin typeface="Times New Roman" panose="02020603050405020304" pitchFamily="18" charset="0"/>
                <a:ea typeface="DengXian" panose="020F0502020204030204"/>
                <a:cs typeface="Times New Roman" panose="02020603050405020304" pitchFamily="18" charset="0"/>
              </a:rPr>
              <a:t>();                                      // Set mailer to use SMTP</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$mail-&gt;Host = 'smtp.gmail.com';                 // Specify main and backup server</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$mail-&gt;Port = 587;                                    // Set the SMTP port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SMTPAuth</a:t>
            </a:r>
            <a:r>
              <a:rPr lang="en-US" altLang="zh-CN" dirty="0">
                <a:latin typeface="Times New Roman" panose="02020603050405020304" pitchFamily="18" charset="0"/>
                <a:ea typeface="DengXian" panose="020F0502020204030204"/>
                <a:cs typeface="Times New Roman" panose="02020603050405020304" pitchFamily="18" charset="0"/>
              </a:rPr>
              <a:t> = true;                               // Enable SMTP authentication</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$mail-&gt;Username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                // SMTP username</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$mail-&gt;Password = </a:t>
            </a:r>
            <a:r>
              <a:rPr lang="en-US" altLang="zh-CN" dirty="0" smtClean="0">
                <a:latin typeface="Times New Roman" panose="02020603050405020304" pitchFamily="18" charset="0"/>
                <a:ea typeface="DengXian" panose="020F0502020204030204"/>
                <a:cs typeface="Times New Roman" panose="02020603050405020304" pitchFamily="18" charset="0"/>
              </a:rPr>
              <a:t>‘Kaka123@';                  </a:t>
            </a:r>
            <a:r>
              <a:rPr lang="en-US" altLang="zh-CN" dirty="0">
                <a:latin typeface="Times New Roman" panose="02020603050405020304" pitchFamily="18" charset="0"/>
                <a:ea typeface="DengXian" panose="020F0502020204030204"/>
                <a:cs typeface="Times New Roman" panose="02020603050405020304" pitchFamily="18" charset="0"/>
              </a:rPr>
              <a:t>// SMTP password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SMTPSecure</a:t>
            </a:r>
            <a:r>
              <a:rPr lang="en-US" altLang="zh-CN" dirty="0">
                <a:latin typeface="Times New Roman" panose="02020603050405020304" pitchFamily="18" charset="0"/>
                <a:ea typeface="DengXian" panose="020F0502020204030204"/>
                <a:cs typeface="Times New Roman" panose="02020603050405020304" pitchFamily="18" charset="0"/>
              </a:rPr>
              <a:t> = '</a:t>
            </a:r>
            <a:r>
              <a:rPr lang="en-US" altLang="zh-CN" dirty="0" err="1">
                <a:latin typeface="Times New Roman" panose="02020603050405020304" pitchFamily="18" charset="0"/>
                <a:ea typeface="DengXian" panose="020F0502020204030204"/>
                <a:cs typeface="Times New Roman" panose="02020603050405020304" pitchFamily="18" charset="0"/>
              </a:rPr>
              <a:t>tls</a:t>
            </a:r>
            <a:r>
              <a:rPr lang="en-US" altLang="zh-CN" dirty="0">
                <a:latin typeface="Times New Roman" panose="02020603050405020304" pitchFamily="18" charset="0"/>
                <a:ea typeface="DengXian" panose="020F0502020204030204"/>
                <a:cs typeface="Times New Roman" panose="02020603050405020304" pitchFamily="18" charset="0"/>
              </a:rPr>
              <a:t>';                            // Enable encryption, '</a:t>
            </a:r>
            <a:r>
              <a:rPr lang="en-US" altLang="zh-CN" dirty="0" err="1">
                <a:latin typeface="Times New Roman" panose="02020603050405020304" pitchFamily="18" charset="0"/>
                <a:ea typeface="DengXian" panose="020F0502020204030204"/>
                <a:cs typeface="Times New Roman" panose="02020603050405020304" pitchFamily="18" charset="0"/>
              </a:rPr>
              <a:t>ssl</a:t>
            </a:r>
            <a:r>
              <a:rPr lang="en-US" altLang="zh-CN" dirty="0">
                <a:latin typeface="Times New Roman" panose="02020603050405020304" pitchFamily="18" charset="0"/>
                <a:ea typeface="DengXian" panose="020F0502020204030204"/>
                <a:cs typeface="Times New Roman" panose="02020603050405020304" pitchFamily="18" charset="0"/>
              </a:rPr>
              <a:t>' also accepted</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$mail-&gt;From = </a:t>
            </a:r>
            <a:r>
              <a:rPr lang="en-US" altLang="zh-CN" dirty="0" smtClean="0">
                <a:latin typeface="Times New Roman" panose="02020603050405020304" pitchFamily="18" charset="0"/>
                <a:ea typeface="DengXian" panose="020F0502020204030204"/>
                <a:cs typeface="Times New Roman" panose="02020603050405020304" pitchFamily="18" charset="0"/>
              </a:rPr>
              <a:t>‘gtnesto@gmail.com</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FromName</a:t>
            </a:r>
            <a:r>
              <a:rPr lang="en-US" altLang="zh-CN" dirty="0">
                <a:latin typeface="Times New Roman" panose="02020603050405020304" pitchFamily="18" charset="0"/>
                <a:ea typeface="DengXian" panose="020F0502020204030204"/>
                <a:cs typeface="Times New Roman" panose="02020603050405020304" pitchFamily="18" charset="0"/>
              </a:rPr>
              <a:t> = </a:t>
            </a:r>
            <a:r>
              <a:rPr lang="en-US" altLang="zh-CN" dirty="0" smtClean="0">
                <a:latin typeface="Times New Roman" panose="02020603050405020304" pitchFamily="18" charset="0"/>
                <a:ea typeface="DengXian" panose="020F0502020204030204"/>
                <a:cs typeface="Times New Roman" panose="02020603050405020304" pitchFamily="18" charset="0"/>
              </a:rPr>
              <a:t>'</a:t>
            </a:r>
            <a:r>
              <a:rPr lang="en-US" altLang="zh-CN" dirty="0">
                <a:latin typeface="Times New Roman" panose="02020603050405020304" pitchFamily="18" charset="0"/>
                <a:ea typeface="DengXian" panose="020F0502020204030204"/>
                <a:cs typeface="Times New Roman" panose="02020603050405020304" pitchFamily="18" charset="0"/>
              </a:rPr>
              <a:t>gtnesto</a:t>
            </a:r>
            <a:r>
              <a:rPr lang="en-US" altLang="zh-CN" dirty="0" smtClean="0">
                <a:latin typeface="Times New Roman" panose="02020603050405020304" pitchFamily="18" charset="0"/>
                <a:ea typeface="DengXian" panose="020F0502020204030204"/>
                <a:cs typeface="Times New Roman" panose="02020603050405020304" pitchFamily="18" charset="0"/>
              </a:rPr>
              <a:t>@gmail.com</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'Josh Adams');  // Add a recipient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AddAddress</a:t>
            </a:r>
            <a:r>
              <a:rPr lang="en-US" altLang="zh-CN" dirty="0">
                <a:latin typeface="Times New Roman" panose="02020603050405020304" pitchFamily="18" charset="0"/>
                <a:ea typeface="DengXian" panose="020F0502020204030204"/>
                <a:cs typeface="Times New Roman" panose="02020603050405020304" pitchFamily="18" charset="0"/>
              </a:rPr>
              <a:t>('ernestuwizeye41@gmail.com');               // Name is optional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IsHTML</a:t>
            </a:r>
            <a:r>
              <a:rPr lang="en-US" altLang="zh-CN" dirty="0">
                <a:latin typeface="Times New Roman" panose="02020603050405020304" pitchFamily="18" charset="0"/>
                <a:ea typeface="DengXian" panose="020F0502020204030204"/>
                <a:cs typeface="Times New Roman" panose="02020603050405020304" pitchFamily="18" charset="0"/>
              </a:rPr>
              <a:t>(true);                                  // Set email format to HTML</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$mail-&gt;Subject = 'Here is the subject';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$mail-&gt;Body    = 'This is the HTML message body &lt;strong&gt;in bold!&lt;/strong&gt;';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AltBody</a:t>
            </a:r>
            <a:r>
              <a:rPr lang="en-US" altLang="zh-CN" dirty="0">
                <a:latin typeface="Times New Roman" panose="02020603050405020304" pitchFamily="18" charset="0"/>
                <a:ea typeface="DengXian" panose="020F0502020204030204"/>
                <a:cs typeface="Times New Roman" panose="02020603050405020304" pitchFamily="18" charset="0"/>
              </a:rPr>
              <a:t> = 'This is the body in plain text for non-HTML mail clients';</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$mail-&gt;</a:t>
            </a:r>
            <a:r>
              <a:rPr lang="en-US" altLang="zh-CN" dirty="0" err="1">
                <a:latin typeface="Times New Roman" panose="02020603050405020304" pitchFamily="18" charset="0"/>
                <a:ea typeface="DengXian" panose="020F0502020204030204"/>
                <a:cs typeface="Times New Roman" panose="02020603050405020304" pitchFamily="18" charset="0"/>
              </a:rPr>
              <a:t>addAttachment</a:t>
            </a:r>
            <a:r>
              <a:rPr lang="en-US" altLang="zh-CN" dirty="0">
                <a:latin typeface="Times New Roman" panose="02020603050405020304" pitchFamily="18" charset="0"/>
                <a:ea typeface="DengXian" panose="020F0502020204030204"/>
                <a:cs typeface="Times New Roman" panose="02020603050405020304" pitchFamily="18" charset="0"/>
              </a:rPr>
              <a:t>('Desert.jpg');// image file</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if(!$mail-&gt;Send()) {</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'Message could not be sent.';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echo 'Mailer Error: ' . $mail-&gt;</a:t>
            </a:r>
            <a:r>
              <a:rPr lang="en-US" altLang="zh-CN" dirty="0" err="1">
                <a:latin typeface="Times New Roman" panose="02020603050405020304" pitchFamily="18" charset="0"/>
                <a:ea typeface="DengXian" panose="020F0502020204030204"/>
                <a:cs typeface="Times New Roman" panose="02020603050405020304" pitchFamily="18" charset="0"/>
              </a:rPr>
              <a:t>ErrorInfo</a:t>
            </a: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   exit;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a:t>
            </a:r>
            <a:endParaRPr lang="zh-CN" altLang="zh-CN" dirty="0">
              <a:latin typeface="Times New Roman" panose="02020603050405020304" pitchFamily="18" charset="0"/>
              <a:ea typeface="DengXian" panose="020F0502020204030204"/>
              <a:cs typeface="Times New Roman" panose="02020603050405020304" pitchFamily="18" charset="0"/>
            </a:endParaRPr>
          </a:p>
          <a:p>
            <a:pPr>
              <a:lnSpc>
                <a:spcPct val="115000"/>
              </a:lnSpc>
              <a:spcAft>
                <a:spcPts val="1000"/>
              </a:spcAft>
            </a:pPr>
            <a:r>
              <a:rPr lang="en-US" altLang="zh-CN" dirty="0">
                <a:latin typeface="Times New Roman" panose="02020603050405020304" pitchFamily="18" charset="0"/>
                <a:ea typeface="DengXian" panose="020F0502020204030204"/>
                <a:cs typeface="Times New Roman" panose="02020603050405020304" pitchFamily="18" charset="0"/>
              </a:rPr>
              <a:t>echo 'Message has been sent';?&gt;</a:t>
            </a:r>
            <a:endParaRPr lang="zh-CN" altLang="zh-CN" dirty="0">
              <a:latin typeface="Times New Roman" panose="02020603050405020304" pitchFamily="18" charset="0"/>
              <a:ea typeface="DengXian" panose="020F0502020204030204"/>
              <a:cs typeface="Times New Roman" panose="02020603050405020304" pitchFamily="18" charset="0"/>
            </a:endParaRPr>
          </a:p>
        </p:txBody>
      </p:sp>
    </p:spTree>
    <p:extLst>
      <p:ext uri="{BB962C8B-B14F-4D97-AF65-F5344CB8AC3E}">
        <p14:creationId xmlns:p14="http://schemas.microsoft.com/office/powerpoint/2010/main" val="325811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612</Words>
  <Application>Microsoft Office PowerPoint</Application>
  <PresentationFormat>Widescreen</PresentationFormat>
  <Paragraphs>244</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DengXian</vt:lpstr>
      <vt:lpstr>DengXian</vt:lpstr>
      <vt:lpstr>等线 Light</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Sending email from localhost by using mail() function with an HTML form</vt:lpstr>
      <vt:lpstr>PowerPoint Presentation</vt:lpstr>
      <vt:lpstr>Why use phpMailer instead of mail()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微软用户</dc:creator>
  <cp:lastModifiedBy>微软用户</cp:lastModifiedBy>
  <cp:revision>60</cp:revision>
  <dcterms:created xsi:type="dcterms:W3CDTF">2019-01-06T11:32:59Z</dcterms:created>
  <dcterms:modified xsi:type="dcterms:W3CDTF">2019-02-07T23:37:16Z</dcterms:modified>
</cp:coreProperties>
</file>