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60" r:id="rId4"/>
    <p:sldId id="259" r:id="rId5"/>
    <p:sldId id="261" r:id="rId6"/>
    <p:sldId id="262" r:id="rId7"/>
    <p:sldId id="263" r:id="rId8"/>
    <p:sldId id="264" r:id="rId9"/>
    <p:sldId id="265" r:id="rId10"/>
    <p:sldId id="25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241623-A064-4BED-B073-BA4D61433402}"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81532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43601391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751042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0135553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08324-A84C-4A45-93B6-78D079CCE772}"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8178941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1587845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408324-A84C-4A45-93B6-78D079CCE772}"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272677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86ED0C-1DA7-41F0-94CF-6218B1FEDFF1}"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6707049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CF02AB-6034-4B88-BC5A-7C17CB0EF809}"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5103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F3E5F3-28EE-488F-BD53-B744C06C3DEC}"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092737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2EB70D-CD01-44DA-83B3-8FEB3383D307}" type="datetime1">
              <a:rPr lang="en-US" smtClean="0"/>
              <a:t>10/26/2020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98994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8CFD-9357-46BE-A189-D637A67C8730}"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59864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742EE-B331-4632-BD10-A82FED6B6FC0}" type="datetime1">
              <a:rPr lang="en-US" smtClean="0"/>
              <a:t>10/26/2020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84201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BA835-D13F-49F4-8F11-5D576AC65FAD}" type="datetime1">
              <a:rPr lang="en-US" smtClean="0"/>
              <a:t>10/26/2020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5744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D1799-ACB5-4CB2-86A2-5C574F1C8706}" type="datetime1">
              <a:rPr lang="en-US" smtClean="0"/>
              <a:t>10/26/2020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03974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5DD0D6-7A82-473E-879B-C6ECD6CCCFEC}"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4085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605E03-BC17-41A7-854C-DFAB672737DC}" type="datetime1">
              <a:rPr lang="en-US" smtClean="0"/>
              <a:t>10/26/2020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463416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408324-A84C-4A45-93B6-78D079CCE772}" type="datetime1">
              <a:rPr lang="en-US" smtClean="0"/>
              <a:t>10/26/2020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856340699"/>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3FDB-9C67-45BD-BE80-EB125E799E05}"/>
              </a:ext>
            </a:extLst>
          </p:cNvPr>
          <p:cNvSpPr>
            <a:spLocks noGrp="1"/>
          </p:cNvSpPr>
          <p:nvPr>
            <p:ph type="ctrTitle"/>
          </p:nvPr>
        </p:nvSpPr>
        <p:spPr>
          <a:xfrm>
            <a:off x="6090045" y="1346200"/>
            <a:ext cx="5624118" cy="3284538"/>
          </a:xfrm>
        </p:spPr>
        <p:txBody>
          <a:bodyPr anchor="b">
            <a:normAutofit/>
          </a:bodyPr>
          <a:lstStyle/>
          <a:p>
            <a:r>
              <a:rPr lang="en-GB" dirty="0"/>
              <a:t>BREAST CANCER DIAGONISIS</a:t>
            </a:r>
            <a:endParaRPr lang="en-IN" dirty="0"/>
          </a:p>
        </p:txBody>
      </p:sp>
      <p:sp>
        <p:nvSpPr>
          <p:cNvPr id="3" name="Subtitle 2">
            <a:extLst>
              <a:ext uri="{FF2B5EF4-FFF2-40B4-BE49-F238E27FC236}">
                <a16:creationId xmlns:a16="http://schemas.microsoft.com/office/drawing/2014/main" id="{78103043-AD17-4A4A-93B8-FC3327BF423C}"/>
              </a:ext>
            </a:extLst>
          </p:cNvPr>
          <p:cNvSpPr>
            <a:spLocks noGrp="1"/>
          </p:cNvSpPr>
          <p:nvPr>
            <p:ph type="subTitle" idx="1"/>
          </p:nvPr>
        </p:nvSpPr>
        <p:spPr>
          <a:xfrm>
            <a:off x="6096369" y="4630738"/>
            <a:ext cx="5617794" cy="1150937"/>
          </a:xfrm>
        </p:spPr>
        <p:txBody>
          <a:bodyPr anchor="t">
            <a:normAutofit/>
          </a:bodyPr>
          <a:lstStyle/>
          <a:p>
            <a:r>
              <a:rPr lang="en-GB" dirty="0"/>
              <a:t>USING MAMMOGRAM IMAGES</a:t>
            </a:r>
            <a:endParaRPr lang="en-IN" dirty="0"/>
          </a:p>
        </p:txBody>
      </p:sp>
      <p:pic>
        <p:nvPicPr>
          <p:cNvPr id="4" name="Picture 3">
            <a:extLst>
              <a:ext uri="{FF2B5EF4-FFF2-40B4-BE49-F238E27FC236}">
                <a16:creationId xmlns:a16="http://schemas.microsoft.com/office/drawing/2014/main" id="{5AB8FA02-F729-4552-A72C-93AA0EA17FA1}"/>
              </a:ext>
            </a:extLst>
          </p:cNvPr>
          <p:cNvPicPr>
            <a:picLocks noChangeAspect="1"/>
          </p:cNvPicPr>
          <p:nvPr/>
        </p:nvPicPr>
        <p:blipFill rotWithShape="1">
          <a:blip r:embed="rId2"/>
          <a:srcRect l="16695" r="34317" b="-1"/>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Tree>
    <p:extLst>
      <p:ext uri="{BB962C8B-B14F-4D97-AF65-F5344CB8AC3E}">
        <p14:creationId xmlns:p14="http://schemas.microsoft.com/office/powerpoint/2010/main" val="3469339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7C9898-7F61-4292-9AB3-F36E0FC82388}"/>
              </a:ext>
            </a:extLst>
          </p:cNvPr>
          <p:cNvSpPr>
            <a:spLocks noGrp="1"/>
          </p:cNvSpPr>
          <p:nvPr>
            <p:ph type="title"/>
          </p:nvPr>
        </p:nvSpPr>
        <p:spPr>
          <a:xfrm>
            <a:off x="919119" y="1944210"/>
            <a:ext cx="10353762" cy="1748725"/>
          </a:xfrm>
        </p:spPr>
        <p:txBody>
          <a:bodyPr>
            <a:normAutofit/>
          </a:bodyPr>
          <a:lstStyle/>
          <a:p>
            <a:r>
              <a:rPr lang="en-GB" sz="5400" i="1" dirty="0">
                <a:effectLst>
                  <a:outerShdw blurRad="38100" dist="38100" dir="2700000" algn="tl">
                    <a:srgbClr val="000000">
                      <a:alpha val="43137"/>
                    </a:srgbClr>
                  </a:outerShdw>
                </a:effectLst>
              </a:rPr>
              <a:t>Thank You</a:t>
            </a:r>
            <a:endParaRPr lang="en-IN" sz="54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97471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INTRODUCTION</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idx="1"/>
          </p:nvPr>
        </p:nvSpPr>
        <p:spPr/>
        <p:txBody>
          <a:bodyPr>
            <a:normAutofit/>
          </a:bodyPr>
          <a:lstStyle/>
          <a:p>
            <a:pPr marL="36900" indent="0">
              <a:buNone/>
            </a:pPr>
            <a:endParaRPr lang="en-US" sz="1800" dirty="0">
              <a:effectLst/>
              <a:latin typeface="Verdana" panose="020B0604030504040204" pitchFamily="34" charset="0"/>
              <a:ea typeface="Calibri" panose="020F0502020204030204" pitchFamily="34" charset="0"/>
              <a:cs typeface="MinionPro-Regular2"/>
            </a:endParaRPr>
          </a:p>
          <a:p>
            <a:pPr marL="36900" indent="0" algn="just">
              <a:buNone/>
            </a:pPr>
            <a:endParaRPr lang="en-US" sz="1800" dirty="0">
              <a:effectLst/>
              <a:latin typeface="Verdana" panose="020B0604030504040204" pitchFamily="34" charset="0"/>
              <a:ea typeface="Verdana" panose="020B0604030504040204" pitchFamily="34" charset="0"/>
              <a:cs typeface="MinionPro-Regular2"/>
            </a:endParaRPr>
          </a:p>
          <a:p>
            <a:pPr algn="just"/>
            <a:r>
              <a:rPr lang="en-GB" sz="1800" dirty="0">
                <a:latin typeface="Verdana" panose="020B0604030504040204" pitchFamily="34" charset="0"/>
                <a:ea typeface="Verdana" panose="020B0604030504040204" pitchFamily="34" charset="0"/>
              </a:rPr>
              <a:t>Breast cancer is the top cancer in women worldwide which diagnosis, in most cases, is done in the late stages. Early diagnosis can improve the survival possibility by providing timely care, and therefore, it is a crucial health strategy</a:t>
            </a:r>
          </a:p>
          <a:p>
            <a:pPr marL="36900" indent="0" algn="just">
              <a:buNone/>
            </a:pPr>
            <a:endParaRPr lang="en-US" sz="1800" dirty="0">
              <a:effectLst/>
              <a:latin typeface="Verdana" panose="020B0604030504040204" pitchFamily="34" charset="0"/>
              <a:ea typeface="Verdana" panose="020B0604030504040204" pitchFamily="34" charset="0"/>
              <a:cs typeface="MinionStd-Black"/>
            </a:endParaRPr>
          </a:p>
          <a:p>
            <a:pPr algn="just"/>
            <a:r>
              <a:rPr lang="en-GB" sz="1800" dirty="0">
                <a:latin typeface="Verdana" panose="020B0604030504040204" pitchFamily="34" charset="0"/>
                <a:ea typeface="Verdana" panose="020B0604030504040204" pitchFamily="34" charset="0"/>
              </a:rPr>
              <a:t>There is a wide variety of tools and technologies to screen, detect, and diagnose breast cancer. Like:</a:t>
            </a:r>
            <a:r>
              <a:rPr lang="en-US" sz="1800" dirty="0">
                <a:effectLst/>
                <a:latin typeface="Verdana" panose="020B0604030504040204" pitchFamily="34" charset="0"/>
                <a:ea typeface="Calibri" panose="020F0502020204030204" pitchFamily="34" charset="0"/>
                <a:cs typeface="MinionPro-Regular2"/>
              </a:rPr>
              <a:t>Mammogram, Breast ultrasound, Removing a sample of breast cells for testing (biopsy),Breast magnetic resonance imaging(MRI),etc..</a:t>
            </a:r>
            <a:endParaRPr lang="en-GB" sz="1800" dirty="0">
              <a:latin typeface="Verdana" panose="020B0604030504040204" pitchFamily="34" charset="0"/>
              <a:ea typeface="Verdana" panose="020B0604030504040204" pitchFamily="34" charset="0"/>
            </a:endParaRPr>
          </a:p>
          <a:p>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8923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INTRODUCTION</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idx="1"/>
          </p:nvPr>
        </p:nvSpPr>
        <p:spPr/>
        <p:txBody>
          <a:bodyPr>
            <a:normAutofit/>
          </a:bodyPr>
          <a:lstStyle/>
          <a:p>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FF44BF6A-C1F5-4264-B769-CB31D8EE6F04}"/>
              </a:ext>
            </a:extLst>
          </p:cNvPr>
          <p:cNvSpPr txBox="1">
            <a:spLocks/>
          </p:cNvSpPr>
          <p:nvPr/>
        </p:nvSpPr>
        <p:spPr>
          <a:xfrm>
            <a:off x="1021805" y="18848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GB" sz="1800" dirty="0">
              <a:effectLst/>
              <a:latin typeface="Verdana" panose="020B0604030504040204" pitchFamily="34" charset="0"/>
              <a:ea typeface="Verdana" panose="020B0604030504040204" pitchFamily="34" charset="0"/>
              <a:cs typeface="MinionPro-Regular2"/>
            </a:endParaRPr>
          </a:p>
          <a:p>
            <a:pPr algn="just"/>
            <a:r>
              <a:rPr lang="en-GB" sz="1800" dirty="0">
                <a:latin typeface="Verdana" panose="020B0604030504040204" pitchFamily="34" charset="0"/>
                <a:ea typeface="Verdana" panose="020B0604030504040204" pitchFamily="34" charset="0"/>
              </a:rPr>
              <a:t>In this sense, mammography is essentially the only widely used imaging modality for breast cancer screening. However, this method is expensive and time consuming. Thus, there is an urge of efficient non-invasive tools, to do so, many approaches were created through the use of mammogram images to serve as a second reader to assist radiologists in the mammographic interpretation process.</a:t>
            </a:r>
          </a:p>
          <a:p>
            <a:pPr marL="36900" indent="0" algn="just">
              <a:buNone/>
            </a:pPr>
            <a:endParaRPr lang="en-GB" sz="1800" dirty="0">
              <a:latin typeface="Verdana" panose="020B0604030504040204" pitchFamily="34" charset="0"/>
              <a:ea typeface="Verdana" panose="020B0604030504040204" pitchFamily="34" charset="0"/>
            </a:endParaRPr>
          </a:p>
          <a:p>
            <a:pPr algn="just"/>
            <a:r>
              <a:rPr lang="en-US" sz="1800" dirty="0">
                <a:effectLst/>
                <a:latin typeface="Verdana" panose="020B0604030504040204" pitchFamily="34" charset="0"/>
                <a:ea typeface="Verdana" panose="020B0604030504040204" pitchFamily="34" charset="0"/>
                <a:cs typeface="MinionStd-Black"/>
              </a:rPr>
              <a:t>The aim of the project is to construct a system to accurately differentiate between benign and malignant breast </a:t>
            </a:r>
            <a:r>
              <a:rPr lang="en-US" sz="1800" dirty="0">
                <a:effectLst/>
                <a:latin typeface="Verdana" panose="020B0604030504040204" pitchFamily="34" charset="0"/>
                <a:ea typeface="Verdana" panose="020B0604030504040204" pitchFamily="34" charset="0"/>
                <a:cs typeface="MinionPro-Regular2"/>
              </a:rPr>
              <a:t>cancer using scanned images</a:t>
            </a:r>
            <a:r>
              <a:rPr lang="en-US" sz="1800" dirty="0">
                <a:effectLst/>
                <a:latin typeface="Verdana" panose="020B0604030504040204" pitchFamily="34" charset="0"/>
                <a:ea typeface="Verdana" panose="020B0604030504040204" pitchFamily="34" charset="0"/>
                <a:cs typeface="MinionStd-Black"/>
              </a:rPr>
              <a:t>.</a:t>
            </a:r>
          </a:p>
          <a:p>
            <a:pPr marL="3690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75331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WORKING</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sz="half" idx="1"/>
          </p:nvPr>
        </p:nvSpPr>
        <p:spPr/>
        <p:txBody>
          <a:bodyPr>
            <a:normAutofit/>
          </a:bodyPr>
          <a:lstStyle/>
          <a:p>
            <a:pPr marL="36900" indent="0">
              <a:buNone/>
            </a:pPr>
            <a:endParaRPr lang="en-US" sz="1800" dirty="0">
              <a:effectLst/>
              <a:latin typeface="Verdana" panose="020B0604030504040204" pitchFamily="34" charset="0"/>
              <a:ea typeface="Verdana" panose="020B0604030504040204" pitchFamily="34" charset="0"/>
              <a:cs typeface="MinionPro-Regular2"/>
            </a:endParaRPr>
          </a:p>
          <a:p>
            <a:r>
              <a:rPr lang="en-GB" sz="1800" dirty="0">
                <a:latin typeface="Verdana" panose="020B0604030504040204" pitchFamily="34" charset="0"/>
                <a:ea typeface="Verdana" panose="020B0604030504040204" pitchFamily="34" charset="0"/>
              </a:rPr>
              <a:t>This work has the objective of classifying mammogram images in three conditions: normal, benign, and malignant.</a:t>
            </a:r>
          </a:p>
          <a:p>
            <a:r>
              <a:rPr lang="en-GB" sz="1800" dirty="0">
                <a:latin typeface="Verdana" panose="020B0604030504040204" pitchFamily="34" charset="0"/>
                <a:ea typeface="Verdana" panose="020B0604030504040204" pitchFamily="34" charset="0"/>
              </a:rPr>
              <a:t>The input mammogram images are enhanced in the pre-processing stage in order to improve its quality and remove undesired information. </a:t>
            </a:r>
          </a:p>
          <a:p>
            <a:r>
              <a:rPr lang="en-GB" sz="1800" dirty="0">
                <a:latin typeface="Verdana" panose="020B0604030504040204" pitchFamily="34" charset="0"/>
                <a:ea typeface="Verdana" panose="020B0604030504040204" pitchFamily="34" charset="0"/>
              </a:rPr>
              <a:t>Then, feature extraction obtains meaningful data to distinguish three different conditions from mammogram image. </a:t>
            </a:r>
          </a:p>
        </p:txBody>
      </p:sp>
      <p:pic>
        <p:nvPicPr>
          <p:cNvPr id="7" name="Content Placeholder 6">
            <a:extLst>
              <a:ext uri="{FF2B5EF4-FFF2-40B4-BE49-F238E27FC236}">
                <a16:creationId xmlns:a16="http://schemas.microsoft.com/office/drawing/2014/main" id="{22AF09EA-5819-41D9-BC01-F46280920A48}"/>
              </a:ext>
            </a:extLst>
          </p:cNvPr>
          <p:cNvPicPr>
            <a:picLocks noGrp="1" noChangeAspect="1"/>
          </p:cNvPicPr>
          <p:nvPr>
            <p:ph sz="half" idx="2"/>
          </p:nvPr>
        </p:nvPicPr>
        <p:blipFill>
          <a:blip r:embed="rId2"/>
          <a:stretch>
            <a:fillRect/>
          </a:stretch>
        </p:blipFill>
        <p:spPr>
          <a:xfrm>
            <a:off x="6202363" y="1861940"/>
            <a:ext cx="5065712" cy="3799283"/>
          </a:xfrm>
        </p:spPr>
      </p:pic>
    </p:spTree>
    <p:extLst>
      <p:ext uri="{BB962C8B-B14F-4D97-AF65-F5344CB8AC3E}">
        <p14:creationId xmlns:p14="http://schemas.microsoft.com/office/powerpoint/2010/main" val="157278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WORKING</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sz="half" idx="1"/>
          </p:nvPr>
        </p:nvSpPr>
        <p:spPr/>
        <p:txBody>
          <a:bodyPr>
            <a:normAutofit/>
          </a:bodyPr>
          <a:lstStyle/>
          <a:p>
            <a:endParaRPr lang="en-GB" sz="1800" dirty="0">
              <a:latin typeface="Verdana" panose="020B0604030504040204" pitchFamily="34" charset="0"/>
              <a:ea typeface="Verdana" panose="020B0604030504040204" pitchFamily="34" charset="0"/>
            </a:endParaRPr>
          </a:p>
          <a:p>
            <a:r>
              <a:rPr lang="en-GB" sz="1800" dirty="0">
                <a:latin typeface="Verdana" panose="020B0604030504040204" pitchFamily="34" charset="0"/>
                <a:ea typeface="Verdana" panose="020B0604030504040204" pitchFamily="34" charset="0"/>
              </a:rPr>
              <a:t>After, dimensionality reduction techniques are applied, to reduce the amount of discriminative features.</a:t>
            </a:r>
          </a:p>
          <a:p>
            <a:r>
              <a:rPr lang="en-GB" sz="1800" dirty="0">
                <a:latin typeface="Verdana" panose="020B0604030504040204" pitchFamily="34" charset="0"/>
                <a:ea typeface="Verdana" panose="020B0604030504040204" pitchFamily="34" charset="0"/>
              </a:rPr>
              <a:t> Besides, Analysis of Variance (ANOVA) is used to select the most remarkable features from the previous stage. </a:t>
            </a:r>
          </a:p>
          <a:p>
            <a:r>
              <a:rPr lang="en-GB" sz="1800" dirty="0">
                <a:latin typeface="Verdana" panose="020B0604030504040204" pitchFamily="34" charset="0"/>
                <a:ea typeface="Verdana" panose="020B0604030504040204" pitchFamily="34" charset="0"/>
              </a:rPr>
              <a:t>Classification stage is done by using SVM, K-NN and RF supervised classifiers independently, in order to determine their performance on mammogram image classification. </a:t>
            </a:r>
            <a:endParaRPr lang="en-IN" sz="1800" dirty="0">
              <a:latin typeface="Verdana" panose="020B0604030504040204" pitchFamily="34" charset="0"/>
              <a:ea typeface="Verdana" panose="020B0604030504040204" pitchFamily="34" charset="0"/>
            </a:endParaRPr>
          </a:p>
        </p:txBody>
      </p:sp>
      <p:pic>
        <p:nvPicPr>
          <p:cNvPr id="6" name="Content Placeholder 5">
            <a:extLst>
              <a:ext uri="{FF2B5EF4-FFF2-40B4-BE49-F238E27FC236}">
                <a16:creationId xmlns:a16="http://schemas.microsoft.com/office/drawing/2014/main" id="{4392737B-6B26-46F6-925F-034C4725EA98}"/>
              </a:ext>
            </a:extLst>
          </p:cNvPr>
          <p:cNvPicPr>
            <a:picLocks noGrp="1" noChangeAspect="1"/>
          </p:cNvPicPr>
          <p:nvPr>
            <p:ph sz="half" idx="2"/>
          </p:nvPr>
        </p:nvPicPr>
        <p:blipFill>
          <a:blip r:embed="rId2"/>
          <a:stretch>
            <a:fillRect/>
          </a:stretch>
        </p:blipFill>
        <p:spPr>
          <a:xfrm>
            <a:off x="6202363" y="1861940"/>
            <a:ext cx="5065712" cy="3799283"/>
          </a:xfrm>
        </p:spPr>
      </p:pic>
    </p:spTree>
    <p:extLst>
      <p:ext uri="{BB962C8B-B14F-4D97-AF65-F5344CB8AC3E}">
        <p14:creationId xmlns:p14="http://schemas.microsoft.com/office/powerpoint/2010/main" val="75440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PREPOSED SYSTEM</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idx="1"/>
          </p:nvPr>
        </p:nvSpPr>
        <p:spPr/>
        <p:txBody>
          <a:bodyPr>
            <a:normAutofit fontScale="77500" lnSpcReduction="20000"/>
          </a:bodyPr>
          <a:lstStyle/>
          <a:p>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2100" dirty="0">
                <a:effectLst/>
                <a:latin typeface="Verdana" panose="020B0604030504040204" pitchFamily="34" charset="0"/>
                <a:ea typeface="Calibri" panose="020F0502020204030204" pitchFamily="34" charset="0"/>
                <a:cs typeface="MinionStd-Black"/>
              </a:rPr>
              <a:t>The project having two module and they are:</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nSpc>
                <a:spcPct val="115000"/>
              </a:lnSpc>
              <a:buFont typeface="Wingdings" panose="05000000000000000000" pitchFamily="2" charset="2"/>
              <a:buChar char=""/>
            </a:pPr>
            <a:r>
              <a:rPr lang="en-US" sz="2100" dirty="0">
                <a:effectLst/>
                <a:latin typeface="Verdana" panose="020B0604030504040204" pitchFamily="34" charset="0"/>
                <a:ea typeface="Calibri" panose="020F0502020204030204" pitchFamily="34" charset="0"/>
                <a:cs typeface="MinionStd-Black"/>
              </a:rPr>
              <a:t>Patient</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nSpc>
                <a:spcPct val="115000"/>
              </a:lnSpc>
              <a:spcAft>
                <a:spcPts val="1000"/>
              </a:spcAft>
              <a:buFont typeface="Wingdings" panose="05000000000000000000" pitchFamily="2" charset="2"/>
              <a:buChar char=""/>
            </a:pPr>
            <a:r>
              <a:rPr lang="en-US" sz="2100" dirty="0">
                <a:effectLst/>
                <a:latin typeface="Verdana" panose="020B0604030504040204" pitchFamily="34" charset="0"/>
                <a:ea typeface="Calibri" panose="020F0502020204030204" pitchFamily="34" charset="0"/>
                <a:cs typeface="MinionStd-Black"/>
              </a:rPr>
              <a:t>Admin</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pPr>
            <a:r>
              <a:rPr lang="en-US" sz="2100" dirty="0">
                <a:effectLst/>
                <a:latin typeface="Verdana" panose="020B0604030504040204" pitchFamily="34" charset="0"/>
                <a:ea typeface="Calibri" panose="020F0502020204030204" pitchFamily="34" charset="0"/>
                <a:cs typeface="MinionStd-Black"/>
              </a:rPr>
              <a:t>In the admin module the admin can login into the software by giving the username and password. The admin is given the permission to change password. Patient details and Doctor Details manipulated in this module. There are several type of duties: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nSpc>
                <a:spcPct val="115000"/>
              </a:lnSpc>
              <a:buFont typeface="Wingdings" panose="05000000000000000000" pitchFamily="2" charset="2"/>
              <a:buChar char="Ø"/>
            </a:pPr>
            <a:r>
              <a:rPr lang="en-US" sz="2100" dirty="0">
                <a:effectLst/>
                <a:latin typeface="Verdana" panose="020B0604030504040204" pitchFamily="34" charset="0"/>
                <a:ea typeface="Calibri" panose="020F0502020204030204" pitchFamily="34" charset="0"/>
                <a:cs typeface="MinionPro-Regular2"/>
              </a:rPr>
              <a:t>View MRI scan</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nSpc>
                <a:spcPct val="115000"/>
              </a:lnSpc>
              <a:buFont typeface="Wingdings" panose="05000000000000000000" pitchFamily="2" charset="2"/>
              <a:buChar char="Ø"/>
            </a:pPr>
            <a:r>
              <a:rPr lang="en-US" sz="2100" dirty="0">
                <a:effectLst/>
                <a:latin typeface="Verdana" panose="020B0604030504040204" pitchFamily="34" charset="0"/>
                <a:ea typeface="Calibri" panose="020F0502020204030204" pitchFamily="34" charset="0"/>
                <a:cs typeface="MinionPro-Regular2"/>
              </a:rPr>
              <a:t>View doctors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nSpc>
                <a:spcPct val="115000"/>
              </a:lnSpc>
              <a:buFont typeface="Wingdings" panose="05000000000000000000" pitchFamily="2" charset="2"/>
              <a:buChar char="Ø"/>
            </a:pPr>
            <a:r>
              <a:rPr lang="en-US" sz="2100" dirty="0">
                <a:effectLst/>
                <a:latin typeface="Verdana" panose="020B0604030504040204" pitchFamily="34" charset="0"/>
                <a:ea typeface="Calibri" panose="020F0502020204030204" pitchFamily="34" charset="0"/>
                <a:cs typeface="MinionPro-Regular2"/>
              </a:rPr>
              <a:t>Patient details.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lvl="2" indent="-342900">
              <a:lnSpc>
                <a:spcPct val="115000"/>
              </a:lnSpc>
              <a:spcAft>
                <a:spcPts val="1000"/>
              </a:spcAft>
              <a:buFont typeface="Wingdings" panose="05000000000000000000" pitchFamily="2" charset="2"/>
              <a:buChar char="Ø"/>
            </a:pPr>
            <a:r>
              <a:rPr lang="en-US" sz="2100" dirty="0">
                <a:effectLst/>
                <a:latin typeface="Verdana" panose="020B0604030504040204" pitchFamily="34" charset="0"/>
                <a:ea typeface="Calibri" panose="020F0502020204030204" pitchFamily="34" charset="0"/>
                <a:cs typeface="MinionPro-Regular2"/>
              </a:rPr>
              <a:t>Patient reviews</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FF44BF6A-C1F5-4264-B769-CB31D8EE6F04}"/>
              </a:ext>
            </a:extLst>
          </p:cNvPr>
          <p:cNvSpPr txBox="1">
            <a:spLocks/>
          </p:cNvSpPr>
          <p:nvPr/>
        </p:nvSpPr>
        <p:spPr>
          <a:xfrm>
            <a:off x="1021805" y="18848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GB" sz="1800" dirty="0">
              <a:effectLst/>
              <a:latin typeface="Verdana" panose="020B0604030504040204" pitchFamily="34" charset="0"/>
              <a:ea typeface="Verdana" panose="020B0604030504040204" pitchFamily="34" charset="0"/>
              <a:cs typeface="MinionPro-Regular2"/>
            </a:endParaRPr>
          </a:p>
          <a:p>
            <a:pPr marL="3690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12712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PREPOSED SYSTEM</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idx="1"/>
          </p:nvPr>
        </p:nvSpPr>
        <p:spPr/>
        <p:txBody>
          <a:bodyPr>
            <a:normAutofit/>
          </a:bodyPr>
          <a:lstStyle/>
          <a:p>
            <a:pPr>
              <a:lnSpc>
                <a:spcPct val="115000"/>
              </a:lnSpc>
              <a:spcAft>
                <a:spcPts val="1000"/>
              </a:spcAft>
            </a:pPr>
            <a:r>
              <a:rPr lang="en-US" sz="1800" dirty="0">
                <a:effectLst/>
                <a:latin typeface="Verdana" panose="020B0604030504040204" pitchFamily="34" charset="0"/>
                <a:ea typeface="Calibri" panose="020F0502020204030204" pitchFamily="34" charset="0"/>
                <a:cs typeface="MinionPro-Regular2"/>
              </a:rPr>
              <a:t>The Patient module helps us patient is registered and verified by the administrator. </a:t>
            </a:r>
            <a:r>
              <a:rPr lang="en-US" sz="1800" dirty="0">
                <a:effectLst/>
                <a:latin typeface="Verdana" panose="020B0604030504040204" pitchFamily="34" charset="0"/>
                <a:ea typeface="Calibri" panose="020F0502020204030204" pitchFamily="34" charset="0"/>
                <a:cs typeface="MinionStd-Black"/>
              </a:rPr>
              <a:t>There are several type of duties: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15000"/>
              </a:lnSpc>
              <a:buFont typeface="Wingdings" panose="05000000000000000000" pitchFamily="2" charset="2"/>
              <a:buChar char="Ø"/>
            </a:pPr>
            <a:r>
              <a:rPr lang="en-US" dirty="0">
                <a:effectLst/>
                <a:latin typeface="Verdana" panose="020B0604030504040204" pitchFamily="34" charset="0"/>
                <a:ea typeface="Calibri" panose="020F0502020204030204" pitchFamily="34" charset="0"/>
                <a:cs typeface="MinionPro-Regular2"/>
              </a:rPr>
              <a:t>My account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15000"/>
              </a:lnSpc>
              <a:buFont typeface="Wingdings" panose="05000000000000000000" pitchFamily="2" charset="2"/>
              <a:buChar char="Ø"/>
            </a:pPr>
            <a:r>
              <a:rPr lang="en-US" dirty="0">
                <a:effectLst/>
                <a:latin typeface="Verdana" panose="020B0604030504040204" pitchFamily="34" charset="0"/>
                <a:ea typeface="Calibri" panose="020F0502020204030204" pitchFamily="34" charset="0"/>
                <a:cs typeface="MinionPro-Regular2"/>
              </a:rPr>
              <a:t>Upload brain MRI scan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15000"/>
              </a:lnSpc>
              <a:buFont typeface="Wingdings" panose="05000000000000000000" pitchFamily="2" charset="2"/>
              <a:buChar char="Ø"/>
            </a:pPr>
            <a:r>
              <a:rPr lang="en-US" dirty="0">
                <a:effectLst/>
                <a:latin typeface="Verdana" panose="020B0604030504040204" pitchFamily="34" charset="0"/>
                <a:ea typeface="Calibri" panose="020F0502020204030204" pitchFamily="34" charset="0"/>
                <a:cs typeface="MinionPro-Regular2"/>
              </a:rPr>
              <a:t>Doctor details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15000"/>
              </a:lnSpc>
              <a:spcAft>
                <a:spcPts val="1000"/>
              </a:spcAft>
              <a:buFont typeface="Wingdings" panose="05000000000000000000" pitchFamily="2" charset="2"/>
              <a:buChar char="Ø"/>
            </a:pPr>
            <a:r>
              <a:rPr lang="en-US" dirty="0">
                <a:effectLst/>
                <a:latin typeface="Verdana" panose="020B0604030504040204" pitchFamily="34" charset="0"/>
                <a:ea typeface="Calibri" panose="020F0502020204030204" pitchFamily="34" charset="0"/>
                <a:cs typeface="MinionPro-Regular2"/>
              </a:rPr>
              <a:t>Feedback</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FF44BF6A-C1F5-4264-B769-CB31D8EE6F04}"/>
              </a:ext>
            </a:extLst>
          </p:cNvPr>
          <p:cNvSpPr txBox="1">
            <a:spLocks/>
          </p:cNvSpPr>
          <p:nvPr/>
        </p:nvSpPr>
        <p:spPr>
          <a:xfrm>
            <a:off x="1021805" y="18848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GB" sz="1800" dirty="0">
              <a:effectLst/>
              <a:latin typeface="Verdana" panose="020B0604030504040204" pitchFamily="34" charset="0"/>
              <a:ea typeface="Verdana" panose="020B0604030504040204" pitchFamily="34" charset="0"/>
              <a:cs typeface="MinionPro-Regular2"/>
            </a:endParaRPr>
          </a:p>
          <a:p>
            <a:pPr marL="3690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695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PREPOSED SYSTEM</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idx="1"/>
          </p:nvPr>
        </p:nvSpPr>
        <p:spPr/>
        <p:txBody>
          <a:bodyPr>
            <a:normAutofit/>
          </a:bodyPr>
          <a:lstStyle/>
          <a:p>
            <a:pPr>
              <a:lnSpc>
                <a:spcPct val="115000"/>
              </a:lnSpc>
              <a:spcAft>
                <a:spcPts val="1000"/>
              </a:spcAft>
            </a:pPr>
            <a:endParaRPr lang="en-US" sz="1800" dirty="0">
              <a:effectLst/>
              <a:latin typeface="Verdana" panose="020B0604030504040204" pitchFamily="34" charset="0"/>
              <a:ea typeface="Verdana" panose="020B0604030504040204" pitchFamily="34" charset="0"/>
              <a:cs typeface="MinionPro-Regular2"/>
            </a:endParaRPr>
          </a:p>
          <a:p>
            <a:pPr>
              <a:lnSpc>
                <a:spcPct val="115000"/>
              </a:lnSpc>
              <a:spcAft>
                <a:spcPts val="1000"/>
              </a:spcAft>
            </a:pPr>
            <a:endParaRPr lang="en-US" sz="1800" dirty="0">
              <a:effectLst/>
              <a:latin typeface="Verdana" panose="020B0604030504040204" pitchFamily="34" charset="0"/>
              <a:ea typeface="Verdana" panose="020B0604030504040204" pitchFamily="34" charset="0"/>
              <a:cs typeface="MinionPro-Regular2"/>
            </a:endParaRPr>
          </a:p>
          <a:p>
            <a:pPr>
              <a:lnSpc>
                <a:spcPct val="115000"/>
              </a:lnSpc>
              <a:spcAft>
                <a:spcPts val="1000"/>
              </a:spcAft>
            </a:pPr>
            <a:r>
              <a:rPr lang="en-US" sz="1800" dirty="0">
                <a:effectLst/>
                <a:latin typeface="Verdana" panose="020B0604030504040204" pitchFamily="34" charset="0"/>
                <a:ea typeface="Verdana" panose="020B0604030504040204" pitchFamily="34" charset="0"/>
                <a:cs typeface="MinionPro-Regular2"/>
              </a:rPr>
              <a:t>Advantages Of Proposed System</a:t>
            </a:r>
            <a:endParaRPr lang="en-IN" sz="1800" dirty="0">
              <a:effectLst/>
              <a:latin typeface="Verdana" panose="020B0604030504040204" pitchFamily="34" charset="0"/>
              <a:ea typeface="Verdana" panose="020B0604030504040204" pitchFamily="34" charset="0"/>
              <a:cs typeface="Times New Roman" panose="02020603050405020304" pitchFamily="18" charset="0"/>
            </a:endParaRPr>
          </a:p>
          <a:p>
            <a:pPr lvl="1" indent="-342900">
              <a:lnSpc>
                <a:spcPct val="115000"/>
              </a:lnSpc>
              <a:buFont typeface="Wingdings" panose="05000000000000000000" pitchFamily="2" charset="2"/>
              <a:buChar char="Ø"/>
            </a:pPr>
            <a:r>
              <a:rPr lang="en-US" dirty="0">
                <a:effectLst/>
                <a:latin typeface="Verdana" panose="020B0604030504040204" pitchFamily="34" charset="0"/>
                <a:ea typeface="Verdana" panose="020B0604030504040204" pitchFamily="34" charset="0"/>
                <a:cs typeface="MinionPro-Regular2"/>
              </a:rPr>
              <a:t>Process and detect the Complex value </a:t>
            </a:r>
            <a:endParaRPr lang="en-IN" dirty="0">
              <a:effectLst/>
              <a:latin typeface="Verdana" panose="020B0604030504040204" pitchFamily="34" charset="0"/>
              <a:ea typeface="Verdana" panose="020B0604030504040204" pitchFamily="34" charset="0"/>
              <a:cs typeface="Times New Roman" panose="02020603050405020304" pitchFamily="18" charset="0"/>
            </a:endParaRPr>
          </a:p>
          <a:p>
            <a:pPr lvl="1" indent="-342900">
              <a:lnSpc>
                <a:spcPct val="115000"/>
              </a:lnSpc>
              <a:buFont typeface="Wingdings" panose="05000000000000000000" pitchFamily="2" charset="2"/>
              <a:buChar char="Ø"/>
            </a:pPr>
            <a:r>
              <a:rPr lang="en-US" dirty="0">
                <a:effectLst/>
                <a:latin typeface="Verdana" panose="020B0604030504040204" pitchFamily="34" charset="0"/>
                <a:ea typeface="Verdana" panose="020B0604030504040204" pitchFamily="34" charset="0"/>
                <a:cs typeface="MinionPro-Regular2"/>
              </a:rPr>
              <a:t>Effective and accurate resulting</a:t>
            </a:r>
            <a:endParaRPr lang="en-IN" dirty="0">
              <a:effectLst/>
              <a:latin typeface="Verdana" panose="020B0604030504040204" pitchFamily="34" charset="0"/>
              <a:ea typeface="Verdana" panose="020B0604030504040204" pitchFamily="34" charset="0"/>
              <a:cs typeface="Times New Roman" panose="02020603050405020304" pitchFamily="18" charset="0"/>
            </a:endParaRPr>
          </a:p>
          <a:p>
            <a:pPr lvl="1" indent="-342900">
              <a:lnSpc>
                <a:spcPct val="115000"/>
              </a:lnSpc>
              <a:spcAft>
                <a:spcPts val="1000"/>
              </a:spcAft>
              <a:buFont typeface="Wingdings" panose="05000000000000000000" pitchFamily="2" charset="2"/>
              <a:buChar char="Ø"/>
            </a:pPr>
            <a:r>
              <a:rPr lang="en-US" dirty="0">
                <a:effectLst/>
                <a:latin typeface="Verdana" panose="020B0604030504040204" pitchFamily="34" charset="0"/>
                <a:ea typeface="Verdana" panose="020B0604030504040204" pitchFamily="34" charset="0"/>
                <a:cs typeface="MinionPro-Regular2"/>
              </a:rPr>
              <a:t>Store all the patient information more securely</a:t>
            </a:r>
            <a:endParaRPr lang="en-IN" dirty="0">
              <a:effectLst/>
              <a:latin typeface="Verdana" panose="020B0604030504040204" pitchFamily="34" charset="0"/>
              <a:ea typeface="Verdana" panose="020B0604030504040204" pitchFamily="34" charset="0"/>
              <a:cs typeface="Times New Roman" panose="02020603050405020304" pitchFamily="18" charset="0"/>
            </a:endParaRPr>
          </a:p>
          <a:p>
            <a:pPr marL="369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FF44BF6A-C1F5-4264-B769-CB31D8EE6F04}"/>
              </a:ext>
            </a:extLst>
          </p:cNvPr>
          <p:cNvSpPr txBox="1">
            <a:spLocks/>
          </p:cNvSpPr>
          <p:nvPr/>
        </p:nvSpPr>
        <p:spPr>
          <a:xfrm>
            <a:off x="1021805" y="18848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GB" sz="1800" dirty="0">
              <a:effectLst/>
              <a:latin typeface="Verdana" panose="020B0604030504040204" pitchFamily="34" charset="0"/>
              <a:ea typeface="Verdana" panose="020B0604030504040204" pitchFamily="34" charset="0"/>
              <a:cs typeface="MinionPro-Regular2"/>
            </a:endParaRPr>
          </a:p>
          <a:p>
            <a:pPr marL="3690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044964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AB830-6D0B-4394-A6C7-A4129A4F688D}"/>
              </a:ext>
            </a:extLst>
          </p:cNvPr>
          <p:cNvSpPr>
            <a:spLocks noGrp="1"/>
          </p:cNvSpPr>
          <p:nvPr>
            <p:ph type="title"/>
          </p:nvPr>
        </p:nvSpPr>
        <p:spPr/>
        <p:txBody>
          <a:bodyPr/>
          <a:lstStyle/>
          <a:p>
            <a:r>
              <a:rPr lang="en-GB" u="sng" dirty="0"/>
              <a:t>CONCLUSION</a:t>
            </a:r>
            <a:endParaRPr lang="en-IN" u="sng" dirty="0"/>
          </a:p>
        </p:txBody>
      </p:sp>
      <p:sp>
        <p:nvSpPr>
          <p:cNvPr id="3" name="Content Placeholder 2">
            <a:extLst>
              <a:ext uri="{FF2B5EF4-FFF2-40B4-BE49-F238E27FC236}">
                <a16:creationId xmlns:a16="http://schemas.microsoft.com/office/drawing/2014/main" id="{88FF9C93-C40B-4727-B4DE-72D32B5A57F4}"/>
              </a:ext>
            </a:extLst>
          </p:cNvPr>
          <p:cNvSpPr>
            <a:spLocks noGrp="1"/>
          </p:cNvSpPr>
          <p:nvPr>
            <p:ph idx="1"/>
          </p:nvPr>
        </p:nvSpPr>
        <p:spPr/>
        <p:txBody>
          <a:bodyPr>
            <a:normAutofit/>
          </a:bodyPr>
          <a:lstStyle/>
          <a:p>
            <a:pPr>
              <a:lnSpc>
                <a:spcPct val="115000"/>
              </a:lnSpc>
              <a:spcAft>
                <a:spcPts val="1000"/>
              </a:spcAft>
            </a:pPr>
            <a:endParaRPr lang="en-US" sz="1800" dirty="0">
              <a:effectLst/>
              <a:latin typeface="Verdana" panose="020B0604030504040204" pitchFamily="34" charset="0"/>
              <a:ea typeface="Verdana" panose="020B0604030504040204" pitchFamily="34" charset="0"/>
              <a:cs typeface="MinionPro-Regular2"/>
            </a:endParaRPr>
          </a:p>
          <a:p>
            <a:pPr>
              <a:lnSpc>
                <a:spcPct val="115000"/>
              </a:lnSpc>
              <a:spcAft>
                <a:spcPts val="1000"/>
              </a:spcAft>
            </a:pPr>
            <a:endParaRPr lang="en-US" sz="1800" dirty="0">
              <a:effectLst/>
              <a:latin typeface="Verdana" panose="020B0604030504040204" pitchFamily="34" charset="0"/>
              <a:ea typeface="Verdana" panose="020B0604030504040204" pitchFamily="34" charset="0"/>
              <a:cs typeface="MinionPro-Regular2"/>
            </a:endParaRPr>
          </a:p>
          <a:p>
            <a:pPr>
              <a:lnSpc>
                <a:spcPct val="115000"/>
              </a:lnSpc>
              <a:spcAft>
                <a:spcPts val="1000"/>
              </a:spcAft>
            </a:pPr>
            <a:r>
              <a:rPr lang="en-US" sz="1800" dirty="0">
                <a:effectLst/>
                <a:latin typeface="Verdana" panose="020B0604030504040204" pitchFamily="34" charset="0"/>
                <a:ea typeface="Calibri" panose="020F0502020204030204" pitchFamily="34" charset="0"/>
                <a:cs typeface="MinionPro-Regular2"/>
              </a:rPr>
              <a:t>Breast cancer represents one of the diseases that make a high number of deaths every year. It is the most common type of all cancers and main cause of women’s deaths worldwide. Classification and data mining methods area an effective way to classify data. Especially in medical field, where those methods are widely used in diagnosis and analysis to make decision.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Verdana" panose="020B0604030504040204" pitchFamily="34" charset="0"/>
                <a:ea typeface="Calibri" panose="020F0502020204030204" pitchFamily="34" charset="0"/>
                <a:cs typeface="MinionPro-Regular2"/>
              </a:rPr>
              <a:t> This analysis aims to observe which feature are most helpful in predicting malignant or benign cancer and to see general trends that may aid us in model selection .the goal is to classify whether the breast cancer is benign or malignant.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6900" indent="0">
              <a:lnSpc>
                <a:spcPct val="115000"/>
              </a:lnSpc>
              <a:spcAft>
                <a:spcPts val="10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Content Placeholder 2">
            <a:extLst>
              <a:ext uri="{FF2B5EF4-FFF2-40B4-BE49-F238E27FC236}">
                <a16:creationId xmlns:a16="http://schemas.microsoft.com/office/drawing/2014/main" id="{FF44BF6A-C1F5-4264-B769-CB31D8EE6F04}"/>
              </a:ext>
            </a:extLst>
          </p:cNvPr>
          <p:cNvSpPr txBox="1">
            <a:spLocks/>
          </p:cNvSpPr>
          <p:nvPr/>
        </p:nvSpPr>
        <p:spPr>
          <a:xfrm>
            <a:off x="1021805" y="18848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buFont typeface="Wingdings 2" charset="2"/>
              <a:buNone/>
            </a:pPr>
            <a:endParaRPr lang="en-GB" sz="1800" dirty="0">
              <a:effectLst/>
              <a:latin typeface="Verdana" panose="020B0604030504040204" pitchFamily="34" charset="0"/>
              <a:ea typeface="Verdana" panose="020B0604030504040204" pitchFamily="34" charset="0"/>
              <a:cs typeface="MinionPro-Regular2"/>
            </a:endParaRPr>
          </a:p>
          <a:p>
            <a:pPr marL="36900" indent="0">
              <a:buNone/>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813685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285</TotalTime>
  <Words>548</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Calisto MT</vt:lpstr>
      <vt:lpstr>Verdana</vt:lpstr>
      <vt:lpstr>Wingdings</vt:lpstr>
      <vt:lpstr>Wingdings 2</vt:lpstr>
      <vt:lpstr>Slate</vt:lpstr>
      <vt:lpstr>BREAST CANCER DIAGONISIS</vt:lpstr>
      <vt:lpstr>INTRODUCTION</vt:lpstr>
      <vt:lpstr>INTRODUCTION</vt:lpstr>
      <vt:lpstr>WORKING</vt:lpstr>
      <vt:lpstr>WORKING</vt:lpstr>
      <vt:lpstr>PREPOSED SYSTEM</vt:lpstr>
      <vt:lpstr>PREPOSED SYSTEM</vt:lpstr>
      <vt:lpstr>PREPOSED SYSTEM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13</cp:revision>
  <dcterms:created xsi:type="dcterms:W3CDTF">2020-10-26T05:44:30Z</dcterms:created>
  <dcterms:modified xsi:type="dcterms:W3CDTF">2020-10-26T10:29:48Z</dcterms:modified>
</cp:coreProperties>
</file>