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4" r:id="rId5"/>
    <p:sldId id="266" r:id="rId6"/>
    <p:sldId id="267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a-IR"/>
              <a:t>Averge</a:t>
            </a:r>
            <a:r>
              <a:rPr lang="fa-IR" baseline="0"/>
              <a:t> </a:t>
            </a:r>
            <a:r>
              <a:rPr lang="fa-IR"/>
              <a:t>Run Time</a:t>
            </a:r>
            <a:endParaRPr lang="en-US"/>
          </a:p>
        </c:rich>
      </c:tx>
      <c:layout>
        <c:manualLayout>
          <c:xMode val="edge"/>
          <c:yMode val="edge"/>
          <c:x val="0.72044523786753378"/>
          <c:y val="0.10771992818671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Bilevel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Sheet4!$A$4:$A$9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Sheet4!$G$4:$G$9</c:f>
              <c:numCache>
                <c:formatCode>General</c:formatCode>
                <c:ptCount val="6"/>
                <c:pt idx="0">
                  <c:v>0.18899999999999997</c:v>
                </c:pt>
                <c:pt idx="1">
                  <c:v>0.71299999999999997</c:v>
                </c:pt>
                <c:pt idx="2">
                  <c:v>3.3519999999999999</c:v>
                </c:pt>
                <c:pt idx="3">
                  <c:v>5.6710000000000003</c:v>
                </c:pt>
                <c:pt idx="4">
                  <c:v>36.033000000000001</c:v>
                </c:pt>
                <c:pt idx="5">
                  <c:v>91.387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485584"/>
        <c:axId val="391485976"/>
      </c:lineChart>
      <c:catAx>
        <c:axId val="39148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485976"/>
        <c:crosses val="autoZero"/>
        <c:auto val="1"/>
        <c:lblAlgn val="ctr"/>
        <c:lblOffset val="100"/>
        <c:noMultiLvlLbl val="0"/>
      </c:catAx>
      <c:valAx>
        <c:axId val="391485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48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a-IR"/>
              <a:t>Averge</a:t>
            </a:r>
            <a:r>
              <a:rPr lang="fa-IR" baseline="0"/>
              <a:t> </a:t>
            </a:r>
            <a:r>
              <a:rPr lang="fa-IR"/>
              <a:t>Run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Bilevel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Sheet4!$A$4:$A$9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Sheet4!$G$4:$G$9</c:f>
              <c:numCache>
                <c:formatCode>General</c:formatCode>
                <c:ptCount val="6"/>
                <c:pt idx="0">
                  <c:v>0.18899999999999997</c:v>
                </c:pt>
                <c:pt idx="1">
                  <c:v>0.71299999999999997</c:v>
                </c:pt>
                <c:pt idx="2">
                  <c:v>3.3519999999999999</c:v>
                </c:pt>
                <c:pt idx="3">
                  <c:v>5.6710000000000003</c:v>
                </c:pt>
                <c:pt idx="4">
                  <c:v>36.033000000000001</c:v>
                </c:pt>
                <c:pt idx="5">
                  <c:v>91.387</c:v>
                </c:pt>
              </c:numCache>
            </c:numRef>
          </c:val>
          <c:smooth val="0"/>
        </c:ser>
        <c:ser>
          <c:idx val="1"/>
          <c:order val="1"/>
          <c:tx>
            <c:v>Projection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Sheet4!$A$4:$A$9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Sheet4!$I$4:$I$9</c:f>
              <c:numCache>
                <c:formatCode>General</c:formatCode>
                <c:ptCount val="6"/>
                <c:pt idx="0">
                  <c:v>0.161</c:v>
                </c:pt>
                <c:pt idx="1">
                  <c:v>0.16219999999999998</c:v>
                </c:pt>
                <c:pt idx="2">
                  <c:v>0.16649999999999998</c:v>
                </c:pt>
                <c:pt idx="3">
                  <c:v>0.17079999999999998</c:v>
                </c:pt>
                <c:pt idx="4">
                  <c:v>0.20989999999999998</c:v>
                </c:pt>
                <c:pt idx="5">
                  <c:v>0.52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486368"/>
        <c:axId val="376856344"/>
      </c:lineChart>
      <c:catAx>
        <c:axId val="39148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56344"/>
        <c:crosses val="autoZero"/>
        <c:auto val="1"/>
        <c:lblAlgn val="ctr"/>
        <c:lblOffset val="100"/>
        <c:noMultiLvlLbl val="0"/>
      </c:catAx>
      <c:valAx>
        <c:axId val="37685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48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6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0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9383-C70A-4AFD-85F4-4EB03224BBE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19FB-A26B-453E-AB3E-6FBD6C52E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emf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Recommender Systems </a:t>
            </a:r>
            <a:br>
              <a:rPr lang="fa-IR" dirty="0" smtClean="0"/>
            </a:br>
            <a:r>
              <a:rPr lang="fa-IR" sz="4400" dirty="0" smtClean="0"/>
              <a:t>with </a:t>
            </a:r>
            <a:r>
              <a:rPr lang="fa-IR" sz="4400" dirty="0" smtClean="0"/>
              <a:t>capacity</a:t>
            </a:r>
            <a:r>
              <a:rPr lang="fa-IR" sz="4400" dirty="0" smtClean="0"/>
              <a:t/>
            </a:r>
            <a:br>
              <a:rPr lang="fa-IR" sz="4400" dirty="0" smtClean="0"/>
            </a:br>
            <a:r>
              <a:rPr lang="en-US" sz="4400" dirty="0" smtClean="0"/>
              <a:t>Group: </a:t>
            </a:r>
            <a:r>
              <a:rPr lang="fa-IR" b="1" dirty="0" smtClean="0">
                <a:solidFill>
                  <a:schemeClr val="accent1">
                    <a:lumMod val="75000"/>
                  </a:schemeClr>
                </a:solidFill>
              </a:rPr>
              <a:t>Marava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a-IR" sz="4400" b="1" dirty="0"/>
              <a:t/>
            </a:r>
            <a:br>
              <a:rPr lang="fa-IR" sz="4400" b="1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55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CSCI 4110/6110</a:t>
            </a:r>
            <a:r>
              <a:rPr lang="fa-IR" dirty="0" smtClean="0"/>
              <a:t> Project</a:t>
            </a:r>
          </a:p>
          <a:p>
            <a:r>
              <a:rPr lang="en-US" b="1" dirty="0" smtClean="0"/>
              <a:t>Seyed Shahab Mofidi</a:t>
            </a:r>
          </a:p>
          <a:p>
            <a:r>
              <a:rPr lang="fa-IR" b="1" dirty="0" smtClean="0"/>
              <a:t>Anders </a:t>
            </a:r>
            <a:r>
              <a:rPr lang="en-US" b="1" dirty="0" err="1" smtClean="0"/>
              <a:t>Maraviglia</a:t>
            </a:r>
            <a:endParaRPr lang="fa-IR" b="1" dirty="0" smtClean="0"/>
          </a:p>
          <a:p>
            <a:r>
              <a:rPr lang="fa-IR" sz="1800" dirty="0" smtClean="0"/>
              <a:t>Fall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5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Preformance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665"/>
            <a:ext cx="5801784" cy="4351338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Computationally efficient</a:t>
            </a:r>
          </a:p>
          <a:p>
            <a:r>
              <a:rPr lang="fa-IR" dirty="0" smtClean="0"/>
              <a:t>Near opti</a:t>
            </a:r>
            <a:r>
              <a:rPr lang="en-US" dirty="0" smtClean="0"/>
              <a:t>mal (System)</a:t>
            </a:r>
          </a:p>
          <a:p>
            <a:r>
              <a:rPr lang="en-US" dirty="0" smtClean="0"/>
              <a:t>Some inconsistencies (user)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114425" y="3633788"/>
          <a:ext cx="4705350" cy="21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70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021237" y="165906"/>
            <a:ext cx="6857968" cy="1244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“Greedy” Assignment Algorithm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1980414" y="1604515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a-IR" sz="2177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 slides</a:t>
            </a:r>
            <a:endParaRPr lang="en-US" sz="200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638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14" y="893034"/>
            <a:ext cx="3319966" cy="528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14" y="893034"/>
            <a:ext cx="3319966" cy="5283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fa-IR" dirty="0" smtClean="0"/>
              <a:t>Class Project Assignment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System Assignment Results</a:t>
            </a:r>
          </a:p>
          <a:p>
            <a:pPr lvl="1"/>
            <a:r>
              <a:rPr lang="fa-IR" dirty="0" smtClean="0"/>
              <a:t>One </a:t>
            </a:r>
            <a:r>
              <a:rPr lang="en-US" dirty="0" smtClean="0"/>
              <a:t>Group H</a:t>
            </a:r>
            <a:r>
              <a:rPr lang="fa-IR" dirty="0" smtClean="0"/>
              <a:t>appy  </a:t>
            </a:r>
            <a:r>
              <a:rPr lang="en-US" dirty="0" smtClean="0"/>
              <a:t> (First Choice)</a:t>
            </a:r>
          </a:p>
          <a:p>
            <a:pPr lvl="1"/>
            <a:r>
              <a:rPr lang="en-US" dirty="0" smtClean="0"/>
              <a:t>Others, well, partially satisfied</a:t>
            </a:r>
            <a:endParaRPr lang="fa-IR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14" y="893034"/>
            <a:ext cx="3319966" cy="528392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35" y="1761898"/>
            <a:ext cx="890337" cy="1271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9008" y="993076"/>
            <a:ext cx="134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</a:t>
            </a:r>
          </a:p>
          <a:p>
            <a:pPr algn="ctr"/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37463" y="4113054"/>
            <a:ext cx="2087880" cy="17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Better: 2</a:t>
            </a:r>
          </a:p>
          <a:p>
            <a:pPr lvl="1"/>
            <a:r>
              <a:rPr lang="en-US" dirty="0" smtClean="0"/>
              <a:t>Same: 7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Worse: 2</a:t>
            </a:r>
            <a:endParaRPr lang="fa-IR" dirty="0" smtClean="0">
              <a:solidFill>
                <a:srgbClr val="FF0000"/>
              </a:solidFill>
            </a:endParaRP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098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967480" cy="2034994"/>
          </a:xfrm>
        </p:spPr>
        <p:txBody>
          <a:bodyPr/>
          <a:lstStyle/>
          <a:p>
            <a:r>
              <a:rPr lang="en-US" dirty="0" smtClean="0"/>
              <a:t>System preferences are considered</a:t>
            </a:r>
          </a:p>
          <a:p>
            <a:r>
              <a:rPr lang="en-US" dirty="0" smtClean="0"/>
              <a:t>User preferences are also </a:t>
            </a:r>
            <a:r>
              <a:rPr lang="en-US" dirty="0" smtClean="0"/>
              <a:t>considered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77" y="785402"/>
            <a:ext cx="3300246" cy="5300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27257" y="2141526"/>
            <a:ext cx="19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System </a:t>
            </a:r>
          </a:p>
          <a:p>
            <a:pPr algn="ctr"/>
            <a:r>
              <a:rPr lang="en-US" dirty="0" smtClean="0"/>
              <a:t>Personalized Recommendations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6960" y="4603739"/>
            <a:ext cx="2474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best recommendation set for each user? Given system and users preferences.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88554" y="4234407"/>
            <a:ext cx="2665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Research Question: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682797" y="1914298"/>
            <a:ext cx="950837" cy="467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82797" y="2631440"/>
            <a:ext cx="950837" cy="17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46123" y="2905760"/>
            <a:ext cx="942431" cy="1507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8640" y="5023326"/>
            <a:ext cx="5799451" cy="102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800" dirty="0"/>
              <a:t>Agents have discretion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800" dirty="0" smtClean="0"/>
              <a:t>System faces duplicates and rejections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Matching </a:t>
            </a:r>
            <a:r>
              <a:rPr lang="en-US" dirty="0" smtClean="0"/>
              <a:t>Theory </a:t>
            </a:r>
            <a:r>
              <a:rPr lang="en-US" dirty="0" smtClean="0"/>
              <a:t>(two-sided)</a:t>
            </a:r>
            <a:endParaRPr lang="fa-IR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Examples: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Deferred </a:t>
            </a:r>
            <a:r>
              <a:rPr lang="en-US" dirty="0" smtClean="0"/>
              <a:t>acceptance algorithm (Gale and </a:t>
            </a:r>
            <a:r>
              <a:rPr lang="en-US" dirty="0" smtClean="0"/>
              <a:t>Shapely, 1962)	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Boston mechanism (Roth, 1991)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Stability constraint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Strategy proofness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Ordinal preferences of agents are given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 systematic objective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8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Assignment problem (one-sided)</a:t>
            </a:r>
            <a:endParaRPr lang="en-US" dirty="0"/>
          </a:p>
          <a:p>
            <a:pPr lvl="1"/>
            <a:r>
              <a:rPr lang="en-US" dirty="0" smtClean="0"/>
              <a:t>System Optimal</a:t>
            </a:r>
          </a:p>
          <a:p>
            <a:pPr lvl="1"/>
            <a:r>
              <a:rPr lang="en-US" dirty="0" smtClean="0"/>
              <a:t>System’s benefit (cost) is the only objective</a:t>
            </a:r>
          </a:p>
          <a:p>
            <a:pPr lvl="1"/>
            <a:r>
              <a:rPr lang="en-US" dirty="0" smtClean="0"/>
              <a:t>Benefits associated with assignments of alternatives to agents </a:t>
            </a:r>
            <a:r>
              <a:rPr lang="en-US" dirty="0"/>
              <a:t>are </a:t>
            </a:r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Agent’s preferences are not considered</a:t>
            </a:r>
          </a:p>
          <a:p>
            <a:pPr lvl="1"/>
            <a:r>
              <a:rPr lang="en-US" dirty="0" smtClean="0"/>
              <a:t>Capacity (budget) constraints exist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Assignment problem (one-sided)</a:t>
            </a:r>
            <a:endParaRPr lang="en-US" dirty="0"/>
          </a:p>
          <a:p>
            <a:pPr lvl="1"/>
            <a:r>
              <a:rPr lang="en-US" dirty="0" smtClean="0"/>
              <a:t>Improving agent’s utilities</a:t>
            </a:r>
          </a:p>
          <a:p>
            <a:pPr lvl="1"/>
            <a:r>
              <a:rPr lang="en-US" dirty="0" smtClean="0"/>
              <a:t>Some predictions of cardinal </a:t>
            </a:r>
            <a:r>
              <a:rPr lang="en-US" dirty="0"/>
              <a:t>preferences of </a:t>
            </a:r>
            <a:r>
              <a:rPr lang="en-US" dirty="0" smtClean="0"/>
              <a:t>agents</a:t>
            </a:r>
            <a:endParaRPr lang="en-US" dirty="0"/>
          </a:p>
          <a:p>
            <a:pPr lvl="1"/>
            <a:r>
              <a:rPr lang="en-US" dirty="0" smtClean="0"/>
              <a:t>No capacity constraints</a:t>
            </a:r>
          </a:p>
          <a:p>
            <a:pPr lvl="1"/>
            <a:r>
              <a:rPr lang="en-US" dirty="0" smtClean="0"/>
              <a:t>System’s benefit (cost) is the only objective</a:t>
            </a:r>
          </a:p>
          <a:p>
            <a:pPr lvl="1"/>
            <a:r>
              <a:rPr lang="en-US" dirty="0" smtClean="0"/>
              <a:t>Maximizing social welfare is the objective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94" y="764064"/>
            <a:ext cx="3336189" cy="532145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125" y="1579907"/>
            <a:ext cx="3677110" cy="128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recommendation set</a:t>
            </a:r>
            <a:r>
              <a:rPr lang="fa-IR" sz="2400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for each user? Given system and users preferences.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703457" y="2124623"/>
            <a:ext cx="19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System </a:t>
            </a:r>
          </a:p>
          <a:p>
            <a:pPr algn="ctr"/>
            <a:r>
              <a:rPr lang="en-US" dirty="0" smtClean="0"/>
              <a:t>Personalized Recommendations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91357" y="1914298"/>
            <a:ext cx="950837" cy="467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91357" y="2631440"/>
            <a:ext cx="950837" cy="17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54683" y="2905760"/>
            <a:ext cx="942431" cy="1507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34235" y="3889706"/>
                <a:ext cx="1937262" cy="2448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35" y="3889706"/>
                <a:ext cx="1937262" cy="24488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601965" y="3889706"/>
                <a:ext cx="1927643" cy="2448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965" y="3889706"/>
                <a:ext cx="1927643" cy="24488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7354" y="5324859"/>
                <a:ext cx="262539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 |        |        |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⋯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 |        |        |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4" y="5324859"/>
                <a:ext cx="2625399" cy="9727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93195" y="3584975"/>
                <a:ext cx="160255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a-IR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95" y="3584975"/>
                <a:ext cx="1602555" cy="11128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558897" y="321564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2199561" y="395671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6018" y="499847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2981107" y="564737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97020" y="35618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0141080" y="4929446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8526" y="356181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a-IR" dirty="0" smtClean="0"/>
              <a:t>Goal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5867808" y="49984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29" y="1917500"/>
            <a:ext cx="3846527" cy="2418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14" y="1921765"/>
            <a:ext cx="3514366" cy="4428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a-IR" dirty="0" smtClean="0"/>
              <a:t>Bilevel Optimization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7013889" y="1582855"/>
            <a:ext cx="3921070" cy="50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sz="2400" b="1" dirty="0" smtClean="0"/>
              <a:t>Network Representation</a:t>
            </a:r>
            <a:endParaRPr lang="en-US" sz="20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6801485" y="4227831"/>
          <a:ext cx="4705350" cy="21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93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Capture the concept of allignment</a:t>
                </a:r>
              </a:p>
              <a:p>
                <a:pPr lvl="1"/>
                <a:r>
                  <a:rPr lang="fa-IR" dirty="0" smtClean="0"/>
                  <a:t>System preferences vs. </a:t>
                </a:r>
                <a:r>
                  <a:rPr lang="en-US" dirty="0" smtClean="0"/>
                  <a:t>U</a:t>
                </a:r>
                <a:r>
                  <a:rPr lang="fa-IR" dirty="0" smtClean="0"/>
                  <a:t>ser preferences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𝑟𝑜𝑗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Heuristic</a:t>
            </a:r>
            <a:r>
              <a:rPr lang="en-US" dirty="0"/>
              <a:t> </a:t>
            </a:r>
            <a:r>
              <a:rPr lang="en-US" dirty="0" smtClean="0"/>
              <a:t>(single level)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003" y="4520996"/>
            <a:ext cx="1818771" cy="163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19174796">
                <a:off x="2144907" y="4916378"/>
                <a:ext cx="691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74796">
                <a:off x="2144907" y="4916378"/>
                <a:ext cx="6918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19734" y="6014623"/>
                <a:ext cx="340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34" y="6014623"/>
                <a:ext cx="34046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r="-10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48000" y="2784401"/>
            <a:ext cx="6096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125" y="1618633"/>
            <a:ext cx="3514366" cy="4011347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564026" y="3259515"/>
            <a:ext cx="1264456" cy="1827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6"/>
            <a:endCxn id="6" idx="1"/>
          </p:cNvCxnSpPr>
          <p:nvPr/>
        </p:nvCxnSpPr>
        <p:spPr>
          <a:xfrm>
            <a:off x="5828482" y="4173037"/>
            <a:ext cx="620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64025" y="3524845"/>
                <a:ext cx="1229824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025" y="3524845"/>
                <a:ext cx="1229824" cy="5524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98657" y="4200678"/>
                <a:ext cx="1229824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57" y="4200678"/>
                <a:ext cx="1229824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95" y="3449022"/>
            <a:ext cx="1828705" cy="72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48963" y="3896743"/>
                <a:ext cx="1391278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63" y="3896743"/>
                <a:ext cx="1391278" cy="5525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98882" y="5685334"/>
                <a:ext cx="340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82" y="5685334"/>
                <a:ext cx="3404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6667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09355" y="3938642"/>
                <a:ext cx="340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55" y="3938642"/>
                <a:ext cx="340464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557" r="-1071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680343" y="3614981"/>
                <a:ext cx="340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343" y="3614981"/>
                <a:ext cx="3404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6557"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20446437">
                <a:off x="2117228" y="3260217"/>
                <a:ext cx="691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6437">
                <a:off x="2117228" y="3260217"/>
                <a:ext cx="69183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Recommender Systems  with capacity Group: Marava2 </vt:lpstr>
      <vt:lpstr>Example</vt:lpstr>
      <vt:lpstr>Example</vt:lpstr>
      <vt:lpstr>Similarities (1)</vt:lpstr>
      <vt:lpstr>Similarities (2)</vt:lpstr>
      <vt:lpstr>Recommender systems (3)</vt:lpstr>
      <vt:lpstr>Goal</vt:lpstr>
      <vt:lpstr>Bilevel Optimization</vt:lpstr>
      <vt:lpstr>Heuristic (single level)</vt:lpstr>
      <vt:lpstr>Preformance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</dc:creator>
  <cp:lastModifiedBy>ISE</cp:lastModifiedBy>
  <cp:revision>8</cp:revision>
  <dcterms:created xsi:type="dcterms:W3CDTF">2016-12-05T16:30:20Z</dcterms:created>
  <dcterms:modified xsi:type="dcterms:W3CDTF">2016-12-05T19:38:28Z</dcterms:modified>
</cp:coreProperties>
</file>