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wmf" ContentType="image/x-wmf"/>
  <Override PartName="/ppt/media/image25.png" ContentType="image/png"/>
  <Override PartName="/ppt/media/image24.png" ContentType="image/png"/>
  <Override PartName="/ppt/media/image9.wmf" ContentType="image/x-wmf"/>
  <Override PartName="/ppt/media/image10.wmf" ContentType="image/x-wmf"/>
  <Override PartName="/ppt/media/image23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1.wmf" ContentType="image/x-wmf"/>
  <Override PartName="/ppt/media/image2.png" ContentType="image/png"/>
  <Override PartName="/ppt/media/image7.png" ContentType="image/png"/>
  <Override PartName="/ppt/media/image22.png" ContentType="image/png"/>
  <Override PartName="/ppt/media/image20.jpeg" ContentType="image/jpeg"/>
  <Override PartName="/ppt/media/image3.png" ContentType="image/png"/>
  <Override PartName="/ppt/media/image4.png" ContentType="image/png"/>
  <Override PartName="/ppt/media/image11.wmf" ContentType="image/x-wmf"/>
  <Override PartName="/ppt/media/image12.jpeg" ContentType="image/jpeg"/>
  <Override PartName="/ppt/media/image33.png" ContentType="image/png"/>
  <Override PartName="/ppt/media/image19.wmf" ContentType="image/x-wmf"/>
  <Override PartName="/ppt/media/image13.wmf" ContentType="image/x-wmf"/>
  <Override PartName="/ppt/media/image14.wmf" ContentType="image/x-wmf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charts/chart59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r>
              <a:rPr b="0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Averge Run Time</a:t>
            </a:r>
          </a:p>
        </c:rich>
      </c:tx>
      <c:layout>
        <c:manualLayout>
          <c:xMode val="edge"/>
          <c:yMode val="edge"/>
          <c:x val="0.7203519510329"/>
          <c:y val="0.107888040712468"/>
        </c:manualLayout>
      </c:layout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Bilevel</c:v>
                </c:pt>
              </c:strCache>
            </c:strRef>
          </c:tx>
          <c:spPr>
            <a:solidFill>
              <a:srgbClr val="5b9bd5"/>
            </a:solidFill>
            <a:ln w="28440">
              <a:solidFill>
                <a:srgbClr val="5b9bd5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6"/>
                <c:pt idx="0">
                  <c:v>1x1</c:v>
                </c:pt>
                <c:pt idx="1">
                  <c:v>2x2</c:v>
                </c:pt>
                <c:pt idx="2">
                  <c:v>3x3</c:v>
                </c:pt>
                <c:pt idx="3">
                  <c:v>4x4</c:v>
                </c:pt>
                <c:pt idx="4">
                  <c:v>5x5</c:v>
                </c:pt>
                <c:pt idx="5">
                  <c:v>6x6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0.189</c:v>
                </c:pt>
                <c:pt idx="1">
                  <c:v>0.713</c:v>
                </c:pt>
                <c:pt idx="2">
                  <c:v>3.352</c:v>
                </c:pt>
                <c:pt idx="3">
                  <c:v>5.671</c:v>
                </c:pt>
                <c:pt idx="4">
                  <c:v>36.033</c:v>
                </c:pt>
                <c:pt idx="5">
                  <c:v>91.387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16611233"/>
        <c:axId val="59053612"/>
      </c:lineChart>
      <c:catAx>
        <c:axId val="16611233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59053612"/>
        <c:crosses val="autoZero"/>
        <c:auto val="1"/>
        <c:lblAlgn val="ctr"/>
        <c:lblOffset val="100"/>
      </c:catAx>
      <c:valAx>
        <c:axId val="5905361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16611233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523160" y="1122120"/>
            <a:ext cx="914256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1523160" y="1122120"/>
            <a:ext cx="914256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1523160" y="1122120"/>
            <a:ext cx="914256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793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160" y="1122120"/>
            <a:ext cx="914256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352680" y="368208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352680" y="1604520"/>
            <a:ext cx="2612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3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12/6/16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CC0A927-D31B-4EF6-A977-D07B39C7FC7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12/6/16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6A21658-05FF-42E2-A86E-15945AE7D30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523160" y="1122120"/>
            <a:ext cx="9142560" cy="23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4" Type="http://schemas.openxmlformats.org/officeDocument/2006/relationships/image" Target="../media/image12.jpe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chart" Target="../charts/chart59.xm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wmf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wmf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Recommender Systems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with capacity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Group: </a:t>
            </a:r>
            <a:r>
              <a:rPr b="1" lang="en-US" sz="60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Marava2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523880" y="38257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CSCI 4110/6110 Project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Seyed Shahab Mofidi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Anders Maraviglia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Fall 2016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550080" y="264600"/>
            <a:ext cx="10788480" cy="11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Gale Shapley Many to Many Matching Extension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609120" y="1604520"/>
            <a:ext cx="10820880" cy="461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Just like one to one matching, but each iteration try to find as many matches as we are looking for.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 system tries to match to a user that already has the max matches, remove the system that has the lowest utility that the current one beats (if one exists).</a:t>
            </a:r>
            <a:endParaRPr b="0" lang="en-US" sz="2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this approach, a complete many to many matching may not exist for any two given matrices.  </a:t>
            </a:r>
            <a:endParaRPr b="0" lang="en-US" sz="2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548640" y="356040"/>
            <a:ext cx="11155680" cy="110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Many to Many Matching Example (Gale Shapley)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609120" y="1604520"/>
            <a:ext cx="5334480" cy="461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matrix (systems: E, F, G, H):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F G H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[3 2 2 2]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[4 3 4 3]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[2 4 1 1]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[1 1 3 4]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 (systems are proposers):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Iter. 1: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→ B, A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 → C, B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→ D, A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 → D, B (removes B’s match to F)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Iter. 2: F is left without 2 matches.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6217920" y="1371600"/>
            <a:ext cx="5486400" cy="525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Matrix (users: A,B,C,D):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F G H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[3 1 4 2]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[4 2 1 3]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[1 4 2 3]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[2 1 4 3]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 Matrix (m=2):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F G H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[1 0 1 0]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[1 0 0 1]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[0 1 0 0]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[0 0 1 1]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Utility = 23, User Utility = 25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609120" y="274320"/>
            <a:ext cx="10455120" cy="118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 Comparison Results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609120" y="1604520"/>
            <a:ext cx="10455120" cy="470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457200" y="1604520"/>
            <a:ext cx="10607040" cy="366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6" descr=""/>
          <p:cNvPicPr/>
          <p:nvPr/>
        </p:nvPicPr>
        <p:blipFill>
          <a:blip r:embed="rId1"/>
          <a:stretch/>
        </p:blipFill>
        <p:spPr>
          <a:xfrm>
            <a:off x="5803560" y="893160"/>
            <a:ext cx="3319560" cy="5283720"/>
          </a:xfrm>
          <a:prstGeom prst="rect">
            <a:avLst/>
          </a:prstGeom>
          <a:ln>
            <a:noFill/>
          </a:ln>
        </p:spPr>
      </p:pic>
      <p:pic>
        <p:nvPicPr>
          <p:cNvPr id="152" name="Picture 7" descr=""/>
          <p:cNvPicPr/>
          <p:nvPr/>
        </p:nvPicPr>
        <p:blipFill>
          <a:blip r:embed="rId2"/>
          <a:stretch/>
        </p:blipFill>
        <p:spPr>
          <a:xfrm>
            <a:off x="5803560" y="893160"/>
            <a:ext cx="3319560" cy="5283720"/>
          </a:xfrm>
          <a:prstGeom prst="rect">
            <a:avLst/>
          </a:prstGeom>
          <a:ln>
            <a:noFill/>
          </a:ln>
        </p:spPr>
      </p:pic>
      <p:sp>
        <p:nvSpPr>
          <p:cNvPr id="1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4" name="Picture 9" descr=""/>
          <p:cNvPicPr/>
          <p:nvPr/>
        </p:nvPicPr>
        <p:blipFill>
          <a:blip r:embed="rId3"/>
          <a:stretch/>
        </p:blipFill>
        <p:spPr>
          <a:xfrm>
            <a:off x="5803560" y="893160"/>
            <a:ext cx="3319560" cy="5283720"/>
          </a:xfrm>
          <a:prstGeom prst="rect">
            <a:avLst/>
          </a:prstGeom>
          <a:ln>
            <a:noFill/>
          </a:ln>
        </p:spPr>
      </p:pic>
      <p:pic>
        <p:nvPicPr>
          <p:cNvPr id="155" name="Content Placeholder 3" descr=""/>
          <p:cNvPicPr/>
          <p:nvPr/>
        </p:nvPicPr>
        <p:blipFill>
          <a:blip r:embed="rId4"/>
          <a:stretch/>
        </p:blipFill>
        <p:spPr>
          <a:xfrm>
            <a:off x="10236240" y="1761840"/>
            <a:ext cx="889920" cy="127152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10018440" y="993240"/>
            <a:ext cx="132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Intervention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9637560" y="4113000"/>
            <a:ext cx="2087640" cy="17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Better: 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Same: 7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Worse: 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838080" y="1825560"/>
            <a:ext cx="374328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Project Assignment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projects available to all groups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groups work on the same project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Groups have discretion to choose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faces duplicates and/or rejections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also has some incentives for specific matches.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38080" y="1825560"/>
            <a:ext cx="3967200" cy="203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preferences are considered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preferences are also considered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1" name="Picture 9" descr=""/>
          <p:cNvPicPr/>
          <p:nvPr/>
        </p:nvPicPr>
        <p:blipFill>
          <a:blip r:embed="rId1"/>
          <a:stretch/>
        </p:blipFill>
        <p:spPr>
          <a:xfrm>
            <a:off x="4446000" y="785520"/>
            <a:ext cx="3299760" cy="529992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8727120" y="2141640"/>
            <a:ext cx="19591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Central System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Personalized Recommendations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8696880" y="4603680"/>
            <a:ext cx="24739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best recommendation set for each user? Given system and users preferences.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8688600" y="4234320"/>
            <a:ext cx="2664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Research Question: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 flipH="1" flipV="1">
            <a:off x="7682760" y="1913400"/>
            <a:ext cx="950400" cy="46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7"/>
          <p:cNvSpPr/>
          <p:nvPr/>
        </p:nvSpPr>
        <p:spPr>
          <a:xfrm flipH="1">
            <a:off x="7682760" y="2631600"/>
            <a:ext cx="950400" cy="17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8"/>
          <p:cNvSpPr/>
          <p:nvPr/>
        </p:nvSpPr>
        <p:spPr>
          <a:xfrm flipH="1">
            <a:off x="7745400" y="2905920"/>
            <a:ext cx="942120" cy="150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9"/>
          <p:cNvSpPr/>
          <p:nvPr/>
        </p:nvSpPr>
        <p:spPr>
          <a:xfrm>
            <a:off x="658800" y="5023440"/>
            <a:ext cx="5799240" cy="102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Agents have discretion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faces duplicates and rejections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Similarities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299880" y="1825560"/>
            <a:ext cx="37436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Matching Theory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Deferred acceptance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Boston mechanism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Stability constraint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Strategy proofness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Ordinal preferences of agents are given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systematic objective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043520" y="1825560"/>
            <a:ext cx="392652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Classical Assignment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1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Vehicle routing problems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1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1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Capacity (budget) constraints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system preferences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optimal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7970400" y="1825560"/>
            <a:ext cx="392652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Recommender Systems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Google, Netflix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constraints.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Predictions of agents’ preferences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Maximizing social welfare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6" descr=""/>
          <p:cNvPicPr/>
          <p:nvPr/>
        </p:nvPicPr>
        <p:blipFill>
          <a:blip r:embed="rId1"/>
          <a:stretch/>
        </p:blipFill>
        <p:spPr>
          <a:xfrm>
            <a:off x="4324320" y="763920"/>
            <a:ext cx="3335760" cy="5321160"/>
          </a:xfrm>
          <a:prstGeom prst="rect">
            <a:avLst/>
          </a:prstGeom>
          <a:ln>
            <a:noFill/>
          </a:ln>
        </p:spPr>
      </p:pic>
      <p:sp>
        <p:nvSpPr>
          <p:cNvPr id="174" name="TextShape 1"/>
          <p:cNvSpPr txBox="1"/>
          <p:nvPr/>
        </p:nvSpPr>
        <p:spPr>
          <a:xfrm>
            <a:off x="657000" y="1580040"/>
            <a:ext cx="3676680" cy="1284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recommendation sets for each user? Given system and users preferences.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8703360" y="2124720"/>
            <a:ext cx="19591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Central System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Personalized Recommendations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 flipH="1" flipV="1">
            <a:off x="7591320" y="1913400"/>
            <a:ext cx="950400" cy="46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4"/>
          <p:cNvSpPr/>
          <p:nvPr/>
        </p:nvSpPr>
        <p:spPr>
          <a:xfrm flipH="1">
            <a:off x="7591320" y="2631600"/>
            <a:ext cx="950400" cy="17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5"/>
          <p:cNvSpPr/>
          <p:nvPr/>
        </p:nvSpPr>
        <p:spPr>
          <a:xfrm flipH="1">
            <a:off x="7653960" y="2905920"/>
            <a:ext cx="942120" cy="150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6"/>
          <p:cNvSpPr/>
          <p:nvPr/>
        </p:nvSpPr>
        <p:spPr>
          <a:xfrm>
            <a:off x="4334400" y="3889800"/>
            <a:ext cx="193680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7"/>
          <p:cNvSpPr/>
          <p:nvPr/>
        </p:nvSpPr>
        <p:spPr>
          <a:xfrm>
            <a:off x="4334400" y="3889800"/>
            <a:ext cx="1936800" cy="24483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8"/>
          <p:cNvSpPr/>
          <p:nvPr/>
        </p:nvSpPr>
        <p:spPr>
          <a:xfrm>
            <a:off x="8601840" y="3889800"/>
            <a:ext cx="192744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9"/>
          <p:cNvSpPr/>
          <p:nvPr/>
        </p:nvSpPr>
        <p:spPr>
          <a:xfrm>
            <a:off x="8601840" y="3889800"/>
            <a:ext cx="1927440" cy="24483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0"/>
          <p:cNvSpPr/>
          <p:nvPr/>
        </p:nvSpPr>
        <p:spPr>
          <a:xfrm>
            <a:off x="767520" y="5324760"/>
            <a:ext cx="2625120" cy="9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1"/>
          <p:cNvSpPr/>
          <p:nvPr/>
        </p:nvSpPr>
        <p:spPr>
          <a:xfrm>
            <a:off x="767520" y="5324760"/>
            <a:ext cx="2625120" cy="9723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2"/>
          <p:cNvSpPr/>
          <p:nvPr/>
        </p:nvSpPr>
        <p:spPr>
          <a:xfrm>
            <a:off x="993240" y="3584880"/>
            <a:ext cx="1602360" cy="11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3"/>
          <p:cNvSpPr/>
          <p:nvPr/>
        </p:nvSpPr>
        <p:spPr>
          <a:xfrm>
            <a:off x="993240" y="3584880"/>
            <a:ext cx="1602360" cy="11124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4"/>
          <p:cNvSpPr/>
          <p:nvPr/>
        </p:nvSpPr>
        <p:spPr>
          <a:xfrm>
            <a:off x="1564200" y="3215520"/>
            <a:ext cx="85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Groups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5"/>
          <p:cNvSpPr/>
          <p:nvPr/>
        </p:nvSpPr>
        <p:spPr>
          <a:xfrm rot="5400000">
            <a:off x="2206800" y="3958560"/>
            <a:ext cx="918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6"/>
          <p:cNvSpPr/>
          <p:nvPr/>
        </p:nvSpPr>
        <p:spPr>
          <a:xfrm>
            <a:off x="1861560" y="4998600"/>
            <a:ext cx="85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Groups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7"/>
          <p:cNvSpPr/>
          <p:nvPr/>
        </p:nvSpPr>
        <p:spPr>
          <a:xfrm rot="5400000">
            <a:off x="2988360" y="5649480"/>
            <a:ext cx="918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8"/>
          <p:cNvSpPr/>
          <p:nvPr/>
        </p:nvSpPr>
        <p:spPr>
          <a:xfrm>
            <a:off x="9302400" y="3561840"/>
            <a:ext cx="85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Groups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19"/>
          <p:cNvSpPr/>
          <p:nvPr/>
        </p:nvSpPr>
        <p:spPr>
          <a:xfrm rot="5400000">
            <a:off x="10148400" y="4931280"/>
            <a:ext cx="918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0"/>
          <p:cNvSpPr/>
          <p:nvPr/>
        </p:nvSpPr>
        <p:spPr>
          <a:xfrm>
            <a:off x="5033880" y="3561840"/>
            <a:ext cx="85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Groups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Goal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CustomShape 22"/>
          <p:cNvSpPr/>
          <p:nvPr/>
        </p:nvSpPr>
        <p:spPr>
          <a:xfrm rot="5400000">
            <a:off x="5875200" y="5000400"/>
            <a:ext cx="918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4" descr=""/>
          <p:cNvPicPr/>
          <p:nvPr/>
        </p:nvPicPr>
        <p:blipFill>
          <a:blip r:embed="rId1"/>
          <a:stretch/>
        </p:blipFill>
        <p:spPr>
          <a:xfrm>
            <a:off x="6698880" y="1917360"/>
            <a:ext cx="3846240" cy="2417760"/>
          </a:xfrm>
          <a:prstGeom prst="rect">
            <a:avLst/>
          </a:prstGeom>
          <a:ln>
            <a:noFill/>
          </a:ln>
        </p:spPr>
      </p:pic>
      <p:sp>
        <p:nvSpPr>
          <p:cNvPr id="1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Bilevel Optimization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7013880" y="1582920"/>
            <a:ext cx="3920760" cy="50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Network Representation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99" name="Chart 9"/>
          <p:cNvGraphicFramePr/>
          <p:nvPr/>
        </p:nvGraphicFramePr>
        <p:xfrm>
          <a:off x="6801480" y="4227840"/>
          <a:ext cx="4704840" cy="212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0" name="CustomShape 3"/>
          <p:cNvSpPr/>
          <p:nvPr/>
        </p:nvSpPr>
        <p:spPr>
          <a:xfrm>
            <a:off x="838080" y="1825560"/>
            <a:ext cx="374328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objective in the upper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maximizes flow from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establish edges.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Agents objective in the lower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Agents maximize flow from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using the edges defined by the system in the previous round.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Content Placeholder 9" descr=""/>
          <p:cNvPicPr/>
          <p:nvPr/>
        </p:nvPicPr>
        <p:blipFill>
          <a:blip r:embed="rId1"/>
          <a:stretch/>
        </p:blipFill>
        <p:spPr>
          <a:xfrm>
            <a:off x="6356160" y="1607400"/>
            <a:ext cx="5801400" cy="4350960"/>
          </a:xfrm>
          <a:prstGeom prst="rect">
            <a:avLst/>
          </a:prstGeom>
          <a:ln>
            <a:noFill/>
          </a:ln>
        </p:spPr>
      </p:pic>
      <p:sp>
        <p:nvSpPr>
          <p:cNvPr id="202" name="TextShape 1"/>
          <p:cNvSpPr txBox="1"/>
          <p:nvPr/>
        </p:nvSpPr>
        <p:spPr>
          <a:xfrm>
            <a:off x="838080" y="1371600"/>
            <a:ext cx="10515240" cy="4804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Alignment of the system vs. agent’s preferences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level optimization model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Faster run time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Heuristic (Projection method)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4" name="Picture 4" descr=""/>
          <p:cNvPicPr/>
          <p:nvPr/>
        </p:nvPicPr>
        <p:blipFill>
          <a:blip r:embed="rId2"/>
          <a:stretch/>
        </p:blipFill>
        <p:spPr>
          <a:xfrm>
            <a:off x="1271160" y="4753080"/>
            <a:ext cx="1560600" cy="1405080"/>
          </a:xfrm>
          <a:prstGeom prst="rect">
            <a:avLst/>
          </a:prstGeom>
          <a:ln>
            <a:noFill/>
          </a:ln>
        </p:spPr>
      </p:pic>
      <p:sp>
        <p:nvSpPr>
          <p:cNvPr id="205" name="CustomShape 3"/>
          <p:cNvSpPr/>
          <p:nvPr/>
        </p:nvSpPr>
        <p:spPr>
          <a:xfrm rot="19174800">
            <a:off x="1027800" y="4995000"/>
            <a:ext cx="5101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 rot="19174800">
            <a:off x="1027800" y="4995000"/>
            <a:ext cx="510120" cy="369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1564200" y="6067080"/>
            <a:ext cx="250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6"/>
          <p:cNvSpPr/>
          <p:nvPr/>
        </p:nvSpPr>
        <p:spPr>
          <a:xfrm>
            <a:off x="1564200" y="6067080"/>
            <a:ext cx="250920" cy="369000"/>
          </a:xfrm>
          <a:prstGeom prst="rect">
            <a:avLst/>
          </a:prstGeom>
          <a:blipFill>
            <a:blip r:embed="rId4"/>
            <a:stretch>
              <a:fillRect l="0" t="-6506" r="-46259" b="-650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7"/>
          <p:cNvSpPr/>
          <p:nvPr/>
        </p:nvSpPr>
        <p:spPr>
          <a:xfrm>
            <a:off x="3048120" y="2784240"/>
            <a:ext cx="6095520" cy="11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8"/>
          <p:cNvSpPr/>
          <p:nvPr/>
        </p:nvSpPr>
        <p:spPr>
          <a:xfrm rot="5400000">
            <a:off x="4019040" y="3477240"/>
            <a:ext cx="1341000" cy="1937880"/>
          </a:xfrm>
          <a:prstGeom prst="ellipse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9"/>
          <p:cNvSpPr/>
          <p:nvPr/>
        </p:nvSpPr>
        <p:spPr>
          <a:xfrm>
            <a:off x="4689360" y="5117040"/>
            <a:ext cx="10080" cy="53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0"/>
          <p:cNvSpPr/>
          <p:nvPr/>
        </p:nvSpPr>
        <p:spPr>
          <a:xfrm>
            <a:off x="4018680" y="3853800"/>
            <a:ext cx="1229400" cy="5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1"/>
          <p:cNvSpPr/>
          <p:nvPr/>
        </p:nvSpPr>
        <p:spPr>
          <a:xfrm>
            <a:off x="4018680" y="3853800"/>
            <a:ext cx="1229400" cy="55224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2"/>
          <p:cNvSpPr/>
          <p:nvPr/>
        </p:nvSpPr>
        <p:spPr>
          <a:xfrm>
            <a:off x="4053240" y="4529520"/>
            <a:ext cx="1229400" cy="5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3"/>
          <p:cNvSpPr/>
          <p:nvPr/>
        </p:nvSpPr>
        <p:spPr>
          <a:xfrm>
            <a:off x="4053240" y="4529520"/>
            <a:ext cx="1229400" cy="55224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Picture 3" descr=""/>
          <p:cNvPicPr/>
          <p:nvPr/>
        </p:nvPicPr>
        <p:blipFill>
          <a:blip r:embed="rId7"/>
          <a:stretch/>
        </p:blipFill>
        <p:spPr>
          <a:xfrm>
            <a:off x="881280" y="3485520"/>
            <a:ext cx="1569240" cy="621000"/>
          </a:xfrm>
          <a:prstGeom prst="rect">
            <a:avLst/>
          </a:prstGeom>
          <a:ln>
            <a:noFill/>
          </a:ln>
        </p:spPr>
      </p:pic>
      <p:sp>
        <p:nvSpPr>
          <p:cNvPr id="217" name="CustomShape 14"/>
          <p:cNvSpPr/>
          <p:nvPr/>
        </p:nvSpPr>
        <p:spPr>
          <a:xfrm>
            <a:off x="4004280" y="5653800"/>
            <a:ext cx="1391040" cy="5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5"/>
          <p:cNvSpPr/>
          <p:nvPr/>
        </p:nvSpPr>
        <p:spPr>
          <a:xfrm>
            <a:off x="4004280" y="5653800"/>
            <a:ext cx="1391040" cy="55224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16"/>
          <p:cNvSpPr/>
          <p:nvPr/>
        </p:nvSpPr>
        <p:spPr>
          <a:xfrm>
            <a:off x="2443320" y="5737680"/>
            <a:ext cx="250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7"/>
          <p:cNvSpPr/>
          <p:nvPr/>
        </p:nvSpPr>
        <p:spPr>
          <a:xfrm>
            <a:off x="2443320" y="5737680"/>
            <a:ext cx="250920" cy="369000"/>
          </a:xfrm>
          <a:prstGeom prst="rect">
            <a:avLst/>
          </a:prstGeom>
          <a:blipFill>
            <a:blip r:embed="rId9"/>
            <a:stretch>
              <a:fillRect l="0" t="-6545" r="-36497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8"/>
          <p:cNvSpPr/>
          <p:nvPr/>
        </p:nvSpPr>
        <p:spPr>
          <a:xfrm>
            <a:off x="1271160" y="3924720"/>
            <a:ext cx="250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9"/>
          <p:cNvSpPr/>
          <p:nvPr/>
        </p:nvSpPr>
        <p:spPr>
          <a:xfrm>
            <a:off x="1271160" y="3924720"/>
            <a:ext cx="250920" cy="369000"/>
          </a:xfrm>
          <a:prstGeom prst="rect">
            <a:avLst/>
          </a:prstGeom>
          <a:blipFill>
            <a:blip r:embed="rId10"/>
            <a:stretch>
              <a:fillRect l="0" t="-6602" r="-43843" b="-660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0"/>
          <p:cNvSpPr/>
          <p:nvPr/>
        </p:nvSpPr>
        <p:spPr>
          <a:xfrm>
            <a:off x="2342160" y="3601080"/>
            <a:ext cx="2509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1"/>
          <p:cNvSpPr/>
          <p:nvPr/>
        </p:nvSpPr>
        <p:spPr>
          <a:xfrm>
            <a:off x="2342160" y="3601080"/>
            <a:ext cx="250920" cy="369000"/>
          </a:xfrm>
          <a:prstGeom prst="rect">
            <a:avLst/>
          </a:prstGeom>
          <a:blipFill>
            <a:blip r:embed="rId11"/>
            <a:stretch>
              <a:fillRect l="0" t="-6648" r="-36497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2"/>
          <p:cNvSpPr/>
          <p:nvPr/>
        </p:nvSpPr>
        <p:spPr>
          <a:xfrm rot="20446200">
            <a:off x="1792800" y="3248640"/>
            <a:ext cx="5101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3"/>
          <p:cNvSpPr/>
          <p:nvPr/>
        </p:nvSpPr>
        <p:spPr>
          <a:xfrm rot="20446200">
            <a:off x="1792800" y="3248640"/>
            <a:ext cx="510120" cy="36900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4"/>
          <p:cNvSpPr/>
          <p:nvPr/>
        </p:nvSpPr>
        <p:spPr>
          <a:xfrm>
            <a:off x="7926480" y="5794560"/>
            <a:ext cx="2972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Near optimal (System)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inconsistencies (user)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5"/>
          <p:cNvSpPr/>
          <p:nvPr/>
        </p:nvSpPr>
        <p:spPr>
          <a:xfrm>
            <a:off x="3406680" y="3138120"/>
            <a:ext cx="22863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6"/>
          <p:cNvSpPr/>
          <p:nvPr/>
        </p:nvSpPr>
        <p:spPr>
          <a:xfrm>
            <a:off x="3406680" y="3138120"/>
            <a:ext cx="2286360" cy="461160"/>
          </a:xfrm>
          <a:prstGeom prst="rect">
            <a:avLst/>
          </a:prstGeom>
          <a:blipFill>
            <a:blip r:embed="rId13"/>
            <a:stretch>
              <a:fillRect l="0" t="-2624" r="0" b="-1574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63480" y="165600"/>
            <a:ext cx="9142200" cy="12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New “Greedy” Assignment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09120" y="1604520"/>
            <a:ext cx="109710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Alternative to Bilevel Optimization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Trying a new algorithm, much like Gale Shapley, but where pick order is based on which user has the highest (or lowest) combined “desirability” as ranked by the system.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Desirability”: sum of system utilities for a user.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Allows for one to one and many to many matchings.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Fundamentally different from Gale Shapley because match stability is not a concern.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99480" y="267120"/>
            <a:ext cx="9142560" cy="8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to Many Matching Example (New Algorithm)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09120" y="1604520"/>
            <a:ext cx="5353560" cy="39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matrix (systems: E, F, G, H):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F G H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[3 2 2 2]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[4 3 4 3]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[2 4 1 1]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[1 1 3 4]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Desirability based on user matrix: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[10, 8, 11, 11]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6231240" y="1604520"/>
            <a:ext cx="5353560" cy="51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Matrix (users: A,B,C,D):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F G H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[3 1 4 2]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[4 2 1 3]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[1 4 2 3]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[2 1 4 3]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 Matrix (m=2):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F G H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[1 1 0 0]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[0 0 1 1]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[1 1 0 0]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[0 0 1 1]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Utility = 25, User Utility = 20</a:t>
            </a:r>
            <a:endParaRPr b="0" lang="en-US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Application>LibreOffice/5.1.4.2$Linux_X86_64 LibreOffice_project/10m0$Build-2</Application>
  <Words>297</Words>
  <Paragraphs>103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2016-12-05T16:30:20Z</dcterms:created>
  <dc:creator>ISE</dc:creator>
  <dc:description/>
  <dc:language>en-US</dc:language>
  <cp:lastModifiedBy/>
  <dcterms:modified xsi:type="dcterms:W3CDTF">2016-12-06T10:59:37Z</dcterms:modified>
  <cp:revision>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