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wmf" ContentType="image/x-wmf"/>
  <Override PartName="/ppt/media/image27.png" ContentType="image/png"/>
  <Override PartName="/ppt/media/image26.png" ContentType="image/png"/>
  <Override PartName="/ppt/media/image25.png" ContentType="image/png"/>
  <Override PartName="/ppt/media/image34.jpeg" ContentType="image/jpeg"/>
  <Override PartName="/ppt/media/image24.png" ContentType="image/png"/>
  <Override PartName="/ppt/media/image9.wmf" ContentType="image/x-wmf"/>
  <Override PartName="/ppt/media/image10.wmf" ContentType="image/x-wmf"/>
  <Override PartName="/ppt/media/image23.png" ContentType="image/png"/>
  <Override PartName="/ppt/media/image8.png" ContentType="image/png"/>
  <Override PartName="/ppt/media/image7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22.wmf" ContentType="image/x-wmf"/>
  <Override PartName="/ppt/media/image3.png" ContentType="image/png"/>
  <Override PartName="/ppt/media/image4.png" ContentType="image/png"/>
  <Override PartName="/ppt/media/image11.wmf" ContentType="image/x-wmf"/>
  <Override PartName="/ppt/media/image12.jpeg" ContentType="image/jpeg"/>
  <Override PartName="/ppt/media/image33.png" ContentType="image/png"/>
  <Override PartName="/ppt/media/image19.wmf" ContentType="image/x-wmf"/>
  <Override PartName="/ppt/media/image13.wmf" ContentType="image/x-wmf"/>
  <Override PartName="/ppt/media/image14.wmf" ContentType="image/x-wmf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charts/chart61.xml" ContentType="application/vnd.openxmlformats-officedocument.drawingml.chart+xml"/>
  <Override PartName="/ppt/charts/chart60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Averge Run Time</a:t>
            </a:r>
          </a:p>
        </c:rich>
      </c:tx>
      <c:layout>
        <c:manualLayout>
          <c:xMode val="edge"/>
          <c:yMode val="edge"/>
          <c:x val="0.720330553217538"/>
          <c:y val="0.108076009501188"/>
        </c:manualLayout>
      </c:layout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Bilevel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Pt>
            <c:idx val="0"/>
            <c:spPr>
              <a:solidFill>
                <a:srgbClr val="004586">
                  <a:alpha val="-17698000"/>
                </a:srgbClr>
              </a:solidFill>
              <a:ln w="640728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6022292400">
                <a:noFill/>
              </a:ln>
            </c:spPr>
          </c:dPt>
          <c:dPt>
            <c:idx val="2"/>
            <c:spPr>
              <a:solidFill>
                <a:srgbClr val="ffd320"/>
              </a:solidFill>
              <a:ln w="6035662080">
                <a:noFill/>
              </a:ln>
            </c:spPr>
          </c:dPt>
          <c:dPt>
            <c:idx val="3"/>
            <c:spPr>
              <a:solidFill>
                <a:srgbClr val="579d1c">
                  <a:alpha val="-1446784704"/>
                </a:srgbClr>
              </a:solidFill>
              <a:ln w="2067066720">
                <a:noFill/>
              </a:ln>
            </c:spPr>
          </c:dPt>
          <c:dPt>
            <c:idx val="4"/>
            <c:spPr>
              <a:solidFill>
                <a:srgbClr val="7e0021"/>
              </a:solidFill>
              <a:ln w="2972724840">
                <a:noFill/>
              </a:ln>
            </c:spPr>
          </c:dPt>
          <c:dPt>
            <c:idx val="5"/>
            <c:spPr>
              <a:solidFill>
                <a:srgbClr val="83caff">
                  <a:alpha val="-47148408"/>
                </a:srgbClr>
              </a:solidFill>
              <a:ln w="3109385880">
                <a:noFill/>
              </a:ln>
            </c:spPr>
          </c:dPt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0.189</c:v>
                </c:pt>
                <c:pt idx="1">
                  <c:v>0.713</c:v>
                </c:pt>
                <c:pt idx="2">
                  <c:v>3.352</c:v>
                </c:pt>
                <c:pt idx="3">
                  <c:v>5.671</c:v>
                </c:pt>
                <c:pt idx="4">
                  <c:v>36.033</c:v>
                </c:pt>
                <c:pt idx="5">
                  <c:v>91.387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7780351"/>
        <c:axId val="95560709"/>
      </c:lineChart>
      <c:catAx>
        <c:axId val="37780351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95560709"/>
        <c:crosses val="autoZero"/>
        <c:auto val="1"/>
        <c:lblAlgn val="ctr"/>
        <c:lblOffset val="100"/>
      </c:catAx>
      <c:valAx>
        <c:axId val="95560709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37780351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Averge Run Time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Bilevel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0.189</c:v>
                </c:pt>
                <c:pt idx="1">
                  <c:v>0.713</c:v>
                </c:pt>
                <c:pt idx="2">
                  <c:v>3.352</c:v>
                </c:pt>
                <c:pt idx="3">
                  <c:v>5.671</c:v>
                </c:pt>
                <c:pt idx="4">
                  <c:v>36.033</c:v>
                </c:pt>
                <c:pt idx="5">
                  <c:v>91.387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Projection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0.161</c:v>
                </c:pt>
                <c:pt idx="1">
                  <c:v>0.1622</c:v>
                </c:pt>
                <c:pt idx="2">
                  <c:v>0.1665</c:v>
                </c:pt>
                <c:pt idx="3">
                  <c:v>0.1708</c:v>
                </c:pt>
                <c:pt idx="4">
                  <c:v>0.2099</c:v>
                </c:pt>
                <c:pt idx="5">
                  <c:v>0.52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8295031"/>
        <c:axId val="54356556"/>
      </c:lineChart>
      <c:catAx>
        <c:axId val="18295031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54356556"/>
        <c:crosses val="autoZero"/>
        <c:auto val="1"/>
        <c:lblAlgn val="ctr"/>
        <c:lblOffset val="100"/>
      </c:catAx>
      <c:valAx>
        <c:axId val="5435655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18295031"/>
        <c:crosses val="autoZero"/>
        <c:crossBetween val="midCat"/>
      </c:val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20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chart" Target="../charts/chart61.xm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png"/><Relationship Id="rId3" Type="http://schemas.openxmlformats.org/officeDocument/2006/relationships/chart" Target="../charts/chart60.xm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wmf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wmf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Recommender Systems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with capacity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Group: </a:t>
            </a:r>
            <a:r>
              <a:rPr b="1" lang="en-US" sz="60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Marava2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523880" y="38257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CSCI 4110/6110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Seyed Shahab Mofidi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 Maraviglia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Fall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Content Placeholder 9" descr=""/>
          <p:cNvPicPr/>
          <p:nvPr/>
        </p:nvPicPr>
        <p:blipFill>
          <a:blip r:embed="rId1"/>
          <a:stretch/>
        </p:blipFill>
        <p:spPr>
          <a:xfrm>
            <a:off x="6095880" y="1256760"/>
            <a:ext cx="5801040" cy="435060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Computationally efficient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Near optimal (System)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Some inconsistencies (user)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7" name="Chart 11"/>
          <p:cNvGraphicFramePr/>
          <p:nvPr/>
        </p:nvGraphicFramePr>
        <p:xfrm>
          <a:off x="1114560" y="3633840"/>
          <a:ext cx="4704480" cy="212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63480" y="165600"/>
            <a:ext cx="914220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“Greedy” Assignment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09120" y="1604520"/>
            <a:ext cx="109710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Alternative to Bilevel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Trying a new algorithm, much like Gale Shapley, but where pick order is based on which user has the highest (or lowest) combined “desirability” as ranked by the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Desirability”: sum of system utilities for a user.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Allows for one to one and many to many matchings.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Fundamentally different from Gale Shapley because match stability is not a concern.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99480" y="267120"/>
            <a:ext cx="914256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to Many Matching Example (New Algorithm)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9120" y="1604520"/>
            <a:ext cx="535356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matrix (systems: E, F, G, H):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2 2 2]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3 4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[2 4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[1 1 3 4]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Desirability based on user matrix: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[10, 8, 11, 11]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231240" y="1604520"/>
            <a:ext cx="5353560" cy="51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Matrix (users: A,B,C,D):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1 4 2]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2 1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4 2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[2 1 4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Matrix (m=2):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[1 1 0 0]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[0 0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1 0 0]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[0 0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Utility = 25, User Utility = 20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50080" y="264600"/>
            <a:ext cx="1078848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Gale Shapley Many to Many Matching Extension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09120" y="1604520"/>
            <a:ext cx="10820880" cy="46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like one to one matching, but each iteration try to find as many matches as we are looking for.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system tries to match to a user that already has the max matches, remove the system that has the lowest utility that the current one beats (if one exists).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this approach, a complete many to many matching may not exist for any two given matrices.  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48640" y="356040"/>
            <a:ext cx="1115568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to Many Matching Example (Gale Shapley)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09120" y="1604520"/>
            <a:ext cx="5334480" cy="46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matrix (systems: E, F, G, H):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2 2 2]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3 4 3]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[2 4 1 1]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[1 1 3 4]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(systems are proposers):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Iter. 1: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→ B, 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→ C, B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→ D, 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→ D, B (removes B’s match to F)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Iter. 2: F is left without 2 matches.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217920" y="1371600"/>
            <a:ext cx="5486400" cy="525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Matrix (users: A,B,C,D):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1 4 2]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2 1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4 2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[2 1 4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Matrix (m=2):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[1 0 1 0]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[1 0 0 1]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[0 1 0 0]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[0 0 1 1]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Utility = 23, User Utility = 25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09120" y="274320"/>
            <a:ext cx="1045512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Comparison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09120" y="1604520"/>
            <a:ext cx="10455120" cy="470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457200" y="1604520"/>
            <a:ext cx="10607040" cy="36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6" descr=""/>
          <p:cNvPicPr/>
          <p:nvPr/>
        </p:nvPicPr>
        <p:blipFill>
          <a:blip r:embed="rId1"/>
          <a:stretch/>
        </p:blipFill>
        <p:spPr>
          <a:xfrm>
            <a:off x="5803560" y="893160"/>
            <a:ext cx="3319200" cy="5283360"/>
          </a:xfrm>
          <a:prstGeom prst="rect">
            <a:avLst/>
          </a:prstGeom>
          <a:ln>
            <a:noFill/>
          </a:ln>
        </p:spPr>
      </p:pic>
      <p:pic>
        <p:nvPicPr>
          <p:cNvPr id="146" name="Picture 7" descr=""/>
          <p:cNvPicPr/>
          <p:nvPr/>
        </p:nvPicPr>
        <p:blipFill>
          <a:blip r:embed="rId2"/>
          <a:stretch/>
        </p:blipFill>
        <p:spPr>
          <a:xfrm>
            <a:off x="5803560" y="893160"/>
            <a:ext cx="3319200" cy="52833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51962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Project Assignment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Assignment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Group Happy   (First Choice)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Others, well, partially satisfied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3"/>
          <a:stretch/>
        </p:blipFill>
        <p:spPr>
          <a:xfrm>
            <a:off x="5803560" y="893160"/>
            <a:ext cx="3319200" cy="5283360"/>
          </a:xfrm>
          <a:prstGeom prst="rect">
            <a:avLst/>
          </a:prstGeom>
          <a:ln>
            <a:noFill/>
          </a:ln>
        </p:spPr>
      </p:pic>
      <p:pic>
        <p:nvPicPr>
          <p:cNvPr id="150" name="Content Placeholder 3" descr=""/>
          <p:cNvPicPr/>
          <p:nvPr/>
        </p:nvPicPr>
        <p:blipFill>
          <a:blip r:embed="rId4"/>
          <a:stretch/>
        </p:blipFill>
        <p:spPr>
          <a:xfrm>
            <a:off x="10236240" y="1761840"/>
            <a:ext cx="889560" cy="127116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10018440" y="993240"/>
            <a:ext cx="13251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Intervention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9637560" y="4113000"/>
            <a:ext cx="2087280" cy="17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Better: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Same: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Worse: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825560"/>
            <a:ext cx="3966840" cy="20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preferences are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preferences are also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9" descr=""/>
          <p:cNvPicPr/>
          <p:nvPr/>
        </p:nvPicPr>
        <p:blipFill>
          <a:blip r:embed="rId1"/>
          <a:stretch/>
        </p:blipFill>
        <p:spPr>
          <a:xfrm>
            <a:off x="4446000" y="785520"/>
            <a:ext cx="3299400" cy="52995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8727120" y="2141640"/>
            <a:ext cx="1958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Central 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Personalized 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696880" y="4603680"/>
            <a:ext cx="24735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the best recommendation set for each user? Given system and users preferences.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688600" y="4234320"/>
            <a:ext cx="2664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Research Question: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 flipH="1" flipV="1">
            <a:off x="7682040" y="1913400"/>
            <a:ext cx="95004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 flipH="1">
            <a:off x="7682040" y="2631600"/>
            <a:ext cx="950040" cy="16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 flipH="1">
            <a:off x="7745400" y="2905920"/>
            <a:ext cx="941760" cy="15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658800" y="5023440"/>
            <a:ext cx="579888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Agents have discretion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faces duplicates and rejections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Similarities 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Matching Theory (two-sided)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Deferred acceptance algorithm (Gale and Shapely, 1962)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Boston mechanism (Roth, 1991)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Stability constraint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Strategy proofness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Ordinal preferences of agents are given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systematic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Similarities 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Classical Assignment problem (one-sided)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Optimal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System’s benefit (cost) is the only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Benefits associated with assignments of alternatives to agents are given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Agent’s preferences are not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Capacity (budget) constraints exist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Recommender systems 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Classical Assignment problem (one-sided)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Improving agent’s utilities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predictions of cardinal preferences of agents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capacity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System’s benefit (cost) is the only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Maximizing social welfare is the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6" descr=""/>
          <p:cNvPicPr/>
          <p:nvPr/>
        </p:nvPicPr>
        <p:blipFill>
          <a:blip r:embed="rId1"/>
          <a:stretch/>
        </p:blipFill>
        <p:spPr>
          <a:xfrm>
            <a:off x="4324320" y="763920"/>
            <a:ext cx="3335400" cy="532080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657000" y="1580040"/>
            <a:ext cx="367632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 sets for each user? Given system and users preferences.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703360" y="2124720"/>
            <a:ext cx="1958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Central 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Personalized 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 flipH="1" flipV="1">
            <a:off x="7590600" y="1913400"/>
            <a:ext cx="95004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 flipH="1">
            <a:off x="7590600" y="2631600"/>
            <a:ext cx="950040" cy="16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 flipH="1">
            <a:off x="7653960" y="2905920"/>
            <a:ext cx="941760" cy="15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4334400" y="3889800"/>
            <a:ext cx="193644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4334400" y="3889800"/>
            <a:ext cx="1936440" cy="244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8601840" y="3889800"/>
            <a:ext cx="192708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9"/>
          <p:cNvSpPr/>
          <p:nvPr/>
        </p:nvSpPr>
        <p:spPr>
          <a:xfrm>
            <a:off x="8601840" y="3889800"/>
            <a:ext cx="1927080" cy="24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767520" y="5324760"/>
            <a:ext cx="262476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1"/>
          <p:cNvSpPr/>
          <p:nvPr/>
        </p:nvSpPr>
        <p:spPr>
          <a:xfrm>
            <a:off x="767520" y="5324760"/>
            <a:ext cx="2624760" cy="9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993240" y="3584880"/>
            <a:ext cx="160200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3"/>
          <p:cNvSpPr/>
          <p:nvPr/>
        </p:nvSpPr>
        <p:spPr>
          <a:xfrm>
            <a:off x="993240" y="3584880"/>
            <a:ext cx="1602000" cy="11120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1564200" y="321552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 rot="5400000">
            <a:off x="2207160" y="395856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1861560" y="499860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 rot="5400000">
            <a:off x="2988720" y="564948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8"/>
          <p:cNvSpPr/>
          <p:nvPr/>
        </p:nvSpPr>
        <p:spPr>
          <a:xfrm>
            <a:off x="9302400" y="356184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9"/>
          <p:cNvSpPr/>
          <p:nvPr/>
        </p:nvSpPr>
        <p:spPr>
          <a:xfrm rot="5400000">
            <a:off x="10148760" y="493128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5033880" y="3561840"/>
            <a:ext cx="852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2"/>
          <p:cNvSpPr/>
          <p:nvPr/>
        </p:nvSpPr>
        <p:spPr>
          <a:xfrm rot="5400000">
            <a:off x="5875560" y="500040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4" descr=""/>
          <p:cNvPicPr/>
          <p:nvPr/>
        </p:nvPicPr>
        <p:blipFill>
          <a:blip r:embed="rId1"/>
          <a:stretch/>
        </p:blipFill>
        <p:spPr>
          <a:xfrm>
            <a:off x="6698880" y="1917360"/>
            <a:ext cx="3845880" cy="2417400"/>
          </a:xfrm>
          <a:prstGeom prst="rect">
            <a:avLst/>
          </a:prstGeom>
          <a:ln>
            <a:noFill/>
          </a:ln>
        </p:spPr>
      </p:pic>
      <p:pic>
        <p:nvPicPr>
          <p:cNvPr id="193" name="Picture 5" descr=""/>
          <p:cNvPicPr/>
          <p:nvPr/>
        </p:nvPicPr>
        <p:blipFill>
          <a:blip r:embed="rId2"/>
          <a:stretch/>
        </p:blipFill>
        <p:spPr>
          <a:xfrm>
            <a:off x="1088280" y="1921680"/>
            <a:ext cx="3513600" cy="442764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Bilevel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013880" y="1582920"/>
            <a:ext cx="392040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6" name="Chart 9"/>
          <p:cNvGraphicFramePr/>
          <p:nvPr/>
        </p:nvGraphicFramePr>
        <p:xfrm>
          <a:off x="6801480" y="4227840"/>
          <a:ext cx="4704480" cy="212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Capture the concept of allignment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preferences vs. User preferences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Heuristic (single level)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4" descr=""/>
          <p:cNvPicPr/>
          <p:nvPr/>
        </p:nvPicPr>
        <p:blipFill>
          <a:blip r:embed="rId2"/>
          <a:stretch/>
        </p:blipFill>
        <p:spPr>
          <a:xfrm>
            <a:off x="2427120" y="4520880"/>
            <a:ext cx="1818000" cy="163692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 rot="19174800">
            <a:off x="2144520" y="4916160"/>
            <a:ext cx="6912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 rot="19174800">
            <a:off x="2144520" y="4916160"/>
            <a:ext cx="691200" cy="368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2719800" y="601452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>
            <a:off x="2719800" y="6014520"/>
            <a:ext cx="339840" cy="368640"/>
          </a:xfrm>
          <a:prstGeom prst="rect">
            <a:avLst/>
          </a:prstGeom>
          <a:blipFill>
            <a:blip r:embed="rId4"/>
            <a:stretch>
              <a:fillRect l="0" t="-6516" r="-10581" b="-65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3048120" y="2784240"/>
            <a:ext cx="609516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Picture 15" descr=""/>
          <p:cNvPicPr/>
          <p:nvPr/>
        </p:nvPicPr>
        <p:blipFill>
          <a:blip r:embed="rId5"/>
          <a:stretch/>
        </p:blipFill>
        <p:spPr>
          <a:xfrm>
            <a:off x="7797240" y="1618560"/>
            <a:ext cx="3513600" cy="4010760"/>
          </a:xfrm>
          <a:prstGeom prst="rect">
            <a:avLst/>
          </a:prstGeom>
          <a:ln>
            <a:noFill/>
          </a:ln>
        </p:spPr>
      </p:pic>
      <p:sp>
        <p:nvSpPr>
          <p:cNvPr id="207" name="CustomShape 9"/>
          <p:cNvSpPr/>
          <p:nvPr/>
        </p:nvSpPr>
        <p:spPr>
          <a:xfrm>
            <a:off x="4564080" y="3259440"/>
            <a:ext cx="1263600" cy="1826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0"/>
          <p:cNvSpPr/>
          <p:nvPr/>
        </p:nvSpPr>
        <p:spPr>
          <a:xfrm>
            <a:off x="5828400" y="4173120"/>
            <a:ext cx="61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1"/>
          <p:cNvSpPr/>
          <p:nvPr/>
        </p:nvSpPr>
        <p:spPr>
          <a:xfrm>
            <a:off x="4564080" y="3524760"/>
            <a:ext cx="122904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4564080" y="3524760"/>
            <a:ext cx="1229040" cy="5518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4598640" y="4200840"/>
            <a:ext cx="122904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4"/>
          <p:cNvSpPr/>
          <p:nvPr/>
        </p:nvSpPr>
        <p:spPr>
          <a:xfrm>
            <a:off x="4598640" y="4200840"/>
            <a:ext cx="1229040" cy="5518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3" descr=""/>
          <p:cNvPicPr/>
          <p:nvPr/>
        </p:nvPicPr>
        <p:blipFill>
          <a:blip r:embed="rId8"/>
          <a:stretch/>
        </p:blipFill>
        <p:spPr>
          <a:xfrm>
            <a:off x="1219320" y="3449160"/>
            <a:ext cx="1828080" cy="723240"/>
          </a:xfrm>
          <a:prstGeom prst="rect">
            <a:avLst/>
          </a:prstGeom>
          <a:ln>
            <a:noFill/>
          </a:ln>
        </p:spPr>
      </p:pic>
      <p:sp>
        <p:nvSpPr>
          <p:cNvPr id="214" name="CustomShape 15"/>
          <p:cNvSpPr/>
          <p:nvPr/>
        </p:nvSpPr>
        <p:spPr>
          <a:xfrm>
            <a:off x="6449040" y="3896640"/>
            <a:ext cx="1390680" cy="5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6"/>
          <p:cNvSpPr/>
          <p:nvPr/>
        </p:nvSpPr>
        <p:spPr>
          <a:xfrm>
            <a:off x="6449040" y="3896640"/>
            <a:ext cx="1390680" cy="55188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7"/>
          <p:cNvSpPr/>
          <p:nvPr/>
        </p:nvSpPr>
        <p:spPr>
          <a:xfrm>
            <a:off x="3598920" y="568548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8"/>
          <p:cNvSpPr/>
          <p:nvPr/>
        </p:nvSpPr>
        <p:spPr>
          <a:xfrm>
            <a:off x="3598920" y="5685480"/>
            <a:ext cx="339840" cy="368640"/>
          </a:xfrm>
          <a:prstGeom prst="rect">
            <a:avLst/>
          </a:prstGeom>
          <a:blipFill>
            <a:blip r:embed="rId10"/>
            <a:stretch>
              <a:fillRect l="0" t="-6555" r="-6988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9"/>
          <p:cNvSpPr/>
          <p:nvPr/>
        </p:nvSpPr>
        <p:spPr>
          <a:xfrm>
            <a:off x="1609200" y="393876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0"/>
          <p:cNvSpPr/>
          <p:nvPr/>
        </p:nvSpPr>
        <p:spPr>
          <a:xfrm>
            <a:off x="1609200" y="3938760"/>
            <a:ext cx="339840" cy="368640"/>
          </a:xfrm>
          <a:prstGeom prst="rect">
            <a:avLst/>
          </a:prstGeom>
          <a:blipFill>
            <a:blip r:embed="rId11"/>
            <a:stretch>
              <a:fillRect l="0" t="-6421" r="-10581" b="-642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1"/>
          <p:cNvSpPr/>
          <p:nvPr/>
        </p:nvSpPr>
        <p:spPr>
          <a:xfrm>
            <a:off x="2680200" y="3615120"/>
            <a:ext cx="339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2"/>
          <p:cNvSpPr/>
          <p:nvPr/>
        </p:nvSpPr>
        <p:spPr>
          <a:xfrm>
            <a:off x="2680200" y="3615120"/>
            <a:ext cx="339840" cy="368640"/>
          </a:xfrm>
          <a:prstGeom prst="rect">
            <a:avLst/>
          </a:prstGeom>
          <a:blipFill>
            <a:blip r:embed="rId12"/>
            <a:stretch>
              <a:fillRect l="0" t="-6454" r="-5205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 rot="20446200">
            <a:off x="2117160" y="3260160"/>
            <a:ext cx="6912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4"/>
          <p:cNvSpPr/>
          <p:nvPr/>
        </p:nvSpPr>
        <p:spPr>
          <a:xfrm rot="20446200">
            <a:off x="2117160" y="3260160"/>
            <a:ext cx="691200" cy="36864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Application>LibreOffice/5.1.4.2$Linux_X86_64 LibreOffice_project/10m0$Build-2</Application>
  <Words>284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2016-12-05T16:30:20Z</dcterms:created>
  <dc:creator>ISE</dc:creator>
  <dc:description/>
  <dc:language>en-US</dc:language>
  <cp:lastModifiedBy/>
  <dcterms:modified xsi:type="dcterms:W3CDTF">2016-12-06T11:00:32Z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