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buChar char="●"/>
              <a:defRPr/>
            </a:lvl1pPr>
            <a:lvl2pPr lvl="1" algn="ctr">
              <a:spcBef>
                <a:spcPts val="0"/>
              </a:spcBef>
              <a:buChar char="○"/>
              <a:defRPr/>
            </a:lvl2pPr>
            <a:lvl3pPr lvl="2" algn="ctr">
              <a:spcBef>
                <a:spcPts val="0"/>
              </a:spcBef>
              <a:buChar char="■"/>
              <a:defRPr/>
            </a:lvl3pPr>
            <a:lvl4pPr lvl="3" algn="ctr">
              <a:spcBef>
                <a:spcPts val="0"/>
              </a:spcBef>
              <a:buChar char="●"/>
              <a:defRPr/>
            </a:lvl4pPr>
            <a:lvl5pPr lvl="4" algn="ctr">
              <a:spcBef>
                <a:spcPts val="0"/>
              </a:spcBef>
              <a:buChar char="○"/>
              <a:defRPr/>
            </a:lvl5pPr>
            <a:lvl6pPr lvl="5" algn="ctr">
              <a:spcBef>
                <a:spcPts val="0"/>
              </a:spcBef>
              <a:buChar char="■"/>
              <a:defRPr/>
            </a:lvl6pPr>
            <a:lvl7pPr lvl="6" algn="ctr">
              <a:spcBef>
                <a:spcPts val="0"/>
              </a:spcBef>
              <a:buChar char="●"/>
              <a:defRPr/>
            </a:lvl7pPr>
            <a:lvl8pPr lvl="7" algn="ctr">
              <a:spcBef>
                <a:spcPts val="0"/>
              </a:spcBef>
              <a:buChar char="○"/>
              <a:defRPr/>
            </a:lvl8pPr>
            <a:lvl9pPr lvl="8" algn="ctr">
              <a:spcBef>
                <a:spcPts val="0"/>
              </a:spcBef>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buChar char="●"/>
              <a:defRPr sz="12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buChar char="●"/>
              <a:defRPr>
                <a:solidFill>
                  <a:schemeClr val="lt1"/>
                </a:solidFill>
              </a:defRPr>
            </a:lvl1pPr>
            <a:lvl2pPr lvl="1">
              <a:spcBef>
                <a:spcPts val="0"/>
              </a:spcBef>
              <a:buClr>
                <a:schemeClr val="lt1"/>
              </a:buClr>
              <a:buChar char="○"/>
              <a:defRPr>
                <a:solidFill>
                  <a:schemeClr val="lt1"/>
                </a:solidFill>
              </a:defRPr>
            </a:lvl2pPr>
            <a:lvl3pPr lvl="2">
              <a:spcBef>
                <a:spcPts val="0"/>
              </a:spcBef>
              <a:buClr>
                <a:schemeClr val="lt1"/>
              </a:buClr>
              <a:buChar char="■"/>
              <a:defRPr>
                <a:solidFill>
                  <a:schemeClr val="lt1"/>
                </a:solidFill>
              </a:defRPr>
            </a:lvl3pPr>
            <a:lvl4pPr lvl="3">
              <a:spcBef>
                <a:spcPts val="0"/>
              </a:spcBef>
              <a:buClr>
                <a:schemeClr val="lt1"/>
              </a:buClr>
              <a:buChar char="●"/>
              <a:defRPr>
                <a:solidFill>
                  <a:schemeClr val="lt1"/>
                </a:solidFill>
              </a:defRPr>
            </a:lvl4pPr>
            <a:lvl5pPr lvl="4">
              <a:spcBef>
                <a:spcPts val="0"/>
              </a:spcBef>
              <a:buClr>
                <a:schemeClr val="lt1"/>
              </a:buClr>
              <a:buChar char="○"/>
              <a:defRPr>
                <a:solidFill>
                  <a:schemeClr val="lt1"/>
                </a:solidFill>
              </a:defRPr>
            </a:lvl5pPr>
            <a:lvl6pPr lvl="5">
              <a:spcBef>
                <a:spcPts val="0"/>
              </a:spcBef>
              <a:buClr>
                <a:schemeClr val="lt1"/>
              </a:buClr>
              <a:buChar char="■"/>
              <a:defRPr>
                <a:solidFill>
                  <a:schemeClr val="lt1"/>
                </a:solidFill>
              </a:defRPr>
            </a:lvl6pPr>
            <a:lvl7pPr lvl="6">
              <a:spcBef>
                <a:spcPts val="0"/>
              </a:spcBef>
              <a:buClr>
                <a:schemeClr val="lt1"/>
              </a:buClr>
              <a:buChar char="●"/>
              <a:defRPr>
                <a:solidFill>
                  <a:schemeClr val="lt1"/>
                </a:solidFill>
              </a:defRPr>
            </a:lvl7pPr>
            <a:lvl8pPr lvl="7">
              <a:spcBef>
                <a:spcPts val="0"/>
              </a:spcBef>
              <a:buClr>
                <a:schemeClr val="lt1"/>
              </a:buClr>
              <a:buChar char="○"/>
              <a:defRPr>
                <a:solidFill>
                  <a:schemeClr val="lt1"/>
                </a:solidFill>
              </a:defRPr>
            </a:lvl8pPr>
            <a:lvl9pPr lvl="8">
              <a:spcBef>
                <a:spcPts val="0"/>
              </a:spcBef>
              <a:buClr>
                <a:schemeClr val="lt1"/>
              </a:buClr>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Char char="●"/>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Develop, Build, and Test AWS Lambda Python Functions using Docker</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Michael Wehrle - “mDub”</a:t>
            </a:r>
          </a:p>
          <a:p>
            <a:pPr lvl="0">
              <a:spcBef>
                <a:spcPts val="0"/>
              </a:spcBef>
              <a:buNone/>
            </a:pPr>
            <a:r>
              <a:rPr lang="en"/>
              <a:t>Lead Cloud Solutions Engineer - Scripps Networks</a:t>
            </a:r>
          </a:p>
          <a:p>
            <a:pPr lvl="0">
              <a:spcBef>
                <a:spcPts val="0"/>
              </a:spcBef>
              <a:buNone/>
            </a:pPr>
            <a:r>
              <a:t/>
            </a:r>
            <a:endParaRPr/>
          </a:p>
          <a:p>
            <a:pPr lvl="0" rtl="0">
              <a:lnSpc>
                <a:spcPct val="115000"/>
              </a:lnSpc>
              <a:spcBef>
                <a:spcPts val="0"/>
              </a:spcBef>
              <a:spcAft>
                <a:spcPts val="1600"/>
              </a:spcAft>
              <a:buNone/>
            </a:pPr>
            <a:r>
              <a:rPr b="1" lang="en" sz="2400"/>
              <a:t>github.com/sirmdub/pythonLambdaDevWithDocker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Docker for Developers</a:t>
            </a:r>
          </a:p>
        </p:txBody>
      </p:sp>
      <p:sp>
        <p:nvSpPr>
          <p:cNvPr id="117" name="Shape 117"/>
          <p:cNvSpPr txBox="1"/>
          <p:nvPr>
            <p:ph idx="1" type="body"/>
          </p:nvPr>
        </p:nvSpPr>
        <p:spPr>
          <a:xfrm>
            <a:off x="311700" y="1969900"/>
            <a:ext cx="8520600" cy="2598900"/>
          </a:xfrm>
          <a:prstGeom prst="rect">
            <a:avLst/>
          </a:prstGeom>
        </p:spPr>
        <p:txBody>
          <a:bodyPr anchorCtr="0" anchor="t" bIns="91425" lIns="91425" rIns="91425" tIns="91425">
            <a:noAutofit/>
          </a:bodyPr>
          <a:lstStyle/>
          <a:p>
            <a:pPr lvl="0" rtl="0" algn="ctr">
              <a:spcBef>
                <a:spcPts val="0"/>
              </a:spcBef>
              <a:buNone/>
            </a:pPr>
            <a:r>
              <a:rPr lang="en"/>
              <a:t>ANY APP, LANGUAGE, OR STACK</a:t>
            </a:r>
            <a:br>
              <a:rPr lang="en"/>
            </a:br>
            <a:br>
              <a:rPr lang="en"/>
            </a:br>
            <a:r>
              <a:rPr lang="en"/>
              <a:t>Build, test, debug and deploy Linux and Windows Server container apps written in any programming language without risk of incompatibilities or version conflicts.</a:t>
            </a:r>
          </a:p>
        </p:txBody>
      </p:sp>
      <p:pic>
        <p:nvPicPr>
          <p:cNvPr id="118" name="Shape 118"/>
          <p:cNvPicPr preferRelativeResize="0"/>
          <p:nvPr/>
        </p:nvPicPr>
        <p:blipFill>
          <a:blip r:embed="rId3">
            <a:alphaModFix/>
          </a:blip>
          <a:stretch>
            <a:fillRect/>
          </a:stretch>
        </p:blipFill>
        <p:spPr>
          <a:xfrm>
            <a:off x="4305300" y="1284100"/>
            <a:ext cx="533400" cy="68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Docker for Developers</a:t>
            </a:r>
          </a:p>
        </p:txBody>
      </p:sp>
      <p:sp>
        <p:nvSpPr>
          <p:cNvPr id="124" name="Shape 124"/>
          <p:cNvSpPr txBox="1"/>
          <p:nvPr>
            <p:ph idx="1" type="body"/>
          </p:nvPr>
        </p:nvSpPr>
        <p:spPr>
          <a:xfrm>
            <a:off x="311700" y="1557050"/>
            <a:ext cx="8520600" cy="3011700"/>
          </a:xfrm>
          <a:prstGeom prst="rect">
            <a:avLst/>
          </a:prstGeom>
        </p:spPr>
        <p:txBody>
          <a:bodyPr anchorCtr="0" anchor="t" bIns="91425" lIns="91425" rIns="91425" tIns="91425">
            <a:noAutofit/>
          </a:bodyPr>
          <a:lstStyle/>
          <a:p>
            <a:pPr lvl="0" rtl="0" algn="ctr">
              <a:spcBef>
                <a:spcPts val="0"/>
              </a:spcBef>
              <a:buNone/>
            </a:pPr>
            <a:r>
              <a:rPr lang="en"/>
              <a:t>AWESOME DEVELOPER EXPERIENCE</a:t>
            </a:r>
            <a:br>
              <a:rPr lang="en"/>
            </a:br>
            <a:br>
              <a:rPr lang="en"/>
            </a:br>
            <a:r>
              <a:rPr lang="en"/>
              <a:t>Reduce onboarding time by 65%: Quickly build, test and run complex multi-container apps and stop wasting time installing and maintaining software on servers and developer machines. All dependencies run in containers, eliminating “works on my machine” problems.</a:t>
            </a:r>
          </a:p>
          <a:p>
            <a:pPr lvl="0" rtl="0" algn="ctr">
              <a:spcBef>
                <a:spcPts val="0"/>
              </a:spcBef>
              <a:buNone/>
            </a:pPr>
            <a:r>
              <a:rPr lang="en"/>
              <a:t>“</a:t>
            </a:r>
            <a:r>
              <a:rPr b="1" lang="en"/>
              <a:t>anyone with </a:t>
            </a:r>
            <a:r>
              <a:rPr b="1" lang="en" u="sng"/>
              <a:t>Docker</a:t>
            </a:r>
            <a:r>
              <a:rPr b="1" lang="en"/>
              <a:t> and an </a:t>
            </a:r>
            <a:r>
              <a:rPr b="1" lang="en" u="sng"/>
              <a:t>editor</a:t>
            </a:r>
            <a:r>
              <a:rPr b="1" lang="en"/>
              <a:t> installed</a:t>
            </a:r>
            <a:r>
              <a:rPr lang="en"/>
              <a:t>”</a:t>
            </a:r>
          </a:p>
        </p:txBody>
      </p:sp>
      <p:pic>
        <p:nvPicPr>
          <p:cNvPr id="125" name="Shape 125"/>
          <p:cNvPicPr preferRelativeResize="0"/>
          <p:nvPr/>
        </p:nvPicPr>
        <p:blipFill>
          <a:blip r:embed="rId3">
            <a:alphaModFix/>
          </a:blip>
          <a:stretch>
            <a:fillRect/>
          </a:stretch>
        </p:blipFill>
        <p:spPr>
          <a:xfrm>
            <a:off x="4261050" y="1152475"/>
            <a:ext cx="400085" cy="269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Docker for Developers</a:t>
            </a:r>
          </a:p>
        </p:txBody>
      </p:sp>
      <p:sp>
        <p:nvSpPr>
          <p:cNvPr id="131" name="Shape 131"/>
          <p:cNvSpPr txBox="1"/>
          <p:nvPr>
            <p:ph idx="1" type="body"/>
          </p:nvPr>
        </p:nvSpPr>
        <p:spPr>
          <a:xfrm>
            <a:off x="311700" y="1914475"/>
            <a:ext cx="8520600" cy="2654400"/>
          </a:xfrm>
          <a:prstGeom prst="rect">
            <a:avLst/>
          </a:prstGeom>
        </p:spPr>
        <p:txBody>
          <a:bodyPr anchorCtr="0" anchor="t" bIns="91425" lIns="91425" rIns="91425" tIns="91425">
            <a:noAutofit/>
          </a:bodyPr>
          <a:lstStyle/>
          <a:p>
            <a:pPr lvl="0" rtl="0" algn="ctr">
              <a:spcBef>
                <a:spcPts val="0"/>
              </a:spcBef>
              <a:buNone/>
            </a:pPr>
            <a:r>
              <a:rPr lang="en"/>
              <a:t>BUILT-IN CONTAINER ORCHESTRATION</a:t>
            </a:r>
            <a:br>
              <a:rPr lang="en"/>
            </a:br>
            <a:br>
              <a:rPr lang="en"/>
            </a:br>
            <a:r>
              <a:rPr lang="en"/>
              <a:t>Docker comes with built-in swarm clustering that’s easy to configure. Test and debug apps in environments that mimic production with minimal setup.</a:t>
            </a:r>
          </a:p>
        </p:txBody>
      </p:sp>
      <p:pic>
        <p:nvPicPr>
          <p:cNvPr id="132" name="Shape 132"/>
          <p:cNvPicPr preferRelativeResize="0"/>
          <p:nvPr/>
        </p:nvPicPr>
        <p:blipFill>
          <a:blip r:embed="rId3">
            <a:alphaModFix/>
          </a:blip>
          <a:stretch>
            <a:fillRect/>
          </a:stretch>
        </p:blipFill>
        <p:spPr>
          <a:xfrm>
            <a:off x="4171950" y="1152475"/>
            <a:ext cx="800100" cy="76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47450" y="724200"/>
            <a:ext cx="4045200" cy="1710300"/>
          </a:xfrm>
          <a:prstGeom prst="rect">
            <a:avLst/>
          </a:prstGeom>
        </p:spPr>
        <p:txBody>
          <a:bodyPr anchorCtr="0" anchor="b" bIns="91425" lIns="91425" rIns="91425" tIns="91425">
            <a:noAutofit/>
          </a:bodyPr>
          <a:lstStyle/>
          <a:p>
            <a:pPr lvl="0" rtl="0">
              <a:spcBef>
                <a:spcPts val="0"/>
              </a:spcBef>
              <a:buNone/>
            </a:pPr>
            <a:r>
              <a:rPr lang="en"/>
              <a:t>AWS Lambda Development with Python</a:t>
            </a:r>
          </a:p>
        </p:txBody>
      </p:sp>
      <p:pic>
        <p:nvPicPr>
          <p:cNvPr descr="aws-lambda.png" id="138" name="Shape 138"/>
          <p:cNvPicPr preferRelativeResize="0"/>
          <p:nvPr/>
        </p:nvPicPr>
        <p:blipFill>
          <a:blip r:embed="rId3">
            <a:alphaModFix/>
          </a:blip>
          <a:stretch>
            <a:fillRect/>
          </a:stretch>
        </p:blipFill>
        <p:spPr>
          <a:xfrm>
            <a:off x="1233850" y="2372299"/>
            <a:ext cx="2047000" cy="2047000"/>
          </a:xfrm>
          <a:prstGeom prst="rect">
            <a:avLst/>
          </a:prstGeom>
          <a:noFill/>
          <a:ln>
            <a:noFill/>
          </a:ln>
        </p:spPr>
      </p:pic>
      <p:pic>
        <p:nvPicPr>
          <p:cNvPr id="139" name="Shape 139"/>
          <p:cNvPicPr preferRelativeResize="0"/>
          <p:nvPr/>
        </p:nvPicPr>
        <p:blipFill>
          <a:blip r:embed="rId4">
            <a:alphaModFix/>
          </a:blip>
          <a:stretch>
            <a:fillRect/>
          </a:stretch>
        </p:blipFill>
        <p:spPr>
          <a:xfrm>
            <a:off x="6061475" y="161925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AWS Lambda Development with Python</a:t>
            </a:r>
          </a:p>
        </p:txBody>
      </p:sp>
      <p:sp>
        <p:nvSpPr>
          <p:cNvPr id="145" name="Shape 14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Install Python 2.7 and/or 3.6</a:t>
            </a:r>
          </a:p>
          <a:p>
            <a:pPr indent="-228600" lvl="1" marL="914400" rtl="0">
              <a:spcBef>
                <a:spcPts val="0"/>
              </a:spcBef>
              <a:buAutoNum type="alphaLcPeriod"/>
            </a:pPr>
            <a:r>
              <a:rPr lang="en"/>
              <a:t>System default? PATH? Install pyenv?</a:t>
            </a:r>
          </a:p>
          <a:p>
            <a:pPr indent="-228600" lvl="0" marL="457200" rtl="0">
              <a:spcBef>
                <a:spcPts val="0"/>
              </a:spcBef>
              <a:buAutoNum type="arabicPeriod"/>
            </a:pPr>
            <a:r>
              <a:rPr lang="en"/>
              <a:t>Install pip ‘python get-pip.py’</a:t>
            </a:r>
          </a:p>
          <a:p>
            <a:pPr indent="-228600" lvl="1" marL="914400" rtl="0">
              <a:spcBef>
                <a:spcPts val="0"/>
              </a:spcBef>
              <a:buAutoNum type="alphaLcPeriod"/>
            </a:pPr>
            <a:r>
              <a:rPr lang="en"/>
              <a:t>“Be cautious if you're using a Python install that's managed by your operating system or another package manager. get-pip.py does not coordinate with those tools, and may leave your system in an inconsistent state.”</a:t>
            </a:r>
          </a:p>
          <a:p>
            <a:pPr indent="-228600" lvl="0" marL="457200" rtl="0">
              <a:spcBef>
                <a:spcPts val="0"/>
              </a:spcBef>
              <a:buAutoNum type="arabicPeriod"/>
            </a:pPr>
            <a:r>
              <a:rPr lang="en"/>
              <a:t>virtualenv?</a:t>
            </a:r>
          </a:p>
          <a:p>
            <a:pPr indent="-228600" lvl="0" marL="457200" rtl="0">
              <a:spcBef>
                <a:spcPts val="0"/>
              </a:spcBef>
              <a:buAutoNum type="arabicPeriod"/>
            </a:pPr>
            <a:r>
              <a:rPr lang="en"/>
              <a:t>AWS CLI Install (If you want to automate        )</a:t>
            </a:r>
          </a:p>
          <a:p>
            <a:pPr lvl="0" rtl="0">
              <a:spcBef>
                <a:spcPts val="0"/>
              </a:spcBef>
              <a:buNone/>
            </a:pPr>
            <a:r>
              <a:rPr lang="en"/>
              <a:t>OK… I think I’m ready!</a:t>
            </a:r>
          </a:p>
        </p:txBody>
      </p:sp>
      <p:pic>
        <p:nvPicPr>
          <p:cNvPr id="146" name="Shape 146"/>
          <p:cNvPicPr preferRelativeResize="0"/>
          <p:nvPr/>
        </p:nvPicPr>
        <p:blipFill>
          <a:blip r:embed="rId3">
            <a:alphaModFix/>
          </a:blip>
          <a:stretch>
            <a:fillRect/>
          </a:stretch>
        </p:blipFill>
        <p:spPr>
          <a:xfrm>
            <a:off x="4927025" y="3194600"/>
            <a:ext cx="323789" cy="269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ctr">
              <a:spcBef>
                <a:spcPts val="0"/>
              </a:spcBef>
              <a:buNone/>
            </a:pPr>
            <a:r>
              <a:rPr lang="en"/>
              <a:t>AWS Lambda Development with Python</a:t>
            </a: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Write profitable CODE!</a:t>
            </a:r>
          </a:p>
          <a:p>
            <a:pPr indent="-228600" lvl="0" marL="457200" rtl="0">
              <a:spcBef>
                <a:spcPts val="0"/>
              </a:spcBef>
              <a:buAutoNum type="arabicPeriod"/>
            </a:pPr>
            <a:r>
              <a:rPr lang="en"/>
              <a:t>Install dependencies in project dir </a:t>
            </a:r>
          </a:p>
          <a:p>
            <a:pPr indent="-228600" lvl="1" marL="914400" rtl="0">
              <a:spcBef>
                <a:spcPts val="0"/>
              </a:spcBef>
              <a:buAutoNum type="alphaLcPeriod"/>
            </a:pPr>
            <a:r>
              <a:rPr lang="en"/>
              <a:t>pip install -r requirements.txt -t .</a:t>
            </a:r>
          </a:p>
          <a:p>
            <a:pPr indent="-228600" lvl="0" marL="457200" rtl="0">
              <a:spcBef>
                <a:spcPts val="0"/>
              </a:spcBef>
              <a:buAutoNum type="arabicPeriod"/>
            </a:pPr>
            <a:r>
              <a:rPr lang="en"/>
              <a:t>Zip project</a:t>
            </a:r>
          </a:p>
          <a:p>
            <a:pPr indent="-228600" lvl="1" marL="914400" rtl="0">
              <a:spcBef>
                <a:spcPts val="0"/>
              </a:spcBef>
              <a:buAutoNum type="alphaLcPeriod"/>
            </a:pPr>
            <a:r>
              <a:rPr lang="en"/>
              <a:t>zip -r pythonLambdaDevWithDocker.zip . -x *.git* *tests\/* super_secrets.txt</a:t>
            </a:r>
          </a:p>
          <a:p>
            <a:pPr indent="-228600" lvl="0" marL="457200" rtl="0">
              <a:spcBef>
                <a:spcPts val="0"/>
              </a:spcBef>
              <a:buAutoNum type="arabicPeriod"/>
            </a:pPr>
            <a:r>
              <a:rPr lang="en"/>
              <a:t>Deploy to AWS!</a:t>
            </a:r>
          </a:p>
          <a:p>
            <a:pPr indent="-228600" lvl="1" marL="914400" rtl="0">
              <a:spcBef>
                <a:spcPts val="0"/>
              </a:spcBef>
              <a:buAutoNum type="alphaLcPeriod"/>
            </a:pPr>
            <a:r>
              <a:rPr lang="en"/>
              <a:t>AWS Console Point &amp; Click</a:t>
            </a:r>
          </a:p>
          <a:p>
            <a:pPr indent="-228600" lvl="2" marL="1371600" rtl="0">
              <a:spcBef>
                <a:spcPts val="0"/>
              </a:spcBef>
              <a:buAutoNum type="romanLcPeriod"/>
            </a:pPr>
            <a:r>
              <a:rPr lang="en"/>
              <a:t>OR</a:t>
            </a:r>
          </a:p>
          <a:p>
            <a:pPr indent="-228600" lvl="1" marL="914400" rtl="0">
              <a:spcBef>
                <a:spcPts val="0"/>
              </a:spcBef>
              <a:buAutoNum type="alphaLcPeriod"/>
            </a:pPr>
            <a:r>
              <a:rPr lang="en"/>
              <a:t>AWS CLI / API’s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47450" y="724200"/>
            <a:ext cx="4045200" cy="1710300"/>
          </a:xfrm>
          <a:prstGeom prst="rect">
            <a:avLst/>
          </a:prstGeom>
        </p:spPr>
        <p:txBody>
          <a:bodyPr anchorCtr="0" anchor="b" bIns="91425" lIns="91425" rIns="91425" tIns="91425">
            <a:noAutofit/>
          </a:bodyPr>
          <a:lstStyle/>
          <a:p>
            <a:pPr lvl="0" rtl="0">
              <a:spcBef>
                <a:spcPts val="0"/>
              </a:spcBef>
              <a:buNone/>
            </a:pPr>
            <a:r>
              <a:rPr lang="en"/>
              <a:t>AWS Lambda Development with Python + Docker!</a:t>
            </a:r>
          </a:p>
        </p:txBody>
      </p:sp>
      <p:pic>
        <p:nvPicPr>
          <p:cNvPr descr="aws-lambda.png" id="158" name="Shape 158"/>
          <p:cNvPicPr preferRelativeResize="0"/>
          <p:nvPr/>
        </p:nvPicPr>
        <p:blipFill>
          <a:blip r:embed="rId3">
            <a:alphaModFix/>
          </a:blip>
          <a:stretch>
            <a:fillRect/>
          </a:stretch>
        </p:blipFill>
        <p:spPr>
          <a:xfrm>
            <a:off x="1233850" y="2372299"/>
            <a:ext cx="2047000" cy="2047000"/>
          </a:xfrm>
          <a:prstGeom prst="rect">
            <a:avLst/>
          </a:prstGeom>
          <a:noFill/>
          <a:ln>
            <a:noFill/>
          </a:ln>
        </p:spPr>
      </p:pic>
      <p:pic>
        <p:nvPicPr>
          <p:cNvPr id="159" name="Shape 159"/>
          <p:cNvPicPr preferRelativeResize="0"/>
          <p:nvPr/>
        </p:nvPicPr>
        <p:blipFill>
          <a:blip r:embed="rId4">
            <a:alphaModFix/>
          </a:blip>
          <a:stretch>
            <a:fillRect/>
          </a:stretch>
        </p:blipFill>
        <p:spPr>
          <a:xfrm>
            <a:off x="6061475" y="626850"/>
            <a:ext cx="1905000" cy="1905000"/>
          </a:xfrm>
          <a:prstGeom prst="rect">
            <a:avLst/>
          </a:prstGeom>
          <a:noFill/>
          <a:ln>
            <a:noFill/>
          </a:ln>
        </p:spPr>
      </p:pic>
      <p:pic>
        <p:nvPicPr>
          <p:cNvPr id="160" name="Shape 160"/>
          <p:cNvPicPr preferRelativeResize="0"/>
          <p:nvPr/>
        </p:nvPicPr>
        <p:blipFill>
          <a:blip r:embed="rId5">
            <a:alphaModFix/>
          </a:blip>
          <a:stretch>
            <a:fillRect/>
          </a:stretch>
        </p:blipFill>
        <p:spPr>
          <a:xfrm>
            <a:off x="5776062" y="2474862"/>
            <a:ext cx="2475824" cy="1841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 type="subTitle"/>
          </p:nvPr>
        </p:nvSpPr>
        <p:spPr>
          <a:xfrm>
            <a:off x="275750" y="724200"/>
            <a:ext cx="4045200" cy="3989100"/>
          </a:xfrm>
          <a:prstGeom prst="rect">
            <a:avLst/>
          </a:prstGeom>
        </p:spPr>
        <p:txBody>
          <a:bodyPr anchorCtr="0" anchor="t" bIns="91425" lIns="91425" rIns="91425" tIns="91425">
            <a:noAutofit/>
          </a:bodyPr>
          <a:lstStyle/>
          <a:p>
            <a:pPr indent="-342900" lvl="0" marL="457200" rtl="0" algn="l">
              <a:lnSpc>
                <a:spcPct val="115000"/>
              </a:lnSpc>
              <a:spcBef>
                <a:spcPts val="0"/>
              </a:spcBef>
              <a:spcAft>
                <a:spcPts val="1600"/>
              </a:spcAft>
              <a:buClr>
                <a:schemeClr val="accent3"/>
              </a:buClr>
              <a:buSzPct val="100000"/>
              <a:buAutoNum type="arabicPeriod"/>
            </a:pPr>
            <a:r>
              <a:rPr lang="en" sz="1800" strike="sngStrike">
                <a:solidFill>
                  <a:schemeClr val="accent3"/>
                </a:solidFill>
              </a:rPr>
              <a:t>Install Python 2.7 and/or 3.6</a:t>
            </a:r>
          </a:p>
          <a:p>
            <a:pPr indent="-317500" lvl="1" marL="914400" rtl="0" algn="l">
              <a:lnSpc>
                <a:spcPct val="115000"/>
              </a:lnSpc>
              <a:spcBef>
                <a:spcPts val="0"/>
              </a:spcBef>
              <a:spcAft>
                <a:spcPts val="1600"/>
              </a:spcAft>
              <a:buClr>
                <a:schemeClr val="accent3"/>
              </a:buClr>
              <a:buSzPct val="100000"/>
              <a:buAutoNum type="alphaLcPeriod"/>
            </a:pPr>
            <a:r>
              <a:rPr lang="en" sz="1400" strike="sngStrike">
                <a:solidFill>
                  <a:schemeClr val="accent3"/>
                </a:solidFill>
              </a:rPr>
              <a:t>System default? PATH? Install pyenv?</a:t>
            </a:r>
          </a:p>
          <a:p>
            <a:pPr indent="-342900" lvl="0" marL="457200" rtl="0" algn="l">
              <a:lnSpc>
                <a:spcPct val="115000"/>
              </a:lnSpc>
              <a:spcBef>
                <a:spcPts val="0"/>
              </a:spcBef>
              <a:spcAft>
                <a:spcPts val="1600"/>
              </a:spcAft>
              <a:buClr>
                <a:schemeClr val="accent3"/>
              </a:buClr>
              <a:buSzPct val="100000"/>
              <a:buAutoNum type="arabicPeriod"/>
            </a:pPr>
            <a:r>
              <a:rPr lang="en" sz="1800" strike="sngStrike">
                <a:solidFill>
                  <a:schemeClr val="accent3"/>
                </a:solidFill>
              </a:rPr>
              <a:t>Install pip ‘python get-pip.py’</a:t>
            </a:r>
          </a:p>
          <a:p>
            <a:pPr indent="-317500" lvl="1" marL="914400" rtl="0" algn="l">
              <a:lnSpc>
                <a:spcPct val="115000"/>
              </a:lnSpc>
              <a:spcBef>
                <a:spcPts val="0"/>
              </a:spcBef>
              <a:spcAft>
                <a:spcPts val="1600"/>
              </a:spcAft>
              <a:buClr>
                <a:schemeClr val="accent3"/>
              </a:buClr>
              <a:buSzPct val="100000"/>
              <a:buAutoNum type="alphaLcPeriod"/>
            </a:pPr>
            <a:r>
              <a:rPr lang="en" sz="1400" strike="sngStrike">
                <a:solidFill>
                  <a:schemeClr val="accent3"/>
                </a:solidFill>
              </a:rPr>
              <a:t>“Be cautious if you're using a Python install that's managed by your operating system or another package manager. get-pip.py does not coordinate with those tools, and may leave your system in an inconsistent state.”</a:t>
            </a:r>
          </a:p>
          <a:p>
            <a:pPr indent="-342900" lvl="0" marL="457200" rtl="0" algn="l">
              <a:lnSpc>
                <a:spcPct val="115000"/>
              </a:lnSpc>
              <a:spcBef>
                <a:spcPts val="0"/>
              </a:spcBef>
              <a:spcAft>
                <a:spcPts val="1600"/>
              </a:spcAft>
              <a:buClr>
                <a:schemeClr val="accent3"/>
              </a:buClr>
              <a:buSzPct val="100000"/>
              <a:buAutoNum type="arabicPeriod"/>
            </a:pPr>
            <a:r>
              <a:rPr lang="en" sz="1800" strike="sngStrike">
                <a:solidFill>
                  <a:schemeClr val="accent3"/>
                </a:solidFill>
              </a:rPr>
              <a:t>Virtualenv?</a:t>
            </a:r>
          </a:p>
          <a:p>
            <a:pPr indent="-342900" lvl="0" marL="457200" rtl="0" algn="l">
              <a:lnSpc>
                <a:spcPct val="115000"/>
              </a:lnSpc>
              <a:spcBef>
                <a:spcPts val="0"/>
              </a:spcBef>
              <a:spcAft>
                <a:spcPts val="1600"/>
              </a:spcAft>
              <a:buClr>
                <a:schemeClr val="accent3"/>
              </a:buClr>
              <a:buSzPct val="100000"/>
              <a:buAutoNum type="arabicPeriod"/>
            </a:pPr>
            <a:r>
              <a:rPr lang="en" sz="1800">
                <a:solidFill>
                  <a:schemeClr val="accent3"/>
                </a:solidFill>
              </a:rPr>
              <a:t>AWS CLI Install</a:t>
            </a:r>
          </a:p>
        </p:txBody>
      </p:sp>
      <p:sp>
        <p:nvSpPr>
          <p:cNvPr id="166" name="Shape 166"/>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sz="1200"/>
              <a:t>$ cat Dockerfile</a:t>
            </a:r>
            <a:br>
              <a:rPr lang="en" sz="1200"/>
            </a:br>
            <a:r>
              <a:rPr lang="en" sz="1200">
                <a:highlight>
                  <a:srgbClr val="FF9900"/>
                </a:highlight>
              </a:rPr>
              <a:t>FROM python:2-alpine</a:t>
            </a:r>
            <a:br>
              <a:rPr lang="en" sz="1200"/>
            </a:br>
            <a:br>
              <a:rPr lang="en" sz="1200"/>
            </a:br>
            <a:r>
              <a:rPr lang="en" sz="1200"/>
              <a:t>RUN apk add --no-cache zip</a:t>
            </a:r>
            <a:br>
              <a:rPr lang="en" sz="1200"/>
            </a:br>
            <a:br>
              <a:rPr lang="en" sz="1200"/>
            </a:br>
            <a:r>
              <a:rPr lang="en" sz="1200"/>
              <a:t>RUN mkdir -p /usr/src/app</a:t>
            </a:r>
            <a:br>
              <a:rPr lang="en" sz="1200"/>
            </a:br>
            <a:r>
              <a:rPr lang="en" sz="1200"/>
              <a:t>WORKDIR /usr/src/app</a:t>
            </a:r>
            <a:br>
              <a:rPr lang="en" sz="1200"/>
            </a:br>
            <a:br>
              <a:rPr lang="en" sz="1200"/>
            </a:br>
            <a:r>
              <a:rPr lang="en" sz="1200"/>
              <a:t>COPY requirements.txt /usr/src/app</a:t>
            </a:r>
            <a:br>
              <a:rPr lang="en" sz="1200"/>
            </a:br>
            <a:r>
              <a:rPr lang="en" sz="1200"/>
              <a:t>RUN pip install -r requirements.txt -t .</a:t>
            </a:r>
            <a:br>
              <a:rPr lang="en" sz="1200"/>
            </a:br>
            <a:br>
              <a:rPr lang="en" sz="1200"/>
            </a:br>
            <a:r>
              <a:rPr lang="en" sz="1200"/>
              <a:t>COPY . /usr/src/app</a:t>
            </a:r>
            <a:br>
              <a:rPr lang="en" sz="1200"/>
            </a:br>
            <a:r>
              <a:rPr lang="en" sz="1200"/>
              <a:t>RUN chmod +x *.py</a:t>
            </a:r>
            <a:br>
              <a:rPr lang="en" sz="1200"/>
            </a:br>
            <a:br>
              <a:rPr lang="en" sz="1200"/>
            </a:br>
            <a:r>
              <a:rPr lang="en" sz="1200"/>
              <a:t>RUN zip -r pythonLambdaDevWithDocker.zip . -x *.git* *tests\/* aws_secrets.txt</a:t>
            </a:r>
            <a:br>
              <a:rPr lang="en" sz="1200"/>
            </a:br>
            <a:br>
              <a:rPr lang="en" sz="1200"/>
            </a:br>
            <a:r>
              <a:rPr lang="en" sz="1200"/>
              <a:t>ENTRYPOINT [ "python" ]</a:t>
            </a:r>
            <a:br>
              <a:rPr lang="en" sz="1200"/>
            </a:br>
            <a:r>
              <a:rPr lang="en" sz="1200"/>
              <a:t>CMD [ "./run.py" ]</a:t>
            </a:r>
            <a:br>
              <a:rPr lang="en" sz="1200"/>
            </a:b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Which Python would you like?</a:t>
            </a:r>
          </a:p>
        </p:txBody>
      </p:sp>
      <p:sp>
        <p:nvSpPr>
          <p:cNvPr id="172" name="Shape 1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700"/>
              <a:t>3.6.2-slim, 3.6-slim, 3-slim, slim (3.6/jessie/slim/Dockerfile)</a:t>
            </a:r>
            <a:br>
              <a:rPr lang="en" sz="700"/>
            </a:br>
            <a:r>
              <a:rPr lang="en" sz="700"/>
              <a:t>3.6.2-onbuild, 3.6-onbuild, 3-onbuild, onbuild (3.6/jessie/onbuild/Dockerfile)</a:t>
            </a:r>
            <a:br>
              <a:rPr lang="en" sz="700"/>
            </a:br>
            <a:r>
              <a:rPr lang="en" sz="700"/>
              <a:t>3.6.2-alpine3.6, 3.6-alpine3.6, 3-alpine3.6, alpine3.6 (3.6/alpine3.6/Dockerfile)</a:t>
            </a:r>
            <a:br>
              <a:rPr lang="en" sz="700"/>
            </a:br>
            <a:r>
              <a:rPr lang="en" sz="700"/>
              <a:t>3.6.2-alpine3.4, 3.6-alpine3.4, 3-alpine3.4, alpine3.4, 3.6.2-alpine, 3.6-alpine, 3-alpine, alpine (3.6/alpine3.4/Dockerfile)</a:t>
            </a:r>
            <a:br>
              <a:rPr lang="en" sz="700"/>
            </a:br>
            <a:r>
              <a:rPr lang="en" sz="700"/>
              <a:t>3.6.2-windowsservercore, 3.6-windowsservercore, 3-windowsservercore, windowsservercore (3.6/windows/windowsservercore/Dockerfile)</a:t>
            </a:r>
            <a:br>
              <a:rPr lang="en" sz="700"/>
            </a:br>
            <a:r>
              <a:rPr lang="en" sz="700"/>
              <a:t>3.5.3-jessie, 3.5-jessie, 3.5.3, 3.5 (3.5/jessie/Dockerfile)</a:t>
            </a:r>
            <a:br>
              <a:rPr lang="en" sz="700"/>
            </a:br>
            <a:r>
              <a:rPr lang="en" sz="700"/>
              <a:t>3.5.3-slim, 3.5-slim (3.5/jessie/slim/Dockerfile)</a:t>
            </a:r>
            <a:br>
              <a:rPr lang="en" sz="700"/>
            </a:br>
            <a:r>
              <a:rPr lang="en" sz="700"/>
              <a:t>3.5.3-onbuild, 3.5-onbuild (3.5/jessie/onbuild/Dockerfile)</a:t>
            </a:r>
            <a:br>
              <a:rPr lang="en" sz="700"/>
            </a:br>
            <a:r>
              <a:rPr lang="en" sz="700"/>
              <a:t>3.5.3-alpine3.4, 3.5-alpine3.4, 3.5.3-alpine, 3.5-alpine (3.5/alpine3.4/Dockerfile)</a:t>
            </a:r>
            <a:br>
              <a:rPr lang="en" sz="700"/>
            </a:br>
            <a:r>
              <a:rPr lang="en" sz="700"/>
              <a:t>3.5.3-windowsservercore, 3.5-windowsservercore (3.5/windows/windowsservercore/Dockerfile)</a:t>
            </a:r>
            <a:br>
              <a:rPr lang="en" sz="700"/>
            </a:br>
            <a:r>
              <a:rPr lang="en" sz="700"/>
              <a:t>3.4.6-jessie, 3.4-jessie, 3.4.6, 3.4 (3.4/jessie/Dockerfile)</a:t>
            </a:r>
            <a:br>
              <a:rPr lang="en" sz="700"/>
            </a:br>
            <a:r>
              <a:rPr lang="en" sz="700"/>
              <a:t>3.4.6-slim, 3.4-slim (3.4/jessie/slim/Dockerfile)</a:t>
            </a:r>
            <a:br>
              <a:rPr lang="en" sz="700"/>
            </a:br>
            <a:r>
              <a:rPr lang="en" sz="700"/>
              <a:t>3.4.6-onbuild, 3.4-onbuild (3.4/jessie/onbuild/Dockerfile)</a:t>
            </a:r>
            <a:br>
              <a:rPr lang="en" sz="700"/>
            </a:br>
            <a:r>
              <a:rPr lang="en" sz="700"/>
              <a:t>3.4.6-wheezy, 3.4-wheezy (3.4/wheezy/Dockerfile)</a:t>
            </a:r>
            <a:br>
              <a:rPr lang="en" sz="700"/>
            </a:br>
            <a:r>
              <a:rPr lang="en" sz="700"/>
              <a:t>3.4.6-alpine3.4, 3.4-alpine3.4, 3.4.6-alpine, 3.4-alpine (3.4/alpine3.4/Dockerfile)</a:t>
            </a:r>
            <a:br>
              <a:rPr lang="en" sz="700"/>
            </a:br>
            <a:r>
              <a:rPr lang="en" sz="700"/>
              <a:t>3.3.6-jessie, 3.3-jessie, 3.3.6, 3.3 (3.3/jessie/Dockerfile)</a:t>
            </a:r>
            <a:br>
              <a:rPr lang="en" sz="700"/>
            </a:br>
            <a:r>
              <a:rPr lang="en" sz="700"/>
              <a:t>3.3.6-slim, 3.3-slim (3.3/jessie/slim/Dockerfile)</a:t>
            </a:r>
            <a:br>
              <a:rPr lang="en" sz="700"/>
            </a:br>
            <a:r>
              <a:rPr lang="en" sz="700"/>
              <a:t>3.3.6-onbuild, 3.3-onbuild (3.3/jessie/onbuild/Dockerfile)</a:t>
            </a:r>
            <a:br>
              <a:rPr lang="en" sz="700"/>
            </a:br>
            <a:r>
              <a:rPr lang="en" sz="700"/>
              <a:t>3.3.6-wheezy, 3.3-wheezy (3.3/wheezy/Dockerfile)</a:t>
            </a:r>
            <a:br>
              <a:rPr lang="en" sz="700"/>
            </a:br>
            <a:r>
              <a:rPr lang="en" sz="700"/>
              <a:t>3.3.6-alpine3.4, 3.3-alpine3.4, 3.3.6-alpine, 3.3-alpine (3.3/alpine3.4/Dockerfile)</a:t>
            </a:r>
            <a:br>
              <a:rPr lang="en" sz="700"/>
            </a:br>
            <a:r>
              <a:rPr lang="en" sz="700"/>
              <a:t>2.7.13-stretch, 2.7-stretch, 2-stretch (2.7/stretch/Dockerfile)</a:t>
            </a:r>
            <a:br>
              <a:rPr lang="en" sz="700"/>
            </a:br>
            <a:r>
              <a:rPr lang="en" sz="700"/>
              <a:t>2.7.13-jessie, 2.7-jessie, 2-jessie, 2.7.13, 2.7, 2 (2.7/jessie/Dockerfile)</a:t>
            </a:r>
            <a:br>
              <a:rPr lang="en" sz="700"/>
            </a:br>
            <a:r>
              <a:rPr lang="en" sz="700"/>
              <a:t>2.7.13-slim, 2.7-slim, 2-slim (2.7/jessie/slim/Dockerfile)</a:t>
            </a:r>
            <a:br>
              <a:rPr lang="en" sz="700"/>
            </a:br>
            <a:r>
              <a:rPr lang="en" sz="700"/>
              <a:t>2.7.13-onbuild, 2.7-onbuild, 2-onbuild (2.7/jessie/onbuild/Dockerfile)</a:t>
            </a:r>
            <a:br>
              <a:rPr lang="en" sz="700"/>
            </a:br>
            <a:r>
              <a:rPr lang="en" sz="700"/>
              <a:t>2.7.13-wheezy, 2.7-wheezy, 2-wheezy (2.7/wheezy/Dockerfile)</a:t>
            </a:r>
            <a:br>
              <a:rPr lang="en" sz="700"/>
            </a:br>
            <a:r>
              <a:rPr lang="en" sz="700"/>
              <a:t>2.7.13-alpine3.6, 2.7-alpine3.6, 2-alpine3.6 (2.7/alpine3.6/Dockerfile)</a:t>
            </a:r>
            <a:br>
              <a:rPr lang="en" sz="700"/>
            </a:br>
            <a:r>
              <a:rPr lang="en" sz="700"/>
              <a:t>2.7.13-alpine3.4, 2.7-alpine3.4, 2-alpine3.4, 2.7.13-alpine, 2.7-alpine, 2-alpine (2.7/alpine3.4/Dockerfile)</a:t>
            </a:r>
            <a:br>
              <a:rPr lang="en" sz="700"/>
            </a:br>
            <a:r>
              <a:rPr lang="en" sz="700"/>
              <a:t>2.7.13-windowsservercore, 2.7-windowsservercore, 2-windowsservercore (2.7/windows/windowsservercore/Dockerfile)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idx="1" type="subTitle"/>
          </p:nvPr>
        </p:nvSpPr>
        <p:spPr>
          <a:xfrm>
            <a:off x="275750" y="724200"/>
            <a:ext cx="4045200" cy="3989100"/>
          </a:xfrm>
          <a:prstGeom prst="rect">
            <a:avLst/>
          </a:prstGeom>
        </p:spPr>
        <p:txBody>
          <a:bodyPr anchorCtr="0" anchor="t" bIns="91425" lIns="91425" rIns="91425" tIns="91425">
            <a:noAutofit/>
          </a:bodyPr>
          <a:lstStyle/>
          <a:p>
            <a:pPr indent="-342900" lvl="0" marL="457200" rtl="0" algn="l">
              <a:lnSpc>
                <a:spcPct val="115000"/>
              </a:lnSpc>
              <a:spcBef>
                <a:spcPts val="0"/>
              </a:spcBef>
              <a:spcAft>
                <a:spcPts val="1600"/>
              </a:spcAft>
              <a:buClr>
                <a:schemeClr val="accent3"/>
              </a:buClr>
              <a:buSzPct val="100000"/>
              <a:buAutoNum type="arabicPeriod"/>
            </a:pPr>
            <a:r>
              <a:rPr lang="en" sz="1800" strike="sngStrike">
                <a:solidFill>
                  <a:schemeClr val="accent3"/>
                </a:solidFill>
              </a:rPr>
              <a:t>Install Python 2.7 and/or 3.6</a:t>
            </a:r>
          </a:p>
          <a:p>
            <a:pPr indent="-317500" lvl="1" marL="914400" rtl="0" algn="l">
              <a:lnSpc>
                <a:spcPct val="115000"/>
              </a:lnSpc>
              <a:spcBef>
                <a:spcPts val="0"/>
              </a:spcBef>
              <a:spcAft>
                <a:spcPts val="1600"/>
              </a:spcAft>
              <a:buClr>
                <a:schemeClr val="accent3"/>
              </a:buClr>
              <a:buSzPct val="100000"/>
              <a:buAutoNum type="alphaLcPeriod"/>
            </a:pPr>
            <a:r>
              <a:rPr lang="en" sz="1400" strike="sngStrike">
                <a:solidFill>
                  <a:schemeClr val="accent3"/>
                </a:solidFill>
              </a:rPr>
              <a:t>System default? PATH? Install pyenv?</a:t>
            </a:r>
          </a:p>
          <a:p>
            <a:pPr indent="-342900" lvl="0" marL="457200" rtl="0" algn="l">
              <a:lnSpc>
                <a:spcPct val="115000"/>
              </a:lnSpc>
              <a:spcBef>
                <a:spcPts val="0"/>
              </a:spcBef>
              <a:spcAft>
                <a:spcPts val="1600"/>
              </a:spcAft>
              <a:buClr>
                <a:schemeClr val="accent3"/>
              </a:buClr>
              <a:buSzPct val="100000"/>
              <a:buAutoNum type="arabicPeriod"/>
            </a:pPr>
            <a:r>
              <a:rPr lang="en" sz="1800" strike="sngStrike">
                <a:solidFill>
                  <a:schemeClr val="accent3"/>
                </a:solidFill>
              </a:rPr>
              <a:t>Install pip ‘python get-pip.py’</a:t>
            </a:r>
          </a:p>
          <a:p>
            <a:pPr indent="-317500" lvl="1" marL="914400" rtl="0" algn="l">
              <a:lnSpc>
                <a:spcPct val="115000"/>
              </a:lnSpc>
              <a:spcBef>
                <a:spcPts val="0"/>
              </a:spcBef>
              <a:spcAft>
                <a:spcPts val="1600"/>
              </a:spcAft>
              <a:buClr>
                <a:schemeClr val="accent3"/>
              </a:buClr>
              <a:buSzPct val="100000"/>
              <a:buAutoNum type="alphaLcPeriod"/>
            </a:pPr>
            <a:r>
              <a:rPr lang="en" sz="1400" strike="sngStrike">
                <a:solidFill>
                  <a:schemeClr val="accent3"/>
                </a:solidFill>
              </a:rPr>
              <a:t>“Be cautious if you're using a Python install that's managed by your operating system or another package manager. get-pip.py does not coordinate with those tools, and may leave your system in an inconsistent state.”</a:t>
            </a:r>
          </a:p>
          <a:p>
            <a:pPr indent="-342900" lvl="0" marL="457200" rtl="0" algn="l">
              <a:lnSpc>
                <a:spcPct val="115000"/>
              </a:lnSpc>
              <a:spcBef>
                <a:spcPts val="0"/>
              </a:spcBef>
              <a:spcAft>
                <a:spcPts val="1600"/>
              </a:spcAft>
              <a:buClr>
                <a:schemeClr val="accent3"/>
              </a:buClr>
              <a:buSzPct val="100000"/>
              <a:buAutoNum type="arabicPeriod"/>
            </a:pPr>
            <a:r>
              <a:rPr lang="en" sz="1800" strike="sngStrike">
                <a:solidFill>
                  <a:schemeClr val="accent3"/>
                </a:solidFill>
              </a:rPr>
              <a:t>Virtualenv?</a:t>
            </a:r>
          </a:p>
          <a:p>
            <a:pPr indent="-342900" lvl="0" marL="457200" rtl="0" algn="l">
              <a:lnSpc>
                <a:spcPct val="115000"/>
              </a:lnSpc>
              <a:spcBef>
                <a:spcPts val="0"/>
              </a:spcBef>
              <a:spcAft>
                <a:spcPts val="1600"/>
              </a:spcAft>
              <a:buClr>
                <a:schemeClr val="accent3"/>
              </a:buClr>
              <a:buSzPct val="100000"/>
              <a:buAutoNum type="arabicPeriod"/>
            </a:pPr>
            <a:r>
              <a:rPr lang="en" sz="1800" strike="sngStrike">
                <a:solidFill>
                  <a:schemeClr val="accent3"/>
                </a:solidFill>
              </a:rPr>
              <a:t>AWS CLI Install</a:t>
            </a:r>
          </a:p>
        </p:txBody>
      </p:sp>
      <p:sp>
        <p:nvSpPr>
          <p:cNvPr id="178" name="Shape 178"/>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rPr lang="en" sz="1200"/>
              <a:t>$ cat Dockerfile.deploy </a:t>
            </a:r>
            <a:br>
              <a:rPr lang="en" sz="1200"/>
            </a:br>
            <a:r>
              <a:rPr lang="en" sz="1200"/>
              <a:t>FROM python:2-alpine</a:t>
            </a:r>
            <a:br>
              <a:rPr lang="en" sz="1200"/>
            </a:br>
            <a:br>
              <a:rPr lang="en" sz="1200"/>
            </a:br>
            <a:r>
              <a:rPr lang="en" sz="1200">
                <a:highlight>
                  <a:srgbClr val="FF9900"/>
                </a:highlight>
              </a:rPr>
              <a:t>RUN pip install awscli</a:t>
            </a:r>
            <a:br>
              <a:rPr lang="en" sz="1200"/>
            </a:br>
            <a:r>
              <a:rPr lang="en" sz="1200"/>
              <a:t>COPY --from=pldwd:build /usr/src/app/pythonLambdaDevWithDocker.zip /</a:t>
            </a:r>
            <a:br>
              <a:rPr lang="en" sz="1200"/>
            </a:br>
            <a:br>
              <a:rPr lang="en" sz="1200"/>
            </a:br>
            <a:r>
              <a:rPr lang="en" sz="1200"/>
              <a:t>CMD aws lambda update-function-code --function-name pythonLambdaDevWithDocker --zip-file fileb://pythonLambdaDevWithDocker.zip</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26950" y="302725"/>
            <a:ext cx="4045200" cy="1710300"/>
          </a:xfrm>
          <a:prstGeom prst="rect">
            <a:avLst/>
          </a:prstGeom>
        </p:spPr>
        <p:txBody>
          <a:bodyPr anchorCtr="0" anchor="b" bIns="91425" lIns="91425" rIns="91425" tIns="91425">
            <a:noAutofit/>
          </a:bodyPr>
          <a:lstStyle/>
          <a:p>
            <a:pPr lvl="0">
              <a:spcBef>
                <a:spcPts val="0"/>
              </a:spcBef>
              <a:buNone/>
            </a:pPr>
            <a:r>
              <a:rPr lang="en"/>
              <a:t>AWS Lambda</a:t>
            </a:r>
          </a:p>
        </p:txBody>
      </p:sp>
      <p:sp>
        <p:nvSpPr>
          <p:cNvPr id="66" name="Shape 66"/>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a:t>Run code without thinking about servers.</a:t>
            </a:r>
          </a:p>
          <a:p>
            <a:pPr lvl="0">
              <a:spcBef>
                <a:spcPts val="0"/>
              </a:spcBef>
              <a:buNone/>
            </a:pPr>
            <a:br>
              <a:rPr lang="en"/>
            </a:br>
            <a:r>
              <a:rPr lang="en"/>
              <a:t>Pay for only the compute time you consume.</a:t>
            </a:r>
          </a:p>
        </p:txBody>
      </p:sp>
      <p:pic>
        <p:nvPicPr>
          <p:cNvPr descr="aws-lambda.png" id="67" name="Shape 67"/>
          <p:cNvPicPr preferRelativeResize="0"/>
          <p:nvPr/>
        </p:nvPicPr>
        <p:blipFill>
          <a:blip r:embed="rId3">
            <a:alphaModFix/>
          </a:blip>
          <a:stretch>
            <a:fillRect/>
          </a:stretch>
        </p:blipFill>
        <p:spPr>
          <a:xfrm>
            <a:off x="1233850" y="2372299"/>
            <a:ext cx="2047000" cy="2047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subTitle"/>
          </p:nvPr>
        </p:nvSpPr>
        <p:spPr>
          <a:xfrm>
            <a:off x="275750" y="724200"/>
            <a:ext cx="4045200" cy="3989100"/>
          </a:xfrm>
          <a:prstGeom prst="rect">
            <a:avLst/>
          </a:prstGeom>
        </p:spPr>
        <p:txBody>
          <a:bodyPr anchorCtr="0" anchor="t" bIns="91425" lIns="91425" rIns="91425" tIns="91425">
            <a:noAutofit/>
          </a:bodyPr>
          <a:lstStyle/>
          <a:p>
            <a:pPr indent="-342900" lvl="0" marL="457200" rtl="0" algn="l">
              <a:lnSpc>
                <a:spcPct val="115000"/>
              </a:lnSpc>
              <a:spcBef>
                <a:spcPts val="0"/>
              </a:spcBef>
              <a:spcAft>
                <a:spcPts val="1600"/>
              </a:spcAft>
              <a:buClr>
                <a:schemeClr val="accent3"/>
              </a:buClr>
              <a:buSzPct val="100000"/>
              <a:buAutoNum type="arabicPeriod"/>
            </a:pPr>
            <a:r>
              <a:rPr lang="en" sz="1800">
                <a:solidFill>
                  <a:schemeClr val="accent3"/>
                </a:solidFill>
              </a:rPr>
              <a:t>Write profitable CODE!</a:t>
            </a:r>
          </a:p>
          <a:p>
            <a:pPr indent="-342900" lvl="0" marL="457200" rtl="0" algn="l">
              <a:lnSpc>
                <a:spcPct val="115000"/>
              </a:lnSpc>
              <a:spcBef>
                <a:spcPts val="0"/>
              </a:spcBef>
              <a:spcAft>
                <a:spcPts val="1600"/>
              </a:spcAft>
              <a:buClr>
                <a:schemeClr val="accent3"/>
              </a:buClr>
              <a:buSzPct val="100000"/>
              <a:buAutoNum type="arabicPeriod"/>
            </a:pPr>
            <a:r>
              <a:rPr lang="en" sz="1800" strike="sngStrike">
                <a:solidFill>
                  <a:schemeClr val="accent3"/>
                </a:solidFill>
              </a:rPr>
              <a:t>Install dependencies in project dir </a:t>
            </a:r>
          </a:p>
          <a:p>
            <a:pPr indent="-317500" lvl="1" marL="914400" rtl="0" algn="l">
              <a:lnSpc>
                <a:spcPct val="115000"/>
              </a:lnSpc>
              <a:spcBef>
                <a:spcPts val="0"/>
              </a:spcBef>
              <a:spcAft>
                <a:spcPts val="1600"/>
              </a:spcAft>
              <a:buClr>
                <a:schemeClr val="accent3"/>
              </a:buClr>
              <a:buSzPct val="100000"/>
              <a:buAutoNum type="alphaLcPeriod"/>
            </a:pPr>
            <a:r>
              <a:rPr lang="en" sz="1400" strike="sngStrike">
                <a:solidFill>
                  <a:schemeClr val="accent3"/>
                </a:solidFill>
              </a:rPr>
              <a:t>pip install -r requirements.txt -t .</a:t>
            </a:r>
          </a:p>
          <a:p>
            <a:pPr indent="-342900" lvl="0" marL="457200" rtl="0" algn="l">
              <a:lnSpc>
                <a:spcPct val="115000"/>
              </a:lnSpc>
              <a:spcBef>
                <a:spcPts val="0"/>
              </a:spcBef>
              <a:spcAft>
                <a:spcPts val="1600"/>
              </a:spcAft>
              <a:buClr>
                <a:schemeClr val="accent3"/>
              </a:buClr>
              <a:buSzPct val="100000"/>
              <a:buAutoNum type="arabicPeriod"/>
            </a:pPr>
            <a:r>
              <a:rPr lang="en" sz="1800" strike="sngStrike">
                <a:solidFill>
                  <a:schemeClr val="accent3"/>
                </a:solidFill>
              </a:rPr>
              <a:t>Zip project</a:t>
            </a:r>
          </a:p>
          <a:p>
            <a:pPr indent="-317500" lvl="1" marL="914400" rtl="0" algn="l">
              <a:lnSpc>
                <a:spcPct val="115000"/>
              </a:lnSpc>
              <a:spcBef>
                <a:spcPts val="0"/>
              </a:spcBef>
              <a:spcAft>
                <a:spcPts val="1600"/>
              </a:spcAft>
              <a:buClr>
                <a:schemeClr val="accent3"/>
              </a:buClr>
              <a:buSzPct val="100000"/>
              <a:buAutoNum type="alphaLcPeriod"/>
            </a:pPr>
            <a:r>
              <a:rPr lang="en" sz="1400" strike="sngStrike">
                <a:solidFill>
                  <a:schemeClr val="accent3"/>
                </a:solidFill>
              </a:rPr>
              <a:t>zip -r pythonLambdaDevWithDocker.zip . -x *.git* *tests\/* super_secrets.txt</a:t>
            </a:r>
          </a:p>
          <a:p>
            <a:pPr indent="-342900" lvl="0" marL="457200" rtl="0" algn="l">
              <a:lnSpc>
                <a:spcPct val="115000"/>
              </a:lnSpc>
              <a:spcBef>
                <a:spcPts val="0"/>
              </a:spcBef>
              <a:spcAft>
                <a:spcPts val="1600"/>
              </a:spcAft>
              <a:buClr>
                <a:schemeClr val="accent3"/>
              </a:buClr>
              <a:buSzPct val="100000"/>
              <a:buAutoNum type="arabicPeriod"/>
            </a:pPr>
            <a:r>
              <a:rPr lang="en" sz="1800">
                <a:solidFill>
                  <a:schemeClr val="accent3"/>
                </a:solidFill>
              </a:rPr>
              <a:t>Deploy to AWS!</a:t>
            </a:r>
          </a:p>
          <a:p>
            <a:pPr indent="-317500" lvl="1" marL="914400" rtl="0" algn="l">
              <a:lnSpc>
                <a:spcPct val="115000"/>
              </a:lnSpc>
              <a:spcBef>
                <a:spcPts val="0"/>
              </a:spcBef>
              <a:spcAft>
                <a:spcPts val="1600"/>
              </a:spcAft>
              <a:buClr>
                <a:schemeClr val="accent3"/>
              </a:buClr>
              <a:buSzPct val="100000"/>
              <a:buAutoNum type="alphaLcPeriod"/>
            </a:pPr>
            <a:r>
              <a:rPr lang="en" sz="1400">
                <a:solidFill>
                  <a:schemeClr val="accent3"/>
                </a:solidFill>
              </a:rPr>
              <a:t>AWS Console Point &amp; Click</a:t>
            </a:r>
          </a:p>
          <a:p>
            <a:pPr indent="-317500" lvl="2" marL="1371600" rtl="0" algn="l">
              <a:lnSpc>
                <a:spcPct val="115000"/>
              </a:lnSpc>
              <a:spcBef>
                <a:spcPts val="0"/>
              </a:spcBef>
              <a:spcAft>
                <a:spcPts val="1600"/>
              </a:spcAft>
              <a:buClr>
                <a:schemeClr val="accent3"/>
              </a:buClr>
              <a:buSzPct val="100000"/>
              <a:buAutoNum type="romanLcPeriod"/>
            </a:pPr>
            <a:r>
              <a:rPr lang="en" sz="1400">
                <a:solidFill>
                  <a:schemeClr val="accent3"/>
                </a:solidFill>
              </a:rPr>
              <a:t>OR</a:t>
            </a:r>
          </a:p>
          <a:p>
            <a:pPr indent="-317500" lvl="1" marL="914400" rtl="0" algn="l">
              <a:lnSpc>
                <a:spcPct val="115000"/>
              </a:lnSpc>
              <a:spcBef>
                <a:spcPts val="0"/>
              </a:spcBef>
              <a:spcAft>
                <a:spcPts val="1600"/>
              </a:spcAft>
              <a:buClr>
                <a:schemeClr val="accent3"/>
              </a:buClr>
              <a:buSzPct val="100000"/>
              <a:buAutoNum type="alphaLcPeriod"/>
            </a:pPr>
            <a:r>
              <a:rPr lang="en" sz="1400">
                <a:solidFill>
                  <a:schemeClr val="accent3"/>
                </a:solidFill>
              </a:rPr>
              <a:t>AWS CLI / API’s</a:t>
            </a:r>
          </a:p>
        </p:txBody>
      </p:sp>
      <p:sp>
        <p:nvSpPr>
          <p:cNvPr id="184" name="Shape 184"/>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rPr lang="en" sz="1200"/>
              <a:t>$ cat Dockerfile</a:t>
            </a:r>
            <a:br>
              <a:rPr lang="en" sz="1200"/>
            </a:br>
            <a:r>
              <a:rPr lang="en" sz="1200"/>
              <a:t>FROM python:2-alpine</a:t>
            </a:r>
            <a:br>
              <a:rPr lang="en" sz="1200"/>
            </a:br>
            <a:br>
              <a:rPr lang="en" sz="1200"/>
            </a:br>
            <a:r>
              <a:rPr lang="en" sz="1200"/>
              <a:t>RUN apk add --no-cache zip</a:t>
            </a:r>
            <a:br>
              <a:rPr lang="en" sz="1200"/>
            </a:br>
            <a:br>
              <a:rPr lang="en" sz="1200"/>
            </a:br>
            <a:r>
              <a:rPr lang="en" sz="1200"/>
              <a:t>RUN mkdir -p /usr/src/app</a:t>
            </a:r>
            <a:br>
              <a:rPr lang="en" sz="1200"/>
            </a:br>
            <a:r>
              <a:rPr lang="en" sz="1200"/>
              <a:t>WORKDIR /usr/src/app</a:t>
            </a:r>
            <a:br>
              <a:rPr lang="en" sz="1200"/>
            </a:br>
            <a:br>
              <a:rPr lang="en" sz="1200"/>
            </a:br>
            <a:r>
              <a:rPr lang="en" sz="1200"/>
              <a:t>COPY requirements.txt /usr/src/app</a:t>
            </a:r>
            <a:br>
              <a:rPr lang="en" sz="1200"/>
            </a:br>
            <a:r>
              <a:rPr lang="en" sz="1200">
                <a:highlight>
                  <a:srgbClr val="FF9900"/>
                </a:highlight>
              </a:rPr>
              <a:t>RUN pip install -r requirements.txt -t .</a:t>
            </a:r>
            <a:br>
              <a:rPr lang="en" sz="1200"/>
            </a:br>
            <a:br>
              <a:rPr lang="en" sz="1200"/>
            </a:br>
            <a:r>
              <a:rPr lang="en" sz="1200"/>
              <a:t>COPY . /usr/src/app</a:t>
            </a:r>
            <a:br>
              <a:rPr lang="en" sz="1200"/>
            </a:br>
            <a:r>
              <a:rPr lang="en" sz="1200"/>
              <a:t>RUN chmod +x *.py</a:t>
            </a:r>
            <a:br>
              <a:rPr lang="en" sz="1200"/>
            </a:br>
            <a:br>
              <a:rPr lang="en" sz="1200"/>
            </a:br>
            <a:r>
              <a:rPr lang="en" sz="1200">
                <a:highlight>
                  <a:srgbClr val="FF9900"/>
                </a:highlight>
              </a:rPr>
              <a:t>RUN zip -r pythonLambdaDevWithDocker.zip . -x *.git* *tests\/* aws_secrets.txt</a:t>
            </a:r>
            <a:br>
              <a:rPr lang="en" sz="1200">
                <a:highlight>
                  <a:srgbClr val="FF9900"/>
                </a:highlight>
              </a:rPr>
            </a:br>
            <a:br>
              <a:rPr lang="en" sz="1200"/>
            </a:br>
            <a:r>
              <a:rPr lang="en" sz="1200"/>
              <a:t>ENTRYPOINT [ "python" ]</a:t>
            </a:r>
            <a:br>
              <a:rPr lang="en" sz="1200"/>
            </a:br>
            <a:r>
              <a:rPr lang="en" sz="1200"/>
              <a:t>CMD [ "./run.py" ]</a:t>
            </a:r>
            <a:br>
              <a:rPr lang="en" sz="1200"/>
            </a:b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1" type="subTitle"/>
          </p:nvPr>
        </p:nvSpPr>
        <p:spPr>
          <a:xfrm>
            <a:off x="275750" y="724200"/>
            <a:ext cx="4045200" cy="3989100"/>
          </a:xfrm>
          <a:prstGeom prst="rect">
            <a:avLst/>
          </a:prstGeom>
        </p:spPr>
        <p:txBody>
          <a:bodyPr anchorCtr="0" anchor="t" bIns="91425" lIns="91425" rIns="91425" tIns="91425">
            <a:noAutofit/>
          </a:bodyPr>
          <a:lstStyle/>
          <a:p>
            <a:pPr indent="-342900" lvl="0" marL="457200" rtl="0" algn="l">
              <a:lnSpc>
                <a:spcPct val="115000"/>
              </a:lnSpc>
              <a:spcBef>
                <a:spcPts val="0"/>
              </a:spcBef>
              <a:spcAft>
                <a:spcPts val="1600"/>
              </a:spcAft>
              <a:buClr>
                <a:schemeClr val="accent3"/>
              </a:buClr>
              <a:buSzPct val="100000"/>
              <a:buAutoNum type="arabicPeriod"/>
            </a:pPr>
            <a:r>
              <a:rPr lang="en" sz="1800">
                <a:solidFill>
                  <a:schemeClr val="accent3"/>
                </a:solidFill>
              </a:rPr>
              <a:t>Write profitable CODE!</a:t>
            </a:r>
          </a:p>
          <a:p>
            <a:pPr indent="-342900" lvl="0" marL="457200" rtl="0" algn="l">
              <a:lnSpc>
                <a:spcPct val="115000"/>
              </a:lnSpc>
              <a:spcBef>
                <a:spcPts val="0"/>
              </a:spcBef>
              <a:spcAft>
                <a:spcPts val="1600"/>
              </a:spcAft>
              <a:buClr>
                <a:schemeClr val="accent3"/>
              </a:buClr>
              <a:buSzPct val="100000"/>
              <a:buAutoNum type="arabicPeriod"/>
            </a:pPr>
            <a:r>
              <a:rPr lang="en" sz="1800" strike="sngStrike">
                <a:solidFill>
                  <a:schemeClr val="accent3"/>
                </a:solidFill>
              </a:rPr>
              <a:t>Install dependencies in project dir </a:t>
            </a:r>
          </a:p>
          <a:p>
            <a:pPr indent="-317500" lvl="1" marL="914400" rtl="0" algn="l">
              <a:lnSpc>
                <a:spcPct val="115000"/>
              </a:lnSpc>
              <a:spcBef>
                <a:spcPts val="0"/>
              </a:spcBef>
              <a:spcAft>
                <a:spcPts val="1600"/>
              </a:spcAft>
              <a:buClr>
                <a:schemeClr val="accent3"/>
              </a:buClr>
              <a:buSzPct val="100000"/>
              <a:buAutoNum type="alphaLcPeriod"/>
            </a:pPr>
            <a:r>
              <a:rPr lang="en" sz="1400" strike="sngStrike">
                <a:solidFill>
                  <a:schemeClr val="accent3"/>
                </a:solidFill>
              </a:rPr>
              <a:t>pip install -r requirements.txt -t .</a:t>
            </a:r>
          </a:p>
          <a:p>
            <a:pPr indent="-342900" lvl="0" marL="457200" rtl="0" algn="l">
              <a:lnSpc>
                <a:spcPct val="115000"/>
              </a:lnSpc>
              <a:spcBef>
                <a:spcPts val="0"/>
              </a:spcBef>
              <a:spcAft>
                <a:spcPts val="1600"/>
              </a:spcAft>
              <a:buClr>
                <a:schemeClr val="accent3"/>
              </a:buClr>
              <a:buSzPct val="100000"/>
              <a:buAutoNum type="arabicPeriod"/>
            </a:pPr>
            <a:r>
              <a:rPr lang="en" sz="1800" strike="sngStrike">
                <a:solidFill>
                  <a:schemeClr val="accent3"/>
                </a:solidFill>
              </a:rPr>
              <a:t>Zip project</a:t>
            </a:r>
          </a:p>
          <a:p>
            <a:pPr indent="-317500" lvl="1" marL="914400" rtl="0" algn="l">
              <a:lnSpc>
                <a:spcPct val="115000"/>
              </a:lnSpc>
              <a:spcBef>
                <a:spcPts val="0"/>
              </a:spcBef>
              <a:spcAft>
                <a:spcPts val="1600"/>
              </a:spcAft>
              <a:buClr>
                <a:schemeClr val="accent3"/>
              </a:buClr>
              <a:buSzPct val="100000"/>
              <a:buAutoNum type="alphaLcPeriod"/>
            </a:pPr>
            <a:r>
              <a:rPr lang="en" sz="1400" strike="sngStrike">
                <a:solidFill>
                  <a:schemeClr val="accent3"/>
                </a:solidFill>
              </a:rPr>
              <a:t>zip -r pythonLambdaDevWithDocker.zip . -x *.git* *tests\/* super_secrets.txt</a:t>
            </a:r>
          </a:p>
          <a:p>
            <a:pPr indent="-342900" lvl="0" marL="457200" rtl="0" algn="l">
              <a:lnSpc>
                <a:spcPct val="115000"/>
              </a:lnSpc>
              <a:spcBef>
                <a:spcPts val="0"/>
              </a:spcBef>
              <a:spcAft>
                <a:spcPts val="1600"/>
              </a:spcAft>
              <a:buClr>
                <a:schemeClr val="accent3"/>
              </a:buClr>
              <a:buSzPct val="100000"/>
              <a:buAutoNum type="arabicPeriod"/>
            </a:pPr>
            <a:r>
              <a:rPr lang="en" sz="1800" strike="sngStrike">
                <a:solidFill>
                  <a:schemeClr val="accent3"/>
                </a:solidFill>
              </a:rPr>
              <a:t>Deploy to AWS!</a:t>
            </a:r>
          </a:p>
          <a:p>
            <a:pPr indent="-317500" lvl="1" marL="914400" rtl="0" algn="l">
              <a:lnSpc>
                <a:spcPct val="115000"/>
              </a:lnSpc>
              <a:spcBef>
                <a:spcPts val="0"/>
              </a:spcBef>
              <a:spcAft>
                <a:spcPts val="1600"/>
              </a:spcAft>
              <a:buClr>
                <a:schemeClr val="accent3"/>
              </a:buClr>
              <a:buSzPct val="100000"/>
              <a:buAutoNum type="alphaLcPeriod"/>
            </a:pPr>
            <a:r>
              <a:rPr lang="en" sz="1400" strike="sngStrike">
                <a:solidFill>
                  <a:schemeClr val="accent3"/>
                </a:solidFill>
              </a:rPr>
              <a:t>AWS Console Point &amp; Click</a:t>
            </a:r>
          </a:p>
          <a:p>
            <a:pPr indent="-317500" lvl="2" marL="1371600" rtl="0" algn="l">
              <a:lnSpc>
                <a:spcPct val="115000"/>
              </a:lnSpc>
              <a:spcBef>
                <a:spcPts val="0"/>
              </a:spcBef>
              <a:spcAft>
                <a:spcPts val="1600"/>
              </a:spcAft>
              <a:buClr>
                <a:schemeClr val="accent3"/>
              </a:buClr>
              <a:buSzPct val="100000"/>
              <a:buAutoNum type="romanLcPeriod"/>
            </a:pPr>
            <a:r>
              <a:rPr lang="en" sz="1400" strike="sngStrike">
                <a:solidFill>
                  <a:schemeClr val="accent3"/>
                </a:solidFill>
              </a:rPr>
              <a:t>OR</a:t>
            </a:r>
          </a:p>
          <a:p>
            <a:pPr indent="-317500" lvl="1" marL="914400" rtl="0" algn="l">
              <a:lnSpc>
                <a:spcPct val="115000"/>
              </a:lnSpc>
              <a:spcBef>
                <a:spcPts val="0"/>
              </a:spcBef>
              <a:spcAft>
                <a:spcPts val="1600"/>
              </a:spcAft>
              <a:buClr>
                <a:schemeClr val="accent3"/>
              </a:buClr>
              <a:buSzPct val="100000"/>
              <a:buAutoNum type="alphaLcPeriod"/>
            </a:pPr>
            <a:r>
              <a:rPr lang="en" sz="1400" strike="sngStrike">
                <a:solidFill>
                  <a:schemeClr val="accent3"/>
                </a:solidFill>
              </a:rPr>
              <a:t>AWS CLI / API’s</a:t>
            </a:r>
          </a:p>
        </p:txBody>
      </p:sp>
      <p:sp>
        <p:nvSpPr>
          <p:cNvPr id="190" name="Shape 190"/>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rtl="0">
              <a:spcBef>
                <a:spcPts val="0"/>
              </a:spcBef>
              <a:buNone/>
            </a:pPr>
            <a:r>
              <a:rPr lang="en" sz="1200"/>
              <a:t>$ cat Dockerfile.deploy </a:t>
            </a:r>
            <a:br>
              <a:rPr lang="en" sz="1200"/>
            </a:br>
            <a:r>
              <a:rPr lang="en" sz="1200"/>
              <a:t>FROM python:2-alpine</a:t>
            </a:r>
            <a:br>
              <a:rPr lang="en" sz="1200"/>
            </a:br>
            <a:br>
              <a:rPr lang="en" sz="1200"/>
            </a:br>
            <a:r>
              <a:rPr lang="en" sz="1200"/>
              <a:t>RUN pip install awscli</a:t>
            </a:r>
            <a:br>
              <a:rPr lang="en" sz="1200"/>
            </a:br>
            <a:r>
              <a:rPr lang="en" sz="1200"/>
              <a:t>COPY --from=pldwd:build /usr/src/app/pythonLambdaDevWithDocker.zip /</a:t>
            </a:r>
            <a:br>
              <a:rPr lang="en" sz="1200"/>
            </a:br>
            <a:br>
              <a:rPr lang="en" sz="1200"/>
            </a:br>
            <a:r>
              <a:rPr lang="en" sz="1200">
                <a:highlight>
                  <a:srgbClr val="FF9900"/>
                </a:highlight>
              </a:rPr>
              <a:t>CMD aws lambda update-function-code --function-name pythonLambdaDevWithDocker --zip-file fileb://pythonLambdaDevWithDocker.zip</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idx="1" type="body"/>
          </p:nvPr>
        </p:nvSpPr>
        <p:spPr>
          <a:xfrm>
            <a:off x="311700" y="1874075"/>
            <a:ext cx="8520600" cy="1300800"/>
          </a:xfrm>
          <a:prstGeom prst="rect">
            <a:avLst/>
          </a:prstGeom>
        </p:spPr>
        <p:txBody>
          <a:bodyPr anchorCtr="0" anchor="t" bIns="91425" lIns="91425" rIns="91425" tIns="91425">
            <a:noAutofit/>
          </a:bodyPr>
          <a:lstStyle/>
          <a:p>
            <a:pPr lvl="0">
              <a:spcBef>
                <a:spcPts val="0"/>
              </a:spcBef>
              <a:buNone/>
            </a:pPr>
            <a:r>
              <a:rPr b="1" lang="en" sz="2400"/>
              <a:t>github.com/sirmdub/pythonLambdaDevWithDocker</a:t>
            </a:r>
          </a:p>
        </p:txBody>
      </p:sp>
      <p:sp>
        <p:nvSpPr>
          <p:cNvPr id="196" name="Shape 196"/>
          <p:cNvSpPr txBox="1"/>
          <p:nvPr>
            <p:ph idx="4294967295" type="subTitle"/>
          </p:nvPr>
        </p:nvSpPr>
        <p:spPr>
          <a:xfrm>
            <a:off x="671250" y="2382275"/>
            <a:ext cx="7801500" cy="792600"/>
          </a:xfrm>
          <a:prstGeom prst="rect">
            <a:avLst/>
          </a:prstGeom>
        </p:spPr>
        <p:txBody>
          <a:bodyPr anchorCtr="0" anchor="t" bIns="91425" lIns="91425" rIns="91425" tIns="91425">
            <a:noAutofit/>
          </a:bodyPr>
          <a:lstStyle/>
          <a:p>
            <a:pPr lvl="0" rtl="0" algn="ctr">
              <a:spcBef>
                <a:spcPts val="0"/>
              </a:spcBef>
              <a:buNone/>
            </a:pPr>
            <a:r>
              <a:rPr lang="en"/>
              <a:t>Michael Wehrle - “mDub”</a:t>
            </a:r>
          </a:p>
          <a:p>
            <a:pPr lvl="0" rtl="0" algn="ctr">
              <a:spcBef>
                <a:spcPts val="0"/>
              </a:spcBef>
              <a:buNone/>
            </a:pPr>
            <a:r>
              <a:rPr lang="en"/>
              <a:t>Lead Cloud Solutions Engineer - Scripps Networks</a:t>
            </a:r>
          </a:p>
          <a:p>
            <a:pPr lvl="0" rtl="0" algn="ctr">
              <a:spcBef>
                <a:spcPts val="0"/>
              </a:spcBef>
              <a:buNone/>
            </a:pPr>
            <a:r>
              <a:t/>
            </a:r>
            <a:endParaRPr/>
          </a:p>
          <a:p>
            <a:pPr lvl="0" rtl="0" algn="ctr">
              <a:spcBef>
                <a:spcPts val="0"/>
              </a:spcBef>
              <a:buNone/>
            </a:pPr>
            <a:r>
              <a:rPr lang="en"/>
              <a:t>mdub@snilabs.com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descr="no-servers-to-manage" id="72" name="Shape 72" title="no-servers-to-manage"/>
          <p:cNvPicPr preferRelativeResize="0"/>
          <p:nvPr/>
        </p:nvPicPr>
        <p:blipFill>
          <a:blip r:embed="rId3">
            <a:alphaModFix/>
          </a:blip>
          <a:stretch>
            <a:fillRect/>
          </a:stretch>
        </p:blipFill>
        <p:spPr>
          <a:xfrm>
            <a:off x="3405187" y="685175"/>
            <a:ext cx="2333625" cy="1704975"/>
          </a:xfrm>
          <a:prstGeom prst="rect">
            <a:avLst/>
          </a:prstGeom>
          <a:noFill/>
          <a:ln>
            <a:noFill/>
          </a:ln>
        </p:spPr>
      </p:pic>
      <p:sp>
        <p:nvSpPr>
          <p:cNvPr id="73" name="Shape 73"/>
          <p:cNvSpPr txBox="1"/>
          <p:nvPr/>
        </p:nvSpPr>
        <p:spPr>
          <a:xfrm>
            <a:off x="1636512" y="2390150"/>
            <a:ext cx="5871000" cy="15573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74" name="Shape 74"/>
          <p:cNvSpPr txBox="1"/>
          <p:nvPr>
            <p:ph idx="4294967295" type="body"/>
          </p:nvPr>
        </p:nvSpPr>
        <p:spPr>
          <a:xfrm>
            <a:off x="358600" y="2390150"/>
            <a:ext cx="8473800" cy="2178600"/>
          </a:xfrm>
          <a:prstGeom prst="rect">
            <a:avLst/>
          </a:prstGeom>
        </p:spPr>
        <p:txBody>
          <a:bodyPr anchorCtr="0" anchor="ctr" bIns="91425" lIns="91425" rIns="91425" tIns="91425">
            <a:noAutofit/>
          </a:bodyPr>
          <a:lstStyle/>
          <a:p>
            <a:pPr lvl="0" rtl="0" algn="ctr">
              <a:spcBef>
                <a:spcPts val="0"/>
              </a:spcBef>
              <a:buNone/>
            </a:pPr>
            <a:r>
              <a:rPr lang="en"/>
              <a:t>No Servers To Manage</a:t>
            </a:r>
          </a:p>
          <a:p>
            <a:pPr lvl="0" rtl="0" algn="ctr">
              <a:spcBef>
                <a:spcPts val="0"/>
              </a:spcBef>
              <a:buNone/>
            </a:pPr>
            <a:r>
              <a:rPr lang="en"/>
              <a:t>AWS Lambda automatically runs your code without requiring you to provision or manage servers. Just write the code and upload it to Lambda.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1" type="body"/>
          </p:nvPr>
        </p:nvSpPr>
        <p:spPr>
          <a:xfrm>
            <a:off x="311700" y="2643475"/>
            <a:ext cx="8520600" cy="1925400"/>
          </a:xfrm>
          <a:prstGeom prst="rect">
            <a:avLst/>
          </a:prstGeom>
        </p:spPr>
        <p:txBody>
          <a:bodyPr anchorCtr="0" anchor="t" bIns="91425" lIns="91425" rIns="91425" tIns="91425">
            <a:noAutofit/>
          </a:bodyPr>
          <a:lstStyle/>
          <a:p>
            <a:pPr lvl="0" algn="ctr">
              <a:spcBef>
                <a:spcPts val="0"/>
              </a:spcBef>
              <a:buNone/>
            </a:pPr>
            <a:r>
              <a:rPr lang="en"/>
              <a:t>Continuous Scaling</a:t>
            </a:r>
          </a:p>
          <a:p>
            <a:pPr lvl="0" algn="ctr">
              <a:spcBef>
                <a:spcPts val="0"/>
              </a:spcBef>
              <a:buNone/>
            </a:pPr>
            <a:r>
              <a:rPr lang="en"/>
              <a:t>AWS Lambda automatically scales your application by running code in response to each trigger. Your code runs in parallel and processes each trigger individually, scaling precisely with the size of the workload.</a:t>
            </a:r>
          </a:p>
        </p:txBody>
      </p:sp>
      <p:pic>
        <p:nvPicPr>
          <p:cNvPr id="80" name="Shape 80"/>
          <p:cNvPicPr preferRelativeResize="0"/>
          <p:nvPr/>
        </p:nvPicPr>
        <p:blipFill>
          <a:blip r:embed="rId3">
            <a:alphaModFix/>
          </a:blip>
          <a:stretch>
            <a:fillRect/>
          </a:stretch>
        </p:blipFill>
        <p:spPr>
          <a:xfrm>
            <a:off x="3405175" y="325812"/>
            <a:ext cx="2333625" cy="170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1" type="body"/>
          </p:nvPr>
        </p:nvSpPr>
        <p:spPr>
          <a:xfrm>
            <a:off x="311700" y="2643475"/>
            <a:ext cx="8520600" cy="1925400"/>
          </a:xfrm>
          <a:prstGeom prst="rect">
            <a:avLst/>
          </a:prstGeom>
        </p:spPr>
        <p:txBody>
          <a:bodyPr anchorCtr="0" anchor="t" bIns="91425" lIns="91425" rIns="91425" tIns="91425">
            <a:noAutofit/>
          </a:bodyPr>
          <a:lstStyle/>
          <a:p>
            <a:pPr lvl="0" rtl="0" algn="ctr">
              <a:spcBef>
                <a:spcPts val="0"/>
              </a:spcBef>
              <a:buNone/>
            </a:pPr>
            <a:r>
              <a:rPr lang="en"/>
              <a:t>Sub-second Metering</a:t>
            </a:r>
          </a:p>
          <a:p>
            <a:pPr lvl="0" rtl="0" algn="ctr">
              <a:spcBef>
                <a:spcPts val="0"/>
              </a:spcBef>
              <a:buNone/>
            </a:pPr>
            <a:br>
              <a:rPr lang="en"/>
            </a:br>
            <a:r>
              <a:rPr lang="en"/>
              <a:t>With AWS Lambda, you are charged for every 100ms your code executes and the number of times your code is triggered. You don't pay anything when your code isn't running.</a:t>
            </a:r>
          </a:p>
        </p:txBody>
      </p:sp>
      <p:pic>
        <p:nvPicPr>
          <p:cNvPr id="86" name="Shape 86"/>
          <p:cNvPicPr preferRelativeResize="0"/>
          <p:nvPr/>
        </p:nvPicPr>
        <p:blipFill>
          <a:blip r:embed="rId3">
            <a:alphaModFix/>
          </a:blip>
          <a:stretch>
            <a:fillRect/>
          </a:stretch>
        </p:blipFill>
        <p:spPr>
          <a:xfrm>
            <a:off x="3405187" y="938500"/>
            <a:ext cx="2333625" cy="170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ctr" bIns="91425" lIns="91425" rIns="91425" tIns="91425">
            <a:noAutofit/>
          </a:bodyPr>
          <a:lstStyle/>
          <a:p>
            <a:pPr lvl="0" algn="ctr">
              <a:spcBef>
                <a:spcPts val="0"/>
              </a:spcBef>
              <a:buNone/>
            </a:pPr>
            <a:r>
              <a:rPr lang="en"/>
              <a:t>How It Works</a:t>
            </a:r>
          </a:p>
        </p:txBody>
      </p:sp>
      <p:pic>
        <p:nvPicPr>
          <p:cNvPr id="92" name="Shape 92"/>
          <p:cNvPicPr preferRelativeResize="0"/>
          <p:nvPr/>
        </p:nvPicPr>
        <p:blipFill>
          <a:blip r:embed="rId3">
            <a:alphaModFix/>
          </a:blip>
          <a:stretch>
            <a:fillRect/>
          </a:stretch>
        </p:blipFill>
        <p:spPr>
          <a:xfrm>
            <a:off x="152400" y="1170125"/>
            <a:ext cx="8839200" cy="26579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ctr" bIns="91425" lIns="91425" rIns="91425" tIns="91425">
            <a:noAutofit/>
          </a:bodyPr>
          <a:lstStyle/>
          <a:p>
            <a:pPr lvl="0" algn="ctr">
              <a:spcBef>
                <a:spcPts val="0"/>
              </a:spcBef>
              <a:buNone/>
            </a:pPr>
            <a:r>
              <a:rPr lang="en"/>
              <a:t>What can you build with AWS Lambda?</a:t>
            </a:r>
          </a:p>
        </p:txBody>
      </p:sp>
      <p:sp>
        <p:nvSpPr>
          <p:cNvPr id="98" name="Shape 98"/>
          <p:cNvSpPr txBox="1"/>
          <p:nvPr>
            <p:ph idx="1" type="body"/>
          </p:nvPr>
        </p:nvSpPr>
        <p:spPr>
          <a:xfrm>
            <a:off x="311700" y="1152475"/>
            <a:ext cx="8520600" cy="3416400"/>
          </a:xfrm>
          <a:prstGeom prst="rect">
            <a:avLst/>
          </a:prstGeom>
        </p:spPr>
        <p:txBody>
          <a:bodyPr anchorCtr="0" anchor="ctr" bIns="91425" lIns="91425" rIns="91425" tIns="91425">
            <a:noAutofit/>
          </a:bodyPr>
          <a:lstStyle/>
          <a:p>
            <a:pPr indent="-228600" lvl="0" marL="3200400" rtl="0">
              <a:spcBef>
                <a:spcPts val="0"/>
              </a:spcBef>
            </a:pPr>
            <a:r>
              <a:rPr lang="en"/>
              <a:t>Data Processing</a:t>
            </a:r>
          </a:p>
          <a:p>
            <a:pPr indent="-228600" lvl="1" marL="3657600" rtl="0">
              <a:spcBef>
                <a:spcPts val="0"/>
              </a:spcBef>
            </a:pPr>
            <a:r>
              <a:rPr lang="en"/>
              <a:t>Real-time File Processing</a:t>
            </a:r>
          </a:p>
          <a:p>
            <a:pPr indent="-228600" lvl="1" marL="3657600" rtl="0">
              <a:spcBef>
                <a:spcPts val="0"/>
              </a:spcBef>
            </a:pPr>
            <a:r>
              <a:rPr lang="en"/>
              <a:t>Real-time Stream Processing</a:t>
            </a:r>
          </a:p>
          <a:p>
            <a:pPr indent="-228600" lvl="1" marL="3657600" rtl="0">
              <a:spcBef>
                <a:spcPts val="0"/>
              </a:spcBef>
            </a:pPr>
            <a:r>
              <a:rPr lang="en"/>
              <a:t>Extract, Transform, Load</a:t>
            </a:r>
          </a:p>
          <a:p>
            <a:pPr indent="-228600" lvl="0" marL="3200400" rtl="0">
              <a:spcBef>
                <a:spcPts val="0"/>
              </a:spcBef>
            </a:pPr>
            <a:r>
              <a:rPr lang="en"/>
              <a:t>Backends</a:t>
            </a:r>
          </a:p>
          <a:p>
            <a:pPr indent="-228600" lvl="1" marL="3657600" rtl="0">
              <a:spcBef>
                <a:spcPts val="0"/>
              </a:spcBef>
            </a:pPr>
            <a:r>
              <a:rPr lang="en"/>
              <a:t>IoT Backends</a:t>
            </a:r>
          </a:p>
          <a:p>
            <a:pPr indent="-228600" lvl="1" marL="3657600" rtl="0">
              <a:spcBef>
                <a:spcPts val="0"/>
              </a:spcBef>
            </a:pPr>
            <a:r>
              <a:rPr lang="en"/>
              <a:t>Mobile Backends</a:t>
            </a:r>
          </a:p>
          <a:p>
            <a:pPr indent="-228600" lvl="1" marL="3657600">
              <a:spcBef>
                <a:spcPts val="0"/>
              </a:spcBef>
            </a:pPr>
            <a:r>
              <a:rPr lang="en"/>
              <a:t>Web Applications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265500" y="724200"/>
            <a:ext cx="4045200" cy="1710300"/>
          </a:xfrm>
          <a:prstGeom prst="rect">
            <a:avLst/>
          </a:prstGeom>
        </p:spPr>
        <p:txBody>
          <a:bodyPr anchorCtr="0" anchor="b" bIns="91425" lIns="91425" rIns="91425" tIns="91425">
            <a:noAutofit/>
          </a:bodyPr>
          <a:lstStyle/>
          <a:p>
            <a:pPr lvl="0">
              <a:spcBef>
                <a:spcPts val="0"/>
              </a:spcBef>
              <a:buNone/>
            </a:pPr>
            <a:r>
              <a:rPr lang="en"/>
              <a:t>Docker</a:t>
            </a:r>
          </a:p>
        </p:txBody>
      </p:sp>
      <p:sp>
        <p:nvSpPr>
          <p:cNvPr id="104" name="Shape 104"/>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b="1" lang="en"/>
              <a:t>What is a container?...</a:t>
            </a:r>
            <a:br>
              <a:rPr lang="en"/>
            </a:br>
            <a:br>
              <a:rPr lang="en"/>
            </a:br>
            <a:r>
              <a:rPr lang="en"/>
              <a:t>Package software into </a:t>
            </a:r>
            <a:r>
              <a:rPr b="1" lang="en" u="sng"/>
              <a:t>a standardized unit</a:t>
            </a:r>
            <a:r>
              <a:rPr lang="en"/>
              <a:t> for development, shipment and deployment</a:t>
            </a:r>
          </a:p>
        </p:txBody>
      </p:sp>
      <p:pic>
        <p:nvPicPr>
          <p:cNvPr id="105" name="Shape 105"/>
          <p:cNvPicPr preferRelativeResize="0"/>
          <p:nvPr/>
        </p:nvPicPr>
        <p:blipFill>
          <a:blip r:embed="rId3">
            <a:alphaModFix/>
          </a:blip>
          <a:stretch>
            <a:fillRect/>
          </a:stretch>
        </p:blipFill>
        <p:spPr>
          <a:xfrm>
            <a:off x="1052987" y="2434500"/>
            <a:ext cx="2470219" cy="2046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idx="1" type="body"/>
          </p:nvPr>
        </p:nvSpPr>
        <p:spPr>
          <a:xfrm>
            <a:off x="311700" y="2643475"/>
            <a:ext cx="8520600" cy="1925400"/>
          </a:xfrm>
          <a:prstGeom prst="rect">
            <a:avLst/>
          </a:prstGeom>
        </p:spPr>
        <p:txBody>
          <a:bodyPr anchorCtr="0" anchor="t" bIns="91425" lIns="91425" rIns="91425" tIns="91425">
            <a:noAutofit/>
          </a:bodyPr>
          <a:lstStyle/>
          <a:p>
            <a:pPr lvl="0" rtl="0" algn="ctr">
              <a:spcBef>
                <a:spcPts val="0"/>
              </a:spcBef>
              <a:buNone/>
            </a:pPr>
            <a:r>
              <a:rPr lang="en"/>
              <a:t>...</a:t>
            </a:r>
            <a:r>
              <a:rPr lang="en"/>
              <a:t>everything required to make a piece of software run is packaged into isolated containers.</a:t>
            </a:r>
            <a:br>
              <a:rPr lang="en"/>
            </a:br>
            <a:r>
              <a:rPr lang="en"/>
              <a:t>...only libraries and settings required to make the software work are needed. </a:t>
            </a:r>
            <a:br>
              <a:rPr lang="en"/>
            </a:br>
            <a:r>
              <a:rPr lang="en"/>
              <a:t>...efficient, lightweight, self-contained systems guarantee that software will always run the same, regardless of where it’s deployed.</a:t>
            </a:r>
          </a:p>
        </p:txBody>
      </p:sp>
      <p:pic>
        <p:nvPicPr>
          <p:cNvPr id="111" name="Shape 111"/>
          <p:cNvPicPr preferRelativeResize="0"/>
          <p:nvPr/>
        </p:nvPicPr>
        <p:blipFill>
          <a:blip r:embed="rId3">
            <a:alphaModFix/>
          </a:blip>
          <a:stretch>
            <a:fillRect/>
          </a:stretch>
        </p:blipFill>
        <p:spPr>
          <a:xfrm>
            <a:off x="3138512" y="304800"/>
            <a:ext cx="2866970" cy="2338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