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30"/>
  </p:notesMasterIdLst>
  <p:handoutMasterIdLst>
    <p:handoutMasterId r:id="rId31"/>
  </p:handoutMasterIdLst>
  <p:sldIdLst>
    <p:sldId id="1856" r:id="rId6"/>
    <p:sldId id="1858" r:id="rId7"/>
    <p:sldId id="1882" r:id="rId8"/>
    <p:sldId id="1860" r:id="rId9"/>
    <p:sldId id="1862" r:id="rId10"/>
    <p:sldId id="1863" r:id="rId11"/>
    <p:sldId id="1877" r:id="rId12"/>
    <p:sldId id="1864" r:id="rId13"/>
    <p:sldId id="1529" r:id="rId14"/>
    <p:sldId id="1865" r:id="rId15"/>
    <p:sldId id="1866" r:id="rId16"/>
    <p:sldId id="1875" r:id="rId17"/>
    <p:sldId id="1879" r:id="rId18"/>
    <p:sldId id="1876" r:id="rId19"/>
    <p:sldId id="1867" r:id="rId20"/>
    <p:sldId id="1870" r:id="rId21"/>
    <p:sldId id="1871" r:id="rId22"/>
    <p:sldId id="1872" r:id="rId23"/>
    <p:sldId id="1881" r:id="rId24"/>
    <p:sldId id="1874" r:id="rId25"/>
    <p:sldId id="1532" r:id="rId26"/>
    <p:sldId id="1859" r:id="rId27"/>
    <p:sldId id="1873" r:id="rId28"/>
    <p:sldId id="1880" r:id="rId2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9" autoAdjust="0"/>
    <p:restoredTop sz="85572" autoAdjust="0"/>
  </p:normalViewPr>
  <p:slideViewPr>
    <p:cSldViewPr snapToGrid="0">
      <p:cViewPr varScale="1">
        <p:scale>
          <a:sx n="74" d="100"/>
          <a:sy n="74" d="100"/>
        </p:scale>
        <p:origin x="27" y="2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6/11/2018 3:20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7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55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6/11/2018 3:19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Requirements </a:t>
            </a:r>
            <a:r>
              <a:rPr lang="en-US" dirty="0">
                <a:sym typeface="Wingdings" panose="05000000000000000000" pitchFamily="2" charset="2"/>
              </a:rPr>
              <a:t> point out that existing solutions such as in-mem,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caching,</a:t>
            </a:r>
            <a:r>
              <a:rPr lang="en-US" baseline="0" dirty="0">
                <a:sym typeface="Wingdings" panose="05000000000000000000" pitchFamily="2" charset="2"/>
              </a:rPr>
              <a:t> key-value stores, </a:t>
            </a:r>
            <a:r>
              <a:rPr lang="en-US" dirty="0">
                <a:sym typeface="Wingdings" panose="05000000000000000000" pitchFamily="2" charset="2"/>
              </a:rPr>
              <a:t>do not fit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0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has recently been a tremendous growth in data intensive applications in the cloud. For example, an app may track per-device or per-user information in an Internet of Things setting. It may perform data center telemetry monitoring, or execute streaming workloads or online services.</a:t>
            </a:r>
          </a:p>
          <a:p>
            <a:endParaRPr lang="en-US" dirty="0"/>
          </a:p>
          <a:p>
            <a:r>
              <a:rPr lang="en-US" dirty="0"/>
              <a:t>State management is a hard problem across all these apps. The state usually consists of a large number of largely independent objects such as per-device average CPU readings. The overall quantity of state is usually very large, and does not fit in the memory of a single machine. Further, per-object operations are usually sufficient, and the workload is highly update intensive: we may need to frequently update the per-device reading.</a:t>
            </a:r>
          </a:p>
          <a:p>
            <a:endParaRPr lang="en-US" dirty="0"/>
          </a:p>
          <a:p>
            <a:r>
              <a:rPr lang="en-US" dirty="0"/>
              <a:t>A common characteristic of such workloads is that of “temporal locality” – for instance, consider a search engine platform that tracks per-user stats such as counts of various keywords searched for in the last week. Even though billions of users are alive in the system, only a few million may be actively surfing and updating counts at any given instant. Further, the working set of active users shifts over time.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 of count/sum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6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Epochs incremented by threads when they need to initiate global coordination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8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55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say that its an array of entries pointing to records?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87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naïve solution of pinning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8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tail grows, the offsets also move accordingly.</a:t>
            </a:r>
          </a:p>
          <a:p>
            <a:r>
              <a:rPr lang="en-US" dirty="0"/>
              <a:t>Lifecycle of a record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6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07A63-D972-4C38-8A18-02F91FDE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965D-4876-4EC9-99F5-75E9CBE04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A9D1B-9229-4FB4-8CD8-7357C6AC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8122C-8D54-4A04-8AE6-3EC586417F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005A4-4C84-49A7-A843-CC183BC7A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B741-E7F9-4C57-97C1-3C127D2D6A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40CEE-6BB7-4D1D-A0A0-9ACBAA8DF6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EA293-C68D-4ED3-8246-323F887D33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1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E6A4-5019-4AEB-B234-6EC4B782C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24A0-A823-49B0-B424-0BA2C81BE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19D-2C83-42F9-9E4A-97BFA2140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744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317546"/>
            <a:ext cx="4796537" cy="2215991"/>
          </a:xfrm>
        </p:spPr>
        <p:txBody>
          <a:bodyPr/>
          <a:lstStyle/>
          <a:p>
            <a:r>
              <a:rPr lang="en-US" dirty="0"/>
              <a:t>FASTER: A Concurrent Key-Value Store with In-Place Updates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4583" y="5074022"/>
            <a:ext cx="4742993" cy="923330"/>
          </a:xfrm>
        </p:spPr>
        <p:txBody>
          <a:bodyPr/>
          <a:lstStyle/>
          <a:p>
            <a:r>
              <a:rPr lang="en-US" b="1" u="sng" dirty="0"/>
              <a:t>Badrish Chandramouli</a:t>
            </a:r>
            <a:r>
              <a:rPr lang="en-US" dirty="0"/>
              <a:t>, Guna Prasaad</a:t>
            </a:r>
            <a:r>
              <a:rPr lang="en-US" baseline="30000" dirty="0"/>
              <a:t>*</a:t>
            </a:r>
            <a:r>
              <a:rPr lang="en-US" dirty="0"/>
              <a:t>, Donald Kossmann, Justin Levandoski, Mike Barnett, James Hunter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A79A0-D39C-4DF3-8455-7C5F22E0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925" y="6397198"/>
            <a:ext cx="1315181" cy="274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74226-FA58-453A-AD36-88D02DC4A614}"/>
              </a:ext>
            </a:extLst>
          </p:cNvPr>
          <p:cNvSpPr txBox="1"/>
          <p:nvPr/>
        </p:nvSpPr>
        <p:spPr>
          <a:xfrm flipH="1">
            <a:off x="444583" y="6384841"/>
            <a:ext cx="15074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aseline="30000" dirty="0"/>
              <a:t>*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 from </a:t>
            </a:r>
          </a:p>
        </p:txBody>
      </p:sp>
    </p:spTree>
    <p:extLst>
      <p:ext uri="{BB962C8B-B14F-4D97-AF65-F5344CB8AC3E}">
        <p14:creationId xmlns:p14="http://schemas.microsoft.com/office/powerpoint/2010/main" val="19335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18">
        <p:fade/>
      </p:transition>
    </mc:Choice>
    <mc:Fallback xmlns="">
      <p:transition spd="med" advTm="651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0558-61EA-4733-B040-D2680D66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Strawman: Log-Structured Record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1349-BBD2-4C9E-BBA1-88634173D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9062720" cy="4832092"/>
          </a:xfrm>
        </p:spPr>
        <p:txBody>
          <a:bodyPr/>
          <a:lstStyle/>
          <a:p>
            <a:r>
              <a:rPr lang="en-US" dirty="0"/>
              <a:t>Create a single global logical address space</a:t>
            </a:r>
          </a:p>
          <a:p>
            <a:pPr lvl="1"/>
            <a:r>
              <a:rPr lang="en-US" dirty="0"/>
              <a:t>Spans storage and main memory</a:t>
            </a:r>
          </a:p>
          <a:p>
            <a:pPr lvl="1"/>
            <a:r>
              <a:rPr lang="en-US" dirty="0"/>
              <a:t>Tail pages are in-memory circular buffer</a:t>
            </a:r>
          </a:p>
          <a:p>
            <a:pPr lvl="1"/>
            <a:r>
              <a:rPr lang="en-US" dirty="0"/>
              <a:t>Threads allocate records at tail with atomic fetch-and-add: </a:t>
            </a:r>
            <a:r>
              <a:rPr lang="en-US" b="1" dirty="0"/>
              <a:t>temporal log</a:t>
            </a:r>
          </a:p>
          <a:p>
            <a:r>
              <a:rPr lang="en-US" dirty="0"/>
              <a:t>Use epochs with triggers to ensure flush safety</a:t>
            </a:r>
            <a:br>
              <a:rPr lang="en-US" dirty="0"/>
            </a:br>
            <a:r>
              <a:rPr lang="en-US" dirty="0"/>
              <a:t>without pinning pages</a:t>
            </a:r>
          </a:p>
          <a:p>
            <a:r>
              <a:rPr lang="en-US" dirty="0"/>
              <a:t>Not scalable</a:t>
            </a:r>
          </a:p>
          <a:p>
            <a:pPr lvl="1"/>
            <a:r>
              <a:rPr lang="en-US" dirty="0"/>
              <a:t>Contention on tail of log</a:t>
            </a:r>
          </a:p>
          <a:p>
            <a:pPr lvl="1"/>
            <a:r>
              <a:rPr lang="en-US" dirty="0"/>
              <a:t>Every update is copy-on-write</a:t>
            </a:r>
          </a:p>
          <a:p>
            <a:pPr lvl="1"/>
            <a:r>
              <a:rPr lang="en-US" dirty="0"/>
              <a:t>Log growth can stress storage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0F948-1224-441B-A4E1-7AF0F399F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565" y="3872120"/>
            <a:ext cx="4086830" cy="2788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12519-9669-46D2-9728-8829CB295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874" y="361785"/>
            <a:ext cx="3499674" cy="640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3611098"/>
      </p:ext>
    </p:extLst>
  </p:cSld>
  <p:clrMapOvr>
    <a:masterClrMapping/>
  </p:clrMapOvr>
  <p:transition advTm="1387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DB7640C-D544-4567-8461-8A1809C8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870" y="3660110"/>
            <a:ext cx="4262689" cy="315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12A5F-86D0-4D8C-AFC0-FEED4521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Log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5FFD-77FB-443A-A6B0-02CC34AE7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7729071" cy="4462760"/>
          </a:xfrm>
        </p:spPr>
        <p:txBody>
          <a:bodyPr/>
          <a:lstStyle/>
          <a:p>
            <a:r>
              <a:rPr lang="en-US" dirty="0"/>
              <a:t>Divide memory into three regions</a:t>
            </a:r>
          </a:p>
          <a:p>
            <a:pPr lvl="1"/>
            <a:r>
              <a:rPr lang="en-US" dirty="0"/>
              <a:t>Stable (on disk)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Read-Copy-Update</a:t>
            </a:r>
          </a:p>
          <a:p>
            <a:pPr lvl="1"/>
            <a:r>
              <a:rPr lang="en-US" dirty="0"/>
              <a:t>Mutable (in memory) </a:t>
            </a:r>
            <a:r>
              <a:rPr lang="en-US" dirty="0">
                <a:sym typeface="Wingdings" panose="05000000000000000000" pitchFamily="2" charset="2"/>
              </a:rPr>
              <a:t> In-Place Update</a:t>
            </a:r>
          </a:p>
          <a:p>
            <a:pPr lvl="1"/>
            <a:r>
              <a:rPr lang="en-US" dirty="0"/>
              <a:t>Read-only (in memory) </a:t>
            </a:r>
            <a:r>
              <a:rPr lang="en-US" dirty="0">
                <a:sym typeface="Wingdings" panose="05000000000000000000" pitchFamily="2" charset="2"/>
              </a:rPr>
              <a:t> Read-Copy-Update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Tail grows  offsets grow</a:t>
            </a:r>
            <a:endParaRPr lang="en-US" dirty="0"/>
          </a:p>
          <a:p>
            <a:r>
              <a:rPr lang="en-US" dirty="0"/>
              <a:t>Basic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AE585E-47CF-45D9-AAFC-A0D1BF92D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216" y="-127727"/>
            <a:ext cx="3090965" cy="711345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C8CBBAA-EB4B-4B04-9518-536611894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77672"/>
              </p:ext>
            </p:extLst>
          </p:nvPr>
        </p:nvGraphicFramePr>
        <p:xfrm>
          <a:off x="756272" y="4543215"/>
          <a:ext cx="440455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4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Logical Address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Operation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16">
                <a:tc>
                  <a:txBody>
                    <a:bodyPr/>
                    <a:lstStyle/>
                    <a:p>
                      <a:r>
                        <a:rPr lang="en-US" sz="1400" dirty="0"/>
                        <a:t>&lt; Head Offset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Issue async IO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416">
                <a:tc>
                  <a:txBody>
                    <a:bodyPr/>
                    <a:lstStyle/>
                    <a:p>
                      <a:r>
                        <a:rPr lang="en-US" sz="1400" dirty="0"/>
                        <a:t>&lt; </a:t>
                      </a:r>
                      <a:r>
                        <a:rPr lang="en-US" sz="1400" dirty="0" err="1"/>
                        <a:t>ReadOnly</a:t>
                      </a:r>
                      <a:r>
                        <a:rPr lang="en-US" sz="1400" dirty="0"/>
                        <a:t> Offset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Copy to tail, update hash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&lt; Infinity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 in-place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New Record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Add to tail, update hash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0044455"/>
      </p:ext>
    </p:extLst>
  </p:cSld>
  <p:clrMapOvr>
    <a:masterClrMapping/>
  </p:clrMapOvr>
  <p:transition advTm="1279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C99033-C19E-4F7E-A13B-E4AED937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69" y="457199"/>
            <a:ext cx="1874009" cy="4232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12A5F-86D0-4D8C-AFC0-FEED4521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Anomaly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5FFD-77FB-443A-A6B0-02CC34AE7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9964272" cy="4185761"/>
          </a:xfrm>
        </p:spPr>
        <p:txBody>
          <a:bodyPr/>
          <a:lstStyle/>
          <a:p>
            <a:r>
              <a:rPr lang="en-US" dirty="0"/>
              <a:t>Threads read offsets at epoch boundaries</a:t>
            </a:r>
          </a:p>
          <a:p>
            <a:pPr lvl="1"/>
            <a:r>
              <a:rPr lang="en-US" dirty="0"/>
              <a:t>Don’t want to take lock on offsets</a:t>
            </a:r>
          </a:p>
          <a:p>
            <a:r>
              <a:rPr lang="en-US" dirty="0"/>
              <a:t>Problem in multi-threaded setting!</a:t>
            </a:r>
          </a:p>
          <a:p>
            <a:pPr lvl="1"/>
            <a:r>
              <a:rPr lang="en-US" dirty="0"/>
              <a:t>Update of </a:t>
            </a:r>
            <a:r>
              <a:rPr lang="en-US" dirty="0" err="1"/>
              <a:t>ReadOnly</a:t>
            </a:r>
            <a:r>
              <a:rPr lang="en-US" dirty="0"/>
              <a:t> Offset not seen by all threads</a:t>
            </a:r>
          </a:p>
          <a:p>
            <a:pPr lvl="1"/>
            <a:r>
              <a:rPr lang="en-US" dirty="0"/>
              <a:t>Mutable for one thread == Read-only for another thread</a:t>
            </a:r>
          </a:p>
          <a:p>
            <a:pPr marL="255588" lvl="1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Thread 1 sees old </a:t>
            </a:r>
            <a:r>
              <a:rPr lang="en-US" dirty="0" err="1"/>
              <a:t>ReadOnly</a:t>
            </a:r>
            <a:r>
              <a:rPr lang="en-US" dirty="0"/>
              <a:t> Offset = R1, does in-place update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Thread 2 sees new </a:t>
            </a:r>
            <a:r>
              <a:rPr lang="en-US" dirty="0" err="1">
                <a:sym typeface="Wingdings" panose="05000000000000000000" pitchFamily="2" charset="2"/>
              </a:rPr>
              <a:t>ReadOnly</a:t>
            </a:r>
            <a:r>
              <a:rPr lang="en-US" dirty="0">
                <a:sym typeface="Wingdings" panose="05000000000000000000" pitchFamily="2" charset="2"/>
              </a:rPr>
              <a:t> Offset = R2, does read-copy-update</a:t>
            </a:r>
          </a:p>
          <a:p>
            <a:pPr lvl="1"/>
            <a:r>
              <a:rPr lang="en-US" b="1" dirty="0"/>
              <a:t>Lost update by thread 1!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FF92A-24C4-4954-8821-70F6DB38A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367" y="457200"/>
            <a:ext cx="1874010" cy="4232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738742"/>
      </p:ext>
    </p:extLst>
  </p:cSld>
  <p:clrMapOvr>
    <a:masterClrMapping/>
  </p:clrMapOvr>
  <p:transition advTm="12511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2A5F-86D0-4D8C-AFC0-FEED4521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Fuzzy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5FFD-77FB-443A-A6B0-02CC34AE7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087622"/>
            <a:ext cx="9964272" cy="3607141"/>
          </a:xfrm>
        </p:spPr>
        <p:txBody>
          <a:bodyPr/>
          <a:lstStyle/>
          <a:p>
            <a:r>
              <a:rPr lang="en-US" dirty="0"/>
              <a:t>Fuzzy region</a:t>
            </a:r>
          </a:p>
          <a:p>
            <a:pPr lvl="1"/>
            <a:r>
              <a:rPr lang="en-US" dirty="0"/>
              <a:t>Region of memory whose </a:t>
            </a:r>
            <a:r>
              <a:rPr lang="en-US" b="1" dirty="0"/>
              <a:t>mutability status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not agreed upon by all threads</a:t>
            </a:r>
          </a:p>
          <a:p>
            <a:r>
              <a:rPr lang="en-US" dirty="0"/>
              <a:t>Safe </a:t>
            </a:r>
            <a:r>
              <a:rPr lang="en-US" dirty="0" err="1"/>
              <a:t>ReadOnly</a:t>
            </a:r>
            <a:r>
              <a:rPr lang="en-US" dirty="0"/>
              <a:t> Offset</a:t>
            </a:r>
          </a:p>
          <a:p>
            <a:pPr lvl="1"/>
            <a:r>
              <a:rPr lang="en-US" dirty="0"/>
              <a:t>Tracks </a:t>
            </a:r>
            <a:r>
              <a:rPr lang="en-US" dirty="0" err="1"/>
              <a:t>ReadOnly</a:t>
            </a:r>
            <a:r>
              <a:rPr lang="en-US" dirty="0"/>
              <a:t> Offset seen by all threads</a:t>
            </a:r>
          </a:p>
          <a:p>
            <a:pPr lvl="1"/>
            <a:r>
              <a:rPr lang="en-US" dirty="0"/>
              <a:t>Updated using epoch trigger action</a:t>
            </a:r>
          </a:p>
          <a:p>
            <a:pPr marL="45085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ReadOnlyOffset</a:t>
            </a:r>
            <a:r>
              <a:rPr lang="en-US" dirty="0">
                <a:latin typeface="Consolas" panose="020B0609020204030204" pitchFamily="49" charset="0"/>
              </a:rPr>
              <a:t> = K;</a:t>
            </a:r>
          </a:p>
          <a:p>
            <a:pPr marL="45085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BumpEpoch</a:t>
            </a:r>
            <a:r>
              <a:rPr lang="en-US" dirty="0">
                <a:latin typeface="Consolas" panose="020B0609020204030204" pitchFamily="49" charset="0"/>
              </a:rPr>
              <a:t>( () =&gt; { </a:t>
            </a:r>
            <a:r>
              <a:rPr lang="en-US" dirty="0" err="1">
                <a:latin typeface="Consolas" panose="020B0609020204030204" pitchFamily="49" charset="0"/>
              </a:rPr>
              <a:t>SafeReadOnlyOffset</a:t>
            </a:r>
            <a:r>
              <a:rPr lang="en-US" dirty="0">
                <a:latin typeface="Consolas" panose="020B0609020204030204" pitchFamily="49" charset="0"/>
              </a:rPr>
              <a:t> = K } );</a:t>
            </a:r>
            <a:endParaRPr lang="en-US" dirty="0"/>
          </a:p>
          <a:p>
            <a:r>
              <a:rPr lang="en-US" dirty="0"/>
              <a:t>Update to RMW algorithm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F9E466-C7D1-4A92-8CDF-D225C0F9D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23901"/>
              </p:ext>
            </p:extLst>
          </p:nvPr>
        </p:nvGraphicFramePr>
        <p:xfrm>
          <a:off x="1021976" y="4811479"/>
          <a:ext cx="51848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4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Logical Address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Operation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&lt; Head Offset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Issue async IO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&lt; Safe </a:t>
                      </a:r>
                      <a:r>
                        <a:rPr lang="en-US" sz="1400" b="1" dirty="0" err="1">
                          <a:solidFill>
                            <a:schemeClr val="accent4"/>
                          </a:solidFill>
                        </a:rPr>
                        <a:t>ReadOnly</a:t>
                      </a:r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 Offset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Copy to tail, update hash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&lt; </a:t>
                      </a:r>
                      <a:r>
                        <a:rPr lang="en-US" sz="1400" b="1" dirty="0" err="1">
                          <a:solidFill>
                            <a:schemeClr val="accent4"/>
                          </a:solidFill>
                        </a:rPr>
                        <a:t>ReadOnly</a:t>
                      </a:r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 Offset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Go 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&lt; Infinity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 in-place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New Record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Add to tail, update hash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848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198DB4-6B80-400A-A57B-BD0D27CE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855" y="519654"/>
            <a:ext cx="4241145" cy="58186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4932707"/>
      </p:ext>
    </p:extLst>
  </p:cSld>
  <p:clrMapOvr>
    <a:masterClrMapping/>
  </p:clrMapOvr>
  <p:transition advTm="7857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2A5F-86D0-4D8C-AFC0-FEED4521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Details - See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5FFD-77FB-443A-A6B0-02CC34AE7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10328835" cy="4610493"/>
          </a:xfrm>
        </p:spPr>
        <p:txBody>
          <a:bodyPr/>
          <a:lstStyle/>
          <a:p>
            <a:r>
              <a:rPr lang="en-US" sz="3200" dirty="0"/>
              <a:t>Natural caching behavior of hybrid log</a:t>
            </a:r>
          </a:p>
          <a:p>
            <a:pPr lvl="1"/>
            <a:r>
              <a:rPr lang="en-US" sz="2400" dirty="0"/>
              <a:t>Captures temporal locality</a:t>
            </a:r>
          </a:p>
          <a:p>
            <a:r>
              <a:rPr lang="en-US" sz="3200" dirty="0"/>
              <a:t>Sizing hybrid log regions of memory</a:t>
            </a:r>
          </a:p>
          <a:p>
            <a:pPr lvl="1"/>
            <a:r>
              <a:rPr lang="en-US" sz="2400" dirty="0"/>
              <a:t>Mutable vs. read-only region sizes</a:t>
            </a:r>
          </a:p>
          <a:p>
            <a:r>
              <a:rPr lang="en-US" sz="3200" dirty="0"/>
              <a:t>Recovery and consistency</a:t>
            </a:r>
          </a:p>
          <a:p>
            <a:r>
              <a:rPr lang="en-US" sz="3200" dirty="0"/>
              <a:t>Temporal analytics on log</a:t>
            </a:r>
          </a:p>
          <a:p>
            <a:r>
              <a:rPr lang="en-US" sz="3200" dirty="0"/>
              <a:t>Code generation and language integration</a:t>
            </a:r>
          </a:p>
          <a:p>
            <a:r>
              <a:rPr lang="en-US" sz="3200" dirty="0"/>
              <a:t>Garbage collection and read-hot record handling</a:t>
            </a:r>
          </a:p>
        </p:txBody>
      </p:sp>
    </p:spTree>
    <p:extLst>
      <p:ext uri="{BB962C8B-B14F-4D97-AF65-F5344CB8AC3E}">
        <p14:creationId xmlns:p14="http://schemas.microsoft.com/office/powerpoint/2010/main" val="817351426"/>
      </p:ext>
    </p:extLst>
  </p:cSld>
  <p:clrMapOvr>
    <a:masterClrMapping/>
  </p:clrMapOvr>
  <p:transition advTm="15059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1516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22">
        <p:fade/>
      </p:transition>
    </mc:Choice>
    <mc:Fallback xmlns="">
      <p:transition spd="med" advTm="802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804B-30D5-47EF-9C95-F8AD88C2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Workload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CAC7-4229-4740-963C-3EE7F1AFB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6"/>
            <a:ext cx="11018520" cy="4776692"/>
          </a:xfrm>
        </p:spPr>
        <p:txBody>
          <a:bodyPr/>
          <a:lstStyle/>
          <a:p>
            <a:r>
              <a:rPr lang="en-US" sz="3200" dirty="0"/>
              <a:t>Machine – Dell PowerEdge R730 server</a:t>
            </a:r>
          </a:p>
          <a:p>
            <a:pPr lvl="1"/>
            <a:r>
              <a:rPr lang="en-US" sz="2400" dirty="0"/>
              <a:t>2 socket, 14 cores per socket, 2 hyper-threads per core</a:t>
            </a:r>
          </a:p>
          <a:p>
            <a:pPr lvl="1"/>
            <a:r>
              <a:rPr lang="en-US" sz="2400" dirty="0"/>
              <a:t>256GB RAM, 3.2TB </a:t>
            </a:r>
            <a:r>
              <a:rPr lang="en-US" sz="2400" dirty="0" err="1"/>
              <a:t>FusionIO</a:t>
            </a:r>
            <a:r>
              <a:rPr lang="en-US" sz="2400" dirty="0"/>
              <a:t> </a:t>
            </a:r>
            <a:r>
              <a:rPr lang="en-US" sz="2400" dirty="0" err="1"/>
              <a:t>NVMe</a:t>
            </a:r>
            <a:r>
              <a:rPr lang="en-US" sz="2400" dirty="0"/>
              <a:t> SSD</a:t>
            </a:r>
          </a:p>
          <a:p>
            <a:r>
              <a:rPr lang="en-US" sz="3200" dirty="0"/>
              <a:t>Modified YCSB-A workload</a:t>
            </a:r>
          </a:p>
          <a:p>
            <a:pPr lvl="1"/>
            <a:r>
              <a:rPr lang="en-US" sz="2400" dirty="0"/>
              <a:t>250 million distinct 8-byte keys, values of 8 and 100 bytes</a:t>
            </a:r>
          </a:p>
          <a:p>
            <a:pPr lvl="1"/>
            <a:r>
              <a:rPr lang="en-US" sz="2400" dirty="0"/>
              <a:t>Varying fraction of reads, blind updates, read-modify-writes</a:t>
            </a:r>
          </a:p>
          <a:p>
            <a:r>
              <a:rPr lang="en-US" sz="3200" dirty="0"/>
              <a:t>Baseline Systems</a:t>
            </a:r>
          </a:p>
          <a:p>
            <a:pPr lvl="1"/>
            <a:r>
              <a:rPr lang="en-US" sz="2400" dirty="0"/>
              <a:t>In-memory structures: Intel TBB hash map, </a:t>
            </a:r>
            <a:r>
              <a:rPr lang="en-US" sz="2400" dirty="0" err="1"/>
              <a:t>Masstree</a:t>
            </a:r>
            <a:endParaRPr lang="en-US" sz="2400" dirty="0"/>
          </a:p>
          <a:p>
            <a:pPr lvl="1"/>
            <a:r>
              <a:rPr lang="en-US" sz="2400" dirty="0"/>
              <a:t>Key-value store: RocksDB</a:t>
            </a:r>
          </a:p>
          <a:p>
            <a:pPr lvl="1"/>
            <a:r>
              <a:rPr lang="en-US" sz="2400" dirty="0"/>
              <a:t>Caching system: Redis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909847"/>
      </p:ext>
    </p:extLst>
  </p:cSld>
  <p:clrMapOvr>
    <a:masterClrMapping/>
  </p:clrMapOvr>
  <p:transition advTm="6306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804B-30D5-47EF-9C95-F8AD88C2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Throughput: Single and Multi Threaded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A7A11-42A8-4258-A619-A8BE6A5C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5" y="1673880"/>
            <a:ext cx="5363028" cy="4228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DB8FB-66DA-4759-A568-F12169447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158" y="1673880"/>
            <a:ext cx="5504487" cy="426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BB0BC-ACFF-4EA0-AC84-26986C77559C}"/>
              </a:ext>
            </a:extLst>
          </p:cNvPr>
          <p:cNvSpPr txBox="1"/>
          <p:nvPr/>
        </p:nvSpPr>
        <p:spPr>
          <a:xfrm flipH="1">
            <a:off x="2525683" y="6194594"/>
            <a:ext cx="38404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Single Threaded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176CA-67C4-49BB-A808-276CD7194C5E}"/>
              </a:ext>
            </a:extLst>
          </p:cNvPr>
          <p:cNvSpPr txBox="1"/>
          <p:nvPr/>
        </p:nvSpPr>
        <p:spPr>
          <a:xfrm flipH="1">
            <a:off x="8427718" y="6194594"/>
            <a:ext cx="19285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Multi Threaded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791339"/>
      </p:ext>
    </p:extLst>
  </p:cSld>
  <p:clrMapOvr>
    <a:masterClrMapping/>
  </p:clrMapOvr>
  <p:transition advTm="5479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B8B6F4-9ECD-4858-A53E-64705634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02" y="2087062"/>
            <a:ext cx="5746845" cy="2885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0E6D7-257E-4EBC-96E5-881BC180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with # Threads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C60AC-A17C-4A73-BC57-1CDAD9D1ADA6}"/>
              </a:ext>
            </a:extLst>
          </p:cNvPr>
          <p:cNvSpPr txBox="1"/>
          <p:nvPr/>
        </p:nvSpPr>
        <p:spPr>
          <a:xfrm flipH="1">
            <a:off x="1659833" y="5645425"/>
            <a:ext cx="3635736" cy="31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100% RMW; 8 byte payloads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08BF2-36A5-4817-98E4-62E0F5CB760A}"/>
              </a:ext>
            </a:extLst>
          </p:cNvPr>
          <p:cNvSpPr txBox="1"/>
          <p:nvPr/>
        </p:nvSpPr>
        <p:spPr>
          <a:xfrm flipH="1">
            <a:off x="6753306" y="5645424"/>
            <a:ext cx="4706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100% blind updates; 100 byte payloads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9ACDE-045A-4420-929C-7776A622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03" y="2087062"/>
            <a:ext cx="5746846" cy="2885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86D505-529B-4645-9195-F43050FF1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335" y="2087062"/>
            <a:ext cx="5821804" cy="28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4664"/>
      </p:ext>
    </p:extLst>
  </p:cSld>
  <p:clrMapOvr>
    <a:masterClrMapping/>
  </p:clrMapOvr>
  <p:transition advTm="609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E6D7-257E-4EBC-96E5-881BC180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Throughput; Increasing Memory Budget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4F28B-173E-46D3-852C-F5C6080F1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US" dirty="0"/>
              <a:t>27GB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6039D-4ED6-4AB7-891E-5D6A1CED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80" y="2290682"/>
            <a:ext cx="7184460" cy="42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81008"/>
      </p:ext>
    </p:extLst>
  </p:cSld>
  <p:clrMapOvr>
    <a:masterClrMapping/>
  </p:clrMapOvr>
  <p:transition advTm="60901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4034-78C8-49A1-B0C6-7B5EEC43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21D3-3189-4C1A-8E97-DB694BA6E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278459"/>
            <a:ext cx="11018519" cy="2862322"/>
          </a:xfrm>
        </p:spPr>
        <p:txBody>
          <a:bodyPr/>
          <a:lstStyle/>
          <a:p>
            <a:r>
              <a:rPr lang="en-US" dirty="0"/>
              <a:t>Tremendous growth in data-intensive applications</a:t>
            </a:r>
          </a:p>
          <a:p>
            <a:pPr lvl="1"/>
            <a:r>
              <a:rPr lang="en-US" dirty="0"/>
              <a:t>Tracking IoT devices, data center monitoring, streaming, online services, map-reduce, …</a:t>
            </a:r>
          </a:p>
          <a:p>
            <a:r>
              <a:rPr lang="en-US" dirty="0"/>
              <a:t>State management is a hard problem</a:t>
            </a:r>
          </a:p>
          <a:p>
            <a:pPr lvl="1"/>
            <a:r>
              <a:rPr lang="en-US" dirty="0"/>
              <a:t>State consists of independent objects – </a:t>
            </a:r>
            <a:r>
              <a:rPr lang="en-US" i="1" dirty="0"/>
              <a:t>devices, users, ads</a:t>
            </a:r>
          </a:p>
          <a:p>
            <a:pPr lvl="1"/>
            <a:r>
              <a:rPr lang="en-US" dirty="0"/>
              <a:t>Overall state is very large, doesn’t fit in memory</a:t>
            </a:r>
          </a:p>
          <a:p>
            <a:pPr lvl="1"/>
            <a:r>
              <a:rPr lang="en-US" dirty="0"/>
              <a:t>Point operations sufficient</a:t>
            </a:r>
          </a:p>
          <a:p>
            <a:pPr lvl="1"/>
            <a:r>
              <a:rPr lang="en-US" dirty="0"/>
              <a:t>Significant update traffic – </a:t>
            </a:r>
            <a:r>
              <a:rPr lang="en-US" i="1" dirty="0"/>
              <a:t>update per-device avg CPU reading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58A254-737E-41BE-88C6-74943850D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3" y="4575484"/>
            <a:ext cx="6586331" cy="2186436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6D5D1C5-832F-40C9-87F9-0CAEA5111AB7}"/>
              </a:ext>
            </a:extLst>
          </p:cNvPr>
          <p:cNvSpPr txBox="1">
            <a:spLocks/>
          </p:cNvSpPr>
          <p:nvPr/>
        </p:nvSpPr>
        <p:spPr>
          <a:xfrm>
            <a:off x="7557497" y="4345691"/>
            <a:ext cx="4464878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1775" marR="0" indent="-231775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27038" marR="0" indent="-17145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39763" marR="0" indent="-188913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28675" marR="0" indent="-176213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9863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Temporal Locality Property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Search engine maintains per-user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stats over last week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Billions of users “alive”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Only millions actively surfing at given instant of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195341"/>
      </p:ext>
    </p:extLst>
  </p:cSld>
  <p:clrMapOvr>
    <a:masterClrMapping/>
  </p:clrMapOvr>
  <p:transition advTm="11803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38D9-2375-4E3B-B94C-A738070C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E93EB-F27C-4043-8960-B8CFB3A1C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52070"/>
          </a:xfrm>
        </p:spPr>
        <p:txBody>
          <a:bodyPr/>
          <a:lstStyle/>
          <a:p>
            <a:r>
              <a:rPr lang="en-US" sz="3200" dirty="0"/>
              <a:t>FASTER is a high-performance concurrent multi-core</a:t>
            </a:r>
            <a:br>
              <a:rPr lang="en-US" sz="3200" dirty="0"/>
            </a:br>
            <a:r>
              <a:rPr lang="en-US" sz="3200" dirty="0"/>
              <a:t>hash key-value store</a:t>
            </a:r>
          </a:p>
          <a:p>
            <a:endParaRPr lang="en-US" sz="3200" dirty="0"/>
          </a:p>
          <a:p>
            <a:r>
              <a:rPr lang="en-US" sz="3200" dirty="0"/>
              <a:t>Shows that a single design can “have it all”</a:t>
            </a:r>
          </a:p>
          <a:p>
            <a:pPr lvl="1"/>
            <a:r>
              <a:rPr lang="en-US" sz="2400" dirty="0"/>
              <a:t>Handle </a:t>
            </a:r>
            <a:r>
              <a:rPr lang="en-US" sz="2400" dirty="0">
                <a:solidFill>
                  <a:srgbClr val="C00000"/>
                </a:solidFill>
              </a:rPr>
              <a:t>larger-than-memory</a:t>
            </a:r>
            <a:r>
              <a:rPr lang="en-US" sz="2400" dirty="0"/>
              <a:t> data with heavy updates</a:t>
            </a:r>
          </a:p>
          <a:p>
            <a:pPr lvl="1"/>
            <a:r>
              <a:rPr lang="en-US" sz="2400" dirty="0"/>
              <a:t>Exploit </a:t>
            </a:r>
            <a:r>
              <a:rPr lang="en-US" sz="2400" dirty="0">
                <a:solidFill>
                  <a:srgbClr val="C00000"/>
                </a:solidFill>
              </a:rPr>
              <a:t>temporal locality </a:t>
            </a:r>
            <a:r>
              <a:rPr lang="en-US" sz="2400" dirty="0"/>
              <a:t>and drifting working set, in the workload</a:t>
            </a:r>
          </a:p>
          <a:p>
            <a:pPr lvl="1"/>
            <a:r>
              <a:rPr lang="en-US" sz="2400" dirty="0"/>
              <a:t>Achieve </a:t>
            </a:r>
            <a:r>
              <a:rPr lang="en-US" sz="2400" dirty="0">
                <a:solidFill>
                  <a:srgbClr val="C00000"/>
                </a:solidFill>
              </a:rPr>
              <a:t>“bare metal” throughput </a:t>
            </a:r>
            <a:r>
              <a:rPr lang="en-US" sz="2400" dirty="0"/>
              <a:t>exceeding pure in-mem structures</a:t>
            </a:r>
            <a:br>
              <a:rPr lang="en-US" sz="2400" dirty="0"/>
            </a:br>
            <a:r>
              <a:rPr lang="en-US" sz="2400" dirty="0"/>
              <a:t>(up to 160 million ops/sec) when working set fits in memory</a:t>
            </a:r>
          </a:p>
          <a:p>
            <a:pPr lvl="1"/>
            <a:r>
              <a:rPr lang="en-US" sz="2400" dirty="0"/>
              <a:t>Degrade gracefully when </a:t>
            </a:r>
            <a:r>
              <a:rPr lang="en-US" sz="2400" dirty="0">
                <a:solidFill>
                  <a:srgbClr val="C00000"/>
                </a:solidFill>
              </a:rPr>
              <a:t>memory is limited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Recoverable</a:t>
            </a:r>
            <a:r>
              <a:rPr lang="en-US" sz="2400" dirty="0"/>
              <a:t> to a (checkpointed) consistent point after failure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816693"/>
      </p:ext>
    </p:extLst>
  </p:cSld>
  <p:clrMapOvr>
    <a:masterClrMapping/>
  </p:clrMapOvr>
  <p:transition advTm="4524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A44FB8-5528-47C2-8059-8C5E75DC35B2}"/>
              </a:ext>
            </a:extLst>
          </p:cNvPr>
          <p:cNvSpPr txBox="1">
            <a:spLocks/>
          </p:cNvSpPr>
          <p:nvPr/>
        </p:nvSpPr>
        <p:spPr>
          <a:xfrm>
            <a:off x="584200" y="3033713"/>
            <a:ext cx="9144000" cy="4985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4F95-D6AA-4F2E-8343-2284052D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Major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337C-2929-42EE-BA7D-2B35F48AF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2339102"/>
          </a:xfrm>
        </p:spPr>
        <p:txBody>
          <a:bodyPr/>
          <a:lstStyle/>
          <a:p>
            <a:r>
              <a:rPr lang="en-US" dirty="0"/>
              <a:t>Partition state across machines in memory</a:t>
            </a:r>
          </a:p>
          <a:p>
            <a:pPr lvl="1"/>
            <a:r>
              <a:rPr lang="en-US" dirty="0"/>
              <a:t>Use pure in-mem data structures</a:t>
            </a:r>
          </a:p>
          <a:p>
            <a:pPr lvl="1"/>
            <a:r>
              <a:rPr lang="en-US" dirty="0"/>
              <a:t>Fast and concurrent designs available</a:t>
            </a:r>
          </a:p>
          <a:p>
            <a:pPr lvl="1"/>
            <a:r>
              <a:rPr lang="en-US" dirty="0"/>
              <a:t>Expensive, under-utilizes other resources</a:t>
            </a:r>
          </a:p>
          <a:p>
            <a:pPr lvl="1"/>
            <a:r>
              <a:rPr lang="en-US" dirty="0"/>
              <a:t>Complicates failure handling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CE73C-7BCF-4F63-9FDE-4059218670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2215991"/>
          </a:xfrm>
        </p:spPr>
        <p:txBody>
          <a:bodyPr/>
          <a:lstStyle/>
          <a:p>
            <a:r>
              <a:rPr lang="en-US" dirty="0"/>
              <a:t>Key-Value Stores &amp; Databases</a:t>
            </a:r>
          </a:p>
          <a:p>
            <a:pPr lvl="1"/>
            <a:r>
              <a:rPr lang="en-US" dirty="0"/>
              <a:t>Can support larger-than-memory data</a:t>
            </a:r>
          </a:p>
          <a:p>
            <a:pPr lvl="1"/>
            <a:r>
              <a:rPr lang="en-US" dirty="0"/>
              <a:t>Support failure recovery</a:t>
            </a:r>
          </a:p>
          <a:p>
            <a:pPr lvl="1"/>
            <a:r>
              <a:rPr lang="en-US" dirty="0"/>
              <a:t>Usually optimized for reads and range scans</a:t>
            </a:r>
          </a:p>
          <a:p>
            <a:pPr lvl="1"/>
            <a:r>
              <a:rPr lang="en-US" dirty="0"/>
              <a:t>Target &lt;1 million ops/sec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3441C7A-A0B9-4095-8DBA-A7EA414899BB}"/>
              </a:ext>
            </a:extLst>
          </p:cNvPr>
          <p:cNvSpPr txBox="1">
            <a:spLocks/>
          </p:cNvSpPr>
          <p:nvPr/>
        </p:nvSpPr>
        <p:spPr>
          <a:xfrm>
            <a:off x="3437537" y="4202866"/>
            <a:ext cx="5891734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1775" marR="0" indent="-231775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27038" marR="0" indent="-17145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39763" marR="0" indent="-188913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28675" marR="0" indent="-176213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9863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Caching Systems</a:t>
            </a:r>
          </a:p>
          <a:p>
            <a:pPr lvl="1"/>
            <a:r>
              <a:rPr lang="en-US" dirty="0"/>
              <a:t>Optimized for (hash) point lookups and updates</a:t>
            </a:r>
          </a:p>
          <a:p>
            <a:pPr lvl="1"/>
            <a:r>
              <a:rPr lang="en-US" dirty="0"/>
              <a:t>Do not index larger-than-memory data</a:t>
            </a:r>
          </a:p>
          <a:p>
            <a:pPr lvl="1"/>
            <a:r>
              <a:rPr lang="en-US" dirty="0"/>
              <a:t>Use another system for data persistence</a:t>
            </a:r>
          </a:p>
          <a:p>
            <a:pPr lvl="1"/>
            <a:r>
              <a:rPr lang="en-US" dirty="0"/>
              <a:t>Target several million ops/sec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563222"/>
      </p:ext>
    </p:extLst>
  </p:cSld>
  <p:clrMapOvr>
    <a:masterClrMapping/>
  </p:clrMapOvr>
  <p:transition advTm="10205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38D9-2375-4E3B-B94C-A738070C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IPU Size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E93EB-F27C-4043-8960-B8CFB3A1C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US" dirty="0"/>
              <a:t>100% RMW, vary percentage of IPU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92A86-E1E4-45D9-BA1A-0A1C0628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13" y="2177946"/>
            <a:ext cx="6179769" cy="44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13624"/>
      </p:ext>
    </p:extLst>
  </p:cSld>
  <p:clrMapOvr>
    <a:masterClrMapping/>
  </p:clrMapOvr>
  <p:transition advTm="53867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036D-0F62-4E18-BEE7-896F3F2A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State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0B08-F761-401C-A831-8712D18C83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10234054" cy="4832092"/>
          </a:xfrm>
        </p:spPr>
        <p:txBody>
          <a:bodyPr/>
          <a:lstStyle/>
          <a:p>
            <a:r>
              <a:rPr lang="en-US" dirty="0"/>
              <a:t>Support larger-than-memory data</a:t>
            </a:r>
          </a:p>
          <a:p>
            <a:r>
              <a:rPr lang="en-US" dirty="0"/>
              <a:t>Provide very high single-node throughput</a:t>
            </a:r>
          </a:p>
          <a:p>
            <a:pPr lvl="1"/>
            <a:r>
              <a:rPr lang="en-US" dirty="0"/>
              <a:t>100s of million ops/sec</a:t>
            </a:r>
          </a:p>
          <a:p>
            <a:r>
              <a:rPr lang="en-US" dirty="0"/>
              <a:t>Optimize for update-intensive point workloads</a:t>
            </a:r>
          </a:p>
          <a:p>
            <a:r>
              <a:rPr lang="en-US" dirty="0"/>
              <a:t>Handle drifting hot working set and temporal locality</a:t>
            </a:r>
          </a:p>
          <a:p>
            <a:r>
              <a:rPr lang="en-US" dirty="0"/>
              <a:t>Recoverable after failure</a:t>
            </a:r>
          </a:p>
          <a:p>
            <a:r>
              <a:rPr lang="en-US" dirty="0"/>
              <a:t>Current solutions do not meet all these requirements</a:t>
            </a:r>
          </a:p>
          <a:p>
            <a:pPr lvl="1"/>
            <a:r>
              <a:rPr lang="en-US" dirty="0"/>
              <a:t>Pure in-memory data structures such as Intel TBB hash map and </a:t>
            </a:r>
            <a:r>
              <a:rPr lang="en-US" dirty="0" err="1"/>
              <a:t>Masstree</a:t>
            </a:r>
            <a:endParaRPr lang="en-US" dirty="0"/>
          </a:p>
          <a:p>
            <a:pPr lvl="1"/>
            <a:r>
              <a:rPr lang="en-US" dirty="0"/>
              <a:t>Persistent (range) key-value stores such as RocksDB</a:t>
            </a:r>
          </a:p>
          <a:p>
            <a:pPr lvl="1"/>
            <a:r>
              <a:rPr lang="en-US" dirty="0"/>
              <a:t>Caching systems such as Redis</a:t>
            </a:r>
          </a:p>
        </p:txBody>
      </p:sp>
    </p:spTree>
    <p:extLst>
      <p:ext uri="{BB962C8B-B14F-4D97-AF65-F5344CB8AC3E}">
        <p14:creationId xmlns:p14="http://schemas.microsoft.com/office/powerpoint/2010/main" val="170354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2816-AE1D-49D4-8CFC-3272331A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Current Solutions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FD2939-65F4-4620-A240-60B44AAE7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32890"/>
              </p:ext>
            </p:extLst>
          </p:nvPr>
        </p:nvGraphicFramePr>
        <p:xfrm>
          <a:off x="1745088" y="1593117"/>
          <a:ext cx="8514436" cy="411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8609">
                  <a:extLst>
                    <a:ext uri="{9D8B030D-6E8A-4147-A177-3AD203B41FA5}">
                      <a16:colId xmlns:a16="http://schemas.microsoft.com/office/drawing/2014/main" val="458814691"/>
                    </a:ext>
                  </a:extLst>
                </a:gridCol>
                <a:gridCol w="2520664">
                  <a:extLst>
                    <a:ext uri="{9D8B030D-6E8A-4147-A177-3AD203B41FA5}">
                      <a16:colId xmlns:a16="http://schemas.microsoft.com/office/drawing/2014/main" val="2704059281"/>
                    </a:ext>
                  </a:extLst>
                </a:gridCol>
                <a:gridCol w="1944710">
                  <a:extLst>
                    <a:ext uri="{9D8B030D-6E8A-4147-A177-3AD203B41FA5}">
                      <a16:colId xmlns:a16="http://schemas.microsoft.com/office/drawing/2014/main" val="3338692605"/>
                    </a:ext>
                  </a:extLst>
                </a:gridCol>
                <a:gridCol w="1920453">
                  <a:extLst>
                    <a:ext uri="{9D8B030D-6E8A-4147-A177-3AD203B41FA5}">
                      <a16:colId xmlns:a16="http://schemas.microsoft.com/office/drawing/2014/main" val="1047676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Systems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memory structures (e.g., hash maps, </a:t>
                      </a:r>
                      <a:r>
                        <a:rPr lang="en-US" dirty="0" err="1"/>
                        <a:t>Masstree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 Key-Value Stores (e.g., RocksDB)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Caching Systems</a:t>
                      </a:r>
                      <a:br>
                        <a:rPr lang="en-US" dirty="0"/>
                      </a:br>
                      <a:r>
                        <a:rPr lang="en-US" dirty="0"/>
                        <a:t>(e.g., Redis)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7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Support larger-than-memory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36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3200">
                          <a:sym typeface="Wingdings" panose="05000000000000000000" pitchFamily="2" charset="2"/>
                        </a:rPr>
                        <a:t>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00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High throughput for working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2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Optimize for heavy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77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Handle drifting hot working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7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Recoverable after 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66371" marR="0" lvl="1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1022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44CDB2-AD61-4EEA-8716-1D98FA09FD5B}"/>
              </a:ext>
            </a:extLst>
          </p:cNvPr>
          <p:cNvCxnSpPr>
            <a:cxnSpLocks/>
          </p:cNvCxnSpPr>
          <p:nvPr/>
        </p:nvCxnSpPr>
        <p:spPr>
          <a:xfrm>
            <a:off x="1745088" y="1593117"/>
            <a:ext cx="2125014" cy="898945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E52191-F62F-45B6-82ED-8CA0D828D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48943"/>
              </p:ext>
            </p:extLst>
          </p:nvPr>
        </p:nvGraphicFramePr>
        <p:xfrm>
          <a:off x="1745088" y="1593117"/>
          <a:ext cx="2128609" cy="411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8609">
                  <a:extLst>
                    <a:ext uri="{9D8B030D-6E8A-4147-A177-3AD203B41FA5}">
                      <a16:colId xmlns:a16="http://schemas.microsoft.com/office/drawing/2014/main" val="45881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7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Support larger-than-memory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00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High throughput for working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2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Optimize for heavy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77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Handle drifting hot working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7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5000"/>
                        </a:spcAft>
                      </a:pPr>
                      <a:r>
                        <a:rPr lang="en-US" dirty="0"/>
                        <a:t>Recoverable after 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10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5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6E4-EF77-46F8-8A0C-CAF083F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08F2-CFC2-48F1-B1B9-F2B138CCA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10747188" cy="5139869"/>
          </a:xfrm>
        </p:spPr>
        <p:txBody>
          <a:bodyPr/>
          <a:lstStyle/>
          <a:p>
            <a:r>
              <a:rPr lang="en-US" dirty="0"/>
              <a:t>A latch-free concurrent multi-core hash key-value store</a:t>
            </a:r>
          </a:p>
          <a:p>
            <a:pPr lvl="1"/>
            <a:r>
              <a:rPr lang="en-US" dirty="0"/>
              <a:t>Designed for high performance and scalability across threads</a:t>
            </a:r>
          </a:p>
          <a:p>
            <a:pPr lvl="1"/>
            <a:r>
              <a:rPr lang="en-US" dirty="0"/>
              <a:t>Supports data larger than main memory + recovery</a:t>
            </a:r>
          </a:p>
          <a:p>
            <a:pPr lvl="1"/>
            <a:r>
              <a:rPr lang="en-US" dirty="0"/>
              <a:t>Shapes the (dynamic) hot working set in memory</a:t>
            </a:r>
          </a:p>
          <a:p>
            <a:r>
              <a:rPr lang="en-US" dirty="0"/>
              <a:t>Performance: up to 160 million ops/sec for YCSB variants</a:t>
            </a:r>
          </a:p>
          <a:p>
            <a:pPr lvl="1"/>
            <a:r>
              <a:rPr lang="en-US" dirty="0"/>
              <a:t>Single machine, two sockets, 56 threads</a:t>
            </a:r>
          </a:p>
          <a:p>
            <a:pPr lvl="1"/>
            <a:r>
              <a:rPr lang="en-US" dirty="0"/>
              <a:t>Exceeds throughput of pure in-memory systems when working set fits in memory</a:t>
            </a:r>
          </a:p>
          <a:p>
            <a:r>
              <a:rPr lang="en-US" dirty="0"/>
              <a:t>FASTER Interface</a:t>
            </a:r>
          </a:p>
          <a:p>
            <a:pPr lvl="1"/>
            <a:r>
              <a:rPr lang="en-US" dirty="0"/>
              <a:t>Read, Blind Update</a:t>
            </a:r>
          </a:p>
          <a:p>
            <a:pPr lvl="1"/>
            <a:r>
              <a:rPr lang="en-US" dirty="0"/>
              <a:t>Atomic read-modify-write (RMW) - for running </a:t>
            </a:r>
            <a:r>
              <a:rPr lang="en-US" dirty="0" err="1"/>
              <a:t>aggs</a:t>
            </a:r>
            <a:r>
              <a:rPr lang="en-US" dirty="0"/>
              <a:t> (like sum), partial field updates, ...</a:t>
            </a:r>
          </a:p>
          <a:p>
            <a:r>
              <a:rPr lang="en-US" dirty="0"/>
              <a:t>Implemented as embedded C# component using code-gen</a:t>
            </a:r>
          </a:p>
          <a:p>
            <a:pPr lvl="1"/>
            <a:r>
              <a:rPr lang="en-US" dirty="0"/>
              <a:t>See paper for details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6092667"/>
      </p:ext>
    </p:extLst>
  </p:cSld>
  <p:clrMapOvr>
    <a:masterClrMapping/>
  </p:clrMapOvr>
  <p:transition advTm="8173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B365-F7E0-4D34-891D-8C163552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8F4D-9DE3-4DE5-9D58-98D13B9225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634" y="4455525"/>
            <a:ext cx="8571753" cy="1538883"/>
          </a:xfrm>
        </p:spPr>
        <p:txBody>
          <a:bodyPr/>
          <a:lstStyle/>
          <a:p>
            <a:r>
              <a:rPr lang="en-US" dirty="0"/>
              <a:t>Key Technical Contributions</a:t>
            </a:r>
          </a:p>
          <a:p>
            <a:pPr lvl="1"/>
            <a:r>
              <a:rPr lang="en-US" b="1" dirty="0"/>
              <a:t>Threading</a:t>
            </a:r>
            <a:r>
              <a:rPr lang="en-US" dirty="0"/>
              <a:t>: Epoch Protection Framework with Trigger Actions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: Concurrent Hash Index</a:t>
            </a:r>
          </a:p>
          <a:p>
            <a:pPr lvl="1"/>
            <a:r>
              <a:rPr lang="en-US" b="1" dirty="0"/>
              <a:t>Record Storage</a:t>
            </a:r>
            <a:r>
              <a:rPr lang="en-US" dirty="0"/>
              <a:t>: “Hybrid Log” Record Allocator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C56D7-87F1-4019-81BD-840C6459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11" y="1230905"/>
            <a:ext cx="7963233" cy="25267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7DC7A7-EEF3-4330-8AC2-F081FD1F2967}"/>
              </a:ext>
            </a:extLst>
          </p:cNvPr>
          <p:cNvSpPr/>
          <p:nvPr/>
        </p:nvSpPr>
        <p:spPr bwMode="auto">
          <a:xfrm>
            <a:off x="4870824" y="1230905"/>
            <a:ext cx="603623" cy="47811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930565"/>
      </p:ext>
    </p:extLst>
  </p:cSld>
  <p:clrMapOvr>
    <a:masterClrMapping/>
  </p:clrMapOvr>
  <p:transition advTm="7557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B9A4-531C-4945-B6B7-61E358B5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60615"/>
            <a:ext cx="11018520" cy="553998"/>
          </a:xfrm>
        </p:spPr>
        <p:txBody>
          <a:bodyPr/>
          <a:lstStyle/>
          <a:p>
            <a:r>
              <a:rPr lang="en-US" dirty="0"/>
              <a:t>Epoch Protection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B587-8F2D-437B-BC73-E324B4988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7760" y="1089762"/>
            <a:ext cx="10884647" cy="2862322"/>
          </a:xfrm>
        </p:spPr>
        <p:txBody>
          <a:bodyPr/>
          <a:lstStyle/>
          <a:p>
            <a:r>
              <a:rPr lang="en-US" dirty="0"/>
              <a:t>System Requirement</a:t>
            </a:r>
          </a:p>
          <a:p>
            <a:pPr lvl="1"/>
            <a:r>
              <a:rPr lang="en-US" dirty="0"/>
              <a:t>avoid any coordination between threads in common case</a:t>
            </a:r>
          </a:p>
          <a:p>
            <a:pPr lvl="1"/>
            <a:r>
              <a:rPr lang="en-US" dirty="0"/>
              <a:t>agree on mechanism to synchronize on shared system state</a:t>
            </a:r>
          </a:p>
          <a:p>
            <a:r>
              <a:rPr lang="en-US" dirty="0"/>
              <a:t>Solution: epoch protection</a:t>
            </a:r>
          </a:p>
          <a:p>
            <a:pPr lvl="1"/>
            <a:r>
              <a:rPr lang="en-US" dirty="0"/>
              <a:t>System maintains shared counter </a:t>
            </a:r>
            <a:r>
              <a:rPr lang="en-US" b="1" dirty="0"/>
              <a:t>E </a:t>
            </a:r>
            <a:r>
              <a:rPr lang="en-US" dirty="0"/>
              <a:t>(current epoch) - can be “bumped” by any thread</a:t>
            </a:r>
          </a:p>
          <a:p>
            <a:pPr lvl="1"/>
            <a:r>
              <a:rPr lang="en-US" dirty="0"/>
              <a:t>Each thread keeps a (stale) </a:t>
            </a:r>
            <a:r>
              <a:rPr lang="en-US" i="1" dirty="0"/>
              <a:t>local epoch</a:t>
            </a:r>
            <a:r>
              <a:rPr lang="en-US" dirty="0"/>
              <a:t> counter copied from </a:t>
            </a:r>
            <a:r>
              <a:rPr lang="en-US" b="1" dirty="0"/>
              <a:t>E</a:t>
            </a:r>
            <a:endParaRPr lang="en-US" dirty="0"/>
          </a:p>
          <a:p>
            <a:pPr lvl="1"/>
            <a:r>
              <a:rPr lang="en-US" dirty="0"/>
              <a:t>An epoch </a:t>
            </a:r>
            <a:r>
              <a:rPr lang="en-US" i="1" dirty="0"/>
              <a:t>c</a:t>
            </a:r>
            <a:r>
              <a:rPr lang="en-US" dirty="0"/>
              <a:t> is “safe” if all thread-local epochs are greater than </a:t>
            </a:r>
            <a:r>
              <a:rPr lang="en-US" i="1" dirty="0"/>
              <a:t>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79BE1-BE28-473B-869F-C230E815609F}"/>
              </a:ext>
            </a:extLst>
          </p:cNvPr>
          <p:cNvSpPr/>
          <p:nvPr/>
        </p:nvSpPr>
        <p:spPr>
          <a:xfrm>
            <a:off x="3394804" y="4674222"/>
            <a:ext cx="5577840" cy="316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DFD28-046D-45A3-9973-EC078E25065E}"/>
              </a:ext>
            </a:extLst>
          </p:cNvPr>
          <p:cNvSpPr/>
          <p:nvPr/>
        </p:nvSpPr>
        <p:spPr>
          <a:xfrm>
            <a:off x="3394805" y="4674222"/>
            <a:ext cx="902825" cy="316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C1415-7A4F-4613-A4B4-6EC37FEDADEE}"/>
              </a:ext>
            </a:extLst>
          </p:cNvPr>
          <p:cNvSpPr/>
          <p:nvPr/>
        </p:nvSpPr>
        <p:spPr>
          <a:xfrm>
            <a:off x="4158734" y="4674222"/>
            <a:ext cx="1060048" cy="316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12C57-3384-4B37-A8D8-ED069908D3FA}"/>
              </a:ext>
            </a:extLst>
          </p:cNvPr>
          <p:cNvSpPr/>
          <p:nvPr/>
        </p:nvSpPr>
        <p:spPr>
          <a:xfrm>
            <a:off x="5104965" y="4674222"/>
            <a:ext cx="1115992" cy="316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786BB-93F3-4974-9D79-D6D337B7228B}"/>
              </a:ext>
            </a:extLst>
          </p:cNvPr>
          <p:cNvSpPr/>
          <p:nvPr/>
        </p:nvSpPr>
        <p:spPr>
          <a:xfrm>
            <a:off x="5982712" y="4674222"/>
            <a:ext cx="1240420" cy="316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923A53-F05E-4D89-B9CD-83DDFE1CE3D1}"/>
              </a:ext>
            </a:extLst>
          </p:cNvPr>
          <p:cNvSpPr/>
          <p:nvPr/>
        </p:nvSpPr>
        <p:spPr>
          <a:xfrm>
            <a:off x="6981990" y="4655820"/>
            <a:ext cx="2011680" cy="334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FE14B-2C00-440F-AB31-62BBC93B84ED}"/>
              </a:ext>
            </a:extLst>
          </p:cNvPr>
          <p:cNvSpPr/>
          <p:nvPr/>
        </p:nvSpPr>
        <p:spPr>
          <a:xfrm>
            <a:off x="3394806" y="5095252"/>
            <a:ext cx="5538484" cy="31637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E7A2F-A9B0-486A-BB2D-F89D53C10A16}"/>
              </a:ext>
            </a:extLst>
          </p:cNvPr>
          <p:cNvSpPr/>
          <p:nvPr/>
        </p:nvSpPr>
        <p:spPr>
          <a:xfrm>
            <a:off x="3394805" y="5095252"/>
            <a:ext cx="1184476" cy="31637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55F28F-AD1A-41AF-BE35-A79C8113AF5A}"/>
              </a:ext>
            </a:extLst>
          </p:cNvPr>
          <p:cNvSpPr/>
          <p:nvPr/>
        </p:nvSpPr>
        <p:spPr>
          <a:xfrm>
            <a:off x="4494399" y="5095252"/>
            <a:ext cx="1151198" cy="31637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ACDA56-7B36-4390-A798-66898AF745A8}"/>
              </a:ext>
            </a:extLst>
          </p:cNvPr>
          <p:cNvSpPr/>
          <p:nvPr/>
        </p:nvSpPr>
        <p:spPr>
          <a:xfrm>
            <a:off x="5535156" y="5095252"/>
            <a:ext cx="1441051" cy="31637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1027E0-6BDE-4C46-AAFC-CF2A69A5CA08}"/>
              </a:ext>
            </a:extLst>
          </p:cNvPr>
          <p:cNvSpPr/>
          <p:nvPr/>
        </p:nvSpPr>
        <p:spPr>
          <a:xfrm>
            <a:off x="6745191" y="5095252"/>
            <a:ext cx="2188099" cy="31637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AF6F8A-7B90-4167-B4BF-E80BA7D0F0EE}"/>
              </a:ext>
            </a:extLst>
          </p:cNvPr>
          <p:cNvSpPr/>
          <p:nvPr/>
        </p:nvSpPr>
        <p:spPr>
          <a:xfrm>
            <a:off x="3376098" y="5516282"/>
            <a:ext cx="5651719" cy="311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71804-9897-4F47-B425-D513AFC6CB5B}"/>
              </a:ext>
            </a:extLst>
          </p:cNvPr>
          <p:cNvSpPr/>
          <p:nvPr/>
        </p:nvSpPr>
        <p:spPr>
          <a:xfrm>
            <a:off x="3376097" y="5516282"/>
            <a:ext cx="2050065" cy="311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0F8D39-F2A9-4276-AE8F-9E95D042F0F3}"/>
              </a:ext>
            </a:extLst>
          </p:cNvPr>
          <p:cNvSpPr/>
          <p:nvPr/>
        </p:nvSpPr>
        <p:spPr>
          <a:xfrm>
            <a:off x="5199492" y="5516282"/>
            <a:ext cx="1115992" cy="3163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A9B92-2A45-4C38-85F7-25B7B8CF9DDC}"/>
              </a:ext>
            </a:extLst>
          </p:cNvPr>
          <p:cNvSpPr/>
          <p:nvPr/>
        </p:nvSpPr>
        <p:spPr>
          <a:xfrm>
            <a:off x="6077239" y="5516282"/>
            <a:ext cx="1240420" cy="3163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1E0851-B9B5-43DD-942F-BF5F8E365D7F}"/>
              </a:ext>
            </a:extLst>
          </p:cNvPr>
          <p:cNvSpPr/>
          <p:nvPr/>
        </p:nvSpPr>
        <p:spPr>
          <a:xfrm>
            <a:off x="6916860" y="5516282"/>
            <a:ext cx="2110958" cy="3163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29D883-00FA-4CAB-9252-815E433B9BDC}"/>
              </a:ext>
            </a:extLst>
          </p:cNvPr>
          <p:cNvSpPr/>
          <p:nvPr/>
        </p:nvSpPr>
        <p:spPr>
          <a:xfrm>
            <a:off x="3394805" y="5937312"/>
            <a:ext cx="5633012" cy="316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986514-190A-42A0-B57B-E48C2A5940CC}"/>
              </a:ext>
            </a:extLst>
          </p:cNvPr>
          <p:cNvSpPr/>
          <p:nvPr/>
        </p:nvSpPr>
        <p:spPr>
          <a:xfrm>
            <a:off x="3394804" y="5937312"/>
            <a:ext cx="997353" cy="316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0169F3-7285-4562-853F-C7F0771D6FD5}"/>
              </a:ext>
            </a:extLst>
          </p:cNvPr>
          <p:cNvSpPr/>
          <p:nvPr/>
        </p:nvSpPr>
        <p:spPr>
          <a:xfrm>
            <a:off x="4253261" y="5937312"/>
            <a:ext cx="1060048" cy="316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C9F33E-B1AA-4A4B-B58C-0CED427531D0}"/>
              </a:ext>
            </a:extLst>
          </p:cNvPr>
          <p:cNvSpPr/>
          <p:nvPr/>
        </p:nvSpPr>
        <p:spPr>
          <a:xfrm>
            <a:off x="5199492" y="5937312"/>
            <a:ext cx="1115992" cy="316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8F640-927C-4A7C-B9AB-1583993F0332}"/>
              </a:ext>
            </a:extLst>
          </p:cNvPr>
          <p:cNvSpPr/>
          <p:nvPr/>
        </p:nvSpPr>
        <p:spPr>
          <a:xfrm>
            <a:off x="6077239" y="5937312"/>
            <a:ext cx="1240420" cy="316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8DB39-D946-49D6-A5C8-D2ED63E2C935}"/>
              </a:ext>
            </a:extLst>
          </p:cNvPr>
          <p:cNvSpPr/>
          <p:nvPr/>
        </p:nvSpPr>
        <p:spPr>
          <a:xfrm>
            <a:off x="7076518" y="5937312"/>
            <a:ext cx="1951299" cy="316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CB85E8-243D-46BB-9835-BAD87EF2E8A3}"/>
              </a:ext>
            </a:extLst>
          </p:cNvPr>
          <p:cNvCxnSpPr/>
          <p:nvPr/>
        </p:nvCxnSpPr>
        <p:spPr>
          <a:xfrm>
            <a:off x="4104220" y="4556776"/>
            <a:ext cx="0" cy="1920240"/>
          </a:xfrm>
          <a:prstGeom prst="line">
            <a:avLst/>
          </a:prstGeom>
          <a:ln w="38100">
            <a:solidFill>
              <a:srgbClr val="00582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7217DB-8310-49E1-8239-E0D392332FFB}"/>
              </a:ext>
            </a:extLst>
          </p:cNvPr>
          <p:cNvCxnSpPr/>
          <p:nvPr/>
        </p:nvCxnSpPr>
        <p:spPr>
          <a:xfrm>
            <a:off x="4955414" y="4556776"/>
            <a:ext cx="0" cy="1920240"/>
          </a:xfrm>
          <a:prstGeom prst="line">
            <a:avLst/>
          </a:prstGeom>
          <a:ln w="38100">
            <a:solidFill>
              <a:srgbClr val="00582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083BF0-584F-4362-AEB7-20055599F38A}"/>
              </a:ext>
            </a:extLst>
          </p:cNvPr>
          <p:cNvCxnSpPr/>
          <p:nvPr/>
        </p:nvCxnSpPr>
        <p:spPr>
          <a:xfrm>
            <a:off x="5358647" y="4533627"/>
            <a:ext cx="0" cy="1920240"/>
          </a:xfrm>
          <a:prstGeom prst="line">
            <a:avLst/>
          </a:prstGeom>
          <a:ln w="38100">
            <a:solidFill>
              <a:srgbClr val="00582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2DE31B-F40A-4832-885B-A8201AFB40C6}"/>
              </a:ext>
            </a:extLst>
          </p:cNvPr>
          <p:cNvCxnSpPr/>
          <p:nvPr/>
        </p:nvCxnSpPr>
        <p:spPr>
          <a:xfrm>
            <a:off x="6460122" y="4533627"/>
            <a:ext cx="0" cy="1920240"/>
          </a:xfrm>
          <a:prstGeom prst="line">
            <a:avLst/>
          </a:prstGeom>
          <a:ln w="38100">
            <a:solidFill>
              <a:srgbClr val="00582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A1DD22-D373-494E-9190-9EBA17F96CCC}"/>
              </a:ext>
            </a:extLst>
          </p:cNvPr>
          <p:cNvSpPr txBox="1"/>
          <p:nvPr/>
        </p:nvSpPr>
        <p:spPr>
          <a:xfrm>
            <a:off x="7579026" y="6363454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Time →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9E8B5C-7CD8-456A-B2BE-F24017CE450D}"/>
              </a:ext>
            </a:extLst>
          </p:cNvPr>
          <p:cNvSpPr txBox="1"/>
          <p:nvPr/>
        </p:nvSpPr>
        <p:spPr>
          <a:xfrm>
            <a:off x="4781451" y="64449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5829"/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7BEA10-4E8B-462D-B400-564E2F1A6DC1}"/>
              </a:ext>
            </a:extLst>
          </p:cNvPr>
          <p:cNvSpPr txBox="1"/>
          <p:nvPr/>
        </p:nvSpPr>
        <p:spPr>
          <a:xfrm>
            <a:off x="3954156" y="64449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5829"/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C0A656-3E21-40F4-A227-78E33E066306}"/>
              </a:ext>
            </a:extLst>
          </p:cNvPr>
          <p:cNvSpPr txBox="1"/>
          <p:nvPr/>
        </p:nvSpPr>
        <p:spPr>
          <a:xfrm>
            <a:off x="5191218" y="64217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5829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F5FF2E-5BB1-40C1-95BA-AFB6ACB66C39}"/>
              </a:ext>
            </a:extLst>
          </p:cNvPr>
          <p:cNvSpPr txBox="1"/>
          <p:nvPr/>
        </p:nvSpPr>
        <p:spPr>
          <a:xfrm>
            <a:off x="6298483" y="64217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5829"/>
                </a:solidFill>
              </a:rPr>
              <a:t>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618A8F-3415-404D-B663-0EFDCF2D959E}"/>
              </a:ext>
            </a:extLst>
          </p:cNvPr>
          <p:cNvCxnSpPr/>
          <p:nvPr/>
        </p:nvCxnSpPr>
        <p:spPr>
          <a:xfrm>
            <a:off x="5218782" y="4522995"/>
            <a:ext cx="0" cy="192024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EEADB2-CEB0-4505-B4DC-884EDDAFF879}"/>
              </a:ext>
            </a:extLst>
          </p:cNvPr>
          <p:cNvCxnSpPr/>
          <p:nvPr/>
        </p:nvCxnSpPr>
        <p:spPr>
          <a:xfrm>
            <a:off x="5556376" y="4522995"/>
            <a:ext cx="0" cy="192024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34D5C3-590B-45E2-A3D0-6FF17D41DD0A}"/>
              </a:ext>
            </a:extLst>
          </p:cNvPr>
          <p:cNvCxnSpPr/>
          <p:nvPr/>
        </p:nvCxnSpPr>
        <p:spPr>
          <a:xfrm>
            <a:off x="6095898" y="4522995"/>
            <a:ext cx="0" cy="192024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4D22D94-713B-4F70-A50B-5A78A20C2C4C}"/>
              </a:ext>
            </a:extLst>
          </p:cNvPr>
          <p:cNvCxnSpPr/>
          <p:nvPr/>
        </p:nvCxnSpPr>
        <p:spPr>
          <a:xfrm>
            <a:off x="7098413" y="4515907"/>
            <a:ext cx="0" cy="192024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C806E79-F059-4DCA-BFCC-EC70A96D934E}"/>
              </a:ext>
            </a:extLst>
          </p:cNvPr>
          <p:cNvSpPr txBox="1"/>
          <p:nvPr/>
        </p:nvSpPr>
        <p:spPr>
          <a:xfrm>
            <a:off x="5378863" y="39686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355A38-903B-4831-AF18-BFD642A29201}"/>
              </a:ext>
            </a:extLst>
          </p:cNvPr>
          <p:cNvSpPr txBox="1"/>
          <p:nvPr/>
        </p:nvSpPr>
        <p:spPr>
          <a:xfrm>
            <a:off x="5064388" y="39686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F6890E-D14E-4DA5-8773-B865C9949A68}"/>
              </a:ext>
            </a:extLst>
          </p:cNvPr>
          <p:cNvSpPr txBox="1"/>
          <p:nvPr/>
        </p:nvSpPr>
        <p:spPr>
          <a:xfrm>
            <a:off x="5895343" y="39686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FCCB6F-3FA1-47DD-AE47-8E9A8CC9D0A8}"/>
              </a:ext>
            </a:extLst>
          </p:cNvPr>
          <p:cNvSpPr txBox="1"/>
          <p:nvPr/>
        </p:nvSpPr>
        <p:spPr>
          <a:xfrm>
            <a:off x="6916859" y="39686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6204A7-047E-487C-A911-3147E863E17C}"/>
              </a:ext>
            </a:extLst>
          </p:cNvPr>
          <p:cNvSpPr txBox="1"/>
          <p:nvPr/>
        </p:nvSpPr>
        <p:spPr>
          <a:xfrm>
            <a:off x="2172328" y="6450991"/>
            <a:ext cx="1888850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5829"/>
                </a:solidFill>
              </a:rPr>
              <a:t>Current Epoch </a:t>
            </a:r>
            <a:r>
              <a:rPr lang="en-US" dirty="0">
                <a:solidFill>
                  <a:srgbClr val="005829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00582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9178DB-51D1-4C9E-BBDF-D8975A40F97A}"/>
              </a:ext>
            </a:extLst>
          </p:cNvPr>
          <p:cNvSpPr txBox="1"/>
          <p:nvPr/>
        </p:nvSpPr>
        <p:spPr>
          <a:xfrm>
            <a:off x="3376097" y="3955197"/>
            <a:ext cx="1664238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Safe Epochs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0C5611-BC09-4123-B55D-20644E1C3194}"/>
              </a:ext>
            </a:extLst>
          </p:cNvPr>
          <p:cNvSpPr txBox="1"/>
          <p:nvPr/>
        </p:nvSpPr>
        <p:spPr>
          <a:xfrm>
            <a:off x="2240316" y="4684420"/>
            <a:ext cx="883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Thread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0A4160-3374-46B1-A402-A50E261109CC}"/>
              </a:ext>
            </a:extLst>
          </p:cNvPr>
          <p:cNvSpPr txBox="1"/>
          <p:nvPr/>
        </p:nvSpPr>
        <p:spPr>
          <a:xfrm>
            <a:off x="2239851" y="5114938"/>
            <a:ext cx="883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Thread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A403E0-12C1-4F37-98CA-39D27A77E8B1}"/>
              </a:ext>
            </a:extLst>
          </p:cNvPr>
          <p:cNvSpPr txBox="1"/>
          <p:nvPr/>
        </p:nvSpPr>
        <p:spPr>
          <a:xfrm>
            <a:off x="2239851" y="5555655"/>
            <a:ext cx="883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Thread 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8D64E9-2750-44CC-A48A-376CFD11C288}"/>
              </a:ext>
            </a:extLst>
          </p:cNvPr>
          <p:cNvSpPr txBox="1"/>
          <p:nvPr/>
        </p:nvSpPr>
        <p:spPr>
          <a:xfrm>
            <a:off x="2214218" y="5932185"/>
            <a:ext cx="883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Thread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247426"/>
      </p:ext>
    </p:extLst>
  </p:cSld>
  <p:clrMapOvr>
    <a:masterClrMapping/>
  </p:clrMapOvr>
  <p:transition advTm="1002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52" grpId="0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71" grpId="0"/>
      <p:bldP spid="72" grpId="0"/>
      <p:bldP spid="73" grpId="0"/>
      <p:bldP spid="74" grpId="0"/>
      <p:bldP spid="80" grpId="0"/>
      <p:bldP spid="80" grpId="1"/>
      <p:bldP spid="80" grpId="2"/>
      <p:bldP spid="81" grpId="0"/>
      <p:bldP spid="82" grpId="0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B9A4-531C-4945-B6B7-61E358B5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Trigger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B587-8F2D-437B-BC73-E324B4988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10884647" cy="5219891"/>
          </a:xfrm>
        </p:spPr>
        <p:txBody>
          <a:bodyPr/>
          <a:lstStyle/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Associate a trigger (function callback) with epoch bump from </a:t>
            </a:r>
            <a:r>
              <a:rPr lang="en-US" i="1" dirty="0"/>
              <a:t>c</a:t>
            </a:r>
            <a:r>
              <a:rPr lang="en-US" dirty="0"/>
              <a:t> to </a:t>
            </a:r>
            <a:r>
              <a:rPr lang="en-US" i="1" dirty="0"/>
              <a:t>c+1</a:t>
            </a:r>
          </a:p>
          <a:p>
            <a:pPr lvl="1"/>
            <a:r>
              <a:rPr lang="en-US" dirty="0"/>
              <a:t>Trigger action will be executed later, when c becomes safe</a:t>
            </a:r>
          </a:p>
          <a:p>
            <a:pPr lvl="1"/>
            <a:r>
              <a:rPr lang="en-US" dirty="0"/>
              <a:t>Simplifies lazy synchronization in multi-threaded systems</a:t>
            </a:r>
          </a:p>
          <a:p>
            <a:r>
              <a:rPr lang="en-US" dirty="0"/>
              <a:t>Example: invoke function </a:t>
            </a:r>
            <a:r>
              <a:rPr lang="en-US" dirty="0">
                <a:latin typeface="Consolas" panose="020B0609020204030204" pitchFamily="49" charset="0"/>
              </a:rPr>
              <a:t>F()</a:t>
            </a:r>
            <a:r>
              <a:rPr lang="en-US" dirty="0"/>
              <a:t> when (shared) status becomes “active”</a:t>
            </a:r>
          </a:p>
          <a:p>
            <a:pPr lvl="1"/>
            <a:r>
              <a:rPr lang="en-US" dirty="0"/>
              <a:t>Thread updates shared variable status = “active”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Then, it bumps current epoch with trigger = “invoke function </a:t>
            </a:r>
            <a:r>
              <a:rPr lang="en-US" b="1" dirty="0">
                <a:latin typeface="Consolas" panose="020B0609020204030204" pitchFamily="49" charset="0"/>
              </a:rPr>
              <a:t>F()</a:t>
            </a:r>
            <a:r>
              <a:rPr lang="en-US" dirty="0"/>
              <a:t>”</a:t>
            </a:r>
          </a:p>
          <a:p>
            <a:pPr marL="45085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BumpEpoch</a:t>
            </a:r>
            <a:r>
              <a:rPr lang="en-US" dirty="0">
                <a:latin typeface="Consolas" panose="020B0609020204030204" pitchFamily="49" charset="0"/>
              </a:rPr>
              <a:t>( () =&gt; F() );</a:t>
            </a:r>
          </a:p>
          <a:p>
            <a:pPr lvl="1"/>
            <a:r>
              <a:rPr lang="en-US" dirty="0"/>
              <a:t>Guaranteed that all threads have seen “active” status before </a:t>
            </a:r>
            <a:r>
              <a:rPr lang="en-US" b="1" dirty="0">
                <a:latin typeface="Consolas" panose="020B0609020204030204" pitchFamily="49" charset="0"/>
              </a:rPr>
              <a:t>F()</a:t>
            </a:r>
            <a:r>
              <a:rPr lang="en-US" dirty="0"/>
              <a:t> is invoked</a:t>
            </a:r>
          </a:p>
          <a:p>
            <a:pPr lvl="1"/>
            <a:endParaRPr lang="en-US" dirty="0"/>
          </a:p>
          <a:p>
            <a:r>
              <a:rPr lang="en-US" dirty="0"/>
              <a:t>FASTER uses epochs + triggers extensively (see paper)</a:t>
            </a:r>
          </a:p>
          <a:p>
            <a:pPr lvl="1"/>
            <a:r>
              <a:rPr lang="en-US" dirty="0"/>
              <a:t>Threads agree to respect global system state at epoch refresh boundaries</a:t>
            </a:r>
          </a:p>
          <a:p>
            <a:pPr lvl="1"/>
            <a:r>
              <a:rPr lang="en-US" dirty="0"/>
              <a:t>Garbage collection, non-blocking index resizing, log buffer maintenance, recovery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448746"/>
      </p:ext>
    </p:extLst>
  </p:cSld>
  <p:clrMapOvr>
    <a:masterClrMapping/>
  </p:clrMapOvr>
  <p:transition advTm="922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8107-1B1A-41E6-8480-47A2EB6E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Index in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04DB6-233C-4480-BF65-9F9141812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332638" cy="4963319"/>
          </a:xfrm>
        </p:spPr>
        <p:txBody>
          <a:bodyPr/>
          <a:lstStyle/>
          <a:p>
            <a:r>
              <a:rPr lang="en-US" dirty="0"/>
              <a:t>Array of hash buckets</a:t>
            </a:r>
          </a:p>
          <a:p>
            <a:r>
              <a:rPr lang="en-US" dirty="0"/>
              <a:t>Bucket entry points to linked list of colliding records</a:t>
            </a:r>
          </a:p>
          <a:p>
            <a:r>
              <a:rPr lang="en-US" dirty="0"/>
              <a:t>All operations are latch-free</a:t>
            </a:r>
          </a:p>
          <a:p>
            <a:r>
              <a:rPr lang="en-US" dirty="0"/>
              <a:t>See paper for details</a:t>
            </a:r>
          </a:p>
          <a:p>
            <a:pPr lvl="1"/>
            <a:r>
              <a:rPr lang="en-US" dirty="0"/>
              <a:t>New latch free insert technique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Latch free index resizing based on epochs with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011F1-5EAA-4411-9990-6701171DE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036" y="446912"/>
            <a:ext cx="5085110" cy="2415427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88FCBB-8DD3-4B82-83CF-13BFD3C808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909897"/>
              </p:ext>
            </p:extLst>
          </p:nvPr>
        </p:nvGraphicFramePr>
        <p:xfrm>
          <a:off x="6982690" y="2972019"/>
          <a:ext cx="2147456" cy="296672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6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5CA69E42-93D2-4757-974A-23098AFC76BA}"/>
              </a:ext>
            </a:extLst>
          </p:cNvPr>
          <p:cNvSpPr/>
          <p:nvPr/>
        </p:nvSpPr>
        <p:spPr>
          <a:xfrm rot="5400000" flipH="1">
            <a:off x="8032318" y="4860055"/>
            <a:ext cx="203200" cy="24111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8352B-E512-4619-8648-88623D4376AD}"/>
              </a:ext>
            </a:extLst>
          </p:cNvPr>
          <p:cNvSpPr txBox="1"/>
          <p:nvPr/>
        </p:nvSpPr>
        <p:spPr>
          <a:xfrm>
            <a:off x="6902164" y="6183412"/>
            <a:ext cx="2437352" cy="63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Hash Bucket</a:t>
            </a:r>
            <a:br>
              <a:rPr lang="en-US" b="1" dirty="0"/>
            </a:br>
            <a:r>
              <a:rPr lang="en-US" b="1" dirty="0"/>
              <a:t>(64-byte cache 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AB5DC2-4656-4A37-BEEF-556D71893354}"/>
                  </a:ext>
                </a:extLst>
              </p:cNvPr>
              <p:cNvSpPr txBox="1"/>
              <p:nvPr/>
            </p:nvSpPr>
            <p:spPr>
              <a:xfrm>
                <a:off x="5440017" y="4783480"/>
                <a:ext cx="1518120" cy="64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Array of</a:t>
                </a:r>
              </a:p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b="1" dirty="0"/>
                  <a:t> buckets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AB5DC2-4656-4A37-BEEF-556D71893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17" y="4783480"/>
                <a:ext cx="1518120" cy="645818"/>
              </a:xfrm>
              <a:prstGeom prst="rect">
                <a:avLst/>
              </a:prstGeom>
              <a:blipFill>
                <a:blip r:embed="rId5"/>
                <a:stretch>
                  <a:fillRect t="-3774" r="-321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54BED1-CF8B-440F-9216-3290E254D7B4}"/>
              </a:ext>
            </a:extLst>
          </p:cNvPr>
          <p:cNvSpPr/>
          <p:nvPr/>
        </p:nvSpPr>
        <p:spPr bwMode="auto">
          <a:xfrm>
            <a:off x="8674791" y="4921495"/>
            <a:ext cx="1855111" cy="782711"/>
          </a:xfrm>
          <a:custGeom>
            <a:avLst/>
            <a:gdLst>
              <a:gd name="connsiteX0" fmla="*/ 0 w 1641764"/>
              <a:gd name="connsiteY0" fmla="*/ 79979 h 782711"/>
              <a:gd name="connsiteX1" fmla="*/ 858982 w 1641764"/>
              <a:gd name="connsiteY1" fmla="*/ 52269 h 782711"/>
              <a:gd name="connsiteX2" fmla="*/ 1253837 w 1641764"/>
              <a:gd name="connsiteY2" fmla="*/ 682651 h 782711"/>
              <a:gd name="connsiteX3" fmla="*/ 1641764 w 1641764"/>
              <a:gd name="connsiteY3" fmla="*/ 772706 h 78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764" h="782711">
                <a:moveTo>
                  <a:pt x="0" y="79979"/>
                </a:moveTo>
                <a:cubicBezTo>
                  <a:pt x="325004" y="15901"/>
                  <a:pt x="650009" y="-48176"/>
                  <a:pt x="858982" y="52269"/>
                </a:cubicBezTo>
                <a:cubicBezTo>
                  <a:pt x="1067955" y="152714"/>
                  <a:pt x="1123373" y="562578"/>
                  <a:pt x="1253837" y="682651"/>
                </a:cubicBezTo>
                <a:cubicBezTo>
                  <a:pt x="1384301" y="802724"/>
                  <a:pt x="1513032" y="787715"/>
                  <a:pt x="1641764" y="77270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1CF37A-C228-4BD1-B833-5CF80A82F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07027"/>
              </p:ext>
            </p:extLst>
          </p:nvPr>
        </p:nvGraphicFramePr>
        <p:xfrm>
          <a:off x="10529904" y="3531221"/>
          <a:ext cx="898769" cy="7409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925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25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25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100C3ED-EF84-4C32-9543-8F8098C80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00923"/>
              </p:ext>
            </p:extLst>
          </p:nvPr>
        </p:nvGraphicFramePr>
        <p:xfrm>
          <a:off x="10529903" y="4353342"/>
          <a:ext cx="898769" cy="7409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925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25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25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BF23C76-CED9-4AF3-ACB4-02A896ED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12071"/>
              </p:ext>
            </p:extLst>
          </p:nvPr>
        </p:nvGraphicFramePr>
        <p:xfrm>
          <a:off x="10529903" y="5223053"/>
          <a:ext cx="898769" cy="7409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925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25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25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ABF22A8-615F-4746-AC95-80B19A673F61}"/>
              </a:ext>
            </a:extLst>
          </p:cNvPr>
          <p:cNvSpPr txBox="1"/>
          <p:nvPr/>
        </p:nvSpPr>
        <p:spPr>
          <a:xfrm>
            <a:off x="9760611" y="6205386"/>
            <a:ext cx="2437352" cy="63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Record Log</a:t>
            </a:r>
            <a:br>
              <a:rPr lang="en-US" b="1" dirty="0"/>
            </a:br>
            <a:r>
              <a:rPr lang="en-US" b="1" dirty="0"/>
              <a:t>(logical addresses)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896CB8-DE53-4ADD-946C-87862437720F}"/>
              </a:ext>
            </a:extLst>
          </p:cNvPr>
          <p:cNvSpPr/>
          <p:nvPr/>
        </p:nvSpPr>
        <p:spPr bwMode="auto">
          <a:xfrm>
            <a:off x="10212777" y="4865615"/>
            <a:ext cx="307017" cy="780176"/>
          </a:xfrm>
          <a:custGeom>
            <a:avLst/>
            <a:gdLst>
              <a:gd name="connsiteX0" fmla="*/ 307017 w 307017"/>
              <a:gd name="connsiteY0" fmla="*/ 780176 h 780176"/>
              <a:gd name="connsiteX1" fmla="*/ 13403 w 307017"/>
              <a:gd name="connsiteY1" fmla="*/ 478172 h 780176"/>
              <a:gd name="connsiteX2" fmla="*/ 55348 w 307017"/>
              <a:gd name="connsiteY2" fmla="*/ 151002 h 780176"/>
              <a:gd name="connsiteX3" fmla="*/ 105682 w 307017"/>
              <a:gd name="connsiteY3" fmla="*/ 92279 h 780176"/>
              <a:gd name="connsiteX4" fmla="*/ 307017 w 307017"/>
              <a:gd name="connsiteY4" fmla="*/ 0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017" h="780176">
                <a:moveTo>
                  <a:pt x="307017" y="780176"/>
                </a:moveTo>
                <a:cubicBezTo>
                  <a:pt x="181182" y="681605"/>
                  <a:pt x="55348" y="583034"/>
                  <a:pt x="13403" y="478172"/>
                </a:cubicBezTo>
                <a:cubicBezTo>
                  <a:pt x="-28542" y="373310"/>
                  <a:pt x="39968" y="215317"/>
                  <a:pt x="55348" y="151002"/>
                </a:cubicBezTo>
                <a:cubicBezTo>
                  <a:pt x="70728" y="86687"/>
                  <a:pt x="63737" y="117446"/>
                  <a:pt x="105682" y="92279"/>
                </a:cubicBezTo>
                <a:cubicBezTo>
                  <a:pt x="147627" y="67112"/>
                  <a:pt x="227322" y="33556"/>
                  <a:pt x="30701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66F373-D33C-459F-9CD1-9EB6B1C6E231}"/>
              </a:ext>
            </a:extLst>
          </p:cNvPr>
          <p:cNvSpPr/>
          <p:nvPr/>
        </p:nvSpPr>
        <p:spPr bwMode="auto">
          <a:xfrm>
            <a:off x="10195998" y="4030227"/>
            <a:ext cx="307017" cy="780176"/>
          </a:xfrm>
          <a:custGeom>
            <a:avLst/>
            <a:gdLst>
              <a:gd name="connsiteX0" fmla="*/ 307017 w 307017"/>
              <a:gd name="connsiteY0" fmla="*/ 780176 h 780176"/>
              <a:gd name="connsiteX1" fmla="*/ 13403 w 307017"/>
              <a:gd name="connsiteY1" fmla="*/ 478172 h 780176"/>
              <a:gd name="connsiteX2" fmla="*/ 55348 w 307017"/>
              <a:gd name="connsiteY2" fmla="*/ 151002 h 780176"/>
              <a:gd name="connsiteX3" fmla="*/ 105682 w 307017"/>
              <a:gd name="connsiteY3" fmla="*/ 92279 h 780176"/>
              <a:gd name="connsiteX4" fmla="*/ 307017 w 307017"/>
              <a:gd name="connsiteY4" fmla="*/ 0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017" h="780176">
                <a:moveTo>
                  <a:pt x="307017" y="780176"/>
                </a:moveTo>
                <a:cubicBezTo>
                  <a:pt x="181182" y="681605"/>
                  <a:pt x="55348" y="583034"/>
                  <a:pt x="13403" y="478172"/>
                </a:cubicBezTo>
                <a:cubicBezTo>
                  <a:pt x="-28542" y="373310"/>
                  <a:pt x="39968" y="215317"/>
                  <a:pt x="55348" y="151002"/>
                </a:cubicBezTo>
                <a:cubicBezTo>
                  <a:pt x="70728" y="86687"/>
                  <a:pt x="63737" y="117446"/>
                  <a:pt x="105682" y="92279"/>
                </a:cubicBezTo>
                <a:cubicBezTo>
                  <a:pt x="147627" y="67112"/>
                  <a:pt x="227322" y="33556"/>
                  <a:pt x="30701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08293-C332-4E46-BF36-6D959842768B}"/>
              </a:ext>
            </a:extLst>
          </p:cNvPr>
          <p:cNvSpPr/>
          <p:nvPr/>
        </p:nvSpPr>
        <p:spPr bwMode="auto">
          <a:xfrm>
            <a:off x="9890620" y="385895"/>
            <a:ext cx="1996178" cy="25295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3D49DE-75BF-4AE8-B768-36748C1FE09F}"/>
              </a:ext>
            </a:extLst>
          </p:cNvPr>
          <p:cNvCxnSpPr/>
          <p:nvPr/>
        </p:nvCxnSpPr>
        <p:spPr>
          <a:xfrm>
            <a:off x="11749146" y="4030227"/>
            <a:ext cx="0" cy="1506507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8D7DC-5B1E-448D-A2AC-8EE5C9E8F892}"/>
              </a:ext>
            </a:extLst>
          </p:cNvPr>
          <p:cNvSpPr/>
          <p:nvPr/>
        </p:nvSpPr>
        <p:spPr bwMode="auto">
          <a:xfrm>
            <a:off x="6812140" y="207918"/>
            <a:ext cx="3078480" cy="25295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844953"/>
      </p:ext>
    </p:extLst>
  </p:cSld>
  <p:clrMapOvr>
    <a:masterClrMapping/>
  </p:clrMapOvr>
  <p:transition advTm="1271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FASTER Record Allocator</a:t>
            </a: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94">
        <p:fade/>
      </p:transition>
    </mc:Choice>
    <mc:Fallback xmlns="">
      <p:transition spd="med" advTm="489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48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1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2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4.6|11.6|1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4|2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1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25.1|28.8|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|3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8|9.7|3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1|4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7|2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"/>
</p:tagLst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4F6F17CA-D349-4C25-9433-79C8FFFB7954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6362C163-B3C1-4F0B-8C8F-B324921A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16-9_Illustration_2018_Data_003</Template>
  <TotalTime>3482</TotalTime>
  <Words>1733</Words>
  <Application>Microsoft Office PowerPoint</Application>
  <PresentationFormat>Widescreen</PresentationFormat>
  <Paragraphs>311</Paragraphs>
  <Slides>24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FASTER: A Concurrent Key-Value Store with In-Place Updates</vt:lpstr>
      <vt:lpstr>Introduction</vt:lpstr>
      <vt:lpstr>Requirements and Current Solutions</vt:lpstr>
      <vt:lpstr>What is FASTER</vt:lpstr>
      <vt:lpstr>System Architecture</vt:lpstr>
      <vt:lpstr>Epoch Protection Basics</vt:lpstr>
      <vt:lpstr>Adding Trigger Actions</vt:lpstr>
      <vt:lpstr>Hash Index in Brief</vt:lpstr>
      <vt:lpstr>FASTER Record Allocator</vt:lpstr>
      <vt:lpstr>Strawman: Log-Structured Record Allocator</vt:lpstr>
      <vt:lpstr>Hybrid Log Allocator</vt:lpstr>
      <vt:lpstr>Lost Update Anomaly</vt:lpstr>
      <vt:lpstr>Solution: Fuzzy Region</vt:lpstr>
      <vt:lpstr>Other Details - See Paper</vt:lpstr>
      <vt:lpstr>Evaluation</vt:lpstr>
      <vt:lpstr>Setup and Workload</vt:lpstr>
      <vt:lpstr>Throughput: Single and Multi Threaded</vt:lpstr>
      <vt:lpstr>Scalability with # Threads</vt:lpstr>
      <vt:lpstr>Throughput; Increasing Memory Budget</vt:lpstr>
      <vt:lpstr>Conclusions</vt:lpstr>
      <vt:lpstr>PowerPoint Presentation</vt:lpstr>
      <vt:lpstr>Today’s Major Solutions</vt:lpstr>
      <vt:lpstr>Effect of IPU Size</vt:lpstr>
      <vt:lpstr>Requirements for State Management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Badrish Chandramouli</dc:creator>
  <cp:keywords/>
  <dc:description/>
  <cp:lastModifiedBy>Badrish Chandramouli</cp:lastModifiedBy>
  <cp:revision>74</cp:revision>
  <dcterms:created xsi:type="dcterms:W3CDTF">2018-06-03T17:18:03Z</dcterms:created>
  <dcterms:modified xsi:type="dcterms:W3CDTF">2018-06-11T22:31:20Z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