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0" r:id="rId6"/>
    <p:sldId id="264" r:id="rId7"/>
    <p:sldId id="266" r:id="rId8"/>
    <p:sldId id="259" r:id="rId9"/>
    <p:sldId id="262" r:id="rId10"/>
    <p:sldId id="268" r:id="rId11"/>
    <p:sldId id="263" r:id="rId12"/>
    <p:sldId id="26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655" y="457200"/>
            <a:ext cx="9127490" cy="1470025"/>
          </a:xfrm>
        </p:spPr>
        <p:txBody>
          <a:bodyPr/>
          <a:p>
            <a:r>
              <a:rPr lang="x-none" altLang="en-US" sz="4800"/>
              <a:t>AI Foundations</a:t>
            </a:r>
            <a:endParaRPr lang="x-none" alt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905" y="2012315"/>
            <a:ext cx="9936480" cy="1224280"/>
          </a:xfrm>
        </p:spPr>
        <p:txBody>
          <a:bodyPr/>
          <a:p>
            <a:r>
              <a:rPr lang="x-none" altLang="en-US"/>
              <a:t>01 Understanding Machine Learning Algorithms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Regression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Regression is </a:t>
            </a:r>
            <a:r>
              <a:rPr lang="x-none" altLang="en-US">
                <a:sym typeface="+mn-ea"/>
              </a:rPr>
              <a:t>a supervised learning algorithm with </a:t>
            </a:r>
            <a:r>
              <a:rPr lang="en-US"/>
              <a:t>the task of predicting a continuous quantity, such as weight, probability and cost</a:t>
            </a:r>
            <a:r>
              <a:rPr lang="x-none" altLang="en-US"/>
              <a:t>.</a:t>
            </a:r>
            <a:endParaRPr lang="x-none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Linear Regression Algorithm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Here the program models a relationship between input and output variables for the training data points.</a:t>
            </a:r>
            <a:endParaRPr lang="x-none" altLang="en-US"/>
          </a:p>
          <a:p>
            <a:r>
              <a:rPr lang="x-none" altLang="en-US"/>
              <a:t>It establish a relationship between the target variable and input variables by fitting a line, known as the regression line.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y=mx + c</a:t>
            </a:r>
            <a:endParaRPr lang="x-none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Workflow of solution to ML problems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Define business problem</a:t>
            </a:r>
            <a:endParaRPr lang="x-none" altLang="en-US"/>
          </a:p>
          <a:p>
            <a:r>
              <a:rPr lang="x-none" altLang="en-US"/>
              <a:t>Get data</a:t>
            </a:r>
            <a:endParaRPr lang="x-none" altLang="en-US"/>
          </a:p>
          <a:p>
            <a:r>
              <a:rPr lang="x-none" altLang="en-US"/>
              <a:t>Pre-process data</a:t>
            </a:r>
            <a:endParaRPr lang="x-none" altLang="en-US"/>
          </a:p>
          <a:p>
            <a:r>
              <a:rPr lang="x-none" altLang="en-US"/>
              <a:t>Identify suitable ML algorithm</a:t>
            </a:r>
            <a:endParaRPr lang="x-none" altLang="en-US"/>
          </a:p>
          <a:p>
            <a:r>
              <a:rPr lang="x-none" altLang="en-US"/>
              <a:t>Train algorithm with data to develop a model</a:t>
            </a:r>
            <a:endParaRPr lang="x-none" altLang="en-US"/>
          </a:p>
          <a:p>
            <a:r>
              <a:rPr lang="x-none" altLang="en-US"/>
              <a:t>Evaluate the model performance to reach the best performing model.</a:t>
            </a:r>
            <a:endParaRPr lang="x-none" altLang="en-US"/>
          </a:p>
          <a:p>
            <a:r>
              <a:rPr lang="x-none" altLang="en-US"/>
              <a:t>Deploy application.</a:t>
            </a: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Table of Contents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65" y="1327785"/>
            <a:ext cx="10972800" cy="5020310"/>
          </a:xfrm>
        </p:spPr>
        <p:txBody>
          <a:bodyPr/>
          <a:p>
            <a:r>
              <a:rPr lang="x-none" altLang="en-US"/>
              <a:t>Review of Machine Learning</a:t>
            </a:r>
            <a:endParaRPr lang="x-none" altLang="en-US"/>
          </a:p>
          <a:p>
            <a:r>
              <a:rPr lang="x-none" altLang="en-US" sz="3200">
                <a:sym typeface="+mn-ea"/>
              </a:rPr>
              <a:t>Unsupervised Learning</a:t>
            </a:r>
            <a:endParaRPr lang="x-none" altLang="en-US" sz="3200"/>
          </a:p>
          <a:p>
            <a:pPr lvl="1"/>
            <a:r>
              <a:rPr lang="x-none" altLang="en-US">
                <a:sym typeface="+mn-ea"/>
              </a:rPr>
              <a:t>Clustering (k-means)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  <a:p>
            <a:r>
              <a:rPr lang="x-none" altLang="en-US"/>
              <a:t>Supervised Learning</a:t>
            </a:r>
            <a:endParaRPr lang="x-none" altLang="en-US"/>
          </a:p>
          <a:p>
            <a:pPr lvl="1"/>
            <a:r>
              <a:rPr lang="x-none" altLang="en-US"/>
              <a:t>Classification (k-nearest neighbor)</a:t>
            </a:r>
            <a:endParaRPr lang="x-none" altLang="en-US"/>
          </a:p>
          <a:p>
            <a:pPr lvl="1"/>
            <a:r>
              <a:rPr lang="x-none" altLang="en-US">
                <a:sym typeface="+mn-ea"/>
              </a:rPr>
              <a:t>Regression (linear regression)</a:t>
            </a:r>
            <a:endParaRPr lang="x-none" altLang="en-US">
              <a:sym typeface="+mn-ea"/>
            </a:endParaRPr>
          </a:p>
          <a:p>
            <a:pPr marL="457200" lvl="1" indent="0">
              <a:buNone/>
            </a:pPr>
            <a:endParaRPr lang="x-none" altLang="en-US"/>
          </a:p>
          <a:p>
            <a:r>
              <a:rPr lang="x-none" altLang="en-US"/>
              <a:t>Workflow of solution to ML problems</a:t>
            </a: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Review of 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30000"/>
              </a:lnSpc>
            </a:pPr>
            <a:r>
              <a:rPr lang="x-none" altLang="en-US">
                <a:sym typeface="+mn-ea"/>
              </a:rPr>
              <a:t>Machine learning is a sub-field of AI that deals with developing computer systems that are capable of learning from data to solve problems without being explicitly programmed.</a:t>
            </a:r>
            <a:endParaRPr lang="x-none" altLang="en-US"/>
          </a:p>
          <a:p>
            <a:pPr>
              <a:lnSpc>
                <a:spcPct val="130000"/>
              </a:lnSpc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Unsupervised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This is where there is only input data X and no output data y.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The goal of unsupervised learning is to detect patterns and to cluster or segment items in large unstructured datasets, eg data generated by social media sites.</a:t>
            </a:r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Clustering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Clustering is the task of grouping a set of objects in such a way that objects in the same group are more similar to each other than to those in other groups</a:t>
            </a:r>
            <a:r>
              <a:rPr lang="x-none" altLang="en-US"/>
              <a:t>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eg. k-means clustering algoritm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K-means Clustering Algorithm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035" y="1340485"/>
            <a:ext cx="10972800" cy="5202555"/>
          </a:xfrm>
        </p:spPr>
        <p:txBody>
          <a:bodyPr/>
          <a:p>
            <a:r>
              <a:rPr lang="x-none" altLang="en-US"/>
              <a:t>Inputs (no. of k-clusters, dataset with collection of feaures) - k values are set randomly.</a:t>
            </a:r>
            <a:endParaRPr lang="x-none" altLang="en-US"/>
          </a:p>
          <a:p>
            <a:r>
              <a:rPr lang="x-none" altLang="en-US"/>
              <a:t>Step 1: data points assignment</a:t>
            </a:r>
            <a:endParaRPr lang="x-none" altLang="en-US"/>
          </a:p>
          <a:p>
            <a:pPr lvl="1"/>
            <a:r>
              <a:rPr lang="x-none" altLang="en-US"/>
              <a:t>each data point is assigned to its nearest centroid, based on the squared Euclidean distance</a:t>
            </a:r>
            <a:endParaRPr lang="x-none" altLang="en-US"/>
          </a:p>
          <a:p>
            <a:pPr lvl="1"/>
            <a:endParaRPr lang="x-none" altLang="en-US"/>
          </a:p>
          <a:p>
            <a:r>
              <a:rPr lang="x-none" altLang="en-US">
                <a:sym typeface="+mn-ea"/>
              </a:rPr>
              <a:t>Step 2: centroid update step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/>
              <a:t>the centroids are recomputed. This is done by taking the mean of all data points assigned to that centroid's cluster.</a:t>
            </a:r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Supervised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Input data (also known as training examples) comes with a label, and the goal of learning is to be able to predict the label for new, unforeseen examples. </a:t>
            </a:r>
            <a:endParaRPr lang="en-US"/>
          </a:p>
          <a:p>
            <a:endParaRPr lang="en-US"/>
          </a:p>
          <a:p>
            <a:r>
              <a:rPr lang="x-none" altLang="en-US"/>
              <a:t>eg. classification, regression</a:t>
            </a:r>
            <a:endParaRPr lang="x-non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Classification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/>
              <a:t>Classification is </a:t>
            </a:r>
            <a:r>
              <a:rPr lang="x-none" altLang="en-US"/>
              <a:t>a supervised learning algorithm with </a:t>
            </a:r>
            <a:r>
              <a:rPr lang="en-US"/>
              <a:t>the task of predicting a discrete class label, such as; </a:t>
            </a:r>
            <a:r>
              <a:rPr lang="x-none" altLang="en-US"/>
              <a:t>spam/no spam</a:t>
            </a:r>
            <a:r>
              <a:rPr lang="en-US"/>
              <a:t>, </a:t>
            </a:r>
            <a:r>
              <a:rPr lang="x-none" altLang="en-US"/>
              <a:t>cancer/no cancer, virginica, versicolor setosa (iris species)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K-nearest Neighbor Algorithm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The training data points are plotted.</a:t>
            </a:r>
            <a:endParaRPr lang="x-none" altLang="en-US"/>
          </a:p>
          <a:p>
            <a:r>
              <a:rPr lang="x-none" altLang="en-US"/>
              <a:t>A new data point to be predicted would also be plotted.</a:t>
            </a:r>
            <a:endParaRPr lang="x-none" altLang="en-US"/>
          </a:p>
          <a:p>
            <a:r>
              <a:rPr lang="x-none" altLang="en-US"/>
              <a:t>An object is classified by a majority vote of its neighbors, with the object being assigned to the class most common among its k nearest neighbors. 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2610</Words>
  <Application>Kingsoft Office WPP</Application>
  <PresentationFormat>Widescreen</PresentationFormat>
  <Paragraphs>81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Art_mountaineering</vt:lpstr>
      <vt:lpstr>AI Foundations</vt:lpstr>
      <vt:lpstr>Table of Contents</vt:lpstr>
      <vt:lpstr>Review of Machine Learning</vt:lpstr>
      <vt:lpstr>Unsupervised Learning</vt:lpstr>
      <vt:lpstr>Clustering</vt:lpstr>
      <vt:lpstr>K-means Clustering Algorithm</vt:lpstr>
      <vt:lpstr>Supervised Learning</vt:lpstr>
      <vt:lpstr>Classification</vt:lpstr>
      <vt:lpstr>K-nearest Neighbor Algorithm</vt:lpstr>
      <vt:lpstr>Regression</vt:lpstr>
      <vt:lpstr>Linear Regression Algorithm</vt:lpstr>
      <vt:lpstr>Workflow of solution to ML 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Foundations</dc:title>
  <dc:creator>aseda</dc:creator>
  <cp:lastModifiedBy>aseda</cp:lastModifiedBy>
  <cp:revision>22</cp:revision>
  <dcterms:created xsi:type="dcterms:W3CDTF">2018-06-07T19:33:48Z</dcterms:created>
  <dcterms:modified xsi:type="dcterms:W3CDTF">2018-06-07T19:33:48Z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