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58" r:id="rId6"/>
    <p:sldId id="266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22" y="603885"/>
            <a:ext cx="11231033" cy="1470025"/>
          </a:xfrm>
        </p:spPr>
        <p:txBody>
          <a:bodyPr/>
          <a:lstStyle/>
          <a:p>
            <a:r>
              <a:rPr lang="x-none" altLang="en-US" sz="4000">
                <a:sym typeface="+mn-ea"/>
              </a:rPr>
              <a:t>AI Foundations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" y="2037080"/>
            <a:ext cx="9506585" cy="1198880"/>
          </a:xfrm>
        </p:spPr>
        <p:txBody>
          <a:bodyPr/>
          <a:lstStyle/>
          <a:p>
            <a:endParaRPr lang="x-none" altLang="en-US" dirty="0">
              <a:sym typeface="+mn-ea"/>
            </a:endParaRPr>
          </a:p>
          <a:p>
            <a:r>
              <a:rPr lang="x-none" altLang="en-US" dirty="0">
                <a:sym typeface="+mn-ea"/>
              </a:rPr>
              <a:t>02 Workflow of </a:t>
            </a:r>
            <a:r>
              <a:rPr lang="en-US" altLang="en-US" dirty="0" smtClean="0">
                <a:sym typeface="+mn-ea"/>
              </a:rPr>
              <a:t>S</a:t>
            </a:r>
            <a:r>
              <a:rPr lang="x-none" altLang="en-US" dirty="0" smtClean="0">
                <a:sym typeface="+mn-ea"/>
              </a:rPr>
              <a:t>olution </a:t>
            </a:r>
            <a:r>
              <a:rPr lang="x-none" altLang="en-US" dirty="0">
                <a:sym typeface="+mn-ea"/>
              </a:rPr>
              <a:t>to ML </a:t>
            </a:r>
            <a:r>
              <a:rPr lang="en-US" altLang="en-US" dirty="0" smtClean="0">
                <a:sym typeface="+mn-ea"/>
              </a:rPr>
              <a:t>P</a:t>
            </a:r>
            <a:r>
              <a:rPr lang="x-none" altLang="en-US" dirty="0" smtClean="0">
                <a:sym typeface="+mn-ea"/>
              </a:rPr>
              <a:t>roblems</a:t>
            </a:r>
            <a:endParaRPr lang="x-none" altLang="en-US" dirty="0">
              <a:sym typeface="+mn-ea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423482" y="3235960"/>
            <a:ext cx="102552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US" dirty="0"/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 Positive Rate:</a:t>
            </a:r>
            <a:r>
              <a:rPr lang="en-US" dirty="0"/>
              <a:t> When it's actually yes, how often does it predict yes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TP/actual yes = 100/105 = 0.95</a:t>
            </a:r>
          </a:p>
          <a:p>
            <a:pPr lvl="1"/>
            <a:r>
              <a:rPr lang="en-US" dirty="0"/>
              <a:t>also known as "Sensitivity" or "Recall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b="1" dirty="0"/>
              <a:t>False Positive Rate:</a:t>
            </a:r>
            <a:r>
              <a:rPr lang="en-US" dirty="0"/>
              <a:t> When it's actually no, how often does it predict yes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FP/actual no = 10/60 = 0.17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2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Specificity:</a:t>
            </a:r>
            <a:r>
              <a:rPr lang="en-US" dirty="0"/>
              <a:t> When it's actually no, how often does it </a:t>
            </a:r>
            <a:r>
              <a:rPr lang="en-US" dirty="0" smtClean="0"/>
              <a:t>predict </a:t>
            </a:r>
            <a:r>
              <a:rPr lang="en-US" dirty="0"/>
              <a:t>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TN/actual no = 50/60 = 0.83</a:t>
            </a:r>
          </a:p>
          <a:p>
            <a:pPr lvl="1"/>
            <a:r>
              <a:rPr lang="en-US" dirty="0"/>
              <a:t>equivalent to 1 minus False Positive </a:t>
            </a:r>
            <a:r>
              <a:rPr lang="en-US" dirty="0" smtClean="0"/>
              <a:t>Rate</a:t>
            </a:r>
          </a:p>
          <a:p>
            <a:endParaRPr lang="en-US" dirty="0"/>
          </a:p>
          <a:p>
            <a:r>
              <a:rPr lang="en-US" b="1" dirty="0"/>
              <a:t>Precision:</a:t>
            </a:r>
            <a:r>
              <a:rPr lang="en-US" dirty="0"/>
              <a:t> When it predicts yes, how often is it correct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TP/predicted yes = 100/110 = 0.91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0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–eye-distance/Euclidean distance</a:t>
            </a:r>
          </a:p>
          <a:p>
            <a:endParaRPr lang="en-US" dirty="0"/>
          </a:p>
          <a:p>
            <a:r>
              <a:rPr lang="en-US" dirty="0" smtClean="0"/>
              <a:t>Overview of Workflow/Pipeline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Practical Application of Workflow using Azure ML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Classification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sym typeface="+mn-ea"/>
              </a:rPr>
              <a:t>Workflow of solution to ML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1107"/>
            <a:ext cx="10972800" cy="4525963"/>
          </a:xfrm>
        </p:spPr>
        <p:txBody>
          <a:bodyPr/>
          <a:lstStyle/>
          <a:p>
            <a:r>
              <a:rPr lang="x-none" altLang="en-US" dirty="0"/>
              <a:t>Define business problem</a:t>
            </a:r>
          </a:p>
          <a:p>
            <a:r>
              <a:rPr lang="x-none" altLang="en-US" dirty="0"/>
              <a:t>Get data</a:t>
            </a:r>
          </a:p>
          <a:p>
            <a:r>
              <a:rPr lang="x-none" altLang="en-US" dirty="0"/>
              <a:t>Pre-process data</a:t>
            </a:r>
          </a:p>
          <a:p>
            <a:r>
              <a:rPr lang="x-none" altLang="en-US" dirty="0"/>
              <a:t>Identify suitable ML algorithm</a:t>
            </a:r>
          </a:p>
          <a:p>
            <a:r>
              <a:rPr lang="x-none" altLang="en-US" dirty="0"/>
              <a:t>Train algorithm with data to develop a </a:t>
            </a:r>
            <a:r>
              <a:rPr lang="x-none" altLang="en-US" dirty="0" smtClean="0"/>
              <a:t>model</a:t>
            </a:r>
            <a:r>
              <a:rPr lang="en-US" altLang="en-US" dirty="0" smtClean="0"/>
              <a:t> (Train/test split)</a:t>
            </a:r>
            <a:endParaRPr lang="x-none" altLang="en-US" dirty="0"/>
          </a:p>
          <a:p>
            <a:r>
              <a:rPr lang="x-none" altLang="en-US" dirty="0"/>
              <a:t>Evaluate the model performance to reach the best performing model</a:t>
            </a:r>
            <a:r>
              <a:rPr lang="x-none" altLang="en-US" dirty="0" smtClean="0"/>
              <a:t>.</a:t>
            </a:r>
            <a:r>
              <a:rPr lang="en-US" altLang="en-US" dirty="0" smtClean="0"/>
              <a:t>(Retrain &amp; Evaluate)</a:t>
            </a:r>
            <a:endParaRPr lang="x-none" altLang="en-US" dirty="0"/>
          </a:p>
          <a:p>
            <a:r>
              <a:rPr lang="x-none" altLang="en-US" dirty="0"/>
              <a:t>Deploy application.</a:t>
            </a:r>
          </a:p>
          <a:p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5593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Retrain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different algorithm</a:t>
            </a:r>
          </a:p>
          <a:p>
            <a:r>
              <a:rPr lang="en-US" dirty="0" smtClean="0"/>
              <a:t>Tuning algorithm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–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Over-fitting</a:t>
            </a:r>
          </a:p>
          <a:p>
            <a:r>
              <a:rPr lang="en-US" dirty="0" smtClean="0"/>
              <a:t>Automobile price predictor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 Absolute Error</a:t>
            </a:r>
            <a:r>
              <a:rPr lang="en-US" dirty="0"/>
              <a:t> (MAE): The average of absolute errors (an </a:t>
            </a:r>
            <a:r>
              <a:rPr lang="en-US" i="1" dirty="0"/>
              <a:t>error</a:t>
            </a:r>
            <a:r>
              <a:rPr lang="en-US" dirty="0"/>
              <a:t> is the difference between the predicted value and the actual value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Root Mean Squared Error</a:t>
            </a:r>
            <a:r>
              <a:rPr lang="en-US" dirty="0"/>
              <a:t> (RMSE): The square root of the average of squared errors of predictions made on the test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Diabetes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6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table used to describe the performance of a classification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7" y="2774541"/>
            <a:ext cx="5535086" cy="31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-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Accuracy:</a:t>
            </a:r>
            <a:r>
              <a:rPr lang="en-US" dirty="0"/>
              <a:t> </a:t>
            </a:r>
            <a:r>
              <a:rPr lang="en-US" dirty="0" smtClean="0"/>
              <a:t>Overall</a:t>
            </a:r>
            <a:r>
              <a:rPr lang="en-US" dirty="0"/>
              <a:t>, how often is the classifier </a:t>
            </a:r>
            <a:r>
              <a:rPr lang="en-US" dirty="0" smtClean="0"/>
              <a:t>correct?</a:t>
            </a:r>
          </a:p>
          <a:p>
            <a:pPr lvl="1"/>
            <a:r>
              <a:rPr lang="en-US" dirty="0"/>
              <a:t>(TP+TN)/total = (100+50)/165 = 0.91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Misclassification </a:t>
            </a:r>
            <a:r>
              <a:rPr lang="en-US" b="1" dirty="0"/>
              <a:t>Rate:</a:t>
            </a:r>
            <a:r>
              <a:rPr lang="en-US" dirty="0"/>
              <a:t> Overall, how often is it wrong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FP+FN)/total = (10+5)/165 = </a:t>
            </a:r>
            <a:r>
              <a:rPr lang="en-US" dirty="0" smtClean="0"/>
              <a:t>0.09</a:t>
            </a:r>
          </a:p>
          <a:p>
            <a:pPr lvl="1"/>
            <a:r>
              <a:rPr lang="en-US" dirty="0"/>
              <a:t>equivalent to 1 minus Accuracy</a:t>
            </a:r>
          </a:p>
          <a:p>
            <a:pPr lvl="1"/>
            <a:r>
              <a:rPr lang="en-US" dirty="0"/>
              <a:t>also known as "Error Rate"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280120"/>
      </p:ext>
    </p:extLst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145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SimSun</vt:lpstr>
      <vt:lpstr>Arial</vt:lpstr>
      <vt:lpstr>Art_mountaineering</vt:lpstr>
      <vt:lpstr>AI Foundations</vt:lpstr>
      <vt:lpstr>Table of Contents</vt:lpstr>
      <vt:lpstr>Workflow of solution to ML problems</vt:lpstr>
      <vt:lpstr>Retrain Techniques</vt:lpstr>
      <vt:lpstr>Regression – Linear regression</vt:lpstr>
      <vt:lpstr>Regression - Evaluation</vt:lpstr>
      <vt:lpstr>Classification – Decision Tree</vt:lpstr>
      <vt:lpstr>Confusion Matrix</vt:lpstr>
      <vt:lpstr>Confusion Matrix - Computations</vt:lpstr>
      <vt:lpstr>Confusion Matrix - Computations</vt:lpstr>
      <vt:lpstr>Confusion Matrix - Computations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Foundations</dc:title>
  <dc:creator>aseda</dc:creator>
  <cp:lastModifiedBy>Aseda</cp:lastModifiedBy>
  <cp:revision>12</cp:revision>
  <dcterms:created xsi:type="dcterms:W3CDTF">2018-06-11T21:09:12Z</dcterms:created>
  <dcterms:modified xsi:type="dcterms:W3CDTF">2018-06-13T16:34:07Z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