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shiro" initials="s" lastIdx="1" clrIdx="0">
    <p:extLst>
      <p:ext uri="{19B8F6BF-5375-455C-9EA6-DF929625EA0E}">
        <p15:presenceInfo xmlns:p15="http://schemas.microsoft.com/office/powerpoint/2012/main" userId="S::shu-shiro@o365.waseda.jp::6f794141-4045-4028-b227-7a61adf7f2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0"/>
    <p:restoredTop sz="94697"/>
  </p:normalViewPr>
  <p:slideViewPr>
    <p:cSldViewPr snapToGrid="0" snapToObjects="1">
      <p:cViewPr varScale="1">
        <p:scale>
          <a:sx n="89" d="100"/>
          <a:sy n="89" d="100"/>
        </p:scale>
        <p:origin x="11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9T23:06:39.497"/>
    </inkml:context>
    <inkml:brush xml:id="br0">
      <inkml:brushProperty name="width" value="0.05" units="cm"/>
      <inkml:brushProperty name="height" value="0.05" units="cm"/>
      <inkml:brushProperty name="color" value="#E71224"/>
    </inkml:brush>
  </inkml:definitions>
  <inkml:trace contextRef="#ctx0" brushRef="#br0">1 365 24575,'16'-6'0,"17"8"0,-6 10 0,6-3 0,-3 20 0,-10-19 0,7 10 0,1-3 0,-14-9 0,15 4 0,-11-7 0,5 0 0,2 13 0,13-2 0,-15 8 0,14-12 0,-19 5 0,5-4 0,-5-2 0,5 12 0,-11-15 0,11 21 0,-5-11 0,0-1 0,5 12 0,-11-15 0,6 9 0,-8-13 0,1 0 0,5 1 0,-4-5 0,4 4 0,2 8 0,-6-4 0,5 9 0,-6-13 0,0 1 0,5 5 0,-4-4 0,5 10 0,-7-11 0,2 6 0,-2-7 0,6 1 0,2 5 0,0-3 0,-2-2 0,0 4 0,2-7 0,0 8 0,11-4 0,-16-1 0,11 0 0,-1 1 0,-3 11 0,18-1 0,-5 4 0,-1-8 0,-2-1 0,-5 8 0,5 1 0,4 6 0,-2-8 0,7 9 0,-19-7 0,11 1 0,-13-5 0,6-9 0,-1 3 0,-5 1 0,-6-4 0,4 9 0,-9-11 0,10 11 0,0 3 0,-4-6 0,5 4 0,-8-13 0,7 7 0,-5-6 0,-1 5 0,6 16 0,4-10 0,1 11 0,1-16 0,-7-6 0,-3 5 0,10 9 0,-10-6 0,11 17 0,-11-17 0,5 11 0,-6-6 0,-1-7 0,6 5 0,2 3 0,-1-6 0,5 10 0,-11-17 0,4 4 0,-5-6 0,0 6 0,6 9 0,3 6 0,-1-4 0,13 10 0,3-15 0,1 5 0,-4-13 0,-10 2 0,-4-9 0,5 15 0,-5-9 0,-1 9 0,-1-10 0,-3 4 0,9-4 0,-10-2 0,5 7 0,-1 1 0,3 0 0,4 4 0,-5-10 0,14 27 0,12-7 0,-4 11 0,9-2 0,-26-16 0,2-5 0,5 2 0,2-8 0,2 17 0,-4-10 0,-5 8 0,5-15 0,-10 2 0,3-4 0,-13-6 0,8 15 0,-6-12 0,18 15 0,-11-7 0,12-4 0,-8 9 0,1-4 0,-7 0 0,0-2 0,-1 0 0,-4-4 0,4 4 0,0-5 0,2 5 0,0-3 0,-2 3 0,-5-6 0,-1 1 0,7 0 0,0 5 0,2 2 0,-3 0 0,1-2 0,-5 1 0,11-4 0,-11 3 0,0-5 0,-8 12 0,2-4 0,0 6 0,5-9 0,-5-6 0,-2 0 0,-4 13 0,11-3 0,-9 4 0,9-8 0,-5 15 0,1-9 0,5 10 0,0-10 0,-1-4 0,2 20 0,5-11 0,-5 5 0,16-9 0,-7 10 0,9-10 0,3 23 0,0-18 0,0 7 0,13-1 0,-19-16 0,10 7 0,-20-18 0,5 21 0,-11-19 0,6 14 0,-2-12 0,-4-1 0,10 2 0,11 0 0,-6 5 0,18-8 0,-13 7 0,7-9 0,0 1 0,0 3 0,-13-10 0,3 5 0,-17-6 0,10 0 0,-10 0 0,4 0 0,-5 0 0,-1 0 0,7-5 0,-5 4 0,16-16 0,-8 4 0,4-6 0,-2-3 0,-14 4 0,2-6 0,-5 1 0,-3 0 0,3-1 0,-5 6 0,0-11 0,0 10 0,0-6 0,0 9 0,0 0 0,0-17 0,0 12 0,0-10 0,0 7 0,0 5 0,0-11 0,0 6 0,-5 1 0,-3-16 0,-4 5 0,-2-13 0,-3 15 0,3-5 0,-4 5 0,5-7 0,1 13 0,0-10 0,6 22 0,-10-14 0,8 10 0,-9-6 0,0 6 0,4-4 0,-3 9 0,-18-19 0,4 3 0,-7-1 0,6-1 0,20 19 0,-12-17 0,5 10 0,-1-6 0,-3 3 0,-4-4 0,0 0 0,-5 0 0,13 9 0,2 6 0,0-5 0,-2-2 0,-5-6 0,0 1 0,-8 4 0,12 3 0,-18-10 0,23 11 0,-11-9 0,9 7 0,-2 5 0,1-5 0,1 6 0,-2-12 0,-6 2 0,3-9 0,-2 11 0,5-10 0,0 10 0,-7-12 0,2 13 0,6 2 0,-16-18 0,19 17 0,-33-24 0,26 28 0,-18-12 0,16 7 0,0-5 0,5 10 0,-11-9 0,16 14 0,-23-10 0,23 7 0,-16-7 0,17 6 0,-4-4 0,6 5 0,-1 6 0,1-5 0,0 4 0,-1-4 0,1-1 0,-6 5 0,-11-17 0,2 13 0,-7-21 0,14 18 0,2-3 0,6 5 0,-6-5 0,4 4 0,-4 1 0,0 1 0,-2 3 0,-12-11 0,5 5 0,1-5 0,7 1 0,-6 4 0,3-4 0,-5 5 0,4-5 0,9 5 0,-19-23 0,5 13 0,-15-16 0,-17-7-6784,22 15 6784,-20-15 0,3-6 0,8 11 0,7-1 0,2 1 0,5 7 0,-19-18 0,31 33 6784,-20-15-6784,14 7 0,-1 0 0,-10-15 0,-2 8 0,-8-17 0,10 21 0,10-2 0,14 18 0,-10-21 0,10 20 0,-11-19 0,12 20 0,-5-14 0,-24-20 0,21 22 0,-45-45 0,46 41 0,-27-20 0,31 23 0,-7 5 0,-6-12 0,3 6 0,-5-9 0,-8-8 0,22 28 0,-11-17 0,10 16 0,-2-18 0,-13 6 0,12-6 0,-11 0 0,17 15 0,-19-24 0,12 19 0,-12-7 0,9 8 0,-20 5 0,15 1 0,-15 5 0,20 7 0,-16-15 0,18 18 0,-33-13 0,38 16 0,-35-5 0,24 3 0,-16-4 0,-9 6 0,17 0 0,-2 0 0,15 0 0,5 0 0,-1 0 0,-4 0 0,5 0 0,-11 0 0,3 0 0,-13 16 0,7-7 0,2 8 0,2 5 0,15-17 0,-6 12 0,2-17 0,4 4 0,-10 3 0,5 4 0,-1 0 0,2 6 0,5-6 0,5 11 0,1-10 0,1 4 0,-3 0 0,-3-4 0,3 10 0,-4 11 0,10-6 0,-5 5 0,1-16 0,4-5 0,2 12 0,5-10 0,6 10 0,-2-12 0,1-6 0,-1 5 0,7-4 0,5 4 0,-3-3 0,3 8 0,-12-8 0,1 9 0,-5-10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9T23:06:46.068"/>
    </inkml:context>
    <inkml:brush xml:id="br0">
      <inkml:brushProperty name="width" value="0.05" units="cm"/>
      <inkml:brushProperty name="height" value="0.05" units="cm"/>
      <inkml:brushProperty name="color" value="#E71224"/>
    </inkml:brush>
  </inkml:definitions>
  <inkml:trace contextRef="#ctx0" brushRef="#br0">4023 4118 24575,'-20'-41'0,"-6"-3"0,-17 3 0,13 2 0,-16 10 0,-11-2 0,1-5 0,-10 7 0,27 9 0,0-5 0,1 5 0,-1-6 0,7 6 0,2-3 0,12 10 0,2-3 0,6 10 0,-24-19 0,6 14 0,-9-16 0,14 15 0,0 0 0,4-4 0,-11-3 0,6 1 0,7 1 0,-5 6 0,-2-7 0,4 10 0,-3-8 0,13 10 0,-1-10 0,0 4 0,-5-5 0,-9-1 0,6 5 0,-4-4 0,13 6 0,-1-5 0,-12-3 0,13 1 0,-18 0 0,21 8 0,-15-2 0,11 1 0,-6-6 0,1 0 0,3-1 0,-9-4 0,11 10 0,-20-19 0,7 7 0,1-4 0,-3-5 0,17 13 0,-14-10 0,10 6 0,-10-6 0,-5-19 0,-6 11 0,-2-9 0,11 22 0,-3 0 0,13 7 0,-8 1 0,12 1 0,1 8 0,-1-7 0,-1-3 0,2 9 0,-7-14 0,9 17 0,-12-5 0,12-6 0,-8 5 0,9-17 0,-8 9 0,7-17 0,-4 18 0,-5-17 0,14 22 0,-14-15 0,16 17 0,-9-4 0,5 6 0,-1-7 0,1 5 0,0-10 0,-1 10 0,-5-4 0,1 5 0,-2-20 0,-5 15 0,2-28 0,-9 9 0,15 1 0,-14-4 0,16 20 0,-15-4 0,9-3 0,-10-7 0,10 6 0,-10-3 0,10 5 0,-16 3 0,-7-10 0,8 17 0,-3-5 0,14-4 0,-1 9 0,-6-10 0,-15 5 0,6-1 0,-7 4 0,9 0 0,8 14 0,-17-24 0,-12 21 0,-1-21 0,-3 13 0,24 4 0,-5-9 0,-12 10 0,-2-6 0,-24-15 0,24 12 0,-33-13 0,39 22 0,-21-11 0,19 10 0,4-23 0,-21 21 0,32-13 0,-14 12 0,34 5 0,-10-3 0,-2 4 0,4 0 0,-8-7 0,16 3 0,-27-17 0,17 11 0,-29-21 0,31 23 0,-13-20 0,6 6 0,6 1 0,-16-5 0,17 7 0,-12-8 0,13 7 0,-4-3 0,4 4 0,1 0 0,0-5 0,1 6 0,-11-16 0,8 18 0,-13-17 0,26 21 0,-9-12 0,9-2 0,0 5 0,-4-2 0,10 5 0,-5-8 0,6-7 0,0-17 0,11 19 0,-2-34 0,24 24 0,-15-4 0,16-5 0,-5 12 0,-5 1 0,3 2 0,-3 17 0,-4 5 0,10 1 0,0 6 0,2 5 0,0-4 0,-7 10 0,4-5 0,-15 6 0,14 0 0,-10 0 0,6 0 0,-1 0 0,-5 0 0,11 0 0,-3 0 0,6 0 0,-2 0 0,-6 0 0,6 6 0,-5 6 0,7 14 0,-14-7 0,12 11 0,-11-18 0,20 20 0,-5-3 0,1 0 0,-3 2 0,0-5 0,0 1 0,11 14 0,13-18 0,-23 8 0,24 6 0,-37-10 0,14 14 0,-10-18 0,0 7 0,0-5 0,15 8 0,9 13 0,-4-15 0,29 23 0,-19-19 0,5-6 0,-12-2 0,-29-16 0,4 1 0,0 9 0,4 5 0,17-1 0,-7 6 0,4-22 0,0 13 0,-13-15 0,32 22 0,-29-15 0,13 9 0,-15-17 0,3 15 0,11 2 0,2 9 0,5 3 0,-8-15 0,6 5 0,9 7 0,-20-4 0,12 7 0,-14 6 0,12 12 0,-5-11 0,3 2 0,-11-6 0,-1-1 0,6 3 0,-4-3 0,-6 0 0,-4 10 0,-11-31 0,27 36 0,-16-16 0,5 1 0,0 17 0,-24-25 0,16 8 0,-7 6 0,-2-27 0,2 21 0,2-13 0,-7 8 0,16 7 0,-12-13 0,17 4 0,-16-13 0,15 3 0,-10 13 0,-1-18 0,15 36 0,-12-29 0,48 40 0,-30-33 0,21 23 0,-30-26 0,-5 4 0,9 11 0,9-3 0,2 6 0,7 7 0,-12-27 0,4 24 0,4-25 0,-2 27 0,3-12 0,-18-1 0,9 17 0,-11-21 0,33 36 0,-16-31 0,-1 0 0,-16-15 0,-17-5 0,12 12 0,-10 2 0,9 0 0,-2 13 0,3-18 0,-4 5 0,10 19 0,-21-32 0,15 31 0,-18-38 0,7 25 0,4-4 0,-8 8 0,13 0 0,-19-21 0,14 8 0,-16-16 0,4 10 0,-5 2 0,0 1 0,0 12 0,0 3 0,0 1 0,0 6 0,0-8 0,-5-7 0,-1-8 0,0-8 0,-9 0 0,7-4 0,-8 10 0,5-15 0,0 8 0,-5-8 0,-1 4 0,-7-5 0,1 4 0,0-8 0,-8 3 0,12 0 0,-4-4 0,13 3 0,-6-4 0,4 0 0,-10 0 0,4 0 0,-5 0 0,6-4 0,-5 2 0,4-13 0,-5 2 0,5-4 0,-4 0 0,10 6 0,1 5 0,6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7/10/20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ja.wikipedia.org/wiki/%E5%9B%9B%E7%9B%AE%E4%B8%A6%E3%81%B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95D3B-8A88-9C42-A37C-4AE79E5D6028}"/>
              </a:ext>
            </a:extLst>
          </p:cNvPr>
          <p:cNvSpPr>
            <a:spLocks noGrp="1"/>
          </p:cNvSpPr>
          <p:nvPr>
            <p:ph type="ctrTitle"/>
          </p:nvPr>
        </p:nvSpPr>
        <p:spPr>
          <a:xfrm>
            <a:off x="1100015" y="1457325"/>
            <a:ext cx="7315200" cy="3653599"/>
          </a:xfrm>
        </p:spPr>
        <p:txBody>
          <a:bodyPr>
            <a:normAutofit fontScale="90000"/>
          </a:bodyPr>
          <a:lstStyle/>
          <a:p>
            <a:pPr algn="ctr"/>
            <a:r>
              <a:rPr lang="ja-JP" altLang="en-US" sz="3600">
                <a:latin typeface="Hiragino Maru Gothic Pro W4" panose="020F0400000000000000" pitchFamily="34" charset="-128"/>
                <a:ea typeface="Hiragino Maru Gothic Pro W4" panose="020F0400000000000000" pitchFamily="34" charset="-128"/>
              </a:rPr>
              <a:t>情報理工学実験</a:t>
            </a:r>
            <a:r>
              <a:rPr lang="en-US" altLang="ja-JP" sz="3600" dirty="0">
                <a:latin typeface="Hiragino Maru Gothic Pro W4" panose="020F0400000000000000" pitchFamily="34" charset="-128"/>
                <a:ea typeface="Hiragino Maru Gothic Pro W4" panose="020F0400000000000000" pitchFamily="34" charset="-128"/>
              </a:rPr>
              <a:t>B</a:t>
            </a:r>
            <a:r>
              <a:rPr lang="ja-JP" altLang="en-US" sz="3600">
                <a:latin typeface="Hiragino Maru Gothic Pro W4" panose="020F0400000000000000" pitchFamily="34" charset="-128"/>
                <a:ea typeface="Hiragino Maru Gothic Pro W4" panose="020F0400000000000000" pitchFamily="34" charset="-128"/>
              </a:rPr>
              <a:t>　ソフトウェア制作</a:t>
            </a:r>
            <a:br>
              <a:rPr lang="en-US" altLang="ja-JP" sz="3600" dirty="0">
                <a:latin typeface="Hiragino Maru Gothic Pro W4" panose="020F0400000000000000" pitchFamily="34" charset="-128"/>
                <a:ea typeface="Hiragino Maru Gothic Pro W4" panose="020F0400000000000000" pitchFamily="34" charset="-128"/>
              </a:rPr>
            </a:br>
            <a:br>
              <a:rPr lang="en-US" altLang="ja-JP" sz="3200" dirty="0">
                <a:latin typeface="Hiragino Maru Gothic Pro W4" panose="020F0400000000000000" pitchFamily="34" charset="-128"/>
                <a:ea typeface="Hiragino Maru Gothic Pro W4" panose="020F0400000000000000" pitchFamily="34" charset="-128"/>
              </a:rPr>
            </a:br>
            <a:r>
              <a:rPr lang="ja-JP" altLang="en-US" sz="5300" b="1">
                <a:latin typeface="Hiragino Maru Gothic Pro W4" panose="020F0400000000000000" pitchFamily="34" charset="-128"/>
                <a:ea typeface="Hiragino Maru Gothic Pro W4" panose="020F0400000000000000" pitchFamily="34" charset="-128"/>
              </a:rPr>
              <a:t>四目並べ</a:t>
            </a:r>
            <a:r>
              <a:rPr lang="en-US" altLang="ja-JP" sz="5300" b="1" dirty="0">
                <a:latin typeface="Hiragino Maru Gothic Pro W4" panose="020F0400000000000000" pitchFamily="34" charset="-128"/>
                <a:ea typeface="Hiragino Maru Gothic Pro W4" panose="020F0400000000000000" pitchFamily="34" charset="-128"/>
              </a:rPr>
              <a:t>(Connect 4)</a:t>
            </a:r>
            <a:br>
              <a:rPr lang="en-US" altLang="ja-JP" sz="5300" b="1" dirty="0"/>
            </a:br>
            <a:br>
              <a:rPr lang="en-US" altLang="ja-JP" sz="3200" dirty="0"/>
            </a:br>
            <a:br>
              <a:rPr lang="en-US" altLang="ja-JP" sz="3200" dirty="0"/>
            </a:br>
            <a:br>
              <a:rPr lang="en-US" altLang="ja-JP" sz="3200" dirty="0"/>
            </a:br>
            <a:br>
              <a:rPr lang="en-US" altLang="ja-JP" sz="3200" dirty="0"/>
            </a:br>
            <a:endParaRPr kumimoji="1" lang="ja-JP" altLang="en-US" sz="3200"/>
          </a:p>
        </p:txBody>
      </p:sp>
      <p:sp>
        <p:nvSpPr>
          <p:cNvPr id="3" name="字幕 2">
            <a:extLst>
              <a:ext uri="{FF2B5EF4-FFF2-40B4-BE49-F238E27FC236}">
                <a16:creationId xmlns:a16="http://schemas.microsoft.com/office/drawing/2014/main" id="{5CD21671-A7E5-3E4C-BA56-6832F697CAF6}"/>
              </a:ext>
            </a:extLst>
          </p:cNvPr>
          <p:cNvSpPr>
            <a:spLocks noGrp="1"/>
          </p:cNvSpPr>
          <p:nvPr>
            <p:ph type="subTitle" idx="1"/>
          </p:nvPr>
        </p:nvSpPr>
        <p:spPr>
          <a:xfrm>
            <a:off x="1100015" y="3814763"/>
            <a:ext cx="7315200" cy="1769883"/>
          </a:xfrm>
        </p:spPr>
        <p:txBody>
          <a:bodyPr>
            <a:normAutofit/>
          </a:bodyPr>
          <a:lstStyle/>
          <a:p>
            <a:pPr algn="ctr"/>
            <a:endParaRPr kumimoji="1" lang="ja-JP" altLang="en-US" sz="2400">
              <a:latin typeface="Hiragino Maru Gothic Pro W4" panose="020F0400000000000000" pitchFamily="34" charset="-128"/>
              <a:ea typeface="Hiragino Maru Gothic Pro W4" panose="020F0400000000000000" pitchFamily="34" charset="-128"/>
            </a:endParaRPr>
          </a:p>
        </p:txBody>
      </p:sp>
    </p:spTree>
    <p:extLst>
      <p:ext uri="{BB962C8B-B14F-4D97-AF65-F5344CB8AC3E}">
        <p14:creationId xmlns:p14="http://schemas.microsoft.com/office/powerpoint/2010/main" val="3160716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88AEF-50D1-1847-9CBB-1781681F89D4}"/>
              </a:ext>
            </a:extLst>
          </p:cNvPr>
          <p:cNvSpPr>
            <a:spLocks noGrp="1"/>
          </p:cNvSpPr>
          <p:nvPr>
            <p:ph type="title"/>
          </p:nvPr>
        </p:nvSpPr>
        <p:spPr/>
        <p:txBody>
          <a:bodyPr>
            <a:normAutofit/>
          </a:bodyPr>
          <a:lstStyle/>
          <a:p>
            <a:pPr algn="ctr"/>
            <a:r>
              <a:rPr kumimoji="1" lang="en-US" altLang="ja-JP" sz="2000" dirty="0">
                <a:latin typeface="Hiragino Maru Gothic Pro W4" panose="020F0400000000000000" pitchFamily="34" charset="-128"/>
                <a:ea typeface="Hiragino Maru Gothic Pro W4" panose="020F0400000000000000" pitchFamily="34" charset="-128"/>
              </a:rPr>
              <a:t>2.</a:t>
            </a:r>
            <a:r>
              <a:rPr kumimoji="1" lang="ja-JP" altLang="en-US" sz="2000">
                <a:latin typeface="Hiragino Maru Gothic Pro W4" panose="020F0400000000000000" pitchFamily="34" charset="-128"/>
                <a:ea typeface="Hiragino Maru Gothic Pro W4" panose="020F0400000000000000" pitchFamily="34" charset="-128"/>
              </a:rPr>
              <a:t>プログラムの動作説明</a:t>
            </a:r>
          </a:p>
        </p:txBody>
      </p:sp>
      <p:sp>
        <p:nvSpPr>
          <p:cNvPr id="3" name="コンテンツ プレースホルダー 2">
            <a:extLst>
              <a:ext uri="{FF2B5EF4-FFF2-40B4-BE49-F238E27FC236}">
                <a16:creationId xmlns:a16="http://schemas.microsoft.com/office/drawing/2014/main" id="{9B5E5457-83CB-F54E-87CE-203914D17635}"/>
              </a:ext>
            </a:extLst>
          </p:cNvPr>
          <p:cNvSpPr>
            <a:spLocks noGrp="1"/>
          </p:cNvSpPr>
          <p:nvPr>
            <p:ph idx="1"/>
          </p:nvPr>
        </p:nvSpPr>
        <p:spPr/>
        <p:txBody>
          <a:bodyPr/>
          <a:lstStyle/>
          <a:p>
            <a:pPr marL="0" indent="0">
              <a:buNone/>
            </a:pPr>
            <a:endParaRPr lang="en-US" altLang="ja-JP" dirty="0">
              <a:latin typeface="Hiragino Maru Gothic Pro W4" panose="020F0400000000000000" pitchFamily="34" charset="-128"/>
              <a:ea typeface="Hiragino Maru Gothic Pro W4" panose="020F0400000000000000" pitchFamily="34" charset="-128"/>
            </a:endParaRPr>
          </a:p>
          <a:p>
            <a:r>
              <a:rPr lang="ja-JP" altLang="en-US">
                <a:latin typeface="Hiragino Maru Gothic Pro W4" panose="020F0400000000000000" pitchFamily="34" charset="-128"/>
                <a:ea typeface="Hiragino Maru Gothic Pro W4" panose="020F0400000000000000" pitchFamily="34" charset="-128"/>
              </a:rPr>
              <a:t>どちらかが勝利するとそれぞれ勝敗が表示され、これ以上盤面を操作することができません。ウィンドウを閉じることで、プログラムを終了させることができます。</a:t>
            </a:r>
            <a:endParaRPr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endParaRPr kumimoji="1"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pPr marL="0" indent="0">
              <a:buNone/>
            </a:pPr>
            <a:endParaRPr kumimoji="1"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ja-JP" altLang="en-US">
              <a:latin typeface="Hiragino Kaku Gothic ProN W3" panose="020B0300000000000000" pitchFamily="34" charset="-128"/>
              <a:ea typeface="Hiragino Kaku Gothic ProN W3" panose="020B0300000000000000" pitchFamily="34" charset="-128"/>
            </a:endParaRPr>
          </a:p>
        </p:txBody>
      </p:sp>
      <p:pic>
        <p:nvPicPr>
          <p:cNvPr id="5" name="図 4" descr="文字と写真のスクリーンショット&#10;&#10;自動的に生成された説明">
            <a:extLst>
              <a:ext uri="{FF2B5EF4-FFF2-40B4-BE49-F238E27FC236}">
                <a16:creationId xmlns:a16="http://schemas.microsoft.com/office/drawing/2014/main" id="{3EA07E96-4477-C049-BD44-CB0F702B9A44}"/>
              </a:ext>
            </a:extLst>
          </p:cNvPr>
          <p:cNvPicPr>
            <a:picLocks noChangeAspect="1"/>
          </p:cNvPicPr>
          <p:nvPr/>
        </p:nvPicPr>
        <p:blipFill>
          <a:blip r:embed="rId2"/>
          <a:stretch>
            <a:fillRect/>
          </a:stretch>
        </p:blipFill>
        <p:spPr>
          <a:xfrm>
            <a:off x="3869268" y="1920838"/>
            <a:ext cx="7315200" cy="3804182"/>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インク 9">
                <a:extLst>
                  <a:ext uri="{FF2B5EF4-FFF2-40B4-BE49-F238E27FC236}">
                    <a16:creationId xmlns:a16="http://schemas.microsoft.com/office/drawing/2014/main" id="{49E6FBC5-DBC4-F24D-97DC-15C4965D2372}"/>
                  </a:ext>
                </a:extLst>
              </p14:cNvPr>
              <p14:cNvContentPartPr/>
              <p14:nvPr/>
            </p14:nvContentPartPr>
            <p14:xfrm>
              <a:off x="5056091" y="3611724"/>
              <a:ext cx="1611000" cy="1495440"/>
            </p14:xfrm>
          </p:contentPart>
        </mc:Choice>
        <mc:Fallback xmlns="">
          <p:pic>
            <p:nvPicPr>
              <p:cNvPr id="10" name="インク 9">
                <a:extLst>
                  <a:ext uri="{FF2B5EF4-FFF2-40B4-BE49-F238E27FC236}">
                    <a16:creationId xmlns:a16="http://schemas.microsoft.com/office/drawing/2014/main" id="{49E6FBC5-DBC4-F24D-97DC-15C4965D2372}"/>
                  </a:ext>
                </a:extLst>
              </p:cNvPr>
              <p:cNvPicPr/>
              <p:nvPr/>
            </p:nvPicPr>
            <p:blipFill>
              <a:blip r:embed="rId4"/>
              <a:stretch>
                <a:fillRect/>
              </a:stretch>
            </p:blipFill>
            <p:spPr>
              <a:xfrm>
                <a:off x="5047451" y="3602724"/>
                <a:ext cx="1628640" cy="151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インク 10">
                <a:extLst>
                  <a:ext uri="{FF2B5EF4-FFF2-40B4-BE49-F238E27FC236}">
                    <a16:creationId xmlns:a16="http://schemas.microsoft.com/office/drawing/2014/main" id="{2B5BEC3F-6EE5-6942-B7CE-09D0ECDFC9F2}"/>
                  </a:ext>
                </a:extLst>
              </p14:cNvPr>
              <p14:cNvContentPartPr/>
              <p14:nvPr/>
            </p14:nvContentPartPr>
            <p14:xfrm>
              <a:off x="8714657" y="3554484"/>
              <a:ext cx="1627560" cy="1533600"/>
            </p14:xfrm>
          </p:contentPart>
        </mc:Choice>
        <mc:Fallback xmlns="">
          <p:pic>
            <p:nvPicPr>
              <p:cNvPr id="11" name="インク 10">
                <a:extLst>
                  <a:ext uri="{FF2B5EF4-FFF2-40B4-BE49-F238E27FC236}">
                    <a16:creationId xmlns:a16="http://schemas.microsoft.com/office/drawing/2014/main" id="{2B5BEC3F-6EE5-6942-B7CE-09D0ECDFC9F2}"/>
                  </a:ext>
                </a:extLst>
              </p:cNvPr>
              <p:cNvPicPr/>
              <p:nvPr/>
            </p:nvPicPr>
            <p:blipFill>
              <a:blip r:embed="rId6"/>
              <a:stretch>
                <a:fillRect/>
              </a:stretch>
            </p:blipFill>
            <p:spPr>
              <a:xfrm>
                <a:off x="8705657" y="3545484"/>
                <a:ext cx="1645200" cy="1551240"/>
              </a:xfrm>
              <a:prstGeom prst="rect">
                <a:avLst/>
              </a:prstGeom>
            </p:spPr>
          </p:pic>
        </mc:Fallback>
      </mc:AlternateContent>
      <p:sp>
        <p:nvSpPr>
          <p:cNvPr id="20" name="テキスト ボックス 19">
            <a:extLst>
              <a:ext uri="{FF2B5EF4-FFF2-40B4-BE49-F238E27FC236}">
                <a16:creationId xmlns:a16="http://schemas.microsoft.com/office/drawing/2014/main" id="{A15AFE85-B623-BD4E-9F80-60458AB70E72}"/>
              </a:ext>
            </a:extLst>
          </p:cNvPr>
          <p:cNvSpPr txBox="1"/>
          <p:nvPr/>
        </p:nvSpPr>
        <p:spPr>
          <a:xfrm>
            <a:off x="4462679" y="5809226"/>
            <a:ext cx="6128377" cy="369332"/>
          </a:xfrm>
          <a:prstGeom prst="rect">
            <a:avLst/>
          </a:prstGeom>
          <a:noFill/>
        </p:spPr>
        <p:txBody>
          <a:bodyPr wrap="square" rtlCol="0">
            <a:spAutoFit/>
          </a:bodyPr>
          <a:lstStyle/>
          <a:p>
            <a:r>
              <a:rPr kumimoji="1" lang="ja-JP" altLang="en-US">
                <a:latin typeface="Hiragino Maru Gothic Pro W4" panose="020F0400000000000000" pitchFamily="34" charset="-128"/>
                <a:ea typeface="Hiragino Maru Gothic Pro W4" panose="020F0400000000000000" pitchFamily="34" charset="-128"/>
              </a:rPr>
              <a:t>ナナメに</a:t>
            </a:r>
            <a:r>
              <a:rPr kumimoji="1" lang="en-US" altLang="ja-JP" dirty="0">
                <a:latin typeface="Hiragino Maru Gothic Pro W4" panose="020F0400000000000000" pitchFamily="34" charset="-128"/>
                <a:ea typeface="Hiragino Maru Gothic Pro W4" panose="020F0400000000000000" pitchFamily="34" charset="-128"/>
              </a:rPr>
              <a:t>4</a:t>
            </a:r>
            <a:r>
              <a:rPr kumimoji="1" lang="ja-JP" altLang="en-US">
                <a:latin typeface="Hiragino Maru Gothic Pro W4" panose="020F0400000000000000" pitchFamily="34" charset="-128"/>
                <a:ea typeface="Hiragino Maru Gothic Pro W4" panose="020F0400000000000000" pitchFamily="34" charset="-128"/>
              </a:rPr>
              <a:t>つ、赤色の石が揃っているのでゲーム終了です。</a:t>
            </a:r>
          </a:p>
        </p:txBody>
      </p:sp>
    </p:spTree>
    <p:extLst>
      <p:ext uri="{BB962C8B-B14F-4D97-AF65-F5344CB8AC3E}">
        <p14:creationId xmlns:p14="http://schemas.microsoft.com/office/powerpoint/2010/main" val="119673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E912F-7D1A-E849-ADB7-B22D52C5D576}"/>
              </a:ext>
            </a:extLst>
          </p:cNvPr>
          <p:cNvSpPr>
            <a:spLocks noGrp="1"/>
          </p:cNvSpPr>
          <p:nvPr>
            <p:ph type="ctrTitle"/>
          </p:nvPr>
        </p:nvSpPr>
        <p:spPr/>
        <p:txBody>
          <a:bodyPr/>
          <a:lstStyle/>
          <a:p>
            <a:pPr algn="ctr"/>
            <a:r>
              <a:rPr kumimoji="1" lang="en-US" altLang="ja-JP" sz="5400" dirty="0">
                <a:latin typeface="Hiragino Maru Gothic Pro W4" panose="020F0400000000000000" pitchFamily="34" charset="-128"/>
                <a:ea typeface="Hiragino Maru Gothic Pro W4" panose="020F0400000000000000" pitchFamily="34" charset="-128"/>
              </a:rPr>
              <a:t>3. </a:t>
            </a:r>
            <a:r>
              <a:rPr kumimoji="1" lang="ja-JP" altLang="en-US" sz="5400">
                <a:latin typeface="Hiragino Maru Gothic Pro W4" panose="020F0400000000000000" pitchFamily="34" charset="-128"/>
                <a:ea typeface="Hiragino Maru Gothic Pro W4" panose="020F0400000000000000" pitchFamily="34" charset="-128"/>
              </a:rPr>
              <a:t>工夫した点</a:t>
            </a:r>
            <a:br>
              <a:rPr kumimoji="1" lang="en-US" altLang="ja-JP" dirty="0">
                <a:latin typeface="Hiragino Maru Gothic Pro W4" panose="020F0400000000000000" pitchFamily="34" charset="-128"/>
                <a:ea typeface="Hiragino Maru Gothic Pro W4" panose="020F0400000000000000" pitchFamily="34" charset="-128"/>
              </a:rPr>
            </a:br>
            <a:endParaRPr kumimoji="1" lang="ja-JP" altLang="en-US">
              <a:latin typeface="Hiragino Maru Gothic Pro W4" panose="020F0400000000000000" pitchFamily="34" charset="-128"/>
              <a:ea typeface="Hiragino Maru Gothic Pro W4" panose="020F0400000000000000" pitchFamily="34" charset="-128"/>
            </a:endParaRPr>
          </a:p>
        </p:txBody>
      </p:sp>
      <p:sp>
        <p:nvSpPr>
          <p:cNvPr id="3" name="字幕 2">
            <a:extLst>
              <a:ext uri="{FF2B5EF4-FFF2-40B4-BE49-F238E27FC236}">
                <a16:creationId xmlns:a16="http://schemas.microsoft.com/office/drawing/2014/main" id="{74466CFA-36A5-BD43-B5F4-B5BFCC049009}"/>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1805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BB500-3E6E-3747-B0D0-C745994BFD17}"/>
              </a:ext>
            </a:extLst>
          </p:cNvPr>
          <p:cNvSpPr>
            <a:spLocks noGrp="1"/>
          </p:cNvSpPr>
          <p:nvPr>
            <p:ph type="title"/>
          </p:nvPr>
        </p:nvSpPr>
        <p:spPr/>
        <p:txBody>
          <a:bodyPr>
            <a:normAutofit/>
          </a:bodyPr>
          <a:lstStyle/>
          <a:p>
            <a:pPr algn="ctr"/>
            <a:r>
              <a:rPr kumimoji="1" lang="en-US" altLang="ja-JP" sz="2800" dirty="0">
                <a:latin typeface="Hiragino Maru Gothic Pro W4" panose="020F0400000000000000" pitchFamily="34" charset="-128"/>
                <a:ea typeface="Hiragino Maru Gothic Pro W4" panose="020F0400000000000000" pitchFamily="34" charset="-128"/>
              </a:rPr>
              <a:t>3.</a:t>
            </a:r>
            <a:r>
              <a:rPr kumimoji="1" lang="ja-JP" altLang="en-US" sz="2800">
                <a:latin typeface="Hiragino Maru Gothic Pro W4" panose="020F0400000000000000" pitchFamily="34" charset="-128"/>
                <a:ea typeface="Hiragino Maru Gothic Pro W4" panose="020F0400000000000000" pitchFamily="34" charset="-128"/>
              </a:rPr>
              <a:t>工夫した点</a:t>
            </a:r>
          </a:p>
        </p:txBody>
      </p:sp>
      <p:sp>
        <p:nvSpPr>
          <p:cNvPr id="3" name="コンテンツ プレースホルダー 2">
            <a:extLst>
              <a:ext uri="{FF2B5EF4-FFF2-40B4-BE49-F238E27FC236}">
                <a16:creationId xmlns:a16="http://schemas.microsoft.com/office/drawing/2014/main" id="{55C20A52-0F54-DD43-ABC8-C8E900FA7539}"/>
              </a:ext>
            </a:extLst>
          </p:cNvPr>
          <p:cNvSpPr>
            <a:spLocks noGrp="1"/>
          </p:cNvSpPr>
          <p:nvPr>
            <p:ph idx="1"/>
          </p:nvPr>
        </p:nvSpPr>
        <p:spPr/>
        <p:txBody>
          <a:bodyPr/>
          <a:lstStyle/>
          <a:p>
            <a:r>
              <a:rPr kumimoji="1" lang="en-US" altLang="ja-JP" dirty="0">
                <a:latin typeface="Hiragino Maru Gothic Pro W4" panose="020F0400000000000000" pitchFamily="34" charset="-128"/>
                <a:ea typeface="Hiragino Maru Gothic Pro W4" panose="020F0400000000000000" pitchFamily="34" charset="-128"/>
              </a:rPr>
              <a:t>GUI(processing)</a:t>
            </a:r>
            <a:r>
              <a:rPr kumimoji="1" lang="ja-JP" altLang="en-US">
                <a:latin typeface="Hiragino Maru Gothic Pro W4" panose="020F0400000000000000" pitchFamily="34" charset="-128"/>
                <a:ea typeface="Hiragino Maru Gothic Pro W4" panose="020F0400000000000000" pitchFamily="34" charset="-128"/>
              </a:rPr>
              <a:t>上で遊べるようにし、見た目を分かりやすくしました。</a:t>
            </a:r>
            <a:endParaRPr kumimoji="1" lang="en-US" altLang="ja-JP" dirty="0">
              <a:latin typeface="Hiragino Maru Gothic Pro W4" panose="020F0400000000000000" pitchFamily="34" charset="-128"/>
              <a:ea typeface="Hiragino Maru Gothic Pro W4" panose="020F0400000000000000" pitchFamily="34" charset="-128"/>
            </a:endParaRPr>
          </a:p>
          <a:p>
            <a:r>
              <a:rPr lang="ja-JP" altLang="en-US">
                <a:latin typeface="Hiragino Maru Gothic Pro W4" panose="020F0400000000000000" pitchFamily="34" charset="-128"/>
                <a:ea typeface="Hiragino Maru Gothic Pro W4" panose="020F0400000000000000" pitchFamily="34" charset="-128"/>
              </a:rPr>
              <a:t>現在自分のターンなのか、相手のターンなのか、ゲームが終了したのか等を、テキストで表示することで分かりやすくしました。</a:t>
            </a:r>
            <a:endParaRPr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ja-JP" altLang="en-US"/>
          </a:p>
        </p:txBody>
      </p:sp>
      <p:pic>
        <p:nvPicPr>
          <p:cNvPr id="7" name="図 6" descr="文字と写真のスクリーンショット&#10;&#10;自動的に生成された説明">
            <a:extLst>
              <a:ext uri="{FF2B5EF4-FFF2-40B4-BE49-F238E27FC236}">
                <a16:creationId xmlns:a16="http://schemas.microsoft.com/office/drawing/2014/main" id="{8EC6EB9E-4645-A341-B47A-69944FAA41C5}"/>
              </a:ext>
            </a:extLst>
          </p:cNvPr>
          <p:cNvPicPr>
            <a:picLocks noChangeAspect="1"/>
          </p:cNvPicPr>
          <p:nvPr/>
        </p:nvPicPr>
        <p:blipFill>
          <a:blip r:embed="rId2"/>
          <a:stretch>
            <a:fillRect/>
          </a:stretch>
        </p:blipFill>
        <p:spPr>
          <a:xfrm>
            <a:off x="5448089" y="2123764"/>
            <a:ext cx="4157558" cy="4315862"/>
          </a:xfrm>
          <a:prstGeom prst="rect">
            <a:avLst/>
          </a:prstGeom>
        </p:spPr>
      </p:pic>
    </p:spTree>
    <p:extLst>
      <p:ext uri="{BB962C8B-B14F-4D97-AF65-F5344CB8AC3E}">
        <p14:creationId xmlns:p14="http://schemas.microsoft.com/office/powerpoint/2010/main" val="385729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BB500-3E6E-3747-B0D0-C745994BFD17}"/>
              </a:ext>
            </a:extLst>
          </p:cNvPr>
          <p:cNvSpPr>
            <a:spLocks noGrp="1"/>
          </p:cNvSpPr>
          <p:nvPr>
            <p:ph type="title"/>
          </p:nvPr>
        </p:nvSpPr>
        <p:spPr/>
        <p:txBody>
          <a:bodyPr>
            <a:normAutofit/>
          </a:bodyPr>
          <a:lstStyle/>
          <a:p>
            <a:pPr algn="ctr"/>
            <a:r>
              <a:rPr kumimoji="1" lang="en-US" altLang="ja-JP" sz="2800" dirty="0">
                <a:latin typeface="Hiragino Maru Gothic Pro W4" panose="020F0400000000000000" pitchFamily="34" charset="-128"/>
                <a:ea typeface="Hiragino Maru Gothic Pro W4" panose="020F0400000000000000" pitchFamily="34" charset="-128"/>
              </a:rPr>
              <a:t>3.</a:t>
            </a:r>
            <a:r>
              <a:rPr kumimoji="1" lang="ja-JP" altLang="en-US" sz="2800">
                <a:latin typeface="Hiragino Maru Gothic Pro W4" panose="020F0400000000000000" pitchFamily="34" charset="-128"/>
                <a:ea typeface="Hiragino Maru Gothic Pro W4" panose="020F0400000000000000" pitchFamily="34" charset="-128"/>
              </a:rPr>
              <a:t>工夫した点</a:t>
            </a:r>
          </a:p>
        </p:txBody>
      </p:sp>
      <p:sp>
        <p:nvSpPr>
          <p:cNvPr id="3" name="コンテンツ プレースホルダー 2">
            <a:extLst>
              <a:ext uri="{FF2B5EF4-FFF2-40B4-BE49-F238E27FC236}">
                <a16:creationId xmlns:a16="http://schemas.microsoft.com/office/drawing/2014/main" id="{55C20A52-0F54-DD43-ABC8-C8E900FA7539}"/>
              </a:ext>
            </a:extLst>
          </p:cNvPr>
          <p:cNvSpPr>
            <a:spLocks noGrp="1"/>
          </p:cNvSpPr>
          <p:nvPr>
            <p:ph idx="1"/>
          </p:nvPr>
        </p:nvSpPr>
        <p:spPr/>
        <p:txBody>
          <a:bodyPr/>
          <a:lstStyle/>
          <a:p>
            <a:r>
              <a:rPr lang="ja-JP" altLang="en-US">
                <a:latin typeface="Hiragino Maru Gothic Pro W4" panose="020F0400000000000000" pitchFamily="34" charset="-128"/>
                <a:ea typeface="Hiragino Maru Gothic Pro W4" panose="020F0400000000000000" pitchFamily="34" charset="-128"/>
              </a:rPr>
              <a:t>現在選択しようとしている列をハイライトすることで、操作を分かりやすくしました。</a:t>
            </a:r>
            <a:endParaRPr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ja-JP" altLang="en-US"/>
          </a:p>
        </p:txBody>
      </p:sp>
      <p:pic>
        <p:nvPicPr>
          <p:cNvPr id="5" name="図 4">
            <a:extLst>
              <a:ext uri="{FF2B5EF4-FFF2-40B4-BE49-F238E27FC236}">
                <a16:creationId xmlns:a16="http://schemas.microsoft.com/office/drawing/2014/main" id="{7BD7475D-E755-F64A-9F85-90BADB4EACE1}"/>
              </a:ext>
            </a:extLst>
          </p:cNvPr>
          <p:cNvPicPr>
            <a:picLocks noChangeAspect="1"/>
          </p:cNvPicPr>
          <p:nvPr/>
        </p:nvPicPr>
        <p:blipFill>
          <a:blip r:embed="rId2"/>
          <a:stretch>
            <a:fillRect/>
          </a:stretch>
        </p:blipFill>
        <p:spPr>
          <a:xfrm>
            <a:off x="5470502" y="1640202"/>
            <a:ext cx="4145938" cy="4344546"/>
          </a:xfrm>
          <a:prstGeom prst="rect">
            <a:avLst/>
          </a:prstGeom>
        </p:spPr>
      </p:pic>
      <p:sp>
        <p:nvSpPr>
          <p:cNvPr id="6" name="テキスト ボックス 5">
            <a:extLst>
              <a:ext uri="{FF2B5EF4-FFF2-40B4-BE49-F238E27FC236}">
                <a16:creationId xmlns:a16="http://schemas.microsoft.com/office/drawing/2014/main" id="{47A85892-4032-4146-B663-DC17B06D2CC9}"/>
              </a:ext>
            </a:extLst>
          </p:cNvPr>
          <p:cNvSpPr txBox="1"/>
          <p:nvPr/>
        </p:nvSpPr>
        <p:spPr>
          <a:xfrm>
            <a:off x="4494766" y="6152388"/>
            <a:ext cx="6689702" cy="369332"/>
          </a:xfrm>
          <a:prstGeom prst="rect">
            <a:avLst/>
          </a:prstGeom>
          <a:noFill/>
        </p:spPr>
        <p:txBody>
          <a:bodyPr wrap="square" rtlCol="0">
            <a:spAutoFit/>
          </a:bodyPr>
          <a:lstStyle/>
          <a:p>
            <a:r>
              <a:rPr kumimoji="1" lang="ja-JP" altLang="en-US">
                <a:latin typeface="Hiragino Maru Gothic Pro W4" panose="020F0400000000000000" pitchFamily="34" charset="-128"/>
                <a:ea typeface="Hiragino Maru Gothic Pro W4" panose="020F0400000000000000" pitchFamily="34" charset="-128"/>
              </a:rPr>
              <a:t>上の図では、左から</a:t>
            </a:r>
            <a:r>
              <a:rPr kumimoji="1" lang="en-US" altLang="ja-JP" dirty="0">
                <a:latin typeface="Hiragino Maru Gothic Pro W4" panose="020F0400000000000000" pitchFamily="34" charset="-128"/>
                <a:ea typeface="Hiragino Maru Gothic Pro W4" panose="020F0400000000000000" pitchFamily="34" charset="-128"/>
              </a:rPr>
              <a:t>3</a:t>
            </a:r>
            <a:r>
              <a:rPr kumimoji="1" lang="ja-JP" altLang="en-US">
                <a:latin typeface="Hiragino Maru Gothic Pro W4" panose="020F0400000000000000" pitchFamily="34" charset="-128"/>
                <a:ea typeface="Hiragino Maru Gothic Pro W4" panose="020F0400000000000000" pitchFamily="34" charset="-128"/>
              </a:rPr>
              <a:t>列目にマウスカーソルが置かれている。</a:t>
            </a:r>
          </a:p>
        </p:txBody>
      </p:sp>
    </p:spTree>
    <p:extLst>
      <p:ext uri="{BB962C8B-B14F-4D97-AF65-F5344CB8AC3E}">
        <p14:creationId xmlns:p14="http://schemas.microsoft.com/office/powerpoint/2010/main" val="350630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58FB0E-454C-A948-BF3F-BBA42CE4FCEE}"/>
              </a:ext>
            </a:extLst>
          </p:cNvPr>
          <p:cNvSpPr>
            <a:spLocks noGrp="1"/>
          </p:cNvSpPr>
          <p:nvPr>
            <p:ph type="title"/>
          </p:nvPr>
        </p:nvSpPr>
        <p:spPr/>
        <p:txBody>
          <a:bodyPr>
            <a:normAutofit/>
          </a:bodyPr>
          <a:lstStyle/>
          <a:p>
            <a:pPr algn="ctr"/>
            <a:r>
              <a:rPr kumimoji="1" lang="ja-JP" altLang="en-US" sz="4400">
                <a:latin typeface="Hiragino Maru Gothic Pro W4" panose="020F0400000000000000" pitchFamily="34" charset="-128"/>
                <a:ea typeface="Hiragino Maru Gothic Pro W4" panose="020F0400000000000000" pitchFamily="34" charset="-128"/>
              </a:rPr>
              <a:t>目次</a:t>
            </a:r>
          </a:p>
        </p:txBody>
      </p:sp>
      <p:sp>
        <p:nvSpPr>
          <p:cNvPr id="3" name="コンテンツ プレースホルダー 2">
            <a:extLst>
              <a:ext uri="{FF2B5EF4-FFF2-40B4-BE49-F238E27FC236}">
                <a16:creationId xmlns:a16="http://schemas.microsoft.com/office/drawing/2014/main" id="{68B7A309-B508-764E-824F-3D619B930C3E}"/>
              </a:ext>
            </a:extLst>
          </p:cNvPr>
          <p:cNvSpPr>
            <a:spLocks noGrp="1"/>
          </p:cNvSpPr>
          <p:nvPr>
            <p:ph idx="1"/>
          </p:nvPr>
        </p:nvSpPr>
        <p:spPr/>
        <p:txBody>
          <a:bodyPr>
            <a:normAutofit/>
          </a:bodyPr>
          <a:lstStyle/>
          <a:p>
            <a:pPr marL="457200" indent="-457200">
              <a:buAutoNum type="arabicPeriod"/>
            </a:pPr>
            <a:r>
              <a:rPr kumimoji="1" lang="ja-JP" altLang="en-US" sz="3200">
                <a:latin typeface="Hiragino Maru Gothic Pro W4" panose="020F0400000000000000" pitchFamily="34" charset="-128"/>
                <a:ea typeface="Hiragino Maru Gothic Pro W4" panose="020F0400000000000000" pitchFamily="34" charset="-128"/>
              </a:rPr>
              <a:t>プログラムの概要</a:t>
            </a:r>
            <a:endParaRPr lang="en-US" altLang="ja-JP" sz="3200" dirty="0">
              <a:latin typeface="Hiragino Maru Gothic Pro W4" panose="020F0400000000000000" pitchFamily="34" charset="-128"/>
              <a:ea typeface="Hiragino Maru Gothic Pro W4" panose="020F0400000000000000" pitchFamily="34" charset="-128"/>
            </a:endParaRPr>
          </a:p>
          <a:p>
            <a:pPr marL="457200" indent="-457200">
              <a:buAutoNum type="arabicPeriod"/>
            </a:pPr>
            <a:endParaRPr kumimoji="1" lang="en-US" altLang="ja-JP" sz="3200" dirty="0">
              <a:latin typeface="Hiragino Maru Gothic Pro W4" panose="020F0400000000000000" pitchFamily="34" charset="-128"/>
              <a:ea typeface="Hiragino Maru Gothic Pro W4" panose="020F0400000000000000" pitchFamily="34" charset="-128"/>
            </a:endParaRPr>
          </a:p>
          <a:p>
            <a:pPr marL="457200" indent="-457200">
              <a:buAutoNum type="arabicPeriod"/>
            </a:pPr>
            <a:r>
              <a:rPr lang="ja-JP" altLang="en-US" sz="3200">
                <a:latin typeface="Hiragino Maru Gothic Pro W4" panose="020F0400000000000000" pitchFamily="34" charset="-128"/>
                <a:ea typeface="Hiragino Maru Gothic Pro W4" panose="020F0400000000000000" pitchFamily="34" charset="-128"/>
              </a:rPr>
              <a:t>プログラムの動作説明</a:t>
            </a:r>
            <a:endParaRPr lang="en-US" altLang="ja-JP" sz="3200" dirty="0">
              <a:latin typeface="Hiragino Maru Gothic Pro W4" panose="020F0400000000000000" pitchFamily="34" charset="-128"/>
              <a:ea typeface="Hiragino Maru Gothic Pro W4" panose="020F0400000000000000" pitchFamily="34" charset="-128"/>
            </a:endParaRPr>
          </a:p>
          <a:p>
            <a:pPr marL="457200" indent="-457200">
              <a:buAutoNum type="arabicPeriod"/>
            </a:pPr>
            <a:endParaRPr lang="en-US" altLang="ja-JP" sz="3200" dirty="0">
              <a:latin typeface="Hiragino Maru Gothic Pro W4" panose="020F0400000000000000" pitchFamily="34" charset="-128"/>
              <a:ea typeface="Hiragino Maru Gothic Pro W4" panose="020F0400000000000000" pitchFamily="34" charset="-128"/>
            </a:endParaRPr>
          </a:p>
          <a:p>
            <a:pPr marL="457200" indent="-457200">
              <a:buAutoNum type="arabicPeriod"/>
            </a:pPr>
            <a:r>
              <a:rPr kumimoji="1" lang="ja-JP" altLang="en-US" sz="3200">
                <a:latin typeface="Hiragino Maru Gothic Pro W4" panose="020F0400000000000000" pitchFamily="34" charset="-128"/>
                <a:ea typeface="Hiragino Maru Gothic Pro W4" panose="020F0400000000000000" pitchFamily="34" charset="-128"/>
              </a:rPr>
              <a:t>工夫した点</a:t>
            </a:r>
          </a:p>
        </p:txBody>
      </p:sp>
    </p:spTree>
    <p:extLst>
      <p:ext uri="{BB962C8B-B14F-4D97-AF65-F5344CB8AC3E}">
        <p14:creationId xmlns:p14="http://schemas.microsoft.com/office/powerpoint/2010/main" val="59226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3DF83-3944-AB4D-91FA-16FB0A28BE40}"/>
              </a:ext>
            </a:extLst>
          </p:cNvPr>
          <p:cNvSpPr>
            <a:spLocks noGrp="1"/>
          </p:cNvSpPr>
          <p:nvPr>
            <p:ph type="ctrTitle"/>
          </p:nvPr>
        </p:nvSpPr>
        <p:spPr/>
        <p:txBody>
          <a:bodyPr/>
          <a:lstStyle/>
          <a:p>
            <a:pPr algn="ctr"/>
            <a:r>
              <a:rPr lang="en-US" altLang="ja-JP" sz="5400" dirty="0">
                <a:latin typeface="Hiragino Maru Gothic Pro W4" panose="020F0400000000000000" pitchFamily="34" charset="-128"/>
                <a:ea typeface="Hiragino Maru Gothic Pro W4" panose="020F0400000000000000" pitchFamily="34" charset="-128"/>
              </a:rPr>
              <a:t>1. </a:t>
            </a:r>
            <a:r>
              <a:rPr lang="ja-JP" altLang="en-US" sz="5400">
                <a:latin typeface="Hiragino Maru Gothic Pro W4" panose="020F0400000000000000" pitchFamily="34" charset="-128"/>
                <a:ea typeface="Hiragino Maru Gothic Pro W4" panose="020F0400000000000000" pitchFamily="34" charset="-128"/>
              </a:rPr>
              <a:t>プログラムの概要</a:t>
            </a:r>
            <a:br>
              <a:rPr lang="en-US" altLang="ja-JP" dirty="0">
                <a:latin typeface="Hiragino Maru Gothic Pro W4" panose="020F0400000000000000" pitchFamily="34" charset="-128"/>
                <a:ea typeface="Hiragino Maru Gothic Pro W4" panose="020F0400000000000000" pitchFamily="34" charset="-128"/>
              </a:rPr>
            </a:br>
            <a:endParaRPr kumimoji="1" lang="ja-JP" altLang="en-US">
              <a:latin typeface="Hiragino Maru Gothic Pro W4" panose="020F0400000000000000" pitchFamily="34" charset="-128"/>
              <a:ea typeface="Hiragino Maru Gothic Pro W4" panose="020F0400000000000000" pitchFamily="34" charset="-128"/>
            </a:endParaRPr>
          </a:p>
        </p:txBody>
      </p:sp>
      <p:sp>
        <p:nvSpPr>
          <p:cNvPr id="3" name="字幕 2">
            <a:extLst>
              <a:ext uri="{FF2B5EF4-FFF2-40B4-BE49-F238E27FC236}">
                <a16:creationId xmlns:a16="http://schemas.microsoft.com/office/drawing/2014/main" id="{BF4874B8-95C1-7840-8DC9-CC0078ECE63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99462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CCA95-E2AE-064B-820E-B967222A57EC}"/>
              </a:ext>
            </a:extLst>
          </p:cNvPr>
          <p:cNvSpPr>
            <a:spLocks noGrp="1"/>
          </p:cNvSpPr>
          <p:nvPr>
            <p:ph type="title"/>
          </p:nvPr>
        </p:nvSpPr>
        <p:spPr/>
        <p:txBody>
          <a:bodyPr>
            <a:normAutofit/>
          </a:bodyPr>
          <a:lstStyle/>
          <a:p>
            <a:pPr algn="ctr"/>
            <a:r>
              <a:rPr kumimoji="1" lang="en-US" altLang="ja-JP" sz="2400" dirty="0">
                <a:latin typeface="Hiragino Maru Gothic Pro W4" panose="020F0400000000000000" pitchFamily="34" charset="-128"/>
                <a:ea typeface="Hiragino Maru Gothic Pro W4" panose="020F0400000000000000" pitchFamily="34" charset="-128"/>
              </a:rPr>
              <a:t>1.</a:t>
            </a:r>
            <a:r>
              <a:rPr kumimoji="1" lang="ja-JP" altLang="en-US" sz="2400">
                <a:latin typeface="Hiragino Maru Gothic Pro W4" panose="020F0400000000000000" pitchFamily="34" charset="-128"/>
                <a:ea typeface="Hiragino Maru Gothic Pro W4" panose="020F0400000000000000" pitchFamily="34" charset="-128"/>
              </a:rPr>
              <a:t>プログラムの概要</a:t>
            </a:r>
          </a:p>
        </p:txBody>
      </p:sp>
      <p:sp>
        <p:nvSpPr>
          <p:cNvPr id="3" name="コンテンツ プレースホルダー 2">
            <a:extLst>
              <a:ext uri="{FF2B5EF4-FFF2-40B4-BE49-F238E27FC236}">
                <a16:creationId xmlns:a16="http://schemas.microsoft.com/office/drawing/2014/main" id="{F0369A93-42B0-B54C-8FCE-563E77D07D92}"/>
              </a:ext>
            </a:extLst>
          </p:cNvPr>
          <p:cNvSpPr>
            <a:spLocks noGrp="1"/>
          </p:cNvSpPr>
          <p:nvPr>
            <p:ph idx="1"/>
          </p:nvPr>
        </p:nvSpPr>
        <p:spPr/>
        <p:txBody>
          <a:bodyPr>
            <a:normAutofit/>
          </a:bodyPr>
          <a:lstStyle/>
          <a:p>
            <a:r>
              <a:rPr lang="en-US" altLang="ja-JP" sz="2400" dirty="0">
                <a:latin typeface="Hiragino Maru Gothic Pro W4" panose="020F0400000000000000" pitchFamily="34" charset="-128"/>
                <a:ea typeface="Hiragino Maru Gothic Pro W4" panose="020F0400000000000000" pitchFamily="34" charset="-128"/>
              </a:rPr>
              <a:t>TCP</a:t>
            </a:r>
            <a:r>
              <a:rPr lang="ja-JP" altLang="en-US" sz="2400">
                <a:latin typeface="Hiragino Maru Gothic Pro W4" panose="020F0400000000000000" pitchFamily="34" charset="-128"/>
                <a:ea typeface="Hiragino Maru Gothic Pro W4" panose="020F0400000000000000" pitchFamily="34" charset="-128"/>
              </a:rPr>
              <a:t>通信を用いて、</a:t>
            </a:r>
            <a:r>
              <a:rPr lang="en-US" altLang="ja-JP" sz="2400" dirty="0">
                <a:latin typeface="Hiragino Maru Gothic Pro W4" panose="020F0400000000000000" pitchFamily="34" charset="-128"/>
                <a:ea typeface="Hiragino Maru Gothic Pro W4" panose="020F0400000000000000" pitchFamily="34" charset="-128"/>
              </a:rPr>
              <a:t>P2P</a:t>
            </a:r>
            <a:r>
              <a:rPr lang="ja-JP" altLang="en-US" sz="2400">
                <a:latin typeface="Hiragino Maru Gothic Pro W4" panose="020F0400000000000000" pitchFamily="34" charset="-128"/>
                <a:ea typeface="Hiragino Maru Gothic Pro W4" panose="020F0400000000000000" pitchFamily="34" charset="-128"/>
              </a:rPr>
              <a:t>で遊べる重力付き四目並べ</a:t>
            </a:r>
            <a:r>
              <a:rPr lang="en-US" altLang="ja-JP" sz="2400" dirty="0">
                <a:latin typeface="Hiragino Maru Gothic Pro W4" panose="020F0400000000000000" pitchFamily="34" charset="-128"/>
                <a:ea typeface="Hiragino Maru Gothic Pro W4" panose="020F0400000000000000" pitchFamily="34" charset="-128"/>
              </a:rPr>
              <a:t>(Connect 4)</a:t>
            </a:r>
            <a:r>
              <a:rPr lang="ja-JP" altLang="en-US" sz="2400">
                <a:latin typeface="Hiragino Maru Gothic Pro W4" panose="020F0400000000000000" pitchFamily="34" charset="-128"/>
                <a:ea typeface="Hiragino Maru Gothic Pro W4" panose="020F0400000000000000" pitchFamily="34" charset="-128"/>
              </a:rPr>
              <a:t>ゲームを制作しました。</a:t>
            </a:r>
            <a:endParaRPr lang="en-US" altLang="ja-JP" sz="2400" dirty="0">
              <a:latin typeface="Hiragino Maru Gothic Pro W4" panose="020F0400000000000000" pitchFamily="34" charset="-128"/>
              <a:ea typeface="Hiragino Maru Gothic Pro W4" panose="020F0400000000000000" pitchFamily="34" charset="-128"/>
            </a:endParaRPr>
          </a:p>
          <a:p>
            <a:endParaRPr lang="en-US" altLang="ja-JP" sz="2400" dirty="0">
              <a:latin typeface="Hiragino Maru Gothic Pro W4" panose="020F0400000000000000" pitchFamily="34" charset="-128"/>
              <a:ea typeface="Hiragino Maru Gothic Pro W4" panose="020F0400000000000000" pitchFamily="34" charset="-128"/>
            </a:endParaRPr>
          </a:p>
          <a:p>
            <a:r>
              <a:rPr lang="ja-JP" altLang="en-US" sz="2400">
                <a:latin typeface="Hiragino Maru Gothic Pro W4" panose="020F0400000000000000" pitchFamily="34" charset="-128"/>
                <a:ea typeface="Hiragino Maru Gothic Pro W4" panose="020F0400000000000000" pitchFamily="34" charset="-128"/>
              </a:rPr>
              <a:t>次に、ルールを軽く説明します。</a:t>
            </a:r>
            <a:endParaRPr lang="en-US" altLang="ja-JP" sz="2400" dirty="0">
              <a:latin typeface="Hiragino Maru Gothic Pro W4" panose="020F0400000000000000" pitchFamily="34" charset="-128"/>
              <a:ea typeface="Hiragino Maru Gothic Pro W4" panose="020F0400000000000000" pitchFamily="34" charset="-128"/>
            </a:endParaRPr>
          </a:p>
          <a:p>
            <a:endParaRPr lang="en-US" altLang="ja-JP" sz="2400" dirty="0">
              <a:latin typeface="Hiragino Maru Gothic Pro W4" panose="020F0400000000000000" pitchFamily="34" charset="-128"/>
              <a:ea typeface="Hiragino Maru Gothic Pro W4" panose="020F0400000000000000" pitchFamily="34" charset="-128"/>
            </a:endParaRPr>
          </a:p>
          <a:p>
            <a:r>
              <a:rPr lang="ja-JP" altLang="en-US" sz="2400">
                <a:latin typeface="Hiragino Maru Gothic Pro W4" panose="020F0400000000000000" pitchFamily="34" charset="-128"/>
                <a:ea typeface="Hiragino Maru Gothic Pro W4" panose="020F0400000000000000" pitchFamily="34" charset="-128"/>
              </a:rPr>
              <a:t>文章だけでは伝わりづらいと思うので、詳しくは</a:t>
            </a:r>
            <a:r>
              <a:rPr lang="en-US" altLang="ja-JP" sz="2400" dirty="0">
                <a:latin typeface="Hiragino Maru Gothic Pro W4" panose="020F0400000000000000" pitchFamily="34" charset="-128"/>
                <a:ea typeface="Hiragino Maru Gothic Pro W4" panose="020F0400000000000000" pitchFamily="34" charset="-128"/>
                <a:hlinkClick r:id="rId2"/>
              </a:rPr>
              <a:t>wikipedia</a:t>
            </a:r>
            <a:r>
              <a:rPr lang="ja-JP" altLang="en-US" sz="2400">
                <a:latin typeface="Hiragino Maru Gothic Pro W4" panose="020F0400000000000000" pitchFamily="34" charset="-128"/>
                <a:ea typeface="Hiragino Maru Gothic Pro W4" panose="020F0400000000000000" pitchFamily="34" charset="-128"/>
                <a:hlinkClick r:id="rId2"/>
              </a:rPr>
              <a:t>の四目並べのページ</a:t>
            </a:r>
            <a:r>
              <a:rPr lang="ja-JP" altLang="en-US" sz="2400">
                <a:latin typeface="Hiragino Maru Gothic Pro W4" panose="020F0400000000000000" pitchFamily="34" charset="-128"/>
                <a:ea typeface="Hiragino Maru Gothic Pro W4" panose="020F0400000000000000" pitchFamily="34" charset="-128"/>
              </a:rPr>
              <a:t>を参照して下さい。</a:t>
            </a:r>
            <a:endParaRPr lang="en-US" altLang="ja-JP" sz="2400" dirty="0">
              <a:latin typeface="Hiragino Maru Gothic Pro W4" panose="020F0400000000000000" pitchFamily="34" charset="-128"/>
              <a:ea typeface="Hiragino Maru Gothic Pro W4" panose="020F0400000000000000" pitchFamily="34" charset="-128"/>
            </a:endParaRPr>
          </a:p>
          <a:p>
            <a:endParaRPr kumimoji="1" lang="ja-JP" altLang="en-US"/>
          </a:p>
        </p:txBody>
      </p:sp>
    </p:spTree>
    <p:extLst>
      <p:ext uri="{BB962C8B-B14F-4D97-AF65-F5344CB8AC3E}">
        <p14:creationId xmlns:p14="http://schemas.microsoft.com/office/powerpoint/2010/main" val="405680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CCA95-E2AE-064B-820E-B967222A57EC}"/>
              </a:ext>
            </a:extLst>
          </p:cNvPr>
          <p:cNvSpPr>
            <a:spLocks noGrp="1"/>
          </p:cNvSpPr>
          <p:nvPr>
            <p:ph type="title"/>
          </p:nvPr>
        </p:nvSpPr>
        <p:spPr/>
        <p:txBody>
          <a:bodyPr>
            <a:normAutofit/>
          </a:bodyPr>
          <a:lstStyle/>
          <a:p>
            <a:pPr algn="ctr"/>
            <a:r>
              <a:rPr kumimoji="1" lang="en-US" altLang="ja-JP" sz="2400" dirty="0">
                <a:latin typeface="Hiragino Maru Gothic Pro W4" panose="020F0400000000000000" pitchFamily="34" charset="-128"/>
                <a:ea typeface="Hiragino Maru Gothic Pro W4" panose="020F0400000000000000" pitchFamily="34" charset="-128"/>
              </a:rPr>
              <a:t>1.</a:t>
            </a:r>
            <a:r>
              <a:rPr kumimoji="1" lang="ja-JP" altLang="en-US" sz="2400">
                <a:latin typeface="Hiragino Maru Gothic Pro W4" panose="020F0400000000000000" pitchFamily="34" charset="-128"/>
                <a:ea typeface="Hiragino Maru Gothic Pro W4" panose="020F0400000000000000" pitchFamily="34" charset="-128"/>
              </a:rPr>
              <a:t>プログラムの概要</a:t>
            </a:r>
          </a:p>
        </p:txBody>
      </p:sp>
      <p:sp>
        <p:nvSpPr>
          <p:cNvPr id="3" name="コンテンツ プレースホルダー 2">
            <a:extLst>
              <a:ext uri="{FF2B5EF4-FFF2-40B4-BE49-F238E27FC236}">
                <a16:creationId xmlns:a16="http://schemas.microsoft.com/office/drawing/2014/main" id="{F0369A93-42B0-B54C-8FCE-563E77D07D92}"/>
              </a:ext>
            </a:extLst>
          </p:cNvPr>
          <p:cNvSpPr>
            <a:spLocks noGrp="1"/>
          </p:cNvSpPr>
          <p:nvPr>
            <p:ph idx="1"/>
          </p:nvPr>
        </p:nvSpPr>
        <p:spPr/>
        <p:txBody>
          <a:bodyPr>
            <a:normAutofit/>
          </a:bodyPr>
          <a:lstStyle/>
          <a:p>
            <a:endParaRPr lang="en-US" altLang="ja-JP" dirty="0">
              <a:latin typeface="Hiragino Maru Gothic Pro W4" panose="020F0400000000000000" pitchFamily="34" charset="-128"/>
              <a:ea typeface="Hiragino Maru Gothic Pro W4" panose="020F0400000000000000" pitchFamily="34" charset="-128"/>
            </a:endParaRPr>
          </a:p>
          <a:p>
            <a:r>
              <a:rPr lang="ja-JP" altLang="en-US" sz="2400">
                <a:latin typeface="Hiragino Maru Gothic Pro W4" panose="020F0400000000000000" pitchFamily="34" charset="-128"/>
                <a:ea typeface="Hiragino Maru Gothic Pro W4" panose="020F0400000000000000" pitchFamily="34" charset="-128"/>
              </a:rPr>
              <a:t>サーバー側とクライアント側が、交互に石を入れていきます。サーバー側が</a:t>
            </a:r>
            <a:r>
              <a:rPr lang="ja-JP" altLang="en-US" sz="2400">
                <a:solidFill>
                  <a:srgbClr val="FFFF00"/>
                </a:solidFill>
                <a:highlight>
                  <a:srgbClr val="C0C0C0"/>
                </a:highlight>
                <a:latin typeface="Hiragino Maru Gothic Pro W4" panose="020F0400000000000000" pitchFamily="34" charset="-128"/>
                <a:ea typeface="Hiragino Maru Gothic Pro W4" panose="020F0400000000000000" pitchFamily="34" charset="-128"/>
              </a:rPr>
              <a:t>黄色</a:t>
            </a:r>
            <a:r>
              <a:rPr lang="ja-JP" altLang="en-US" sz="2400">
                <a:latin typeface="Hiragino Maru Gothic Pro W4" panose="020F0400000000000000" pitchFamily="34" charset="-128"/>
                <a:ea typeface="Hiragino Maru Gothic Pro W4" panose="020F0400000000000000" pitchFamily="34" charset="-128"/>
              </a:rPr>
              <a:t>、クライアント側が</a:t>
            </a:r>
            <a:r>
              <a:rPr lang="ja-JP" altLang="en-US" sz="2400">
                <a:solidFill>
                  <a:srgbClr val="FF0000"/>
                </a:solidFill>
                <a:highlight>
                  <a:srgbClr val="C0C0C0"/>
                </a:highlight>
                <a:latin typeface="Hiragino Maru Gothic Pro W4" panose="020F0400000000000000" pitchFamily="34" charset="-128"/>
                <a:ea typeface="Hiragino Maru Gothic Pro W4" panose="020F0400000000000000" pitchFamily="34" charset="-128"/>
              </a:rPr>
              <a:t>赤色</a:t>
            </a:r>
            <a:r>
              <a:rPr lang="ja-JP" altLang="en-US" sz="2400">
                <a:latin typeface="Hiragino Maru Gothic Pro W4" panose="020F0400000000000000" pitchFamily="34" charset="-128"/>
                <a:ea typeface="Hiragino Maru Gothic Pro W4" panose="020F0400000000000000" pitchFamily="34" charset="-128"/>
              </a:rPr>
              <a:t>の石です。</a:t>
            </a:r>
            <a:endParaRPr lang="en-US" altLang="ja-JP" sz="2400" dirty="0">
              <a:latin typeface="Hiragino Maru Gothic Pro W4" panose="020F0400000000000000" pitchFamily="34" charset="-128"/>
              <a:ea typeface="Hiragino Maru Gothic Pro W4" panose="020F0400000000000000" pitchFamily="34" charset="-128"/>
            </a:endParaRPr>
          </a:p>
          <a:p>
            <a:endParaRPr lang="en-US" altLang="ja-JP" sz="2400" dirty="0">
              <a:latin typeface="Hiragino Maru Gothic Pro W4" panose="020F0400000000000000" pitchFamily="34" charset="-128"/>
              <a:ea typeface="Hiragino Maru Gothic Pro W4" panose="020F0400000000000000" pitchFamily="34" charset="-128"/>
            </a:endParaRPr>
          </a:p>
          <a:p>
            <a:r>
              <a:rPr lang="ja-JP" altLang="en-US" sz="2400">
                <a:latin typeface="Hiragino Maru Gothic Pro W4" panose="020F0400000000000000" pitchFamily="34" charset="-128"/>
                <a:ea typeface="Hiragino Maru Gothic Pro W4" panose="020F0400000000000000" pitchFamily="34" charset="-128"/>
              </a:rPr>
              <a:t>この時、任意の列を選択できますが、垂直方向に関しては、</a:t>
            </a:r>
            <a:r>
              <a:rPr lang="ja-JP" altLang="en-US" sz="2400" b="1">
                <a:latin typeface="Hiragino Maru Gothic Pro W4" panose="020F0400000000000000" pitchFamily="34" charset="-128"/>
                <a:ea typeface="Hiragino Maru Gothic Pro W4" panose="020F0400000000000000" pitchFamily="34" charset="-128"/>
              </a:rPr>
              <a:t>重力の関係上先に入ってる石の上にしか石を置くことが出来ません。</a:t>
            </a:r>
            <a:endParaRPr lang="en-US" altLang="ja-JP" sz="2400" b="1" dirty="0">
              <a:latin typeface="Hiragino Maru Gothic Pro W4" panose="020F0400000000000000" pitchFamily="34" charset="-128"/>
              <a:ea typeface="Hiragino Maru Gothic Pro W4" panose="020F0400000000000000" pitchFamily="34" charset="-128"/>
            </a:endParaRPr>
          </a:p>
          <a:p>
            <a:endParaRPr lang="en-US" altLang="ja-JP" sz="2400" dirty="0">
              <a:latin typeface="Hiragino Maru Gothic Pro W4" panose="020F0400000000000000" pitchFamily="34" charset="-128"/>
              <a:ea typeface="Hiragino Maru Gothic Pro W4" panose="020F0400000000000000" pitchFamily="34" charset="-128"/>
            </a:endParaRPr>
          </a:p>
          <a:p>
            <a:r>
              <a:rPr lang="ja-JP" altLang="en-US" sz="2400">
                <a:latin typeface="Hiragino Maru Gothic Pro W4" panose="020F0400000000000000" pitchFamily="34" charset="-128"/>
                <a:ea typeface="Hiragino Maru Gothic Pro W4" panose="020F0400000000000000" pitchFamily="34" charset="-128"/>
              </a:rPr>
              <a:t>先に</a:t>
            </a:r>
            <a:r>
              <a:rPr lang="ja-JP" altLang="en-US" sz="2400" b="1">
                <a:latin typeface="Hiragino Maru Gothic Pro W4" panose="020F0400000000000000" pitchFamily="34" charset="-128"/>
                <a:ea typeface="Hiragino Maru Gothic Pro W4" panose="020F0400000000000000" pitchFamily="34" charset="-128"/>
              </a:rPr>
              <a:t>タテ・ヨコ・ナナメ</a:t>
            </a:r>
            <a:r>
              <a:rPr lang="ja-JP" altLang="en-US" sz="2400">
                <a:latin typeface="Hiragino Maru Gothic Pro W4" panose="020F0400000000000000" pitchFamily="34" charset="-128"/>
                <a:ea typeface="Hiragino Maru Gothic Pro W4" panose="020F0400000000000000" pitchFamily="34" charset="-128"/>
              </a:rPr>
              <a:t>のいずれかに、</a:t>
            </a:r>
            <a:r>
              <a:rPr lang="en-US" altLang="ja-JP" sz="2400" b="1" dirty="0">
                <a:latin typeface="Hiragino Maru Gothic Pro W4" panose="020F0400000000000000" pitchFamily="34" charset="-128"/>
                <a:ea typeface="Hiragino Maru Gothic Pro W4" panose="020F0400000000000000" pitchFamily="34" charset="-128"/>
              </a:rPr>
              <a:t>4</a:t>
            </a:r>
            <a:r>
              <a:rPr lang="ja-JP" altLang="en-US" sz="2400">
                <a:latin typeface="Hiragino Maru Gothic Pro W4" panose="020F0400000000000000" pitchFamily="34" charset="-128"/>
                <a:ea typeface="Hiragino Maru Gothic Pro W4" panose="020F0400000000000000" pitchFamily="34" charset="-128"/>
              </a:rPr>
              <a:t>つ連続で直線状に自分の色の石を並べることができれば勝利です。</a:t>
            </a:r>
            <a:endParaRPr lang="en-US" altLang="ja-JP" sz="2400"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endParaRPr kumimoji="1" lang="ja-JP" altLang="en-US"/>
          </a:p>
        </p:txBody>
      </p:sp>
    </p:spTree>
    <p:extLst>
      <p:ext uri="{BB962C8B-B14F-4D97-AF65-F5344CB8AC3E}">
        <p14:creationId xmlns:p14="http://schemas.microsoft.com/office/powerpoint/2010/main" val="163475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EB805-B9E5-9449-9305-B3C679228AC1}"/>
              </a:ext>
            </a:extLst>
          </p:cNvPr>
          <p:cNvSpPr>
            <a:spLocks noGrp="1"/>
          </p:cNvSpPr>
          <p:nvPr>
            <p:ph type="ctrTitle"/>
          </p:nvPr>
        </p:nvSpPr>
        <p:spPr>
          <a:xfrm>
            <a:off x="566057" y="1080734"/>
            <a:ext cx="7849158" cy="3255264"/>
          </a:xfrm>
        </p:spPr>
        <p:txBody>
          <a:bodyPr>
            <a:normAutofit/>
          </a:bodyPr>
          <a:lstStyle/>
          <a:p>
            <a:pPr algn="ctr"/>
            <a:r>
              <a:rPr kumimoji="1" lang="en-US" altLang="ja-JP" sz="5400" dirty="0">
                <a:latin typeface="Hiragino Maru Gothic Pro W4" panose="020F0400000000000000" pitchFamily="34" charset="-128"/>
                <a:ea typeface="Hiragino Maru Gothic Pro W4" panose="020F0400000000000000" pitchFamily="34" charset="-128"/>
              </a:rPr>
              <a:t>2. </a:t>
            </a:r>
            <a:r>
              <a:rPr kumimoji="1" lang="ja-JP" altLang="en-US" sz="5400">
                <a:latin typeface="Hiragino Maru Gothic Pro W4" panose="020F0400000000000000" pitchFamily="34" charset="-128"/>
                <a:ea typeface="Hiragino Maru Gothic Pro W4" panose="020F0400000000000000" pitchFamily="34" charset="-128"/>
              </a:rPr>
              <a:t>プログラムの動作説明</a:t>
            </a:r>
            <a:br>
              <a:rPr kumimoji="1" lang="en-US" altLang="ja-JP" sz="4400" dirty="0">
                <a:latin typeface="Hiragino Maru Gothic Pro W4" panose="020F0400000000000000" pitchFamily="34" charset="-128"/>
                <a:ea typeface="Hiragino Maru Gothic Pro W4" panose="020F0400000000000000" pitchFamily="34" charset="-128"/>
              </a:rPr>
            </a:br>
            <a:endParaRPr kumimoji="1" lang="ja-JP" altLang="en-US" sz="4400">
              <a:latin typeface="Hiragino Maru Gothic Pro W4" panose="020F0400000000000000" pitchFamily="34" charset="-128"/>
              <a:ea typeface="Hiragino Maru Gothic Pro W4" panose="020F0400000000000000" pitchFamily="34" charset="-128"/>
            </a:endParaRPr>
          </a:p>
        </p:txBody>
      </p:sp>
      <p:sp>
        <p:nvSpPr>
          <p:cNvPr id="3" name="字幕 2">
            <a:extLst>
              <a:ext uri="{FF2B5EF4-FFF2-40B4-BE49-F238E27FC236}">
                <a16:creationId xmlns:a16="http://schemas.microsoft.com/office/drawing/2014/main" id="{3157380C-8599-134C-AEEE-9D23DABB22F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8725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88AEF-50D1-1847-9CBB-1781681F89D4}"/>
              </a:ext>
            </a:extLst>
          </p:cNvPr>
          <p:cNvSpPr>
            <a:spLocks noGrp="1"/>
          </p:cNvSpPr>
          <p:nvPr>
            <p:ph type="title"/>
          </p:nvPr>
        </p:nvSpPr>
        <p:spPr/>
        <p:txBody>
          <a:bodyPr>
            <a:normAutofit/>
          </a:bodyPr>
          <a:lstStyle/>
          <a:p>
            <a:pPr algn="ctr"/>
            <a:r>
              <a:rPr kumimoji="1" lang="en-US" altLang="ja-JP" sz="2000" dirty="0">
                <a:latin typeface="Hiragino Maru Gothic Pro W4" panose="020F0400000000000000" pitchFamily="34" charset="-128"/>
                <a:ea typeface="Hiragino Maru Gothic Pro W4" panose="020F0400000000000000" pitchFamily="34" charset="-128"/>
              </a:rPr>
              <a:t>2.</a:t>
            </a:r>
            <a:r>
              <a:rPr kumimoji="1" lang="ja-JP" altLang="en-US" sz="2000">
                <a:latin typeface="Hiragino Maru Gothic Pro W4" panose="020F0400000000000000" pitchFamily="34" charset="-128"/>
                <a:ea typeface="Hiragino Maru Gothic Pro W4" panose="020F0400000000000000" pitchFamily="34" charset="-128"/>
              </a:rPr>
              <a:t>プログラムの動作説明</a:t>
            </a:r>
          </a:p>
        </p:txBody>
      </p:sp>
      <p:sp>
        <p:nvSpPr>
          <p:cNvPr id="3" name="コンテンツ プレースホルダー 2">
            <a:extLst>
              <a:ext uri="{FF2B5EF4-FFF2-40B4-BE49-F238E27FC236}">
                <a16:creationId xmlns:a16="http://schemas.microsoft.com/office/drawing/2014/main" id="{9B5E5457-83CB-F54E-87CE-203914D17635}"/>
              </a:ext>
            </a:extLst>
          </p:cNvPr>
          <p:cNvSpPr>
            <a:spLocks noGrp="1"/>
          </p:cNvSpPr>
          <p:nvPr>
            <p:ph idx="1"/>
          </p:nvPr>
        </p:nvSpPr>
        <p:spPr/>
        <p:txBody>
          <a:bodyPr/>
          <a:lstStyle/>
          <a:p>
            <a:r>
              <a:rPr lang="ja-JP" altLang="en-US">
                <a:latin typeface="Hiragino Maru Gothic Pro W4" panose="020F0400000000000000" pitchFamily="34" charset="-128"/>
                <a:ea typeface="Hiragino Maru Gothic Pro W4" panose="020F0400000000000000" pitchFamily="34" charset="-128"/>
              </a:rPr>
              <a:t>初めに、サーバー側を立ち上げます。</a:t>
            </a:r>
            <a:endParaRPr lang="en-US" altLang="ja-JP" dirty="0">
              <a:latin typeface="Hiragino Maru Gothic Pro W4" panose="020F0400000000000000" pitchFamily="34" charset="-128"/>
              <a:ea typeface="Hiragino Maru Gothic Pro W4" panose="020F0400000000000000" pitchFamily="34" charset="-128"/>
            </a:endParaRPr>
          </a:p>
          <a:p>
            <a:r>
              <a:rPr kumimoji="1" lang="ja-JP" altLang="en-US">
                <a:latin typeface="Hiragino Maru Gothic Pro W4" panose="020F0400000000000000" pitchFamily="34" charset="-128"/>
                <a:ea typeface="Hiragino Maru Gothic Pro W4" panose="020F0400000000000000" pitchFamily="34" charset="-128"/>
              </a:rPr>
              <a:t>サーバーを立ち上げるには、</a:t>
            </a:r>
            <a:r>
              <a:rPr kumimoji="1" lang="en-US" altLang="ja-JP" dirty="0">
                <a:highlight>
                  <a:srgbClr val="C0C0C0"/>
                </a:highlight>
                <a:latin typeface="Hiragino Maru Gothic Pro W4" panose="020F0400000000000000" pitchFamily="34" charset="-128"/>
                <a:ea typeface="Hiragino Maru Gothic Pro W4" panose="020F0400000000000000" pitchFamily="34" charset="-128"/>
                <a:cs typeface="Arial Unicode MS" panose="020B0604020202020204" pitchFamily="34" charset="-128"/>
              </a:rPr>
              <a:t>java –jar </a:t>
            </a:r>
            <a:r>
              <a:rPr kumimoji="1" lang="ja-JP" altLang="en-US">
                <a:highlight>
                  <a:srgbClr val="C0C0C0"/>
                </a:highlight>
                <a:latin typeface="Hiragino Maru Gothic Pro W4" panose="020F0400000000000000" pitchFamily="34" charset="-128"/>
                <a:ea typeface="Hiragino Maru Gothic Pro W4" panose="020F0400000000000000" pitchFamily="34" charset="-128"/>
                <a:cs typeface="Arial Unicode MS" panose="020B0604020202020204" pitchFamily="34" charset="-128"/>
              </a:rPr>
              <a:t>ソフトウェア制作</a:t>
            </a:r>
            <a:r>
              <a:rPr kumimoji="1" lang="en-US" altLang="ja-JP" dirty="0">
                <a:highlight>
                  <a:srgbClr val="C0C0C0"/>
                </a:highlight>
                <a:latin typeface="Hiragino Maru Gothic Pro W4" panose="020F0400000000000000" pitchFamily="34" charset="-128"/>
                <a:ea typeface="Hiragino Maru Gothic Pro W4" panose="020F0400000000000000" pitchFamily="34" charset="-128"/>
                <a:cs typeface="Arial Unicode MS" panose="020B0604020202020204" pitchFamily="34" charset="-128"/>
              </a:rPr>
              <a:t>.jar --server </a:t>
            </a:r>
            <a:r>
              <a:rPr kumimoji="1" lang="ja-JP" altLang="en-US">
                <a:latin typeface="Hiragino Kaku Gothic ProN W3" panose="020B0300000000000000" pitchFamily="34" charset="-128"/>
                <a:ea typeface="Hiragino Kaku Gothic ProN W3" panose="020B0300000000000000" pitchFamily="34" charset="-128"/>
              </a:rPr>
              <a:t>とコマンドを入力します。すると、サーバー側のゲームウィンドウが起動します。</a:t>
            </a:r>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ja-JP" altLang="en-US">
              <a:latin typeface="Hiragino Kaku Gothic ProN W3" panose="020B0300000000000000" pitchFamily="34" charset="-128"/>
              <a:ea typeface="Hiragino Kaku Gothic ProN W3" panose="020B0300000000000000" pitchFamily="34" charset="-128"/>
            </a:endParaRPr>
          </a:p>
        </p:txBody>
      </p:sp>
      <p:pic>
        <p:nvPicPr>
          <p:cNvPr id="9" name="図 8" descr="白いバックグラウンドのスクリーンショット&#10;&#10;自動的に生成された説明">
            <a:extLst>
              <a:ext uri="{FF2B5EF4-FFF2-40B4-BE49-F238E27FC236}">
                <a16:creationId xmlns:a16="http://schemas.microsoft.com/office/drawing/2014/main" id="{82B535C1-C8B0-484A-AABE-F2B7A86C9A9E}"/>
              </a:ext>
            </a:extLst>
          </p:cNvPr>
          <p:cNvPicPr>
            <a:picLocks noChangeAspect="1"/>
          </p:cNvPicPr>
          <p:nvPr/>
        </p:nvPicPr>
        <p:blipFill rotWithShape="1">
          <a:blip r:embed="rId2"/>
          <a:srcRect l="559" r="1"/>
          <a:stretch/>
        </p:blipFill>
        <p:spPr>
          <a:xfrm>
            <a:off x="5559953" y="2453640"/>
            <a:ext cx="3933830" cy="4130040"/>
          </a:xfrm>
          <a:prstGeom prst="rect">
            <a:avLst/>
          </a:prstGeom>
        </p:spPr>
      </p:pic>
    </p:spTree>
    <p:extLst>
      <p:ext uri="{BB962C8B-B14F-4D97-AF65-F5344CB8AC3E}">
        <p14:creationId xmlns:p14="http://schemas.microsoft.com/office/powerpoint/2010/main" val="141583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88AEF-50D1-1847-9CBB-1781681F89D4}"/>
              </a:ext>
            </a:extLst>
          </p:cNvPr>
          <p:cNvSpPr>
            <a:spLocks noGrp="1"/>
          </p:cNvSpPr>
          <p:nvPr>
            <p:ph type="title"/>
          </p:nvPr>
        </p:nvSpPr>
        <p:spPr/>
        <p:txBody>
          <a:bodyPr>
            <a:normAutofit/>
          </a:bodyPr>
          <a:lstStyle/>
          <a:p>
            <a:pPr algn="ctr"/>
            <a:r>
              <a:rPr kumimoji="1" lang="en-US" altLang="ja-JP" sz="2000" dirty="0">
                <a:latin typeface="Hiragino Maru Gothic Pro W4" panose="020F0400000000000000" pitchFamily="34" charset="-128"/>
                <a:ea typeface="Hiragino Maru Gothic Pro W4" panose="020F0400000000000000" pitchFamily="34" charset="-128"/>
              </a:rPr>
              <a:t>2.</a:t>
            </a:r>
            <a:r>
              <a:rPr kumimoji="1" lang="ja-JP" altLang="en-US" sz="2000">
                <a:latin typeface="Hiragino Maru Gothic Pro W4" panose="020F0400000000000000" pitchFamily="34" charset="-128"/>
                <a:ea typeface="Hiragino Maru Gothic Pro W4" panose="020F0400000000000000" pitchFamily="34" charset="-128"/>
              </a:rPr>
              <a:t>プログラムの動作説明</a:t>
            </a:r>
          </a:p>
        </p:txBody>
      </p:sp>
      <p:sp>
        <p:nvSpPr>
          <p:cNvPr id="3" name="コンテンツ プレースホルダー 2">
            <a:extLst>
              <a:ext uri="{FF2B5EF4-FFF2-40B4-BE49-F238E27FC236}">
                <a16:creationId xmlns:a16="http://schemas.microsoft.com/office/drawing/2014/main" id="{9B5E5457-83CB-F54E-87CE-203914D17635}"/>
              </a:ext>
            </a:extLst>
          </p:cNvPr>
          <p:cNvSpPr>
            <a:spLocks noGrp="1"/>
          </p:cNvSpPr>
          <p:nvPr>
            <p:ph idx="1"/>
          </p:nvPr>
        </p:nvSpPr>
        <p:spPr/>
        <p:txBody>
          <a:bodyPr/>
          <a:lstStyle/>
          <a:p>
            <a:r>
              <a:rPr lang="ja-JP" altLang="en-US">
                <a:latin typeface="Hiragino Maru Gothic Pro W4" panose="020F0400000000000000" pitchFamily="34" charset="-128"/>
                <a:ea typeface="Hiragino Maru Gothic Pro W4" panose="020F0400000000000000" pitchFamily="34" charset="-128"/>
              </a:rPr>
              <a:t>次に、クライアント側を立ち上げます。</a:t>
            </a:r>
            <a:endParaRPr lang="en-US" altLang="ja-JP" dirty="0">
              <a:latin typeface="Hiragino Maru Gothic Pro W4" panose="020F0400000000000000" pitchFamily="34" charset="-128"/>
              <a:ea typeface="Hiragino Maru Gothic Pro W4" panose="020F0400000000000000" pitchFamily="34" charset="-128"/>
            </a:endParaRPr>
          </a:p>
          <a:p>
            <a:r>
              <a:rPr lang="ja-JP" altLang="en-US">
                <a:latin typeface="Hiragino Maru Gothic Pro W4" panose="020F0400000000000000" pitchFamily="34" charset="-128"/>
                <a:ea typeface="Hiragino Maru Gothic Pro W4" panose="020F0400000000000000" pitchFamily="34" charset="-128"/>
              </a:rPr>
              <a:t>クライアント</a:t>
            </a:r>
            <a:r>
              <a:rPr kumimoji="1" lang="ja-JP" altLang="en-US">
                <a:latin typeface="Hiragino Maru Gothic Pro W4" panose="020F0400000000000000" pitchFamily="34" charset="-128"/>
                <a:ea typeface="Hiragino Maru Gothic Pro W4" panose="020F0400000000000000" pitchFamily="34" charset="-128"/>
              </a:rPr>
              <a:t>を立ち上げるには、</a:t>
            </a:r>
            <a:r>
              <a:rPr kumimoji="1" lang="en-US" altLang="ja-JP" dirty="0">
                <a:highlight>
                  <a:srgbClr val="C0C0C0"/>
                </a:highlight>
                <a:latin typeface="Hiragino Maru Gothic Pro W4" panose="020F0400000000000000" pitchFamily="34" charset="-128"/>
                <a:ea typeface="Hiragino Maru Gothic Pro W4" panose="020F0400000000000000" pitchFamily="34" charset="-128"/>
                <a:cs typeface="Arial Unicode MS" panose="020B0604020202020204" pitchFamily="34" charset="-128"/>
              </a:rPr>
              <a:t>java –jar </a:t>
            </a:r>
            <a:r>
              <a:rPr kumimoji="1" lang="ja-JP" altLang="en-US">
                <a:highlight>
                  <a:srgbClr val="C0C0C0"/>
                </a:highlight>
                <a:latin typeface="Hiragino Maru Gothic Pro W4" panose="020F0400000000000000" pitchFamily="34" charset="-128"/>
                <a:ea typeface="Hiragino Maru Gothic Pro W4" panose="020F0400000000000000" pitchFamily="34" charset="-128"/>
                <a:cs typeface="Arial Unicode MS" panose="020B0604020202020204" pitchFamily="34" charset="-128"/>
              </a:rPr>
              <a:t>ソフトウェア制作</a:t>
            </a:r>
            <a:r>
              <a:rPr kumimoji="1" lang="en-US" altLang="ja-JP" dirty="0">
                <a:highlight>
                  <a:srgbClr val="C0C0C0"/>
                </a:highlight>
                <a:latin typeface="Hiragino Maru Gothic Pro W4" panose="020F0400000000000000" pitchFamily="34" charset="-128"/>
                <a:ea typeface="Hiragino Maru Gothic Pro W4" panose="020F0400000000000000" pitchFamily="34" charset="-128"/>
                <a:cs typeface="Arial Unicode MS" panose="020B0604020202020204" pitchFamily="34" charset="-128"/>
              </a:rPr>
              <a:t>.jar </a:t>
            </a:r>
            <a:r>
              <a:rPr kumimoji="1" lang="ja-JP" altLang="en-US">
                <a:latin typeface="Hiragino Kaku Gothic ProN W3" panose="020B0300000000000000" pitchFamily="34" charset="-128"/>
                <a:ea typeface="Hiragino Kaku Gothic ProN W3" panose="020B0300000000000000" pitchFamily="34" charset="-128"/>
              </a:rPr>
              <a:t>とコマンドを入力します。すると、クライアント側のゲームウィンドウが起動します。</a:t>
            </a:r>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ja-JP" altLang="en-US">
              <a:latin typeface="Hiragino Kaku Gothic ProN W3" panose="020B0300000000000000" pitchFamily="34" charset="-128"/>
              <a:ea typeface="Hiragino Kaku Gothic ProN W3" panose="020B0300000000000000" pitchFamily="34" charset="-128"/>
            </a:endParaRPr>
          </a:p>
        </p:txBody>
      </p:sp>
      <p:pic>
        <p:nvPicPr>
          <p:cNvPr id="9" name="図 8" descr="白いバックグラウンドのスクリーンショット&#10;&#10;自動的に生成された説明">
            <a:extLst>
              <a:ext uri="{FF2B5EF4-FFF2-40B4-BE49-F238E27FC236}">
                <a16:creationId xmlns:a16="http://schemas.microsoft.com/office/drawing/2014/main" id="{82B535C1-C8B0-484A-AABE-F2B7A86C9A9E}"/>
              </a:ext>
            </a:extLst>
          </p:cNvPr>
          <p:cNvPicPr>
            <a:picLocks noChangeAspect="1"/>
          </p:cNvPicPr>
          <p:nvPr/>
        </p:nvPicPr>
        <p:blipFill rotWithShape="1">
          <a:blip r:embed="rId2"/>
          <a:srcRect l="559" r="1"/>
          <a:stretch/>
        </p:blipFill>
        <p:spPr>
          <a:xfrm>
            <a:off x="5559953" y="2453640"/>
            <a:ext cx="3933830" cy="4130040"/>
          </a:xfrm>
          <a:prstGeom prst="rect">
            <a:avLst/>
          </a:prstGeom>
        </p:spPr>
      </p:pic>
    </p:spTree>
    <p:extLst>
      <p:ext uri="{BB962C8B-B14F-4D97-AF65-F5344CB8AC3E}">
        <p14:creationId xmlns:p14="http://schemas.microsoft.com/office/powerpoint/2010/main" val="276116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588AEF-50D1-1847-9CBB-1781681F89D4}"/>
              </a:ext>
            </a:extLst>
          </p:cNvPr>
          <p:cNvSpPr>
            <a:spLocks noGrp="1"/>
          </p:cNvSpPr>
          <p:nvPr>
            <p:ph type="title"/>
          </p:nvPr>
        </p:nvSpPr>
        <p:spPr/>
        <p:txBody>
          <a:bodyPr>
            <a:normAutofit/>
          </a:bodyPr>
          <a:lstStyle/>
          <a:p>
            <a:pPr algn="ctr"/>
            <a:r>
              <a:rPr kumimoji="1" lang="en-US" altLang="ja-JP" sz="2000" dirty="0">
                <a:latin typeface="Hiragino Maru Gothic Pro W4" panose="020F0400000000000000" pitchFamily="34" charset="-128"/>
                <a:ea typeface="Hiragino Maru Gothic Pro W4" panose="020F0400000000000000" pitchFamily="34" charset="-128"/>
              </a:rPr>
              <a:t>2.</a:t>
            </a:r>
            <a:r>
              <a:rPr kumimoji="1" lang="ja-JP" altLang="en-US" sz="2000">
                <a:latin typeface="Hiragino Maru Gothic Pro W4" panose="020F0400000000000000" pitchFamily="34" charset="-128"/>
                <a:ea typeface="Hiragino Maru Gothic Pro W4" panose="020F0400000000000000" pitchFamily="34" charset="-128"/>
              </a:rPr>
              <a:t>プログラムの動作説明</a:t>
            </a:r>
          </a:p>
        </p:txBody>
      </p:sp>
      <p:sp>
        <p:nvSpPr>
          <p:cNvPr id="3" name="コンテンツ プレースホルダー 2">
            <a:extLst>
              <a:ext uri="{FF2B5EF4-FFF2-40B4-BE49-F238E27FC236}">
                <a16:creationId xmlns:a16="http://schemas.microsoft.com/office/drawing/2014/main" id="{9B5E5457-83CB-F54E-87CE-203914D17635}"/>
              </a:ext>
            </a:extLst>
          </p:cNvPr>
          <p:cNvSpPr>
            <a:spLocks noGrp="1"/>
          </p:cNvSpPr>
          <p:nvPr>
            <p:ph idx="1"/>
          </p:nvPr>
        </p:nvSpPr>
        <p:spPr/>
        <p:txBody>
          <a:bodyPr/>
          <a:lstStyle/>
          <a:p>
            <a:pPr marL="0" indent="0">
              <a:buNone/>
            </a:pPr>
            <a:endParaRPr lang="en-US" altLang="ja-JP" dirty="0">
              <a:latin typeface="Hiragino Maru Gothic Pro W4" panose="020F0400000000000000" pitchFamily="34" charset="-128"/>
              <a:ea typeface="Hiragino Maru Gothic Pro W4" panose="020F0400000000000000" pitchFamily="34" charset="-128"/>
            </a:endParaRPr>
          </a:p>
          <a:p>
            <a:r>
              <a:rPr kumimoji="1" lang="ja-JP" altLang="en-US">
                <a:latin typeface="Hiragino Maru Gothic Pro W4" panose="020F0400000000000000" pitchFamily="34" charset="-128"/>
                <a:ea typeface="Hiragino Maru Gothic Pro W4" panose="020F0400000000000000" pitchFamily="34" charset="-128"/>
              </a:rPr>
              <a:t>しばらくするとソケット通信のコネクションが確立し、ゲームがスタートして盤面と現在の状態が描画されます。</a:t>
            </a:r>
            <a:endParaRPr kumimoji="1"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endParaRPr kumimoji="1"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Maru Gothic Pro W4" panose="020F0400000000000000" pitchFamily="34" charset="-128"/>
              <a:ea typeface="Hiragino Maru Gothic Pro W4" panose="020F0400000000000000" pitchFamily="34" charset="-128"/>
            </a:endParaRPr>
          </a:p>
          <a:p>
            <a:pPr marL="0" indent="0">
              <a:buNone/>
            </a:pPr>
            <a:endParaRPr kumimoji="1" lang="en-US" altLang="ja-JP" dirty="0">
              <a:latin typeface="Hiragino Maru Gothic Pro W4" panose="020F0400000000000000" pitchFamily="34" charset="-128"/>
              <a:ea typeface="Hiragino Maru Gothic Pro W4" panose="020F04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en-US" altLang="ja-JP" dirty="0">
              <a:latin typeface="Hiragino Kaku Gothic ProN W3" panose="020B0300000000000000" pitchFamily="34" charset="-128"/>
              <a:ea typeface="Hiragino Kaku Gothic ProN W3" panose="020B0300000000000000" pitchFamily="34" charset="-128"/>
            </a:endParaRPr>
          </a:p>
          <a:p>
            <a:endParaRPr lang="en-US" altLang="ja-JP" dirty="0">
              <a:latin typeface="Hiragino Kaku Gothic ProN W3" panose="020B0300000000000000" pitchFamily="34" charset="-128"/>
              <a:ea typeface="Hiragino Kaku Gothic ProN W3" panose="020B0300000000000000" pitchFamily="34" charset="-128"/>
            </a:endParaRPr>
          </a:p>
          <a:p>
            <a:endParaRPr kumimoji="1" lang="ja-JP" altLang="en-US">
              <a:latin typeface="Hiragino Kaku Gothic ProN W3" panose="020B0300000000000000" pitchFamily="34" charset="-128"/>
              <a:ea typeface="Hiragino Kaku Gothic ProN W3" panose="020B0300000000000000" pitchFamily="34" charset="-128"/>
            </a:endParaRPr>
          </a:p>
        </p:txBody>
      </p:sp>
      <p:pic>
        <p:nvPicPr>
          <p:cNvPr id="6" name="図 5" descr="時計 が含まれている画像&#10;&#10;自動的に生成された説明">
            <a:extLst>
              <a:ext uri="{FF2B5EF4-FFF2-40B4-BE49-F238E27FC236}">
                <a16:creationId xmlns:a16="http://schemas.microsoft.com/office/drawing/2014/main" id="{C87D4517-F5F4-A348-9518-D6394F032403}"/>
              </a:ext>
            </a:extLst>
          </p:cNvPr>
          <p:cNvPicPr>
            <a:picLocks noChangeAspect="1"/>
          </p:cNvPicPr>
          <p:nvPr/>
        </p:nvPicPr>
        <p:blipFill>
          <a:blip r:embed="rId2"/>
          <a:stretch>
            <a:fillRect/>
          </a:stretch>
        </p:blipFill>
        <p:spPr>
          <a:xfrm>
            <a:off x="3869268" y="2153996"/>
            <a:ext cx="7315199" cy="3839778"/>
          </a:xfrm>
          <a:prstGeom prst="rect">
            <a:avLst/>
          </a:prstGeom>
        </p:spPr>
      </p:pic>
    </p:spTree>
    <p:extLst>
      <p:ext uri="{BB962C8B-B14F-4D97-AF65-F5344CB8AC3E}">
        <p14:creationId xmlns:p14="http://schemas.microsoft.com/office/powerpoint/2010/main" val="3604432558"/>
      </p:ext>
    </p:extLst>
  </p:cSld>
  <p:clrMapOvr>
    <a:masterClrMapping/>
  </p:clrMapOvr>
</p:sld>
</file>

<file path=ppt/theme/theme1.xml><?xml version="1.0" encoding="utf-8"?>
<a:theme xmlns:a="http://schemas.openxmlformats.org/drawingml/2006/main" name="フレーム">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フレーム</Template>
  <TotalTime>76</TotalTime>
  <Words>466</Words>
  <Application>Microsoft Macintosh PowerPoint</Application>
  <PresentationFormat>ワイド画面</PresentationFormat>
  <Paragraphs>86</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Hiragino Kaku Gothic ProN W3</vt:lpstr>
      <vt:lpstr>Hiragino Maru Gothic Pro W4</vt:lpstr>
      <vt:lpstr>Corbel</vt:lpstr>
      <vt:lpstr>Wingdings 2</vt:lpstr>
      <vt:lpstr>フレーム</vt:lpstr>
      <vt:lpstr>情報理工学実験B　ソフトウェア制作  四目並べ(Connect 4)     </vt:lpstr>
      <vt:lpstr>目次</vt:lpstr>
      <vt:lpstr>1. プログラムの概要 </vt:lpstr>
      <vt:lpstr>1.プログラムの概要</vt:lpstr>
      <vt:lpstr>1.プログラムの概要</vt:lpstr>
      <vt:lpstr>2. プログラムの動作説明 </vt:lpstr>
      <vt:lpstr>2.プログラムの動作説明</vt:lpstr>
      <vt:lpstr>2.プログラムの動作説明</vt:lpstr>
      <vt:lpstr>2.プログラムの動作説明</vt:lpstr>
      <vt:lpstr>2.プログラムの動作説明</vt:lpstr>
      <vt:lpstr>3. 工夫した点 </vt:lpstr>
      <vt:lpstr>3.工夫した点</vt:lpstr>
      <vt:lpstr>3.工夫した点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情報理工学実験B　ソフトウェア制作  四目並べ(Connect 4)     </dc:title>
  <dc:creator>shu-shiro</dc:creator>
  <cp:lastModifiedBy>shu-shiro</cp:lastModifiedBy>
  <cp:revision>10</cp:revision>
  <dcterms:created xsi:type="dcterms:W3CDTF">2020-07-09T22:09:08Z</dcterms:created>
  <dcterms:modified xsi:type="dcterms:W3CDTF">2020-07-09T23:45:53Z</dcterms:modified>
</cp:coreProperties>
</file>