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46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22253-C695-45DE-A1F0-9F44A5C188D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BE91-4E06-4893-B56E-3A6C3EB56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0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코인시장과 주식시장이 서로 독립적이지 않다는 보고들 속출함</a:t>
            </a:r>
            <a:r>
              <a:rPr lang="en-US" altLang="ko-KR" dirty="0"/>
              <a:t> -&gt; </a:t>
            </a:r>
            <a:r>
              <a:rPr lang="ko-KR" altLang="en-US" dirty="0"/>
              <a:t>찾아봐</a:t>
            </a:r>
            <a:r>
              <a:rPr lang="en-US" altLang="ko-KR" dirty="0"/>
              <a:t> </a:t>
            </a:r>
            <a:r>
              <a:rPr lang="ko-KR" altLang="en-US" dirty="0"/>
              <a:t>어딘가 있겠지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큰 가격충격시</a:t>
            </a:r>
            <a:r>
              <a:rPr lang="en-US" altLang="ko-KR" dirty="0"/>
              <a:t>, </a:t>
            </a:r>
            <a:r>
              <a:rPr lang="ko-KR" altLang="en-US" dirty="0"/>
              <a:t>주식시장을 통해 설명되는 코인들에게 어떠한 행태변화가 있다면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주식시장에서 큰 가격충격시 보이는 형태와 비슷하지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특히 코인시장은 가격 충격이 빈번히 일어나기에 어떠한 특정 행태 변화가 있을 것으로 예상함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9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하락 충격의 경우</a:t>
            </a:r>
            <a:r>
              <a:rPr lang="en-US" altLang="ko-KR" dirty="0"/>
              <a:t>, S&amp;P </a:t>
            </a:r>
            <a:r>
              <a:rPr lang="ko-KR" altLang="en-US" dirty="0"/>
              <a:t>영향이 없다고 추정되는 경우에만 상한가 근처에서 양의 이상수익률을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하한가 근처에서 음의 이상수익률을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그렇기에 만일 이전과 같이 </a:t>
            </a:r>
            <a:r>
              <a:rPr lang="en-US" altLang="ko-KR" dirty="0"/>
              <a:t>S&amp;P </a:t>
            </a:r>
            <a:r>
              <a:rPr lang="ko-KR" altLang="en-US" dirty="0"/>
              <a:t>영향 여부 관계없이 공통되는 행태 변화를 살펴본다면 다음과 같이 정리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정리하자면 다음과 같습니다</a:t>
            </a:r>
            <a:r>
              <a:rPr lang="en-US" altLang="ko-KR" dirty="0"/>
              <a:t>. S&amp;P 500</a:t>
            </a:r>
            <a:r>
              <a:rPr lang="ko-KR" altLang="en-US" dirty="0"/>
              <a:t>으로 </a:t>
            </a:r>
            <a:r>
              <a:rPr lang="ko-KR" altLang="en-US" dirty="0" err="1"/>
              <a:t>시장베타를</a:t>
            </a:r>
            <a:r>
              <a:rPr lang="ko-KR" altLang="en-US" dirty="0"/>
              <a:t> 추정한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S&amp;P 500</a:t>
            </a:r>
            <a:r>
              <a:rPr lang="ko-KR" altLang="en-US" dirty="0"/>
              <a:t>의 영향이 </a:t>
            </a:r>
            <a:r>
              <a:rPr lang="ko-KR" altLang="en-US" dirty="0" err="1"/>
              <a:t>커보이는</a:t>
            </a:r>
            <a:r>
              <a:rPr lang="ko-KR" altLang="en-US" dirty="0"/>
              <a:t> 집단과 아닌 집단 간에 부호에 대한 차이는 없었으며</a:t>
            </a:r>
            <a:br>
              <a:rPr lang="en-US" altLang="ko-KR" dirty="0"/>
            </a:br>
            <a:r>
              <a:rPr lang="ko-KR" altLang="en-US" dirty="0"/>
              <a:t>오히려 영향이 적어 보이는 집단의 경우 </a:t>
            </a:r>
            <a:r>
              <a:rPr lang="en-US" altLang="ko-KR" dirty="0"/>
              <a:t>scale</a:t>
            </a:r>
            <a:r>
              <a:rPr lang="ko-KR" altLang="en-US" dirty="0"/>
              <a:t>이 약간 더 큰 모습을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유의성을 통해</a:t>
            </a:r>
            <a:r>
              <a:rPr lang="en-US" altLang="ko-KR" dirty="0"/>
              <a:t>,</a:t>
            </a:r>
            <a:r>
              <a:rPr lang="ko-KR" altLang="en-US" dirty="0"/>
              <a:t> 특정 코인만이 </a:t>
            </a:r>
            <a:r>
              <a:rPr lang="en-US" altLang="ko-KR" dirty="0"/>
              <a:t>S&amp;P 500</a:t>
            </a:r>
            <a:r>
              <a:rPr lang="ko-KR" altLang="en-US" dirty="0"/>
              <a:t> 영향을 받는 것이 아닌</a:t>
            </a:r>
            <a:r>
              <a:rPr lang="en-US" altLang="ko-KR" dirty="0"/>
              <a:t>, </a:t>
            </a:r>
            <a:r>
              <a:rPr lang="ko-KR" altLang="en-US" dirty="0"/>
              <a:t>충격 등에는 투자자들이 지표로써 </a:t>
            </a:r>
            <a:r>
              <a:rPr lang="en-US" altLang="ko-KR" dirty="0"/>
              <a:t>S&amp;P 500</a:t>
            </a:r>
            <a:r>
              <a:rPr lang="ko-KR" altLang="en-US" dirty="0"/>
              <a:t>을 공통적으로 삼는다면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상한가 근처에서 상승 충격 시</a:t>
            </a:r>
            <a:r>
              <a:rPr lang="en-US" altLang="ko-KR" dirty="0"/>
              <a:t>, </a:t>
            </a:r>
            <a:r>
              <a:rPr lang="ko-KR" altLang="en-US" dirty="0"/>
              <a:t>지금이 상한가가 아니기에</a:t>
            </a:r>
            <a:r>
              <a:rPr lang="en-US" altLang="ko-KR" dirty="0"/>
              <a:t>, </a:t>
            </a:r>
            <a:r>
              <a:rPr lang="ko-KR" altLang="en-US" dirty="0"/>
              <a:t>다른 사람들이 큰 이득을 보는 것을 내가 놓칠 수 없다는 탐욕과 공포감이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하한가 근처에서 상승 충격 시</a:t>
            </a:r>
            <a:r>
              <a:rPr lang="en-US" altLang="ko-KR" dirty="0"/>
              <a:t>,  </a:t>
            </a:r>
            <a:r>
              <a:rPr lang="ko-KR" altLang="en-US" dirty="0"/>
              <a:t>하한가 근처이기에 보수적으로</a:t>
            </a:r>
            <a:r>
              <a:rPr lang="en-US" altLang="ko-KR" dirty="0"/>
              <a:t>, </a:t>
            </a:r>
            <a:r>
              <a:rPr lang="ko-KR" altLang="en-US" dirty="0"/>
              <a:t>공포로 인해 과민반응을 하지 않으려 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하한가 근처에서 하락 충격 시</a:t>
            </a:r>
            <a:r>
              <a:rPr lang="en-US" altLang="ko-KR" dirty="0"/>
              <a:t>, </a:t>
            </a:r>
            <a:r>
              <a:rPr lang="ko-KR" altLang="en-US" dirty="0"/>
              <a:t>코인이 사라질 수 있다는 공포 등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대부분 코인시장에서의 행태는 탐욕과 공포라는 행태를 목격 가능하다는 것을 알 수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경우</a:t>
            </a:r>
            <a:r>
              <a:rPr lang="en-US" altLang="ko-KR" dirty="0"/>
              <a:t>, S&amp;P 500</a:t>
            </a:r>
            <a:r>
              <a:rPr lang="ko-KR" altLang="en-US" dirty="0"/>
              <a:t>의 영향을 받았을 것으로 추정되는 집단의 경우 유의성을 보이지 못하였기에</a:t>
            </a:r>
            <a:r>
              <a:rPr lang="en-US" altLang="ko-KR" dirty="0"/>
              <a:t>,  </a:t>
            </a:r>
            <a:r>
              <a:rPr lang="ko-KR" altLang="en-US" dirty="0"/>
              <a:t>설명은 약간 부족할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12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bitcoin</a:t>
            </a:r>
            <a:r>
              <a:rPr lang="ko-KR" altLang="en-US" dirty="0"/>
              <a:t>으로 </a:t>
            </a:r>
            <a:r>
              <a:rPr lang="ko-KR" altLang="en-US" dirty="0" err="1"/>
              <a:t>시장베타를</a:t>
            </a:r>
            <a:r>
              <a:rPr lang="ko-KR" altLang="en-US" dirty="0"/>
              <a:t> 사용하여 유의성을 살펴 보았을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주가 상승의 경우 둘 모두 유의한 음의 이상수익률을</a:t>
            </a:r>
            <a:r>
              <a:rPr lang="en-US" altLang="ko-KR" dirty="0"/>
              <a:t>, </a:t>
            </a:r>
            <a:r>
              <a:rPr lang="ko-KR" altLang="en-US" dirty="0"/>
              <a:t>하락한 경우에는 발견하지 못하였습니다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이전에 비해서 표본수가 줄어든 이유는 </a:t>
            </a:r>
            <a:r>
              <a:rPr lang="ko-KR" altLang="en-US" dirty="0" err="1"/>
              <a:t>비트코인이</a:t>
            </a:r>
            <a:r>
              <a:rPr lang="ko-KR" altLang="en-US" dirty="0"/>
              <a:t> </a:t>
            </a:r>
            <a:r>
              <a:rPr lang="ko-KR" altLang="en-US" dirty="0" err="1"/>
              <a:t>시장베타로</a:t>
            </a:r>
            <a:r>
              <a:rPr lang="ko-KR" altLang="en-US" dirty="0"/>
              <a:t> 쓰였기에</a:t>
            </a:r>
            <a:r>
              <a:rPr lang="en-US" altLang="ko-KR" dirty="0"/>
              <a:t>, </a:t>
            </a:r>
            <a:r>
              <a:rPr lang="ko-KR" altLang="en-US" dirty="0"/>
              <a:t>표본에서 제외하였기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분석과 비슷하게 상한가 근처에서 상승 충격이 발생한 경우 양의 이상수익률을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하한가 근처에서 상승 충격이 발생한 경우 </a:t>
            </a:r>
            <a:r>
              <a:rPr lang="en-US" altLang="ko-KR" dirty="0"/>
              <a:t>S&amp;P 500</a:t>
            </a:r>
            <a:r>
              <a:rPr lang="ko-KR" altLang="en-US" dirty="0"/>
              <a:t>의 영향이 있다고 추정되는 집단의 경우 약하지만 유의한 음의 이상수익률을 관찰 가능하였습니다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3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하락 충격의 경우</a:t>
            </a:r>
            <a:r>
              <a:rPr lang="en-US" altLang="ko-KR" dirty="0"/>
              <a:t>, S&amp;P </a:t>
            </a:r>
            <a:r>
              <a:rPr lang="ko-KR" altLang="en-US" dirty="0"/>
              <a:t>영향이 있다고 추정되는 경우에만</a:t>
            </a:r>
            <a:endParaRPr lang="en-US" altLang="ko-KR" dirty="0"/>
          </a:p>
          <a:p>
            <a:r>
              <a:rPr lang="ko-KR" altLang="en-US" dirty="0"/>
              <a:t>상한가 근처에서 하락 </a:t>
            </a:r>
            <a:r>
              <a:rPr lang="ko-KR" altLang="en-US" dirty="0" err="1"/>
              <a:t>충격시</a:t>
            </a:r>
            <a:r>
              <a:rPr lang="ko-KR" altLang="en-US" dirty="0"/>
              <a:t> 음의 이상수익률을</a:t>
            </a:r>
            <a:endParaRPr lang="en-US" altLang="ko-KR" dirty="0"/>
          </a:p>
          <a:p>
            <a:r>
              <a:rPr lang="ko-KR" altLang="en-US" dirty="0"/>
              <a:t>하한가 근처에서 하락 </a:t>
            </a:r>
            <a:r>
              <a:rPr lang="ko-KR" altLang="en-US" dirty="0" err="1"/>
              <a:t>충격시</a:t>
            </a:r>
            <a:r>
              <a:rPr lang="ko-KR" altLang="en-US" dirty="0"/>
              <a:t> 양의 이상수익률을 보였습니다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유의성이 이전보다 떨어지는 이유에 대해서 다음과 같이 추측해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S&amp;P 500</a:t>
            </a:r>
            <a:r>
              <a:rPr lang="ko-KR" altLang="en-US" dirty="0"/>
              <a:t>이 코인시장 투자자들에게 더 많은 관심을 줄 수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비트코인이란</a:t>
            </a:r>
            <a:r>
              <a:rPr lang="ko-KR" altLang="en-US" dirty="0"/>
              <a:t> 코인시장의 일부는 변동성이 매우 높기도 하고</a:t>
            </a:r>
            <a:r>
              <a:rPr lang="en-US" altLang="ko-KR" dirty="0"/>
              <a:t>, </a:t>
            </a:r>
            <a:r>
              <a:rPr lang="ko-KR" altLang="en-US" dirty="0"/>
              <a:t>시장 전체를 아우르는 다양한 경제적 요인을 포착하지 못할 수도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어떠한 행태적 변화는</a:t>
            </a:r>
            <a:r>
              <a:rPr lang="en-US" altLang="ko-KR" dirty="0"/>
              <a:t>, </a:t>
            </a:r>
            <a:r>
              <a:rPr lang="ko-KR" altLang="en-US" dirty="0"/>
              <a:t>주식시장의 영향을 받았을 것으로 보일 때만 행태적 변화가 나타날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중요한 것은</a:t>
            </a:r>
            <a:r>
              <a:rPr lang="en-US" altLang="ko-KR" dirty="0"/>
              <a:t>, </a:t>
            </a:r>
            <a:r>
              <a:rPr lang="ko-KR" altLang="en-US" dirty="0"/>
              <a:t>시장 전체를 아우를 수 있는 </a:t>
            </a:r>
            <a:r>
              <a:rPr lang="en-US" altLang="ko-KR" dirty="0"/>
              <a:t>Liu </a:t>
            </a:r>
            <a:r>
              <a:rPr lang="ko-KR" altLang="en-US" dirty="0"/>
              <a:t>의 연구와 유사한 모멘텀 지수</a:t>
            </a:r>
            <a:r>
              <a:rPr lang="en-US" altLang="ko-KR" dirty="0"/>
              <a:t>, </a:t>
            </a:r>
            <a:r>
              <a:rPr lang="ko-KR" altLang="en-US" dirty="0"/>
              <a:t>시장 전용 지수 등을 사용해야 될 수 있음을 시사함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수익률 충격이 발생한 경우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분석들에서</a:t>
            </a:r>
            <a:r>
              <a:rPr lang="ko-KR" altLang="en-US" dirty="0"/>
              <a:t> 보인 대표적인 행태 변화를 추정하고자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대표적인 행태는 상한가 근처에서 상승 </a:t>
            </a:r>
            <a:r>
              <a:rPr lang="ko-KR" altLang="en-US" dirty="0" err="1"/>
              <a:t>충격시</a:t>
            </a:r>
            <a:r>
              <a:rPr lang="ko-KR" altLang="en-US" dirty="0"/>
              <a:t> 양의 누적 이상수익률과</a:t>
            </a:r>
            <a:endParaRPr lang="en-US" altLang="ko-KR" dirty="0"/>
          </a:p>
          <a:p>
            <a:r>
              <a:rPr lang="ko-KR" altLang="en-US" dirty="0"/>
              <a:t>하한가 근처에서 상승과 하락 </a:t>
            </a:r>
            <a:r>
              <a:rPr lang="ko-KR" altLang="en-US" dirty="0" err="1"/>
              <a:t>충격시</a:t>
            </a:r>
            <a:r>
              <a:rPr lang="ko-KR" altLang="en-US" dirty="0"/>
              <a:t> 음의 누적 이상수익률을 보이는 경우를 </a:t>
            </a:r>
            <a:r>
              <a:rPr lang="en-US" altLang="ko-KR" dirty="0"/>
              <a:t>1</a:t>
            </a:r>
            <a:r>
              <a:rPr lang="ko-KR" altLang="en-US" dirty="0"/>
              <a:t>로 설정하여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수익률 충격 당시 수익률</a:t>
            </a:r>
            <a:r>
              <a:rPr lang="en-US" altLang="ko-KR" dirty="0"/>
              <a:t>, High</a:t>
            </a:r>
            <a:r>
              <a:rPr lang="ko-KR" altLang="en-US" dirty="0"/>
              <a:t>와 </a:t>
            </a:r>
            <a:r>
              <a:rPr lang="en-US" altLang="ko-KR" dirty="0"/>
              <a:t>Low </a:t>
            </a:r>
            <a:r>
              <a:rPr lang="ko-KR" altLang="en-US" dirty="0"/>
              <a:t>변수 값</a:t>
            </a:r>
            <a:r>
              <a:rPr lang="en-US" altLang="ko-KR" dirty="0"/>
              <a:t>,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bitcoin</a:t>
            </a:r>
            <a:r>
              <a:rPr lang="ko-KR" altLang="en-US" dirty="0"/>
              <a:t>으로 </a:t>
            </a:r>
            <a:r>
              <a:rPr lang="ko-KR" altLang="en-US" dirty="0" err="1"/>
              <a:t>시장베타</a:t>
            </a:r>
            <a:r>
              <a:rPr lang="ko-KR" altLang="en-US" dirty="0"/>
              <a:t> </a:t>
            </a:r>
            <a:r>
              <a:rPr lang="ko-KR" altLang="en-US" dirty="0" err="1"/>
              <a:t>추정시</a:t>
            </a:r>
            <a:r>
              <a:rPr lang="ko-KR" altLang="en-US" dirty="0"/>
              <a:t> 동화된 것으로 추정되는 경우에만 행태 변화가 </a:t>
            </a:r>
            <a:r>
              <a:rPr lang="ko-KR" altLang="en-US" dirty="0" err="1"/>
              <a:t>있었다는것에</a:t>
            </a:r>
            <a:r>
              <a:rPr lang="ko-KR" altLang="en-US" dirty="0"/>
              <a:t> 착안하여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250</a:t>
            </a:r>
            <a:r>
              <a:rPr lang="ko-KR" altLang="en-US" dirty="0"/>
              <a:t>일 간의 </a:t>
            </a:r>
            <a:r>
              <a:rPr lang="en-US" altLang="ko-KR" dirty="0"/>
              <a:t>S&amp;P 500</a:t>
            </a:r>
            <a:r>
              <a:rPr lang="ko-KR" altLang="en-US" dirty="0"/>
              <a:t>과의 </a:t>
            </a:r>
            <a:r>
              <a:rPr lang="ko-KR" altLang="en-US" dirty="0" err="1"/>
              <a:t>추정시</a:t>
            </a:r>
            <a:r>
              <a:rPr lang="ko-KR" altLang="en-US" dirty="0"/>
              <a:t> </a:t>
            </a:r>
            <a:r>
              <a:rPr lang="en-US" altLang="ko-KR" dirty="0"/>
              <a:t>alpha</a:t>
            </a:r>
            <a:r>
              <a:rPr lang="ko-KR" altLang="en-US" dirty="0"/>
              <a:t>와 </a:t>
            </a:r>
            <a:r>
              <a:rPr lang="en-US" altLang="ko-KR" dirty="0"/>
              <a:t>beta </a:t>
            </a:r>
            <a:r>
              <a:rPr lang="ko-KR" altLang="en-US" dirty="0"/>
              <a:t>값을 통하여 추측을 해 보고자 함 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p-value</a:t>
            </a:r>
            <a:r>
              <a:rPr lang="ko-KR" altLang="en-US" dirty="0"/>
              <a:t>도 들어가야 될 수도</a:t>
            </a:r>
            <a:r>
              <a:rPr lang="en-US" altLang="ko-KR" dirty="0"/>
              <a:t>? </a:t>
            </a:r>
            <a:r>
              <a:rPr lang="ko-KR" altLang="en-US" dirty="0"/>
              <a:t>넣어야 </a:t>
            </a:r>
            <a:r>
              <a:rPr lang="ko-KR" altLang="en-US" dirty="0" err="1"/>
              <a:t>될거</a:t>
            </a:r>
            <a:r>
              <a:rPr lang="ko-KR" altLang="en-US" dirty="0"/>
              <a:t> 같으면 </a:t>
            </a:r>
            <a:r>
              <a:rPr lang="ko-KR" altLang="en-US" dirty="0" err="1"/>
              <a:t>말하셈</a:t>
            </a:r>
            <a:r>
              <a:rPr lang="ko-KR" altLang="en-US" dirty="0"/>
              <a:t> </a:t>
            </a:r>
            <a:r>
              <a:rPr lang="ko-KR" altLang="en-US" dirty="0" err="1"/>
              <a:t>수정할게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ko-KR" altLang="en-US" dirty="0" err="1"/>
              <a:t>랜덤포레스트</a:t>
            </a:r>
            <a:r>
              <a:rPr lang="en-US" altLang="ko-KR" dirty="0"/>
              <a:t>, </a:t>
            </a:r>
            <a:r>
              <a:rPr lang="ko-KR" altLang="en-US" dirty="0"/>
              <a:t>서포트 벡터 머신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, </a:t>
            </a:r>
            <a:r>
              <a:rPr lang="ko-KR" altLang="en-US" dirty="0" err="1"/>
              <a:t>디시전</a:t>
            </a:r>
            <a:r>
              <a:rPr lang="ko-KR" altLang="en-US" dirty="0"/>
              <a:t> 트리를 통하여 학습 후 예측을 진행하였을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보시는 것과 같은 </a:t>
            </a:r>
            <a:r>
              <a:rPr lang="en-US" altLang="ko-KR" dirty="0"/>
              <a:t>80% </a:t>
            </a:r>
            <a:r>
              <a:rPr lang="ko-KR" altLang="en-US" dirty="0"/>
              <a:t>이상의 정확도를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그중 가장 적합한 모델은 랜덤 포레스트 모델로 나타났으며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96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Grid search</a:t>
            </a:r>
            <a:r>
              <a:rPr lang="ko-KR" altLang="en-US" dirty="0"/>
              <a:t>를 이용하여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튜닝을 하여 모델의 </a:t>
            </a:r>
            <a:r>
              <a:rPr lang="en-US" altLang="ko-KR" dirty="0"/>
              <a:t>best estimator</a:t>
            </a:r>
            <a:r>
              <a:rPr lang="ko-KR" altLang="en-US" dirty="0"/>
              <a:t>를 </a:t>
            </a:r>
            <a:r>
              <a:rPr lang="ko-KR" altLang="en-US" dirty="0" err="1"/>
              <a:t>추정하였을때</a:t>
            </a:r>
            <a:r>
              <a:rPr lang="ko-KR" altLang="en-US" dirty="0"/>
              <a:t> 역시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모델의 경우 약간씩 성능이 개선된 듯한 모습을 보였으나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여전히 </a:t>
            </a:r>
            <a:r>
              <a:rPr lang="ko-KR" altLang="en-US" dirty="0" err="1"/>
              <a:t>랜덤포레스트의</a:t>
            </a:r>
            <a:r>
              <a:rPr lang="ko-KR" altLang="en-US" dirty="0"/>
              <a:t> 경우 가장 좋은 학습 결과를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2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결론임 </a:t>
            </a:r>
            <a:r>
              <a:rPr lang="ko-KR" altLang="en-US" dirty="0" err="1"/>
              <a:t>ㅅㄱ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8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만일 코인 가격 충격 이전 주식시장으로 설명이 가능하다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_&gt; 1, 2 </a:t>
            </a:r>
            <a:r>
              <a:rPr lang="ko-KR" altLang="en-US" dirty="0"/>
              <a:t>논문과 같이 주식시장에서 가격 충격 시</a:t>
            </a:r>
            <a:r>
              <a:rPr lang="en-US" altLang="ko-KR" dirty="0"/>
              <a:t>, </a:t>
            </a:r>
            <a:r>
              <a:rPr lang="ko-KR" altLang="en-US" dirty="0"/>
              <a:t>닻 내림 어림짐작 반응 나타날 수도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3</a:t>
            </a:r>
            <a:r>
              <a:rPr lang="ko-KR" altLang="en-US" dirty="0"/>
              <a:t>과 같이 암호화폐 </a:t>
            </a:r>
            <a:r>
              <a:rPr lang="en-US" altLang="ko-KR" dirty="0"/>
              <a:t>factor</a:t>
            </a:r>
            <a:r>
              <a:rPr lang="ko-KR" altLang="en-US" dirty="0"/>
              <a:t>를 통해서 설명을 </a:t>
            </a:r>
            <a:r>
              <a:rPr lang="ko-KR" altLang="en-US" dirty="0" err="1"/>
              <a:t>해야될</a:t>
            </a:r>
            <a:r>
              <a:rPr lang="ko-KR" altLang="en-US" dirty="0"/>
              <a:t> 수도 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4</a:t>
            </a:r>
            <a:r>
              <a:rPr lang="ko-KR" altLang="en-US" dirty="0"/>
              <a:t>와 같이 주식시장 </a:t>
            </a:r>
            <a:r>
              <a:rPr lang="en-US" altLang="ko-KR" dirty="0"/>
              <a:t>factor </a:t>
            </a:r>
            <a:r>
              <a:rPr lang="ko-KR" altLang="en-US" dirty="0"/>
              <a:t>로 설명되는 동화된 코인들에 한해서 반응이 나타날 수도 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5</a:t>
            </a:r>
            <a:r>
              <a:rPr lang="ko-KR" altLang="en-US" dirty="0"/>
              <a:t>와 같이 탐욕</a:t>
            </a:r>
            <a:r>
              <a:rPr lang="en-US" altLang="ko-KR" dirty="0"/>
              <a:t>, </a:t>
            </a:r>
            <a:r>
              <a:rPr lang="ko-KR" altLang="en-US" dirty="0"/>
              <a:t>공포 등에 따라서 코인 시장이 주식시장과 관련 없이 설명이 되는 것 일 수도 있음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 err="1"/>
              <a:t>vix</a:t>
            </a:r>
            <a:r>
              <a:rPr lang="en-US" altLang="ko-KR" dirty="0"/>
              <a:t> </a:t>
            </a:r>
            <a:r>
              <a:rPr lang="ko-KR" altLang="en-US" dirty="0"/>
              <a:t>지수와 연계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공공데이터 </a:t>
            </a:r>
            <a:r>
              <a:rPr lang="en-US" altLang="ko-KR" dirty="0" err="1"/>
              <a:t>api</a:t>
            </a:r>
            <a:r>
              <a:rPr lang="ko-KR" altLang="en-US" dirty="0"/>
              <a:t>를 이용하기 위해서 </a:t>
            </a:r>
            <a:r>
              <a:rPr lang="en-US" altLang="ko-KR" dirty="0"/>
              <a:t>csv </a:t>
            </a:r>
            <a:r>
              <a:rPr lang="ko-KR" altLang="en-US" dirty="0"/>
              <a:t>형태가 아닌 </a:t>
            </a:r>
            <a:r>
              <a:rPr lang="en-US" altLang="ko-KR" dirty="0"/>
              <a:t>json </a:t>
            </a:r>
            <a:r>
              <a:rPr lang="ko-KR" altLang="en-US" dirty="0"/>
              <a:t>으로 받을 수 있는 개발자 </a:t>
            </a:r>
            <a:r>
              <a:rPr lang="en-US" altLang="ko-KR" dirty="0" err="1"/>
              <a:t>api</a:t>
            </a:r>
            <a:r>
              <a:rPr lang="ko-KR" altLang="en-US" dirty="0"/>
              <a:t>를 이용하였습니다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Cryptocompare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통해서 제한 없이 정보 획득 가능</a:t>
            </a:r>
            <a:r>
              <a:rPr lang="en-US" altLang="ko-KR" dirty="0"/>
              <a:t>(</a:t>
            </a:r>
            <a:r>
              <a:rPr lang="ko-KR" altLang="en-US" dirty="0"/>
              <a:t>공개데이터 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티커를</a:t>
            </a:r>
            <a:r>
              <a:rPr lang="ko-KR" altLang="en-US" dirty="0"/>
              <a:t> 넣어야 되지만</a:t>
            </a:r>
            <a:r>
              <a:rPr lang="en-US" altLang="ko-KR" dirty="0"/>
              <a:t>, </a:t>
            </a:r>
            <a:r>
              <a:rPr lang="ko-KR" altLang="en-US" dirty="0"/>
              <a:t>시가총액 상위 순으로 정확한 </a:t>
            </a:r>
            <a:r>
              <a:rPr lang="ko-KR" altLang="en-US" dirty="0" err="1"/>
              <a:t>티커를</a:t>
            </a:r>
            <a:r>
              <a:rPr lang="ko-KR" altLang="en-US" dirty="0"/>
              <a:t> 넣는 방식은 직접 어떠한 코인이 시가총액 상위 </a:t>
            </a:r>
            <a:r>
              <a:rPr lang="en-US" altLang="ko-KR" dirty="0"/>
              <a:t>300</a:t>
            </a:r>
            <a:r>
              <a:rPr lang="ko-KR" altLang="en-US" dirty="0"/>
              <a:t>개 안에 드는지 </a:t>
            </a:r>
            <a:r>
              <a:rPr lang="ko-KR" altLang="en-US" dirty="0" err="1"/>
              <a:t>알아야됨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역시 공공데이터를 이용하지 않는다면 직접 </a:t>
            </a:r>
            <a:r>
              <a:rPr lang="en-US" altLang="ko-KR" dirty="0"/>
              <a:t>txt </a:t>
            </a:r>
            <a:r>
              <a:rPr lang="ko-KR" altLang="en-US" dirty="0"/>
              <a:t>파일 등으로 조사하여 넣을 수 있지만 </a:t>
            </a:r>
            <a:r>
              <a:rPr lang="en-US" altLang="ko-KR" dirty="0"/>
              <a:t>“</a:t>
            </a:r>
            <a:r>
              <a:rPr lang="ko-KR" altLang="en-US" dirty="0"/>
              <a:t>공개데이터 </a:t>
            </a:r>
            <a:r>
              <a:rPr lang="en-US" altLang="ko-KR" dirty="0" err="1"/>
              <a:t>api</a:t>
            </a:r>
            <a:r>
              <a:rPr lang="en-US" altLang="ko-KR" dirty="0"/>
              <a:t>” </a:t>
            </a:r>
            <a:r>
              <a:rPr lang="ko-KR" altLang="en-US" dirty="0"/>
              <a:t>를 활용하기 위해서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CoinGaecko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이용해서 시가총액순으로 정렬 후 </a:t>
            </a:r>
            <a:r>
              <a:rPr lang="ko-KR" altLang="en-US" dirty="0" err="1"/>
              <a:t>티커를</a:t>
            </a:r>
            <a:r>
              <a:rPr lang="ko-KR" altLang="en-US" dirty="0"/>
              <a:t>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시장 베타 등을 위해서 </a:t>
            </a:r>
            <a:r>
              <a:rPr lang="ko-KR" altLang="en-US" dirty="0" err="1"/>
              <a:t>야후파이낸스로부터</a:t>
            </a:r>
            <a:r>
              <a:rPr lang="ko-KR" altLang="en-US" dirty="0"/>
              <a:t> </a:t>
            </a:r>
            <a:r>
              <a:rPr lang="en-US" altLang="ko-KR" dirty="0"/>
              <a:t>S&amp;P500 </a:t>
            </a:r>
            <a:r>
              <a:rPr lang="ko-KR" altLang="en-US" dirty="0" err="1"/>
              <a:t>지수까지를</a:t>
            </a:r>
            <a:r>
              <a:rPr lang="ko-KR" altLang="en-US" dirty="0"/>
              <a:t> </a:t>
            </a:r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월까지 다 받음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0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주식시장의 영향이 큰 코인들 </a:t>
            </a:r>
            <a:r>
              <a:rPr lang="en-US" altLang="ko-KR" dirty="0"/>
              <a:t>(</a:t>
            </a:r>
            <a:r>
              <a:rPr lang="ko-KR" altLang="en-US" dirty="0"/>
              <a:t>사건들</a:t>
            </a:r>
            <a:r>
              <a:rPr lang="en-US" altLang="ko-KR" dirty="0"/>
              <a:t>) </a:t>
            </a:r>
            <a:r>
              <a:rPr lang="ko-KR" altLang="en-US" dirty="0"/>
              <a:t>이라면 주식시장에서의 가격충격시 행태변화와 비슷하지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S&amp;P 500 </a:t>
            </a:r>
            <a:r>
              <a:rPr lang="ko-KR" altLang="en-US" dirty="0"/>
              <a:t>과</a:t>
            </a:r>
            <a:r>
              <a:rPr lang="en-US" altLang="ko-KR" dirty="0"/>
              <a:t> CAPM </a:t>
            </a:r>
            <a:r>
              <a:rPr lang="ko-KR" altLang="en-US" dirty="0"/>
              <a:t>모형 형태의 분석을 통하여</a:t>
            </a:r>
            <a:r>
              <a:rPr lang="en-US" altLang="ko-KR" dirty="0"/>
              <a:t> (</a:t>
            </a:r>
            <a:r>
              <a:rPr lang="ko-KR" altLang="en-US" dirty="0"/>
              <a:t>이전 </a:t>
            </a:r>
            <a:r>
              <a:rPr lang="en-US" altLang="ko-KR" dirty="0"/>
              <a:t>250</a:t>
            </a:r>
            <a:r>
              <a:rPr lang="ko-KR" altLang="en-US" dirty="0"/>
              <a:t>일치를 </a:t>
            </a:r>
            <a:r>
              <a:rPr lang="ko-KR" altLang="en-US" dirty="0" err="1"/>
              <a:t>회귀분석함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추출된 각 코인들 </a:t>
            </a:r>
            <a:r>
              <a:rPr lang="en-US" altLang="ko-KR" dirty="0"/>
              <a:t>(</a:t>
            </a:r>
            <a:r>
              <a:rPr lang="ko-KR" altLang="en-US" dirty="0"/>
              <a:t>사건들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beta </a:t>
            </a:r>
            <a:r>
              <a:rPr lang="ko-KR" altLang="en-US" dirty="0"/>
              <a:t>값의 크기</a:t>
            </a:r>
            <a:r>
              <a:rPr lang="en-US" altLang="ko-KR" dirty="0"/>
              <a:t>, p-value, </a:t>
            </a:r>
            <a:r>
              <a:rPr lang="ko-KR" altLang="en-US" dirty="0"/>
              <a:t>코인과 </a:t>
            </a:r>
            <a:r>
              <a:rPr lang="en-US" altLang="ko-KR" dirty="0"/>
              <a:t>S&amp;P 500</a:t>
            </a:r>
            <a:r>
              <a:rPr lang="ko-KR" altLang="en-US" dirty="0"/>
              <a:t>과의 상관관계 를 통하여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영향 큰 집단과 낮은 집단으로 나눌 수 있다면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집단들을 </a:t>
            </a:r>
            <a:r>
              <a:rPr lang="en-US" altLang="ko-KR" dirty="0"/>
              <a:t>(</a:t>
            </a:r>
            <a:r>
              <a:rPr lang="ko-KR" altLang="en-US" dirty="0"/>
              <a:t>사건들을</a:t>
            </a:r>
            <a:r>
              <a:rPr lang="en-US" altLang="ko-KR" dirty="0"/>
              <a:t>) </a:t>
            </a:r>
            <a:r>
              <a:rPr lang="ko-KR" altLang="en-US" dirty="0"/>
              <a:t>가격충격 </a:t>
            </a:r>
            <a:r>
              <a:rPr lang="en-US" altLang="ko-KR" dirty="0"/>
              <a:t>-&gt; 10%</a:t>
            </a:r>
            <a:r>
              <a:rPr lang="ko-KR" altLang="en-US" dirty="0"/>
              <a:t>이상 상승</a:t>
            </a:r>
            <a:r>
              <a:rPr lang="en-US" altLang="ko-KR" dirty="0"/>
              <a:t>, </a:t>
            </a:r>
            <a:r>
              <a:rPr lang="ko-KR" altLang="en-US" dirty="0"/>
              <a:t>하락 발생시 어떠한 변화가 있는지 살펴본다면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시장 베타를 </a:t>
            </a:r>
            <a:r>
              <a:rPr lang="en-US" altLang="ko-KR" dirty="0"/>
              <a:t>S&amp;P 500</a:t>
            </a:r>
            <a:r>
              <a:rPr lang="ko-KR" altLang="en-US" dirty="0"/>
              <a:t>과 코인 </a:t>
            </a:r>
            <a:r>
              <a:rPr lang="ko-KR" altLang="en-US" dirty="0" err="1"/>
              <a:t>대장주</a:t>
            </a:r>
            <a:r>
              <a:rPr lang="ko-KR" altLang="en-US" dirty="0"/>
              <a:t> </a:t>
            </a:r>
            <a:r>
              <a:rPr lang="en-US" altLang="ko-KR" dirty="0"/>
              <a:t>bitcoin </a:t>
            </a:r>
            <a:r>
              <a:rPr lang="ko-KR" altLang="en-US" dirty="0"/>
              <a:t>둘 모두를 이용해서 분석을 해본다면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만약 어떠한 행태를 관찰할 수 있다면</a:t>
            </a:r>
            <a:r>
              <a:rPr lang="en-US" altLang="ko-KR" dirty="0"/>
              <a:t>? -&gt; </a:t>
            </a:r>
            <a:r>
              <a:rPr lang="ko-KR" altLang="en-US" dirty="0"/>
              <a:t>주식시장과 같은 과소반응이나</a:t>
            </a:r>
            <a:r>
              <a:rPr lang="en-US" altLang="ko-KR" dirty="0"/>
              <a:t>, </a:t>
            </a:r>
            <a:r>
              <a:rPr lang="ko-KR" altLang="en-US" dirty="0"/>
              <a:t>기존 코인 시장의 공포</a:t>
            </a:r>
            <a:r>
              <a:rPr lang="en-US" altLang="ko-KR" dirty="0"/>
              <a:t>&amp;</a:t>
            </a:r>
            <a:r>
              <a:rPr lang="ko-KR" altLang="en-US" dirty="0"/>
              <a:t>탐욕 이론 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9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과소반응</a:t>
            </a:r>
            <a:r>
              <a:rPr lang="en-US" altLang="ko-KR" dirty="0"/>
              <a:t>, </a:t>
            </a:r>
            <a:r>
              <a:rPr lang="ko-KR" altLang="en-US" dirty="0"/>
              <a:t>공포</a:t>
            </a:r>
            <a:r>
              <a:rPr lang="en-US" altLang="ko-KR" dirty="0"/>
              <a:t>/</a:t>
            </a:r>
            <a:r>
              <a:rPr lang="ko-KR" altLang="en-US" dirty="0"/>
              <a:t>탐욕 등 어떠한 반응이 맞는지를 누적 이상수익률의 부호를 통하여 관찰이 가능할 것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모든 코인</a:t>
            </a:r>
            <a:r>
              <a:rPr lang="en-US" altLang="ko-KR" dirty="0"/>
              <a:t>(</a:t>
            </a:r>
            <a:r>
              <a:rPr lang="ko-KR" altLang="en-US" dirty="0"/>
              <a:t>사건들</a:t>
            </a:r>
            <a:r>
              <a:rPr lang="en-US" altLang="ko-KR" dirty="0"/>
              <a:t>)</a:t>
            </a:r>
            <a:r>
              <a:rPr lang="ko-KR" altLang="en-US" dirty="0"/>
              <a:t>에 대해서 그러한 행태를 보인 사건들을 지정하여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하한가 근처에서 행태와 연관이 있다면</a:t>
            </a:r>
            <a:r>
              <a:rPr lang="en-US" altLang="ko-KR" dirty="0"/>
              <a:t>, 250</a:t>
            </a:r>
            <a:r>
              <a:rPr lang="ko-KR" altLang="en-US" dirty="0"/>
              <a:t>일간 </a:t>
            </a:r>
            <a:r>
              <a:rPr lang="en-US" altLang="ko-KR" dirty="0"/>
              <a:t>S&amp;P 500 </a:t>
            </a:r>
            <a:r>
              <a:rPr lang="ko-KR" altLang="en-US" dirty="0"/>
              <a:t>과의 관계 등이 영향이 있다면</a:t>
            </a:r>
            <a:r>
              <a:rPr lang="en-US" altLang="ko-KR" dirty="0"/>
              <a:t>, </a:t>
            </a:r>
            <a:r>
              <a:rPr lang="ko-KR" altLang="en-US" dirty="0"/>
              <a:t>혹은 가격충격의 </a:t>
            </a:r>
            <a:r>
              <a:rPr lang="en-US" altLang="ko-KR" dirty="0"/>
              <a:t>scale </a:t>
            </a:r>
            <a:r>
              <a:rPr lang="ko-KR" altLang="en-US" dirty="0"/>
              <a:t>자체가 영향이 있다면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이를 가격 충격 당시 투자자들이 예측이 가능할지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학습을 시켜보자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5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S&amp;P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 지수와 같은 경우 코인시장 거래일과 일치 하지 않는 경우가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경우 </a:t>
            </a:r>
            <a:r>
              <a:rPr lang="en-US" altLang="ko-KR" dirty="0"/>
              <a:t>S&amp;P 500 </a:t>
            </a:r>
            <a:r>
              <a:rPr lang="ko-KR" altLang="en-US" dirty="0"/>
              <a:t>지수 수익률은 </a:t>
            </a:r>
            <a:r>
              <a:rPr lang="en-US" altLang="ko-KR" dirty="0"/>
              <a:t>0</a:t>
            </a:r>
            <a:r>
              <a:rPr lang="ko-KR" altLang="en-US" dirty="0"/>
              <a:t>으로 취급한다</a:t>
            </a:r>
            <a:r>
              <a:rPr lang="en-US" altLang="ko-KR" dirty="0"/>
              <a:t>. </a:t>
            </a:r>
            <a:r>
              <a:rPr lang="ko-KR" altLang="en-US" dirty="0"/>
              <a:t>후에 시장 외 거래 등으로 수익률 추정 역시 가능할 수도 있음 </a:t>
            </a:r>
            <a:r>
              <a:rPr lang="en-US" altLang="ko-KR" dirty="0"/>
              <a:t>(</a:t>
            </a:r>
            <a:r>
              <a:rPr lang="ko-KR" altLang="en-US" dirty="0"/>
              <a:t>애매하면 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High, Low </a:t>
            </a:r>
            <a:r>
              <a:rPr lang="ko-KR" altLang="en-US" dirty="0"/>
              <a:t>변수를 다음과 같이 정의함</a:t>
            </a:r>
            <a:r>
              <a:rPr lang="en-US" altLang="ko-KR" dirty="0"/>
              <a:t>, </a:t>
            </a:r>
            <a:r>
              <a:rPr lang="ko-KR" altLang="en-US" dirty="0"/>
              <a:t>최고가는 가장 최고치 이기 때문에 분모가 제일 큼</a:t>
            </a:r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사건 전날 종가가 최고가에 가까우면 </a:t>
            </a:r>
            <a:r>
              <a:rPr lang="en-US" altLang="ko-KR" dirty="0"/>
              <a:t>1</a:t>
            </a:r>
            <a:r>
              <a:rPr lang="ko-KR" altLang="en-US" dirty="0"/>
              <a:t>일거임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Low </a:t>
            </a:r>
            <a:r>
              <a:rPr lang="ko-KR" altLang="en-US" dirty="0"/>
              <a:t>변수는 당연히 최저가가 가장 작기 때문에 분자가 제일 </a:t>
            </a:r>
            <a:r>
              <a:rPr lang="ko-KR" altLang="en-US" dirty="0" err="1"/>
              <a:t>작어</a:t>
            </a:r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분모가 작아질수록 즉 사건 전날 종가가 최저가에 가까우면 </a:t>
            </a:r>
            <a:r>
              <a:rPr lang="en-US" altLang="ko-KR" dirty="0"/>
              <a:t>1</a:t>
            </a:r>
            <a:r>
              <a:rPr lang="ko-KR" altLang="en-US" dirty="0"/>
              <a:t>일거임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4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Xy</a:t>
            </a:r>
            <a:r>
              <a:rPr lang="en-US" altLang="ko-KR" dirty="0"/>
              <a:t> </a:t>
            </a:r>
            <a:r>
              <a:rPr lang="ko-KR" altLang="en-US" dirty="0"/>
              <a:t>평면에 </a:t>
            </a:r>
            <a:r>
              <a:rPr lang="en-US" altLang="ko-KR" dirty="0"/>
              <a:t>beta</a:t>
            </a:r>
            <a:r>
              <a:rPr lang="ko-KR" altLang="en-US" dirty="0"/>
              <a:t>크기</a:t>
            </a:r>
            <a:r>
              <a:rPr lang="en-US" altLang="ko-KR" dirty="0"/>
              <a:t>, p-value </a:t>
            </a:r>
            <a:r>
              <a:rPr lang="ko-KR" altLang="en-US" dirty="0"/>
              <a:t>이용하였고 </a:t>
            </a:r>
            <a:r>
              <a:rPr lang="en-US" altLang="ko-KR" dirty="0"/>
              <a:t>Z </a:t>
            </a:r>
            <a:r>
              <a:rPr lang="ko-KR" altLang="en-US" dirty="0"/>
              <a:t>축은 </a:t>
            </a:r>
            <a:r>
              <a:rPr lang="en-US" altLang="ko-KR" dirty="0"/>
              <a:t>correlation</a:t>
            </a:r>
            <a:r>
              <a:rPr lang="ko-KR" altLang="en-US" dirty="0"/>
              <a:t>의 절대값으로 같은 방향이든 반대 방향이든 서로 상관이 있는 것만 보기로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대체로 </a:t>
            </a:r>
            <a:r>
              <a:rPr lang="en-US" altLang="ko-KR" dirty="0" err="1"/>
              <a:t>correlatio</a:t>
            </a:r>
            <a:r>
              <a:rPr lang="ko-KR" altLang="en-US" dirty="0"/>
              <a:t>이 낮기도 하고</a:t>
            </a:r>
            <a:r>
              <a:rPr lang="en-US" altLang="ko-KR" dirty="0"/>
              <a:t>, beta </a:t>
            </a:r>
            <a:r>
              <a:rPr lang="ko-KR" altLang="en-US" dirty="0"/>
              <a:t>값의 분포가 넓지 않아</a:t>
            </a:r>
            <a:r>
              <a:rPr lang="en-US" altLang="ko-KR" dirty="0"/>
              <a:t>, p-value</a:t>
            </a:r>
            <a:r>
              <a:rPr lang="ko-KR" altLang="en-US" dirty="0"/>
              <a:t>로 인해서 구분되는 것으로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토대로 </a:t>
            </a:r>
            <a:r>
              <a:rPr lang="en-US" altLang="ko-KR" dirty="0"/>
              <a:t>6</a:t>
            </a:r>
            <a:r>
              <a:rPr lang="ko-KR" altLang="en-US" dirty="0"/>
              <a:t>개의 군집별로 </a:t>
            </a:r>
            <a:r>
              <a:rPr lang="en-US" altLang="ko-KR" dirty="0"/>
              <a:t>p-value</a:t>
            </a:r>
            <a:r>
              <a:rPr lang="ko-KR" altLang="en-US" dirty="0"/>
              <a:t>가 낮은 즉 </a:t>
            </a:r>
            <a:r>
              <a:rPr lang="en-US" altLang="ko-KR" dirty="0"/>
              <a:t>beta </a:t>
            </a:r>
            <a:r>
              <a:rPr lang="ko-KR" altLang="en-US" dirty="0"/>
              <a:t>값이 유의한 군집을 </a:t>
            </a:r>
            <a:r>
              <a:rPr lang="en-US" altLang="ko-KR" dirty="0"/>
              <a:t>S&amp;P 500 </a:t>
            </a:r>
            <a:r>
              <a:rPr lang="ko-KR" altLang="en-US" dirty="0"/>
              <a:t>영향 받은 집단으로 구별하고자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1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S&amp;P 500</a:t>
            </a:r>
            <a:r>
              <a:rPr lang="ko-KR" altLang="en-US" dirty="0"/>
              <a:t>을 통하여 누적 이상수익률을 계산한 경우를 보시면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S&amp;P 500</a:t>
            </a:r>
            <a:r>
              <a:rPr lang="ko-KR" altLang="en-US" dirty="0"/>
              <a:t>의 영향이 있었을 것으로 추정되는 군집의 경우</a:t>
            </a:r>
            <a:endParaRPr lang="en-US" altLang="ko-KR" dirty="0"/>
          </a:p>
          <a:p>
            <a:r>
              <a:rPr lang="ko-KR" altLang="en-US" dirty="0"/>
              <a:t>종가 상승의 경우 </a:t>
            </a:r>
            <a:r>
              <a:rPr lang="en-US" altLang="ko-KR" dirty="0"/>
              <a:t>5058,</a:t>
            </a:r>
            <a:r>
              <a:rPr lang="ko-KR" altLang="en-US" dirty="0"/>
              <a:t> 하락의 경우 </a:t>
            </a:r>
            <a:r>
              <a:rPr lang="en-US" altLang="ko-KR" dirty="0"/>
              <a:t>5155 </a:t>
            </a:r>
            <a:r>
              <a:rPr lang="ko-KR" altLang="en-US" dirty="0"/>
              <a:t>개의 사건 수가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S&amp;P 500</a:t>
            </a:r>
            <a:r>
              <a:rPr lang="ko-KR" altLang="en-US" dirty="0"/>
              <a:t>의 영향이 없었을 것으로 추정되는 군집의 경우</a:t>
            </a:r>
            <a:endParaRPr lang="en-US" altLang="ko-KR" dirty="0"/>
          </a:p>
          <a:p>
            <a:r>
              <a:rPr lang="ko-KR" altLang="en-US" dirty="0"/>
              <a:t>종가 상승의 경우 </a:t>
            </a:r>
            <a:r>
              <a:rPr lang="en-US" altLang="ko-KR" dirty="0"/>
              <a:t>2773,</a:t>
            </a:r>
            <a:r>
              <a:rPr lang="ko-KR" altLang="en-US" dirty="0"/>
              <a:t> 하락의 경우 </a:t>
            </a:r>
            <a:r>
              <a:rPr lang="en-US" altLang="ko-KR" dirty="0"/>
              <a:t>2526 </a:t>
            </a:r>
            <a:r>
              <a:rPr lang="ko-KR" altLang="en-US" dirty="0"/>
              <a:t>개의 사건 수가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허나 딱히 유의한 결과를 확인 할 수 없었습니다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0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하한가 근처에서의 행태변화를 살펴보게 되면 약간 달라집니다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상승 충격이 발생한 경우</a:t>
            </a:r>
            <a:r>
              <a:rPr lang="en-US" altLang="ko-KR" dirty="0"/>
              <a:t>, </a:t>
            </a:r>
            <a:r>
              <a:rPr lang="ko-KR" altLang="en-US" dirty="0"/>
              <a:t>두 경우 모두</a:t>
            </a:r>
            <a:r>
              <a:rPr lang="en-US" altLang="ko-KR" dirty="0"/>
              <a:t>, </a:t>
            </a:r>
            <a:r>
              <a:rPr lang="ko-KR" altLang="en-US" dirty="0"/>
              <a:t>상한가 근처에서는 유의한 양의 이상수익률이</a:t>
            </a:r>
            <a:r>
              <a:rPr lang="en-US" altLang="ko-KR" dirty="0"/>
              <a:t>, </a:t>
            </a:r>
            <a:r>
              <a:rPr lang="ko-KR" altLang="en-US" dirty="0"/>
              <a:t>하한가 근처에서는 유의한 음의 이상수익률을 관찰 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BE91-4E06-4893-B56E-3A6C3EB56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9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88AE-0069-42CA-A266-643387FD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9576A-8023-4FFB-B2C1-B44B58389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C73F2-3E5F-487C-9EF0-5325C938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2ECEC-85A9-41B3-9FB9-C3CE5AF2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8DEEE-B9F4-4D84-B717-1DA7A7FB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8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8D62-7ED6-4115-8D79-3B960B10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BC690-F8FF-4F2D-802C-5020ADE4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BA507-84C8-4C41-80D4-4DA9782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30A0A-8963-4E1B-A693-F22796FD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A051F-9F32-4744-A877-2B25DAFE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54D26C-ED79-49A0-A279-F76B1E4FC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75724-2D0B-4C4F-AEAE-39A58DFB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14BEA-438F-4613-BF54-0208064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5B33-D062-4879-8284-97695E60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B4427-40E3-413B-B0D6-DCCBCE5D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0812-E3AD-473E-9008-31942321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B6E1-5E9F-465B-A18A-8D355295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6EB8-5766-4213-A79B-0B762FE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8A985-C780-47F8-B95A-1FA7D6D4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E92B-34AC-41C1-A81A-BC63F057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C4686-66FB-4601-B5AB-0E91D62E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1A481-53B0-4233-B36F-D55FF91D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973C6-3347-4B07-932E-8E434B04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87D23-D043-441F-A9DF-9DE5AC82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67E3F-8558-4C08-BADB-7C640566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0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5D6E-5937-4C07-B696-E7D12473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5BDDF-35A0-4216-A662-0CB4BF11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B849A-DCDF-4B37-BCD0-FD30CF6C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DE5F3-BC8B-4B11-9968-B8A4C43D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512FB-2A90-49E6-A212-2465F58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5DCB1-9967-40B2-8FC7-BABC63E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9B08-FB3D-4D01-BE18-4C312B5A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99F0D-64CC-4564-B1B8-2E84743C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9A154-80C4-42D8-A2E4-CC7700BC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998C0-DC58-4915-8ECB-C47F434F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E114A-3349-403D-B5DA-917D98FBA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927F01-3E20-4C34-BECE-11F9CF37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90BE24-5449-4BA7-AF41-A3CA67FA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2E5D0-C391-4873-9953-B40E5C7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B8A39-499B-4A5C-BD9A-08DBC95F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9C894-AC04-4E14-991E-785DA6FF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153AC8-3B12-4AA0-B1C8-242F99E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45A74-D741-4D20-92FA-EF6B6859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1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C88C7-CFFD-4AE5-B207-E3E61854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2DABC-F599-4B53-A006-AB9627AF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7D9B1-8777-457F-AC6B-62D2FE01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7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3C59-1BD3-4DC9-AF51-1297C76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3183-727E-4791-86B5-E97581F8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04EA0-4A6F-4826-B896-33540AC9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90E15-8FEC-49CA-BCEC-44B60B98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082A6-A8DE-435F-A819-62F346A5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B5027-165E-4ADF-8710-FF01D6E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ECA6-04F6-4F13-B7D9-FF99849F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F88C3-C688-4908-B567-6B9DB7F47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E3639-A4E8-4DFC-8650-1883591E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47C9B-D767-4795-A221-7D5B159D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F7AB4-72B8-4A40-AF0A-A95ACD58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4BA54-11FF-465C-B72C-4FD02046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63990E-7254-4C94-96BF-81760CA2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5F1D9-AF0D-45F4-AEA3-61A0F693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3D153-94D3-48C7-BCAF-5EE5115FD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9CE8-BC1F-4759-B932-F04766979DE8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34B8F-F886-400F-A4FF-5FF05754F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0BAB3-E277-4E16-9040-6979D6CA0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85CF-E121-4257-8868-E92DDE98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3B7F1-A952-420F-88F8-0C44D4DD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보고용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코인시장 가격충격 행태변화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93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-2.2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S&amp;P 500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844728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(1701)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(1229)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-0.19(50.72%)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-1.76(0.0%)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0.48(5.85%)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-0.3(17.47%)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2.0(0.06%)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-3.51(0.0%)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4.52(0.0%)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-4.48(0.0%)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844728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-0.19(50.72%)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-1.76(0.0%)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0.48(5.85%)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-0.3(17.47%)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2.0(0.06%)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-3.51(0.0%)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4.52(0.0%)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-4.48(0.0%)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상승 충격의 경우 </a:t>
            </a:r>
            <a:r>
              <a:rPr lang="en-US" altLang="ko-KR" sz="2400" dirty="0"/>
              <a:t>(10%</a:t>
            </a:r>
            <a:r>
              <a:rPr lang="ko-KR" altLang="en-US" sz="2400" dirty="0"/>
              <a:t>이상 상승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409579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(948)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(565)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1.04(8.93%)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-3.37(0.01%)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0.53(19.96%)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0.19(70.97%)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5.43(0.0%)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-3.07(1.26%)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8.98(0.0%)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-4.13(0.55%)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409579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1.04(8.93%)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-3.37(0.01%)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0.53(19.96%)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0.19(70.97%)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5.43(0.0%)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-3.07(1.26%)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8.98(0.0%)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-4.13(0.55%)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4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-2.3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S&amp;P 500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498984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(1326)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(1554)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2.08(0.0%)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0.57(13.77%)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-0.19(51.78%)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-1.63(0.0%)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1.07(4.17%)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-0.76(14.85%)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0.01(98.65%)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-1.28(0.74%)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498984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2.08(0.0%)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0.57(13.77%)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-0.19(51.78%)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-1.63(0.0%)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1.07(4.17%)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-0.76(14.85%)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0.01(98.65%)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-1.28(0.74%)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하락 충격의 경우 </a:t>
            </a:r>
            <a:r>
              <a:rPr lang="en-US" altLang="ko-KR" sz="2400" dirty="0"/>
              <a:t>(10% </a:t>
            </a:r>
            <a:r>
              <a:rPr lang="ko-KR" altLang="en-US" sz="2400" dirty="0"/>
              <a:t>이상 하락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030163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(722)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/>
                            <a:t>(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600)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2.95(0.0%)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1.16(21.84%)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-0.01(97.4%)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-0.14(81.81%)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0.99(24.04%)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-4.81(0.01%)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2.59(3.75%)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-6.84(0.02%)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6030163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2.95(0.0%)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1.16(21.84%)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-0.01(97.4%)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-0.14(81.81%)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0.99(24.04%)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-4.81(0.01%)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2.59(3.75%)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-6.84(0.02%)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107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S&amp;P 500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12591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상한가 근처 상승 충격 </a:t>
            </a:r>
            <a:r>
              <a:rPr lang="en-US" altLang="ko-KR" sz="2400" dirty="0"/>
              <a:t>-&gt; </a:t>
            </a:r>
            <a:r>
              <a:rPr lang="ko-KR" altLang="en-US" sz="2400" dirty="0"/>
              <a:t>양의 이상수익률</a:t>
            </a:r>
            <a:br>
              <a:rPr lang="en-US" altLang="ko-KR" sz="2400" dirty="0"/>
            </a:br>
            <a:r>
              <a:rPr lang="en-US" altLang="ko-KR" sz="2400" dirty="0"/>
              <a:t>-&gt;</a:t>
            </a:r>
            <a:r>
              <a:rPr lang="ko-KR" altLang="en-US" sz="2400" dirty="0"/>
              <a:t> 이전 엄청난 수익률을 경험해 본 투자자들이 기회를 놓치고 싶지 않은</a:t>
            </a:r>
            <a:r>
              <a:rPr lang="en-US" altLang="ko-KR" sz="2400" dirty="0"/>
              <a:t>“</a:t>
            </a:r>
            <a:r>
              <a:rPr lang="ko-KR" altLang="en-US" sz="2400" dirty="0"/>
              <a:t>탐욕</a:t>
            </a:r>
            <a:r>
              <a:rPr lang="en-US" altLang="ko-KR" sz="2400" dirty="0"/>
              <a:t>/</a:t>
            </a:r>
            <a:r>
              <a:rPr lang="ko-KR" altLang="en-US" sz="2400" dirty="0"/>
              <a:t>공포</a:t>
            </a:r>
            <a:r>
              <a:rPr lang="en-US" altLang="ko-KR" sz="2400" dirty="0"/>
              <a:t>“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하한가 근처 상승 충격 </a:t>
            </a:r>
            <a:r>
              <a:rPr lang="en-US" altLang="ko-KR" sz="2400" dirty="0"/>
              <a:t>-&gt; </a:t>
            </a:r>
            <a:r>
              <a:rPr lang="ko-KR" altLang="en-US" sz="2400" dirty="0"/>
              <a:t>음의 이상수익률</a:t>
            </a:r>
            <a:br>
              <a:rPr lang="en-US" altLang="ko-KR" sz="24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상승이 발생했음에도 음의 이상수익률 </a:t>
            </a:r>
            <a:r>
              <a:rPr lang="en-US" altLang="ko-KR" sz="2400" dirty="0"/>
              <a:t>-&gt; </a:t>
            </a:r>
            <a:r>
              <a:rPr lang="ko-KR" altLang="en-US" sz="2400" dirty="0"/>
              <a:t>예상보다 수익률이 낮다는 뜻</a:t>
            </a:r>
            <a:br>
              <a:rPr lang="en-US" altLang="ko-KR" sz="24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하한가 근처라는 공포감에 최대한 과민반응</a:t>
            </a:r>
            <a:r>
              <a:rPr lang="en-US" altLang="ko-KR" sz="2400" dirty="0"/>
              <a:t>(</a:t>
            </a:r>
            <a:r>
              <a:rPr lang="ko-KR" altLang="en-US" sz="2400" dirty="0"/>
              <a:t>매수</a:t>
            </a:r>
            <a:r>
              <a:rPr lang="en-US" altLang="ko-KR" sz="2400" dirty="0"/>
              <a:t>) </a:t>
            </a:r>
            <a:r>
              <a:rPr lang="ko-KR" altLang="en-US" sz="2400" dirty="0"/>
              <a:t>를 꺼림 </a:t>
            </a:r>
            <a:r>
              <a:rPr lang="en-US" altLang="ko-KR" sz="2400" dirty="0"/>
              <a:t>-&gt; “</a:t>
            </a:r>
            <a:r>
              <a:rPr lang="ko-KR" altLang="en-US" sz="2400" dirty="0"/>
              <a:t>공포</a:t>
            </a:r>
            <a:r>
              <a:rPr lang="en-US" altLang="ko-KR" sz="2400" dirty="0"/>
              <a:t>”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하한가 근처 하락 충격 </a:t>
            </a:r>
            <a:r>
              <a:rPr lang="en-US" altLang="ko-KR" sz="2400" dirty="0"/>
              <a:t>-&gt; </a:t>
            </a:r>
            <a:r>
              <a:rPr lang="ko-KR" altLang="en-US" sz="2400" dirty="0"/>
              <a:t>음의 이상수익률</a:t>
            </a:r>
            <a:br>
              <a:rPr lang="en-US" altLang="ko-KR" sz="24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하한가 근처에서 하락은 코인이 사라질 수 있다는</a:t>
            </a:r>
            <a:r>
              <a:rPr lang="en-US" altLang="ko-KR" sz="2400" dirty="0"/>
              <a:t>, </a:t>
            </a:r>
            <a:r>
              <a:rPr lang="ko-KR" altLang="en-US" sz="2400" dirty="0"/>
              <a:t>이것이 최저가가 아닌 </a:t>
            </a:r>
            <a:br>
              <a:rPr lang="en-US" altLang="ko-KR" sz="2400" dirty="0"/>
            </a:br>
            <a:r>
              <a:rPr lang="ko-KR" altLang="en-US" sz="2400" dirty="0"/>
              <a:t>더 밑이 있을 수 있다는 </a:t>
            </a:r>
            <a:r>
              <a:rPr lang="en-US" altLang="ko-KR" sz="2400" dirty="0"/>
              <a:t>“</a:t>
            </a:r>
            <a:r>
              <a:rPr lang="ko-KR" altLang="en-US" sz="2400" dirty="0"/>
              <a:t>공포</a:t>
            </a:r>
            <a:r>
              <a:rPr lang="en-US" altLang="ko-KR" sz="2400" dirty="0"/>
              <a:t>“ </a:t>
            </a:r>
            <a:r>
              <a:rPr lang="ko-KR" altLang="en-US" sz="2400" dirty="0"/>
              <a:t>감이 지배함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상한가 근처 하락 충격 </a:t>
            </a:r>
            <a:r>
              <a:rPr lang="en-US" altLang="ko-KR" sz="2400" dirty="0"/>
              <a:t>-&gt; </a:t>
            </a:r>
            <a:r>
              <a:rPr lang="ko-KR" altLang="en-US" sz="2400" dirty="0"/>
              <a:t>양의 이상수익률</a:t>
            </a:r>
            <a:br>
              <a:rPr lang="en-US" altLang="ko-KR" sz="2400" dirty="0"/>
            </a:br>
            <a:r>
              <a:rPr lang="ko-KR" altLang="en-US" sz="2400" dirty="0"/>
              <a:t>유의성이</a:t>
            </a:r>
            <a:r>
              <a:rPr lang="en-US" altLang="ko-KR" sz="2400" dirty="0"/>
              <a:t> </a:t>
            </a:r>
            <a:r>
              <a:rPr lang="ko-KR" altLang="en-US" sz="2400" dirty="0"/>
              <a:t>두 집단 모두 나타나지 않아</a:t>
            </a:r>
            <a:r>
              <a:rPr lang="en-US" altLang="ko-KR" sz="2400" dirty="0"/>
              <a:t>, </a:t>
            </a:r>
            <a:r>
              <a:rPr lang="ko-KR" altLang="en-US" sz="2400" dirty="0"/>
              <a:t>완벽하지 않으나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유의성 나타난 집단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상한가에 </a:t>
            </a:r>
            <a:r>
              <a:rPr lang="ko-KR" altLang="en-US" sz="2400" dirty="0" err="1"/>
              <a:t>닻내림을</a:t>
            </a:r>
            <a:r>
              <a:rPr lang="ko-KR" altLang="en-US" sz="2400" dirty="0"/>
              <a:t> 하였기 때문</a:t>
            </a:r>
            <a:r>
              <a:rPr lang="en-US" altLang="ko-KR" sz="2400" dirty="0"/>
              <a:t>? -&gt; </a:t>
            </a:r>
            <a:r>
              <a:rPr lang="ko-KR" altLang="en-US" sz="2400" dirty="0"/>
              <a:t>과소반응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7768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-3.1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30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BTC 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874741"/>
                  </p:ext>
                </p:extLst>
              </p:nvPr>
            </p:nvGraphicFramePr>
            <p:xfrm>
              <a:off x="231494" y="2230850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(5043)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&lt;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(5136)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-0.6(0.0%)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0.64(0.0%)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-0.12(30.0%)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-0.33(5.37%)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-0.88(0.11%)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0.54(28.46%)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-1.19(0.08%)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0.12(71.1%)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874741"/>
                  </p:ext>
                </p:extLst>
              </p:nvPr>
            </p:nvGraphicFramePr>
            <p:xfrm>
              <a:off x="231494" y="2230850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-0.6(0.0%)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0.64(0.0%)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-0.12(30.0%)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-0.33(5.37%)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-0.88(0.11%)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0.54(28.46%)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-1.19(0.08%)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0.12(71.1%)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전체 표본의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5801269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(2748)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&lt;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(2500)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-1.04(0.25%)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-0.03(91.87%)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0.85(0.03%)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-1.35(13.39%)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-0.74(88.51%)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-2.39(5.67%)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8.96(54.28%)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5801269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-1.04(0.25%)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-0.03(91.87%)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0.85(0.03%)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-1.35(13.39%)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-0.74(88.51%)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-2.39(5.67%)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8.96(54.28%)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64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-3.2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30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BTC 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359418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(1698)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(1222)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-0.1(70.03%)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0.08(74.15%)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-0.21(26.0%)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0.56(30.11%)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-0.99(1.32%)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1.59(4.19%)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-0.89(7.07%)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359418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-0.1(70.03%)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0.08(74.15%)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-0.21(26.0%)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0.56(30.11%)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-0.99(1.32%)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1.59(4.19%)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-0.89(7.07%)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상승 충격의 경우 </a:t>
            </a:r>
            <a:r>
              <a:rPr lang="en-US" altLang="ko-KR" sz="2400" dirty="0"/>
              <a:t>(10%</a:t>
            </a:r>
            <a:r>
              <a:rPr lang="ko-KR" altLang="en-US" sz="2400" dirty="0"/>
              <a:t>이상 상승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170597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(929)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(562)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0.76(21.4%)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-2.8(0.13%)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0.1(80.23%)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0.51(29.65%)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2.92(0.66%)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-0.33(78.38%)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3.89(1.0%)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1.22(40.65%)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170597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0.76(21.4%)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-2.8(0.13%)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0.1(80.23%)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0.51(29.65%)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2.92(0.66%)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-0.33(78.38%)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3.89(1.0%)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1.22(40.65%)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67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-3.3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30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BTC 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96493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(1321)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(1545)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1.19(0.0%)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0.54(11.79%)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-0.03(88.64%)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-0.39(23.6%)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0.37(40.27%)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1.97(0.0%)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-1.61(1.91%)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2.34(0.0%)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96493"/>
                  </p:ext>
                </p:extLst>
              </p:nvPr>
            </p:nvGraphicFramePr>
            <p:xfrm>
              <a:off x="231494" y="2230850"/>
              <a:ext cx="8024880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8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1.19(0.0%)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0.54(11.79%)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-0.03(88.64%)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-0.39(23.6%)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0.37(40.27%)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1.97(0.0%)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-1.61(1.91%)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2.34(0.0%)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하락 충격의 경우 </a:t>
            </a:r>
            <a:r>
              <a:rPr lang="en-US" altLang="ko-KR" sz="2400" dirty="0"/>
              <a:t>(10% </a:t>
            </a:r>
            <a:r>
              <a:rPr lang="ko-KR" altLang="en-US" sz="2400" dirty="0"/>
              <a:t>이상 하락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905637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𝑯𝑰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(704)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𝑳𝑶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oMath>
                          </a14:m>
                          <a:r>
                            <a:rPr lang="ko-KR" altLang="en-US" sz="2000" dirty="0"/>
                            <a:t> </a:t>
                          </a:r>
                          <a:r>
                            <a:rPr lang="en-US" altLang="ko-KR" sz="2000" dirty="0"/>
                            <a:t>(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597)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1.74(0.0%)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1.5(10.02%)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0.12(71.92%)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1.53(0.51%)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-0.2(76.81%)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0.67(56.52%)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-0.73(48.2%)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2.02(29.79%)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905637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1.74(0.0%)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1.5(10.02%)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0.12(71.92%)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1.53(0.51%)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-0.2(76.81%)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0.67(56.52%)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-0.73(48.2%)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2.02(29.79%)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963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19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BTC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101248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유의성이 왜 덜 나올까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S&amp;P500</a:t>
            </a:r>
            <a:r>
              <a:rPr lang="ko-KR" altLang="en-US" sz="2400" dirty="0"/>
              <a:t>이 코인 시장 투자자들에게 더 많은 관심을 주는 지수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비트코인</a:t>
            </a:r>
            <a:r>
              <a:rPr lang="ko-KR" altLang="en-US" sz="2400" dirty="0"/>
              <a:t> 자체가 변동성이 매우 높음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비트코인</a:t>
            </a:r>
            <a:r>
              <a:rPr lang="ko-KR" altLang="en-US" sz="2400" dirty="0"/>
              <a:t> 자체는 코인 시장의 일부</a:t>
            </a:r>
            <a:r>
              <a:rPr lang="en-US" altLang="ko-KR" sz="2400" dirty="0"/>
              <a:t>/ S&amp;P 500</a:t>
            </a:r>
            <a:r>
              <a:rPr lang="ko-KR" altLang="en-US" sz="2400" dirty="0"/>
              <a:t>은 광범위한 지수이기에 </a:t>
            </a:r>
            <a:endParaRPr lang="en-US" altLang="ko-KR" sz="2400" dirty="0"/>
          </a:p>
          <a:p>
            <a:r>
              <a:rPr lang="ko-KR" altLang="en-US" sz="2400" dirty="0"/>
              <a:t>영향을 미치는 다양한 경제적 요인을 포착 가능할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동화된 것으로 추정되는 코인들만 어떠한 행태적 변화를 보임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그렇기에 </a:t>
            </a:r>
            <a:r>
              <a:rPr lang="en-US" altLang="ko-KR" sz="2400" dirty="0"/>
              <a:t>Liu </a:t>
            </a:r>
            <a:r>
              <a:rPr lang="ko-KR" altLang="en-US" sz="2400" dirty="0"/>
              <a:t>의 논문과 유사하게 </a:t>
            </a:r>
            <a:r>
              <a:rPr lang="en-US" altLang="ko-KR" sz="2400" dirty="0"/>
              <a:t>crypto </a:t>
            </a:r>
            <a:r>
              <a:rPr lang="ko-KR" altLang="en-US" sz="2400" dirty="0"/>
              <a:t>시장 전용 지수</a:t>
            </a:r>
            <a:r>
              <a:rPr lang="en-US" altLang="ko-KR" sz="2400" dirty="0"/>
              <a:t>? </a:t>
            </a:r>
            <a:r>
              <a:rPr lang="ko-KR" altLang="en-US" sz="2400" dirty="0"/>
              <a:t>모멘텀 등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998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166842"/>
            <a:ext cx="112275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특정 행태 보이는 사건들 위주로 넘버링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행태 </a:t>
            </a:r>
            <a:r>
              <a:rPr lang="en-US" altLang="ko-KR" sz="2400" dirty="0"/>
              <a:t>1 : </a:t>
            </a:r>
            <a:r>
              <a:rPr lang="ko-KR" altLang="en-US" sz="2400" dirty="0"/>
              <a:t>상한가 근처</a:t>
            </a:r>
            <a:r>
              <a:rPr lang="en-US" altLang="ko-KR" sz="2400" dirty="0"/>
              <a:t>(HI&gt;0.7) </a:t>
            </a:r>
            <a:r>
              <a:rPr lang="ko-KR" altLang="en-US" sz="2400" dirty="0"/>
              <a:t>의 상승 충격 양의 누적 이상수익률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행태 </a:t>
            </a:r>
            <a:r>
              <a:rPr lang="en-US" altLang="ko-KR" sz="2400" dirty="0"/>
              <a:t>2: </a:t>
            </a:r>
            <a:r>
              <a:rPr lang="ko-KR" altLang="en-US" sz="2400" dirty="0"/>
              <a:t>하한가 근처</a:t>
            </a:r>
            <a:r>
              <a:rPr lang="en-US" altLang="ko-KR" sz="2400" dirty="0"/>
              <a:t>(LO&gt;0.7) </a:t>
            </a:r>
            <a:r>
              <a:rPr lang="ko-KR" altLang="en-US" sz="2400" dirty="0"/>
              <a:t>의 경우 음의 누적 이상수익률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Test size = 0.2 </a:t>
            </a:r>
            <a:r>
              <a:rPr lang="ko-KR" altLang="en-US" sz="2400" dirty="0"/>
              <a:t>로</a:t>
            </a:r>
            <a:r>
              <a:rPr lang="en-US" altLang="ko-KR" sz="2400" dirty="0"/>
              <a:t>, </a:t>
            </a:r>
            <a:r>
              <a:rPr lang="ko-KR" altLang="en-US" sz="2400" dirty="0"/>
              <a:t>행태를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수익률 충격 발생시</a:t>
            </a:r>
            <a:r>
              <a:rPr lang="en-US" altLang="ko-KR" sz="2400" dirty="0"/>
              <a:t>, [</a:t>
            </a:r>
            <a:r>
              <a:rPr lang="ko-KR" altLang="en-US" sz="2400" dirty="0"/>
              <a:t>수익률</a:t>
            </a:r>
            <a:r>
              <a:rPr lang="en-US" altLang="ko-KR" sz="2400" dirty="0"/>
              <a:t>, 250</a:t>
            </a:r>
            <a:r>
              <a:rPr lang="ko-KR" altLang="en-US" sz="2400" dirty="0"/>
              <a:t>일간 </a:t>
            </a:r>
            <a:r>
              <a:rPr lang="en-US" altLang="ko-KR" sz="2400" dirty="0"/>
              <a:t>S&amp;P 500</a:t>
            </a:r>
            <a:r>
              <a:rPr lang="ko-KR" altLang="en-US" sz="2400" dirty="0"/>
              <a:t>과의 </a:t>
            </a:r>
            <a:r>
              <a:rPr lang="en-US" altLang="ko-KR" sz="2400" dirty="0"/>
              <a:t>alpha, beta, HI,</a:t>
            </a:r>
            <a:r>
              <a:rPr lang="ko-KR" altLang="en-US" sz="2400" dirty="0"/>
              <a:t> </a:t>
            </a:r>
            <a:r>
              <a:rPr lang="en-US" altLang="ko-KR" sz="2400" dirty="0"/>
              <a:t>LO] </a:t>
            </a:r>
            <a:r>
              <a:rPr lang="ko-KR" altLang="en-US" sz="2400" dirty="0"/>
              <a:t>로 학습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602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– 4-1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BD526-374B-434B-9771-C930F050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6" y="1160362"/>
            <a:ext cx="5588884" cy="2268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6EEF69-37AE-4EC3-807A-AE60E4919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362"/>
            <a:ext cx="5605576" cy="2268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ADF3FE-2D7D-40AF-A223-701D01391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86" y="3663990"/>
            <a:ext cx="5588884" cy="229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514D57-6857-4AB3-B568-B7718DA9C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63990"/>
            <a:ext cx="5588884" cy="2361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764B5-347C-497C-A024-50A34F4D127D}"/>
              </a:ext>
            </a:extLst>
          </p:cNvPr>
          <p:cNvSpPr txBox="1"/>
          <p:nvPr/>
        </p:nvSpPr>
        <p:spPr>
          <a:xfrm>
            <a:off x="1574157" y="6354501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 model is Random Forest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87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– 4-2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764B5-347C-497C-A024-50A34F4D127D}"/>
              </a:ext>
            </a:extLst>
          </p:cNvPr>
          <p:cNvSpPr txBox="1"/>
          <p:nvPr/>
        </p:nvSpPr>
        <p:spPr>
          <a:xfrm>
            <a:off x="1574157" y="6354501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 model is Random Forest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CC889D-23CE-4FE2-99E0-587F1770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72" y="1206562"/>
            <a:ext cx="5321838" cy="2222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2BD4B6-E712-4B71-9D78-4C90AF0FA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08" y="1206562"/>
            <a:ext cx="6139956" cy="2222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CEB221-E2B9-43D6-9C03-083FF00AB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07" y="3516221"/>
            <a:ext cx="6139955" cy="254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23FA0B-8328-47B3-8CEE-30C900568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371" y="3553839"/>
            <a:ext cx="5345737" cy="19904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29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9FC250B-EDCD-4077-93A2-C675EC671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75" y="1312673"/>
            <a:ext cx="8197649" cy="4232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7D019-F993-4D47-B488-413C9D90E898}"/>
              </a:ext>
            </a:extLst>
          </p:cNvPr>
          <p:cNvSpPr txBox="1"/>
          <p:nvPr/>
        </p:nvSpPr>
        <p:spPr>
          <a:xfrm>
            <a:off x="8419059" y="15802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1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BA1C2-08DB-4523-A28E-C0DB662BF437}"/>
              </a:ext>
            </a:extLst>
          </p:cNvPr>
          <p:cNvSpPr txBox="1"/>
          <p:nvPr/>
        </p:nvSpPr>
        <p:spPr>
          <a:xfrm>
            <a:off x="277792" y="1343818"/>
            <a:ext cx="120308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코인시장에서의 행태 변화는 탐욕</a:t>
            </a:r>
            <a:r>
              <a:rPr lang="en-US" altLang="ko-KR" sz="2000" dirty="0"/>
              <a:t>/ </a:t>
            </a:r>
            <a:r>
              <a:rPr lang="ko-KR" altLang="en-US" sz="2000" dirty="0"/>
              <a:t>공포가 주를 이루는 것으로 보이며</a:t>
            </a:r>
            <a:br>
              <a:rPr lang="en-US" altLang="ko-KR" sz="2000" dirty="0"/>
            </a:br>
            <a:r>
              <a:rPr lang="ko-KR" altLang="en-US" sz="2000" dirty="0"/>
              <a:t>상한가 근처에서 상승 시 양의 이상수익률</a:t>
            </a:r>
            <a:br>
              <a:rPr lang="en-US" altLang="ko-KR" sz="2000" dirty="0"/>
            </a:br>
            <a:r>
              <a:rPr lang="ko-KR" altLang="en-US" sz="2000" dirty="0"/>
              <a:t>하한가 근처에서 상승</a:t>
            </a:r>
            <a:r>
              <a:rPr lang="en-US" altLang="ko-KR" sz="2000" dirty="0"/>
              <a:t>/</a:t>
            </a:r>
            <a:r>
              <a:rPr lang="ko-KR" altLang="en-US" sz="2000" dirty="0"/>
              <a:t>하락 시 음의 이상수익률을 보이는 것을 확인함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 학습을 통하여 어떠한 행태 변화를 보일지 미리 예측을 하였을 때도 </a:t>
            </a:r>
            <a:r>
              <a:rPr lang="en-US" altLang="ko-KR" sz="2000" dirty="0"/>
              <a:t>80% </a:t>
            </a:r>
            <a:r>
              <a:rPr lang="ko-KR" altLang="en-US" sz="2000" dirty="0"/>
              <a:t>이상의 정확도를 보임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한계점이 존재함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학습 시에 </a:t>
            </a:r>
            <a:r>
              <a:rPr lang="en-US" altLang="ko-KR" sz="2000" dirty="0"/>
              <a:t>beta</a:t>
            </a:r>
            <a:r>
              <a:rPr lang="ko-KR" altLang="en-US" sz="2000" dirty="0"/>
              <a:t>의 </a:t>
            </a:r>
            <a:r>
              <a:rPr lang="en-US" altLang="ko-KR" sz="2000" dirty="0"/>
              <a:t>p-value </a:t>
            </a:r>
            <a:r>
              <a:rPr lang="ko-KR" altLang="en-US" sz="2000" dirty="0"/>
              <a:t>등도 학습을 해야 될 수도 있음</a:t>
            </a:r>
            <a:r>
              <a:rPr lang="en-US" altLang="ko-KR" sz="2000" dirty="0"/>
              <a:t>, bitcoin </a:t>
            </a:r>
            <a:r>
              <a:rPr lang="ko-KR" altLang="en-US" sz="2000" dirty="0"/>
              <a:t>지수로 추정하였을 때 처럼</a:t>
            </a:r>
            <a:br>
              <a:rPr lang="en-US" altLang="ko-KR" sz="2000" dirty="0"/>
            </a:br>
            <a:r>
              <a:rPr lang="ko-KR" altLang="en-US" sz="2000" dirty="0"/>
              <a:t>주식시장에 영향 받는 경우에만 행태변화가 존재하 수도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Event study</a:t>
            </a:r>
            <a:r>
              <a:rPr lang="ko-KR" altLang="en-US" sz="2000" dirty="0"/>
              <a:t>를 위한 시장지수에 대한 모호성 존재 </a:t>
            </a:r>
            <a:r>
              <a:rPr lang="en-US" altLang="ko-KR" sz="2000" dirty="0"/>
              <a:t>-&gt; Liu </a:t>
            </a:r>
            <a:r>
              <a:rPr lang="ko-KR" altLang="en-US" sz="2000" dirty="0"/>
              <a:t>논문 이나 기타 등등 필요할 수도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공포</a:t>
            </a:r>
            <a:r>
              <a:rPr lang="en-US" altLang="ko-KR" sz="2000" dirty="0"/>
              <a:t>/</a:t>
            </a:r>
            <a:r>
              <a:rPr lang="ko-KR" altLang="en-US" sz="2000" dirty="0"/>
              <a:t>탐욕 이론이 </a:t>
            </a:r>
            <a:r>
              <a:rPr lang="ko-KR" altLang="en-US" sz="2000" dirty="0" err="1"/>
              <a:t>맞다면</a:t>
            </a:r>
            <a:r>
              <a:rPr lang="ko-KR" altLang="en-US" sz="2000" dirty="0"/>
              <a:t> 이미 존재하는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BerlingskeSerif"/>
              </a:rPr>
              <a:t>Crypto Fear and Greed Index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BerlingskeSerif"/>
              </a:rPr>
              <a:t>를</a:t>
            </a:r>
            <a:r>
              <a:rPr lang="en-US" altLang="ko-KR" sz="2000" dirty="0">
                <a:solidFill>
                  <a:srgbClr val="000000"/>
                </a:solidFill>
                <a:latin typeface="BerlingskeSerif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erlingskeSerif"/>
              </a:rPr>
              <a:t>추가하여 분석 </a:t>
            </a:r>
            <a:r>
              <a:rPr lang="ko-KR" altLang="en-US" sz="2000" dirty="0" err="1">
                <a:solidFill>
                  <a:srgbClr val="000000"/>
                </a:solidFill>
                <a:latin typeface="BerlingskeSerif"/>
              </a:rPr>
              <a:t>해봐야됨</a:t>
            </a:r>
            <a:endParaRPr lang="en-US" altLang="ko-KR" sz="2000" dirty="0">
              <a:solidFill>
                <a:srgbClr val="000000"/>
              </a:solidFill>
              <a:latin typeface="BerlingskeSerif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0000"/>
              </a:solidFill>
              <a:latin typeface="BerlingskeSerif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BerlingskeSerif"/>
              </a:rPr>
              <a:t>주식시장 영향 받는 다는 것이 이론적 배경이 약함</a:t>
            </a:r>
            <a:br>
              <a:rPr lang="en-US" altLang="ko-KR" sz="2000" dirty="0">
                <a:solidFill>
                  <a:srgbClr val="000000"/>
                </a:solidFill>
                <a:latin typeface="BerlingskeSerif"/>
              </a:rPr>
            </a:br>
            <a:r>
              <a:rPr lang="en-US" altLang="ko-KR" sz="2000" dirty="0">
                <a:solidFill>
                  <a:srgbClr val="000000"/>
                </a:solidFill>
                <a:latin typeface="BerlingskeSerif"/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  <a:latin typeface="BerlingskeSerif"/>
              </a:rPr>
              <a:t>안동현 교수님 논문이 </a:t>
            </a:r>
            <a:r>
              <a:rPr lang="en-US" altLang="ko-KR" sz="2000" dirty="0">
                <a:solidFill>
                  <a:srgbClr val="000000"/>
                </a:solidFill>
                <a:latin typeface="BerlingskeSerif"/>
              </a:rPr>
              <a:t>publish </a:t>
            </a:r>
            <a:r>
              <a:rPr lang="ko-KR" altLang="en-US" sz="2000" dirty="0">
                <a:solidFill>
                  <a:srgbClr val="000000"/>
                </a:solidFill>
                <a:latin typeface="BerlingskeSerif"/>
              </a:rPr>
              <a:t>된다면 방법을 유사하게 해 볼 수도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553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선행연구 </a:t>
            </a:r>
            <a:r>
              <a:rPr lang="en-US" altLang="ko-KR" dirty="0"/>
              <a:t>– </a:t>
            </a:r>
            <a:r>
              <a:rPr lang="ko-KR" altLang="en-US" dirty="0" err="1"/>
              <a:t>ㄱㅊ아</a:t>
            </a:r>
            <a:r>
              <a:rPr lang="ko-KR" altLang="en-US" dirty="0"/>
              <a:t> </a:t>
            </a:r>
            <a:r>
              <a:rPr lang="ko-KR" altLang="en-US" dirty="0" err="1"/>
              <a:t>보이는거만</a:t>
            </a:r>
            <a:r>
              <a:rPr lang="ko-KR" altLang="en-US" dirty="0"/>
              <a:t> </a:t>
            </a:r>
            <a:r>
              <a:rPr lang="ko-KR" altLang="en-US" dirty="0" err="1"/>
              <a:t>쓰셈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7D019-F993-4D47-B488-413C9D90E898}"/>
              </a:ext>
            </a:extLst>
          </p:cNvPr>
          <p:cNvSpPr txBox="1"/>
          <p:nvPr/>
        </p:nvSpPr>
        <p:spPr>
          <a:xfrm>
            <a:off x="8419059" y="15802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51B1EA-D7F9-4CDB-94E2-8D16DFBB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5817"/>
            <a:ext cx="10972800" cy="4525963"/>
          </a:xfrm>
        </p:spPr>
        <p:txBody>
          <a:bodyPr>
            <a:noAutofit/>
          </a:bodyPr>
          <a:lstStyle/>
          <a:p>
            <a:r>
              <a:rPr lang="en-US" altLang="ko-KR" sz="2200" dirty="0">
                <a:latin typeface="+mn-ea"/>
              </a:rPr>
              <a:t>Availability heuristic, anchoring previous Studies [Kudryavtsev, Marco]</a:t>
            </a:r>
            <a:br>
              <a:rPr lang="en-US" altLang="ko-KR" sz="2200" dirty="0">
                <a:latin typeface="+mn-ea"/>
              </a:rPr>
            </a:br>
            <a:r>
              <a:rPr lang="ko-KR" altLang="en-US" sz="2200" dirty="0">
                <a:latin typeface="+mn-ea"/>
              </a:rPr>
              <a:t>큰 가격변화 발생 시 주식시장에서 나타나는 이상수익률 변화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kern="0" spc="-100" dirty="0">
                <a:solidFill>
                  <a:srgbClr val="000000"/>
                </a:solidFill>
                <a:effectLst/>
                <a:latin typeface="+mn-ea"/>
              </a:rPr>
              <a:t>How Do Investors Determine Stock Prices after Large Price Shocks?</a:t>
            </a:r>
            <a:r>
              <a:rPr lang="en-US" altLang="ko-KR" sz="2200" kern="0" spc="-5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[Brady, </a:t>
            </a:r>
            <a:r>
              <a:rPr lang="en-US" altLang="ko-KR" sz="2200" dirty="0" err="1">
                <a:latin typeface="+mn-ea"/>
              </a:rPr>
              <a:t>Premti</a:t>
            </a:r>
            <a:r>
              <a:rPr lang="en-US" altLang="ko-KR" sz="2200" dirty="0">
                <a:latin typeface="+mn-ea"/>
              </a:rPr>
              <a:t>(2019)] </a:t>
            </a:r>
            <a:br>
              <a:rPr lang="en-US" altLang="ko-KR" sz="2200" dirty="0">
                <a:latin typeface="+mn-ea"/>
              </a:rPr>
            </a:br>
            <a:r>
              <a:rPr lang="ko-KR" altLang="en-US" sz="2200" dirty="0">
                <a:latin typeface="+mn-ea"/>
              </a:rPr>
              <a:t>미국 </a:t>
            </a:r>
            <a:r>
              <a:rPr lang="en-US" altLang="ko-KR" sz="2200" dirty="0">
                <a:latin typeface="+mn-ea"/>
              </a:rPr>
              <a:t>CRSP </a:t>
            </a:r>
            <a:r>
              <a:rPr lang="ko-KR" altLang="en-US" sz="2200" dirty="0">
                <a:latin typeface="+mn-ea"/>
              </a:rPr>
              <a:t>데이터 이용</a:t>
            </a:r>
            <a:r>
              <a:rPr lang="en-US" altLang="ko-KR" sz="2200" dirty="0">
                <a:latin typeface="+mn-ea"/>
              </a:rPr>
              <a:t>, 10% </a:t>
            </a:r>
            <a:r>
              <a:rPr lang="ko-KR" altLang="en-US" sz="2200" dirty="0">
                <a:latin typeface="+mn-ea"/>
              </a:rPr>
              <a:t>이상 </a:t>
            </a:r>
            <a:r>
              <a:rPr lang="ko-KR" altLang="en-US" sz="2200" dirty="0" err="1">
                <a:latin typeface="+mn-ea"/>
              </a:rPr>
              <a:t>사건시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err="1">
                <a:latin typeface="+mn-ea"/>
              </a:rPr>
              <a:t>닻내림</a:t>
            </a:r>
            <a:r>
              <a:rPr lang="ko-KR" altLang="en-US" sz="2200" dirty="0">
                <a:latin typeface="+mn-ea"/>
              </a:rPr>
              <a:t> 어림짐작 따른 과소반응 확인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dirty="0">
                <a:latin typeface="+mn-ea"/>
              </a:rPr>
              <a:t> Common Risk Factors In Cryptocurrency </a:t>
            </a:r>
            <a:r>
              <a:rPr lang="ko-KR" altLang="en-US" sz="2200" dirty="0">
                <a:latin typeface="+mn-ea"/>
              </a:rPr>
              <a:t>등</a:t>
            </a:r>
            <a:r>
              <a:rPr lang="en-US" altLang="ko-KR" sz="2200" dirty="0">
                <a:latin typeface="+mn-ea"/>
              </a:rPr>
              <a:t>[Liu, </a:t>
            </a:r>
            <a:r>
              <a:rPr lang="en-US" altLang="ko-KR" sz="2200" dirty="0" err="1">
                <a:latin typeface="+mn-ea"/>
              </a:rPr>
              <a:t>Tsyvinski</a:t>
            </a:r>
            <a:r>
              <a:rPr lang="en-US" altLang="ko-KR" sz="2200" dirty="0">
                <a:latin typeface="+mn-ea"/>
              </a:rPr>
              <a:t>, Wu(2019&amp;2022), Liu and </a:t>
            </a:r>
            <a:r>
              <a:rPr lang="en-US" altLang="ko-KR" sz="2200" dirty="0" err="1">
                <a:latin typeface="+mn-ea"/>
              </a:rPr>
              <a:t>Tsyvinski</a:t>
            </a:r>
            <a:r>
              <a:rPr lang="en-US" altLang="ko-KR" sz="2200" dirty="0">
                <a:latin typeface="+mn-ea"/>
              </a:rPr>
              <a:t>(2021)]</a:t>
            </a:r>
            <a:br>
              <a:rPr lang="en-US" altLang="ko-KR" sz="2200" dirty="0">
                <a:latin typeface="+mn-ea"/>
              </a:rPr>
            </a:br>
            <a:r>
              <a:rPr lang="ko-KR" altLang="en-US" sz="2200" dirty="0">
                <a:latin typeface="+mn-ea"/>
              </a:rPr>
              <a:t>암호화폐시장을 암호화폐 </a:t>
            </a:r>
            <a:r>
              <a:rPr lang="en-US" altLang="ko-KR" sz="2200" dirty="0">
                <a:latin typeface="+mn-ea"/>
              </a:rPr>
              <a:t>factor</a:t>
            </a:r>
            <a:r>
              <a:rPr lang="ko-KR" altLang="en-US" sz="2200" dirty="0">
                <a:latin typeface="+mn-ea"/>
              </a:rPr>
              <a:t>로 풀이함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dirty="0">
                <a:latin typeface="+mn-ea"/>
              </a:rPr>
              <a:t> The Domestication of Crypto Assets [</a:t>
            </a:r>
            <a:r>
              <a:rPr lang="en-US" altLang="ko-KR" sz="2200" dirty="0" err="1">
                <a:latin typeface="+mn-ea"/>
              </a:rPr>
              <a:t>Ahn</a:t>
            </a:r>
            <a:r>
              <a:rPr lang="en-US" altLang="ko-KR" sz="2200" dirty="0">
                <a:latin typeface="+mn-ea"/>
              </a:rPr>
              <a:t>, D.H, Kang, K.H, Ko, S,D]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Liu </a:t>
            </a:r>
            <a:r>
              <a:rPr lang="ko-KR" altLang="en-US" sz="2200" dirty="0">
                <a:latin typeface="+mn-ea"/>
              </a:rPr>
              <a:t>논문에서 기반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주식시장에 동화되어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주식시장 </a:t>
            </a:r>
            <a:r>
              <a:rPr lang="en-US" altLang="ko-KR" sz="2200" dirty="0">
                <a:latin typeface="+mn-ea"/>
              </a:rPr>
              <a:t>factor</a:t>
            </a:r>
            <a:r>
              <a:rPr lang="ko-KR" altLang="en-US" sz="2200" dirty="0">
                <a:latin typeface="+mn-ea"/>
              </a:rPr>
              <a:t>로 설명가능한 코인들을 찾음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b="0" i="0" dirty="0">
                <a:solidFill>
                  <a:srgbClr val="1F1F1F"/>
                </a:solidFill>
                <a:effectLst/>
                <a:latin typeface="ElsevierGulliver"/>
              </a:rPr>
              <a:t>Interactions between investors’ fear and greed sentiment and Bitcoin prices [</a:t>
            </a:r>
            <a:r>
              <a:rPr lang="en-US" altLang="ko-KR" sz="2200" b="0" i="0" dirty="0" err="1">
                <a:solidFill>
                  <a:srgbClr val="1F1F1F"/>
                </a:solidFill>
                <a:effectLst/>
                <a:latin typeface="ElsevierGulliver"/>
              </a:rPr>
              <a:t>Gaies</a:t>
            </a:r>
            <a:r>
              <a:rPr lang="en-US" altLang="ko-KR" sz="2200" b="0" i="0" dirty="0">
                <a:solidFill>
                  <a:srgbClr val="1F1F1F"/>
                </a:solidFill>
                <a:effectLst/>
                <a:latin typeface="ElsevierGulliver"/>
              </a:rPr>
              <a:t>, et al] </a:t>
            </a:r>
            <a:br>
              <a:rPr lang="en-US" altLang="ko-KR" sz="2200" b="0" i="0" dirty="0">
                <a:solidFill>
                  <a:srgbClr val="1F1F1F"/>
                </a:solidFill>
                <a:effectLst/>
                <a:latin typeface="ElsevierGulliver"/>
              </a:rPr>
            </a:br>
            <a:r>
              <a:rPr lang="en-US" altLang="ko-KR" sz="2200" b="0" i="0" dirty="0">
                <a:solidFill>
                  <a:srgbClr val="000000"/>
                </a:solidFill>
                <a:effectLst/>
                <a:latin typeface="BerlingskeSerif"/>
              </a:rPr>
              <a:t>Crypto Fear and Greed Index </a:t>
            </a:r>
            <a:r>
              <a:rPr lang="ko-KR" altLang="en-US" sz="2200" b="0" i="0" dirty="0">
                <a:solidFill>
                  <a:srgbClr val="000000"/>
                </a:solidFill>
                <a:effectLst/>
                <a:latin typeface="BerlingskeSerif"/>
              </a:rPr>
              <a:t>를 이용</a:t>
            </a:r>
            <a:r>
              <a:rPr lang="en-US" altLang="ko-KR" sz="2200" b="0" i="0" dirty="0">
                <a:solidFill>
                  <a:srgbClr val="000000"/>
                </a:solidFill>
                <a:effectLst/>
                <a:latin typeface="BerlingskeSerif"/>
              </a:rPr>
              <a:t> </a:t>
            </a:r>
            <a:r>
              <a:rPr lang="ko-KR" altLang="en-US" sz="2200" dirty="0">
                <a:solidFill>
                  <a:srgbClr val="000000"/>
                </a:solidFill>
                <a:latin typeface="BerlingskeSerif"/>
              </a:rPr>
              <a:t>코로나 </a:t>
            </a:r>
            <a:r>
              <a:rPr lang="ko-KR" altLang="en-US" sz="2200" dirty="0" err="1">
                <a:solidFill>
                  <a:srgbClr val="000000"/>
                </a:solidFill>
                <a:latin typeface="BerlingskeSerif"/>
              </a:rPr>
              <a:t>팬데믹</a:t>
            </a:r>
            <a:r>
              <a:rPr lang="ko-KR" altLang="en-US" sz="2200" dirty="0">
                <a:solidFill>
                  <a:srgbClr val="000000"/>
                </a:solidFill>
                <a:latin typeface="BerlingskeSerif"/>
              </a:rPr>
              <a:t> 전후</a:t>
            </a:r>
            <a:r>
              <a:rPr lang="en-US" altLang="ko-KR" sz="2200" dirty="0">
                <a:solidFill>
                  <a:srgbClr val="000000"/>
                </a:solidFill>
                <a:latin typeface="BerlingskeSerif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BerlingskeSerif"/>
              </a:rPr>
              <a:t>탐욕 지수가 높은 경우</a:t>
            </a:r>
            <a:r>
              <a:rPr lang="en-US" altLang="ko-KR" sz="2200" dirty="0">
                <a:solidFill>
                  <a:srgbClr val="000000"/>
                </a:solidFill>
                <a:latin typeface="BerlingskeSerif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BerlingskeSerif"/>
              </a:rPr>
              <a:t>하락 이벤트에도 양의 수익률</a:t>
            </a:r>
            <a:r>
              <a:rPr lang="en-US" altLang="ko-KR" sz="2200" dirty="0">
                <a:solidFill>
                  <a:srgbClr val="000000"/>
                </a:solidFill>
                <a:latin typeface="BerlingskeSerif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BerlingskeSerif"/>
              </a:rPr>
              <a:t>공포 지수가 높은 경우 하락 이벤트 이후 극단적 음의 수익률</a:t>
            </a: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7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Data source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7D019-F993-4D47-B488-413C9D90E898}"/>
              </a:ext>
            </a:extLst>
          </p:cNvPr>
          <p:cNvSpPr txBox="1"/>
          <p:nvPr/>
        </p:nvSpPr>
        <p:spPr>
          <a:xfrm>
            <a:off x="8419059" y="158022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51B1EA-D7F9-4CDB-94E2-8D16DFBB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5817"/>
            <a:ext cx="10972800" cy="4525963"/>
          </a:xfrm>
        </p:spPr>
        <p:txBody>
          <a:bodyPr>
            <a:noAutofit/>
          </a:bodyPr>
          <a:lstStyle/>
          <a:p>
            <a:r>
              <a:rPr lang="en-US" altLang="ko-KR" sz="2200" dirty="0" err="1">
                <a:latin typeface="+mn-ea"/>
              </a:rPr>
              <a:t>Cryptocompare</a:t>
            </a: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api</a:t>
            </a:r>
            <a:r>
              <a:rPr lang="en-US" altLang="ko-KR" sz="2200" dirty="0">
                <a:latin typeface="+mn-ea"/>
              </a:rPr>
              <a:t> -&gt; </a:t>
            </a:r>
            <a:r>
              <a:rPr lang="ko-KR" altLang="en-US" sz="2200" dirty="0" err="1">
                <a:latin typeface="+mn-ea"/>
              </a:rPr>
              <a:t>티커를</a:t>
            </a:r>
            <a:r>
              <a:rPr lang="ko-KR" altLang="en-US" sz="2200" dirty="0">
                <a:latin typeface="+mn-ea"/>
              </a:rPr>
              <a:t> 넣어주면 종가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거래량 등 획득 가능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dirty="0" err="1">
                <a:latin typeface="+mn-ea"/>
              </a:rPr>
              <a:t>CoinGaecko</a:t>
            </a: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api</a:t>
            </a:r>
            <a:r>
              <a:rPr lang="en-US" altLang="ko-KR" sz="2200" dirty="0">
                <a:latin typeface="+mn-ea"/>
              </a:rPr>
              <a:t> -&gt; </a:t>
            </a:r>
            <a:r>
              <a:rPr lang="ko-KR" altLang="en-US" sz="2200" dirty="0">
                <a:latin typeface="+mn-ea"/>
              </a:rPr>
              <a:t>시가총액 순으로 코인의 </a:t>
            </a:r>
            <a:r>
              <a:rPr lang="ko-KR" altLang="en-US" sz="2200" dirty="0" err="1">
                <a:latin typeface="+mn-ea"/>
              </a:rPr>
              <a:t>티커를</a:t>
            </a:r>
            <a:r>
              <a:rPr lang="ko-KR" altLang="en-US" sz="2200" dirty="0">
                <a:latin typeface="+mn-ea"/>
              </a:rPr>
              <a:t> 결합 가능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-&gt;</a:t>
            </a:r>
            <a:r>
              <a:rPr lang="ko-KR" altLang="en-US" sz="2200" dirty="0">
                <a:latin typeface="+mn-ea"/>
              </a:rPr>
              <a:t>이를 바탕으로 상위 </a:t>
            </a:r>
            <a:r>
              <a:rPr lang="en-US" altLang="ko-KR" sz="2200" dirty="0">
                <a:latin typeface="+mn-ea"/>
              </a:rPr>
              <a:t>300</a:t>
            </a:r>
            <a:r>
              <a:rPr lang="ko-KR" altLang="en-US" sz="2200" dirty="0">
                <a:latin typeface="+mn-ea"/>
              </a:rPr>
              <a:t>개 코인의 </a:t>
            </a:r>
            <a:r>
              <a:rPr lang="ko-KR" altLang="en-US" sz="2200" dirty="0" err="1">
                <a:latin typeface="+mn-ea"/>
              </a:rPr>
              <a:t>티커를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err="1">
                <a:latin typeface="+mn-ea"/>
              </a:rPr>
              <a:t>따옴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-&gt;</a:t>
            </a:r>
            <a:r>
              <a:rPr lang="ko-KR" altLang="en-US" sz="2200" dirty="0">
                <a:latin typeface="+mn-ea"/>
              </a:rPr>
              <a:t>허나 </a:t>
            </a:r>
            <a:r>
              <a:rPr lang="en-US" altLang="ko-KR" sz="2200" dirty="0" err="1">
                <a:latin typeface="+mn-ea"/>
              </a:rPr>
              <a:t>cryptocompare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178</a:t>
            </a:r>
            <a:r>
              <a:rPr lang="ko-KR" altLang="en-US" sz="2200" dirty="0">
                <a:latin typeface="+mn-ea"/>
              </a:rPr>
              <a:t>개의 코인 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대부분 시가총액 높은</a:t>
            </a:r>
            <a:r>
              <a:rPr lang="en-US" altLang="ko-KR" sz="2200" dirty="0">
                <a:latin typeface="+mn-ea"/>
              </a:rPr>
              <a:t>) </a:t>
            </a:r>
            <a:r>
              <a:rPr lang="ko-KR" altLang="en-US" sz="2200" dirty="0">
                <a:latin typeface="+mn-ea"/>
              </a:rPr>
              <a:t>만 </a:t>
            </a:r>
            <a:r>
              <a:rPr lang="ko-KR" altLang="en-US" sz="2200" dirty="0" err="1">
                <a:latin typeface="+mn-ea"/>
              </a:rPr>
              <a:t>티커가</a:t>
            </a:r>
            <a:r>
              <a:rPr lang="ko-KR" altLang="en-US" sz="2200" dirty="0">
                <a:latin typeface="+mn-ea"/>
              </a:rPr>
              <a:t> 인식됨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-&gt; </a:t>
            </a:r>
            <a:r>
              <a:rPr lang="ko-KR" altLang="en-US" sz="2200" dirty="0">
                <a:latin typeface="+mn-ea"/>
              </a:rPr>
              <a:t>공개데이터 </a:t>
            </a:r>
            <a:r>
              <a:rPr lang="en-US" altLang="ko-KR" sz="2200" dirty="0" err="1">
                <a:latin typeface="+mn-ea"/>
              </a:rPr>
              <a:t>api</a:t>
            </a:r>
            <a:r>
              <a:rPr lang="ko-KR" altLang="en-US" sz="2200" dirty="0">
                <a:latin typeface="+mn-ea"/>
              </a:rPr>
              <a:t>를 이용하는 것이 아니었다면 조금 더 정확한 </a:t>
            </a:r>
            <a:r>
              <a:rPr lang="ko-KR" altLang="en-US" sz="2200" dirty="0" err="1">
                <a:latin typeface="+mn-ea"/>
              </a:rPr>
              <a:t>티커</a:t>
            </a:r>
            <a:r>
              <a:rPr lang="ko-KR" altLang="en-US" sz="2200" dirty="0">
                <a:latin typeface="+mn-ea"/>
              </a:rPr>
              <a:t> 대입으로</a:t>
            </a:r>
            <a:r>
              <a:rPr lang="en-US" altLang="ko-KR" sz="2200" dirty="0">
                <a:latin typeface="+mn-ea"/>
              </a:rPr>
              <a:t> 300</a:t>
            </a:r>
            <a:r>
              <a:rPr lang="ko-KR" altLang="en-US" sz="2200" dirty="0">
                <a:latin typeface="+mn-ea"/>
              </a:rPr>
              <a:t>개 전부 추출 </a:t>
            </a:r>
            <a:r>
              <a:rPr lang="ko-KR" altLang="en-US" sz="2200" dirty="0" err="1">
                <a:latin typeface="+mn-ea"/>
              </a:rPr>
              <a:t>가능했을듯</a:t>
            </a:r>
            <a:endParaRPr lang="en-US" altLang="ko-KR" sz="2200" dirty="0">
              <a:latin typeface="+mn-ea"/>
            </a:endParaRPr>
          </a:p>
          <a:p>
            <a:r>
              <a:rPr lang="en-US" altLang="ko-KR" sz="2200" dirty="0">
                <a:latin typeface="+mn-ea"/>
              </a:rPr>
              <a:t>Yahoo Finance </a:t>
            </a:r>
            <a:r>
              <a:rPr lang="en-US" altLang="ko-KR" sz="2200" dirty="0" err="1">
                <a:latin typeface="+mn-ea"/>
              </a:rPr>
              <a:t>api</a:t>
            </a:r>
            <a:r>
              <a:rPr lang="en-US" altLang="ko-KR" sz="2200" dirty="0">
                <a:latin typeface="+mn-ea"/>
              </a:rPr>
              <a:t> -&gt; S&amp;P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500</a:t>
            </a:r>
            <a:r>
              <a:rPr lang="ko-KR" altLang="en-US" sz="2200" dirty="0">
                <a:latin typeface="+mn-ea"/>
              </a:rPr>
              <a:t>의 지수를 </a:t>
            </a:r>
            <a:r>
              <a:rPr lang="ko-KR" altLang="en-US" sz="2200" dirty="0" err="1">
                <a:latin typeface="+mn-ea"/>
              </a:rPr>
              <a:t>따옴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en-US" altLang="ko-KR" sz="2200" dirty="0">
                <a:latin typeface="+mn-ea"/>
              </a:rPr>
              <a:t>2015.1.1~2023.10.31 </a:t>
            </a:r>
            <a:r>
              <a:rPr lang="ko-KR" altLang="en-US" sz="2200" dirty="0">
                <a:latin typeface="+mn-ea"/>
              </a:rPr>
              <a:t>까지의 종가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거래량 등을 </a:t>
            </a:r>
            <a:r>
              <a:rPr lang="ko-KR" altLang="en-US" sz="2200" dirty="0" err="1">
                <a:latin typeface="+mn-ea"/>
              </a:rPr>
              <a:t>받아옴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89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Method? </a:t>
            </a:r>
            <a:r>
              <a:rPr lang="ko-KR" altLang="en-US" dirty="0"/>
              <a:t>가설</a:t>
            </a:r>
            <a:r>
              <a:rPr lang="en-US" altLang="ko-KR" dirty="0"/>
              <a:t>? - 1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9E914-A710-4D69-AB60-5CA9E4D90547}"/>
              </a:ext>
            </a:extLst>
          </p:cNvPr>
          <p:cNvSpPr txBox="1"/>
          <p:nvPr/>
        </p:nvSpPr>
        <p:spPr>
          <a:xfrm>
            <a:off x="150471" y="1210893"/>
            <a:ext cx="435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코인 </a:t>
            </a:r>
            <a:r>
              <a:rPr lang="en-US" altLang="ko-KR" sz="2000" dirty="0">
                <a:sym typeface="Wingdings" panose="05000000000000000000" pitchFamily="2" charset="2"/>
              </a:rPr>
              <a:t>&lt;- S&amp;P 500 </a:t>
            </a:r>
            <a:r>
              <a:rPr lang="ko-KR" altLang="en-US" sz="2000" dirty="0">
                <a:sym typeface="Wingdings" panose="05000000000000000000" pitchFamily="2" charset="2"/>
              </a:rPr>
              <a:t>영향이 있다는 것</a:t>
            </a:r>
            <a:r>
              <a:rPr lang="en-US" altLang="ko-KR" sz="2000" dirty="0">
                <a:sym typeface="Wingdings" panose="05000000000000000000" pitchFamily="2" charset="2"/>
              </a:rPr>
              <a:t>?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/>
              <p:nvPr/>
            </p:nvSpPr>
            <p:spPr>
              <a:xfrm>
                <a:off x="150471" y="1903390"/>
                <a:ext cx="5805564" cy="1945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400" dirty="0"/>
                  <a:t> -&gt; </a:t>
                </a:r>
                <a:r>
                  <a:rPr lang="ko-KR" altLang="en-US" sz="2400" dirty="0"/>
                  <a:t>이전 </a:t>
                </a:r>
                <a:r>
                  <a:rPr lang="en-US" altLang="ko-KR" sz="2400" dirty="0"/>
                  <a:t>250</a:t>
                </a:r>
                <a:r>
                  <a:rPr lang="ko-KR" altLang="en-US" sz="2400" dirty="0"/>
                  <a:t>일치를 </a:t>
                </a:r>
                <a:r>
                  <a:rPr lang="en-US" altLang="ko-KR" sz="2400" dirty="0"/>
                  <a:t>reg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: </a:t>
                </a:r>
                <a:r>
                  <a:rPr lang="ko-KR" altLang="en-US" sz="2400" dirty="0"/>
                  <a:t>코인 </a:t>
                </a:r>
                <a:r>
                  <a:rPr lang="en-US" altLang="ko-KR" sz="2400" dirty="0"/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S&amp;P 500 </a:t>
                </a:r>
                <a:r>
                  <a:rPr lang="ko-KR" altLang="en-US" sz="2400" dirty="0"/>
                  <a:t>지수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scale, p-value,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의 상관관계 등이 영향을 </a:t>
                </a:r>
                <a:r>
                  <a:rPr lang="ko-KR" altLang="en-US" sz="2400" dirty="0" err="1"/>
                  <a:t>줄것</a:t>
                </a:r>
                <a:r>
                  <a:rPr lang="en-US" altLang="ko-KR" sz="2400" dirty="0"/>
                  <a:t>?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1" y="1903390"/>
                <a:ext cx="5805564" cy="1945917"/>
              </a:xfrm>
              <a:prstGeom prst="rect">
                <a:avLst/>
              </a:prstGeom>
              <a:blipFill>
                <a:blip r:embed="rId3"/>
                <a:stretch>
                  <a:fillRect t="-2508" r="-630" b="-6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E356F3E1-C0A9-41AB-9F46-E38BE7E32307}"/>
              </a:ext>
            </a:extLst>
          </p:cNvPr>
          <p:cNvGrpSpPr/>
          <p:nvPr/>
        </p:nvGrpSpPr>
        <p:grpSpPr>
          <a:xfrm>
            <a:off x="439943" y="3849307"/>
            <a:ext cx="2075563" cy="2712187"/>
            <a:chOff x="6528227" y="1423548"/>
            <a:chExt cx="2075563" cy="37578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57D019-F993-4D47-B488-413C9D90E898}"/>
                </a:ext>
              </a:extLst>
            </p:cNvPr>
            <p:cNvSpPr txBox="1"/>
            <p:nvPr/>
          </p:nvSpPr>
          <p:spPr>
            <a:xfrm>
              <a:off x="8419059" y="158022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4B5164-9022-405F-81E4-E4A56084EB76}"/>
                </a:ext>
              </a:extLst>
            </p:cNvPr>
            <p:cNvSpPr/>
            <p:nvPr/>
          </p:nvSpPr>
          <p:spPr>
            <a:xfrm>
              <a:off x="6528227" y="1903389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err="1"/>
                <a:t>높</a:t>
              </a:r>
              <a:endParaRPr lang="ko-KR" altLang="en-US" sz="2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9545EB-22A4-4B7D-ACD2-5702E103F2F3}"/>
                </a:ext>
              </a:extLst>
            </p:cNvPr>
            <p:cNvSpPr/>
            <p:nvPr/>
          </p:nvSpPr>
          <p:spPr>
            <a:xfrm>
              <a:off x="7824428" y="1903389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/>
                <a:t>낮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C6AFE7-1E86-4AEE-A7EF-17FF6EE09625}"/>
                </a:ext>
              </a:extLst>
            </p:cNvPr>
            <p:cNvSpPr txBox="1"/>
            <p:nvPr/>
          </p:nvSpPr>
          <p:spPr>
            <a:xfrm>
              <a:off x="6835851" y="1423548"/>
              <a:ext cx="13484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Beta scale</a:t>
              </a:r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3D64C2-8E47-4C91-92C8-8823265A7325}"/>
                </a:ext>
              </a:extLst>
            </p:cNvPr>
            <p:cNvSpPr txBox="1"/>
            <p:nvPr/>
          </p:nvSpPr>
          <p:spPr>
            <a:xfrm>
              <a:off x="6835851" y="2709181"/>
              <a:ext cx="1539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Beta </a:t>
              </a:r>
              <a:r>
                <a:rPr lang="en-US" altLang="ko-KR" sz="2000" dirty="0" err="1"/>
                <a:t>pvalue</a:t>
              </a:r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6AEC5E-93AF-46C6-8453-914C952315DF}"/>
                </a:ext>
              </a:extLst>
            </p:cNvPr>
            <p:cNvSpPr/>
            <p:nvPr/>
          </p:nvSpPr>
          <p:spPr>
            <a:xfrm>
              <a:off x="6528227" y="3248892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err="1"/>
                <a:t>높</a:t>
              </a:r>
              <a:endParaRPr lang="ko-KR" altLang="en-US" sz="2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21F0A6-31F4-4440-82AD-22F0A103F229}"/>
                </a:ext>
              </a:extLst>
            </p:cNvPr>
            <p:cNvSpPr/>
            <p:nvPr/>
          </p:nvSpPr>
          <p:spPr>
            <a:xfrm>
              <a:off x="7824428" y="3248892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/>
                <a:t>낮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E41CD7-BA7E-4637-A2BF-AE3942493196}"/>
                </a:ext>
              </a:extLst>
            </p:cNvPr>
            <p:cNvSpPr txBox="1"/>
            <p:nvPr/>
          </p:nvSpPr>
          <p:spPr>
            <a:xfrm>
              <a:off x="6871245" y="4034824"/>
              <a:ext cx="146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Correlation</a:t>
              </a:r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B374AD0-2D94-4B79-89E7-2BC248AD42EA}"/>
                </a:ext>
              </a:extLst>
            </p:cNvPr>
            <p:cNvSpPr/>
            <p:nvPr/>
          </p:nvSpPr>
          <p:spPr>
            <a:xfrm>
              <a:off x="6528227" y="4535070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 err="1"/>
                <a:t>높</a:t>
              </a:r>
              <a:endParaRPr lang="ko-KR" altLang="en-US" sz="2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954D27-D529-4AA7-A36B-122248069720}"/>
                </a:ext>
              </a:extLst>
            </p:cNvPr>
            <p:cNvSpPr/>
            <p:nvPr/>
          </p:nvSpPr>
          <p:spPr>
            <a:xfrm>
              <a:off x="7824428" y="4535070"/>
              <a:ext cx="779362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/>
                <a:t>낮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DDEEB14-55A1-44DF-B220-23B6849FCCCE}"/>
              </a:ext>
            </a:extLst>
          </p:cNvPr>
          <p:cNvSpPr txBox="1"/>
          <p:nvPr/>
        </p:nvSpPr>
        <p:spPr>
          <a:xfrm>
            <a:off x="2870522" y="4942390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6 </a:t>
            </a:r>
            <a:r>
              <a:rPr lang="ko-KR" altLang="en-US" dirty="0"/>
              <a:t>개 정도의 군집으로 구분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Using : K-mean clustering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962CF17-2159-468D-B2A3-5FFECCC5F32C}"/>
              </a:ext>
            </a:extLst>
          </p:cNvPr>
          <p:cNvCxnSpPr/>
          <p:nvPr/>
        </p:nvCxnSpPr>
        <p:spPr>
          <a:xfrm rot="5400000" flipH="1" flipV="1">
            <a:off x="4815597" y="3043614"/>
            <a:ext cx="3830163" cy="706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684F76-8974-478E-B51E-B56FEB867230}"/>
              </a:ext>
            </a:extLst>
          </p:cNvPr>
          <p:cNvSpPr txBox="1"/>
          <p:nvPr/>
        </p:nvSpPr>
        <p:spPr>
          <a:xfrm>
            <a:off x="7477246" y="1210893"/>
            <a:ext cx="4799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S&amp;P </a:t>
            </a:r>
            <a:r>
              <a:rPr lang="ko-KR" altLang="en-US" dirty="0"/>
              <a:t>영향 큰 집단</a:t>
            </a:r>
            <a:endParaRPr lang="en-US" altLang="ko-KR" dirty="0"/>
          </a:p>
          <a:p>
            <a:r>
              <a:rPr lang="en-US" altLang="ko-KR" dirty="0"/>
              <a:t>Vs </a:t>
            </a:r>
            <a:r>
              <a:rPr lang="ko-KR" altLang="en-US" dirty="0"/>
              <a:t>영향 작은 집단으로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Event study </a:t>
            </a:r>
            <a:r>
              <a:rPr lang="ko-KR" altLang="en-US" dirty="0"/>
              <a:t>통하여</a:t>
            </a:r>
            <a:endParaRPr lang="en-US" altLang="ko-KR" dirty="0"/>
          </a:p>
          <a:p>
            <a:r>
              <a:rPr lang="ko-KR" altLang="en-US" dirty="0"/>
              <a:t>가격 충격 발생시 이후 행태 변화 관찰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250</a:t>
            </a:r>
            <a:r>
              <a:rPr lang="ko-KR" altLang="en-US" dirty="0"/>
              <a:t>일 상</a:t>
            </a:r>
            <a:r>
              <a:rPr lang="en-US" altLang="ko-KR" dirty="0"/>
              <a:t>,</a:t>
            </a:r>
            <a:r>
              <a:rPr lang="ko-KR" altLang="en-US" dirty="0"/>
              <a:t>하한가 근처 여부를 위주로 봄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C5C13B9-823D-4117-92F2-C8F2CAAA94BB}"/>
              </a:ext>
            </a:extLst>
          </p:cNvPr>
          <p:cNvSpPr/>
          <p:nvPr/>
        </p:nvSpPr>
        <p:spPr>
          <a:xfrm rot="2469181">
            <a:off x="9673513" y="3305396"/>
            <a:ext cx="1330880" cy="52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04EDD1F-6D24-42D3-A95C-88ADB4C4DD02}"/>
              </a:ext>
            </a:extLst>
          </p:cNvPr>
          <p:cNvSpPr/>
          <p:nvPr/>
        </p:nvSpPr>
        <p:spPr>
          <a:xfrm rot="8320337">
            <a:off x="7680101" y="3386859"/>
            <a:ext cx="1330880" cy="520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9E8C5-4F79-42B8-BD61-E6FCAC240DA7}"/>
              </a:ext>
            </a:extLst>
          </p:cNvPr>
          <p:cNvSpPr txBox="1"/>
          <p:nvPr/>
        </p:nvSpPr>
        <p:spPr>
          <a:xfrm>
            <a:off x="8731619" y="350206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시장베타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9F7920-2A4F-4FD0-8ACC-174B16724DEF}"/>
              </a:ext>
            </a:extLst>
          </p:cNvPr>
          <p:cNvSpPr txBox="1"/>
          <p:nvPr/>
        </p:nvSpPr>
        <p:spPr>
          <a:xfrm>
            <a:off x="7164729" y="413808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S&amp;P 500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026CA-970D-4AA9-B9B5-2768CF6CB74B}"/>
              </a:ext>
            </a:extLst>
          </p:cNvPr>
          <p:cNvSpPr txBox="1"/>
          <p:nvPr/>
        </p:nvSpPr>
        <p:spPr>
          <a:xfrm>
            <a:off x="10082813" y="411069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코인 </a:t>
            </a:r>
            <a:r>
              <a:rPr lang="ko-KR" altLang="en-US" dirty="0" err="1"/>
              <a:t>대장주</a:t>
            </a:r>
            <a:endParaRPr lang="en-US" altLang="ko-KR" dirty="0"/>
          </a:p>
          <a:p>
            <a:r>
              <a:rPr lang="en-US" altLang="ko-KR" dirty="0"/>
              <a:t>: Bitcoin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AB12-4B01-486D-B486-6B46C95FBB04}"/>
              </a:ext>
            </a:extLst>
          </p:cNvPr>
          <p:cNvSpPr txBox="1"/>
          <p:nvPr/>
        </p:nvSpPr>
        <p:spPr>
          <a:xfrm>
            <a:off x="7409529" y="5187670"/>
            <a:ext cx="3906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1,2,1-5, 1-10 </a:t>
            </a:r>
            <a:r>
              <a:rPr lang="ko-KR" altLang="en-US" dirty="0"/>
              <a:t>의 </a:t>
            </a:r>
            <a:r>
              <a:rPr lang="en-US" altLang="ko-KR" dirty="0"/>
              <a:t>CAR </a:t>
            </a:r>
            <a:r>
              <a:rPr lang="ko-KR" altLang="en-US" dirty="0"/>
              <a:t>관찰</a:t>
            </a:r>
            <a:endParaRPr lang="en-US" altLang="ko-KR" dirty="0"/>
          </a:p>
          <a:p>
            <a:r>
              <a:rPr lang="en-US" altLang="ko-KR" dirty="0"/>
              <a:t>(CAR : Cumulative abnormal return,</a:t>
            </a:r>
            <a:br>
              <a:rPr lang="en-US" altLang="ko-KR" dirty="0"/>
            </a:br>
            <a:r>
              <a:rPr lang="ko-KR" altLang="en-US" dirty="0"/>
              <a:t>누적 이상 수익률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만일 행태를 관찰이 가능하다면</a:t>
            </a:r>
            <a:r>
              <a:rPr lang="en-US" altLang="ko-KR" dirty="0"/>
              <a:t>…?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Method? </a:t>
            </a:r>
            <a:r>
              <a:rPr lang="ko-KR" altLang="en-US" dirty="0"/>
              <a:t>가설</a:t>
            </a:r>
            <a:r>
              <a:rPr lang="en-US" altLang="ko-KR" dirty="0"/>
              <a:t>? - 2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9E914-A710-4D69-AB60-5CA9E4D90547}"/>
              </a:ext>
            </a:extLst>
          </p:cNvPr>
          <p:cNvSpPr txBox="1"/>
          <p:nvPr/>
        </p:nvSpPr>
        <p:spPr>
          <a:xfrm>
            <a:off x="150471" y="1210893"/>
            <a:ext cx="5487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행태관찰한다면</a:t>
            </a:r>
            <a:r>
              <a:rPr lang="en-US" altLang="ko-KR" sz="2000" dirty="0"/>
              <a:t>? -&gt; </a:t>
            </a:r>
            <a:r>
              <a:rPr lang="ko-KR" altLang="en-US" sz="2000" dirty="0"/>
              <a:t>과소반응 </a:t>
            </a:r>
            <a:r>
              <a:rPr lang="en-US" altLang="ko-KR" sz="2000" dirty="0"/>
              <a:t>or </a:t>
            </a:r>
            <a:r>
              <a:rPr lang="ko-KR" altLang="en-US" sz="2000" dirty="0"/>
              <a:t>공포</a:t>
            </a:r>
            <a:r>
              <a:rPr lang="en-US" altLang="ko-KR" sz="2000" dirty="0"/>
              <a:t>/</a:t>
            </a:r>
            <a:r>
              <a:rPr lang="ko-KR" altLang="en-US" sz="2000" dirty="0"/>
              <a:t>탐욕 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/>
              <p:nvPr/>
            </p:nvSpPr>
            <p:spPr>
              <a:xfrm>
                <a:off x="150471" y="1903390"/>
                <a:ext cx="12266500" cy="268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사건들에 대해서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그 반응 </a:t>
                </a:r>
                <a:r>
                  <a:rPr lang="en-US" altLang="ko-KR" sz="2400" dirty="0"/>
                  <a:t>(CAR 1-10</a:t>
                </a:r>
                <a:r>
                  <a:rPr lang="ko-KR" altLang="en-US" sz="2400" dirty="0"/>
                  <a:t>의 부호 등</a:t>
                </a:r>
                <a:r>
                  <a:rPr lang="en-US" altLang="ko-KR" sz="2400" dirty="0"/>
                  <a:t>) </a:t>
                </a:r>
                <a:r>
                  <a:rPr lang="ko-KR" altLang="en-US" sz="2400" dirty="0"/>
                  <a:t>이 보이는 사건들을 특정하면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상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하한가 근처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이전 </a:t>
                </a:r>
                <a:r>
                  <a:rPr lang="en-US" altLang="ko-KR" sz="2400" dirty="0"/>
                  <a:t>250</a:t>
                </a:r>
                <a:r>
                  <a:rPr lang="ko-KR" altLang="en-US" sz="2400" dirty="0"/>
                  <a:t>일간 </a:t>
                </a:r>
                <a:r>
                  <a:rPr lang="en-US" altLang="ko-KR" sz="2400" dirty="0"/>
                  <a:t>S&amp;P500 </a:t>
                </a:r>
                <a:r>
                  <a:rPr lang="ko-KR" altLang="en-US" sz="2400" dirty="0"/>
                  <a:t>과의 관계</a:t>
                </a:r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충격량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등등이 영향을 주지 않았을까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Random </a:t>
                </a:r>
                <a:r>
                  <a:rPr lang="en-US" altLang="ko-KR" sz="2400" dirty="0" err="1"/>
                  <a:t>foreset</a:t>
                </a:r>
                <a:r>
                  <a:rPr lang="en-US" altLang="ko-KR" sz="2400" dirty="0"/>
                  <a:t>, SVM, decision tree, Gradient Boost </a:t>
                </a:r>
                <a:r>
                  <a:rPr lang="ko-KR" altLang="en-US" sz="2400" dirty="0"/>
                  <a:t>등으로 예측이 가능하다면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투자자들은 사건 발생 시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이후 어떠한 식으로 </a:t>
                </a:r>
                <a:r>
                  <a:rPr lang="en-US" altLang="ko-KR" sz="2400" dirty="0"/>
                  <a:t>CAR</a:t>
                </a:r>
                <a:r>
                  <a:rPr lang="ko-KR" altLang="en-US" sz="2400" dirty="0"/>
                  <a:t>이 될지 예측이 가능해질 것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1" y="1903390"/>
                <a:ext cx="12266500" cy="2684581"/>
              </a:xfrm>
              <a:prstGeom prst="rect">
                <a:avLst/>
              </a:prstGeom>
              <a:blipFill>
                <a:blip r:embed="rId3"/>
                <a:stretch>
                  <a:fillRect l="-795" t="-1587"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6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핵심 변수</a:t>
            </a:r>
            <a:r>
              <a:rPr lang="en-US" altLang="ko-KR" dirty="0"/>
              <a:t>, </a:t>
            </a:r>
            <a:r>
              <a:rPr lang="ko-KR" altLang="en-US" dirty="0"/>
              <a:t>사건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/>
              <p:nvPr/>
            </p:nvSpPr>
            <p:spPr>
              <a:xfrm>
                <a:off x="104172" y="1243633"/>
                <a:ext cx="12337736" cy="4873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0" dirty="0"/>
                  <a:t>1.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500</m:t>
                    </m:r>
                  </m:oMath>
                </a14:m>
                <a:r>
                  <a:rPr lang="en-US" altLang="ko-KR" sz="2400" dirty="0"/>
                  <a:t> : </a:t>
                </a:r>
                <a:r>
                  <a:rPr lang="ko-KR" altLang="en-US" sz="2400" dirty="0"/>
                  <a:t>코인시장과 다르게 주식시장은 장 개시 날짜가 정해져 있음</a:t>
                </a:r>
                <a:endParaRPr lang="en-US" altLang="ko-KR" sz="2400" dirty="0"/>
              </a:p>
              <a:p>
                <a:r>
                  <a:rPr lang="ko-KR" altLang="en-US" sz="2400" dirty="0"/>
                  <a:t>그렇기에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주식 거래날이 아닌 경우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수익률 </a:t>
                </a:r>
                <a:r>
                  <a:rPr lang="en-US" altLang="ko-KR" sz="2400" dirty="0"/>
                  <a:t>0%</a:t>
                </a:r>
                <a:r>
                  <a:rPr lang="ko-KR" altLang="en-US" sz="2400" dirty="0"/>
                  <a:t>로 취급</a:t>
                </a:r>
                <a:endParaRPr lang="en-US" altLang="ko-KR" sz="2400" dirty="0"/>
              </a:p>
              <a:p>
                <a:r>
                  <a:rPr lang="ko-KR" altLang="en-US" sz="2400" dirty="0"/>
                  <a:t>후에</a:t>
                </a:r>
                <a:r>
                  <a:rPr lang="en-US" altLang="ko-KR" sz="2400" dirty="0"/>
                  <a:t> </a:t>
                </a:r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Open Sans"/>
                  </a:rPr>
                  <a:t>Overnight trading (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Open Sans"/>
                  </a:rPr>
                  <a:t>시장 외 거래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Open Sans"/>
                  </a:rPr>
                  <a:t>) 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Open Sans"/>
                  </a:rPr>
                  <a:t>등으로 추정도 가능 할 것</a:t>
                </a:r>
                <a:endParaRPr lang="en-US" altLang="ko-KR" sz="2400" dirty="0">
                  <a:solidFill>
                    <a:srgbClr val="222222"/>
                  </a:solidFill>
                  <a:latin typeface="Open Sans"/>
                </a:endParaRPr>
              </a:p>
              <a:p>
                <a:endParaRPr lang="en-US" altLang="ko-KR" sz="2400" b="0" i="0" dirty="0">
                  <a:solidFill>
                    <a:srgbClr val="222222"/>
                  </a:solidFill>
                  <a:effectLst/>
                  <a:latin typeface="Open Sans"/>
                </a:endParaRPr>
              </a:p>
              <a:p>
                <a:r>
                  <a:rPr lang="en-US" altLang="ko-KR" sz="2400" b="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52_</m:t>
                    </m:r>
                  </m:oMath>
                </a14:m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Open Sans"/>
                  </a:rPr>
                  <a:t>WK_HI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충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</m:num>
                      <m:den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충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250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</m:den>
                    </m:f>
                  </m:oMath>
                </a14:m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+mj-lt"/>
                  </a:rPr>
                  <a:t>, 1</a:t>
                </a:r>
                <a:r>
                  <a:rPr lang="ko-KR" altLang="en-US" sz="2400" b="0" i="0" dirty="0">
                    <a:solidFill>
                      <a:srgbClr val="222222"/>
                    </a:solidFill>
                    <a:effectLst/>
                    <a:latin typeface="+mj-lt"/>
                  </a:rPr>
                  <a:t>에 가까울수록 사건 전날 종가가 최고가에 근접</a:t>
                </a:r>
                <a:endParaRPr lang="en-US" altLang="ko-KR" sz="2400" b="0" i="0" dirty="0">
                  <a:solidFill>
                    <a:srgbClr val="222222"/>
                  </a:solidFill>
                  <a:effectLst/>
                  <a:latin typeface="+mj-lt"/>
                </a:endParaRPr>
              </a:p>
              <a:p>
                <a:endParaRPr lang="en-US" altLang="ko-KR" sz="2400" dirty="0">
                  <a:solidFill>
                    <a:srgbClr val="222222"/>
                  </a:solidFill>
                  <a:latin typeface="+mj-lt"/>
                </a:endParaRPr>
              </a:p>
              <a:p>
                <a:r>
                  <a:rPr lang="en-US" altLang="ko-KR" sz="2400" b="0" dirty="0"/>
                  <a:t>3.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52_</m:t>
                    </m:r>
                  </m:oMath>
                </a14:m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Open Sans"/>
                  </a:rPr>
                  <a:t>WK_LO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가격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충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250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최저가</m:t>
                        </m:r>
                      </m:num>
                      <m:den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충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격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en-US" altLang="ko-KR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</m:den>
                    </m:f>
                  </m:oMath>
                </a14:m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+mj-lt"/>
                  </a:rPr>
                  <a:t>, 1</a:t>
                </a:r>
                <a:r>
                  <a:rPr lang="ko-KR" altLang="en-US" sz="2400" b="0" i="0" dirty="0">
                    <a:solidFill>
                      <a:srgbClr val="222222"/>
                    </a:solidFill>
                    <a:effectLst/>
                    <a:latin typeface="+mj-lt"/>
                  </a:rPr>
                  <a:t>에 가까울수록 사건 전날 종가가 최저가에 근접</a:t>
                </a:r>
                <a:endParaRPr lang="en-US" altLang="ko-KR" sz="2400" b="0" i="0" dirty="0">
                  <a:solidFill>
                    <a:srgbClr val="222222"/>
                  </a:solidFill>
                  <a:effectLst/>
                  <a:latin typeface="+mj-lt"/>
                </a:endParaRPr>
              </a:p>
              <a:p>
                <a:endParaRPr lang="en-US" altLang="ko-KR" sz="2400" dirty="0">
                  <a:solidFill>
                    <a:srgbClr val="222222"/>
                  </a:solidFill>
                  <a:latin typeface="+mj-lt"/>
                </a:endParaRPr>
              </a:p>
              <a:p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HI/LO 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+mj-lt"/>
                  </a:rPr>
                  <a:t>가 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0.7 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+mj-lt"/>
                  </a:rPr>
                  <a:t>이상인 경우 상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, 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+mj-lt"/>
                  </a:rPr>
                  <a:t>하한가에 근접하였다고 분석을 </a:t>
                </a:r>
                <a:r>
                  <a:rPr lang="ko-KR" altLang="en-US" sz="2400">
                    <a:solidFill>
                      <a:srgbClr val="222222"/>
                    </a:solidFill>
                    <a:latin typeface="+mj-lt"/>
                  </a:rPr>
                  <a:t>진행할 예정</a:t>
                </a:r>
                <a:endParaRPr lang="en-US" altLang="ko-KR" sz="2400" dirty="0">
                  <a:solidFill>
                    <a:srgbClr val="222222"/>
                  </a:solidFill>
                  <a:latin typeface="+mj-lt"/>
                </a:endParaRPr>
              </a:p>
              <a:p>
                <a:endParaRPr lang="en-US" altLang="ko-KR" sz="2400" dirty="0">
                  <a:solidFill>
                    <a:srgbClr val="222222"/>
                  </a:solidFill>
                  <a:latin typeface="+mj-lt"/>
                </a:endParaRPr>
              </a:p>
              <a:p>
                <a:r>
                  <a:rPr lang="en-US" altLang="ko-KR" sz="2400" b="0" i="0" dirty="0">
                    <a:solidFill>
                      <a:srgbClr val="222222"/>
                    </a:solidFill>
                    <a:effectLst/>
                    <a:latin typeface="+mj-lt"/>
                  </a:rPr>
                  <a:t>4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.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+mj-lt"/>
                  </a:rPr>
                  <a:t> 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Event</a:t>
                </a:r>
                <a:r>
                  <a:rPr lang="ko-KR" altLang="en-US" sz="2400" dirty="0">
                    <a:solidFill>
                      <a:srgbClr val="222222"/>
                    </a:solidFill>
                    <a:latin typeface="+mj-lt"/>
                  </a:rPr>
                  <a:t> </a:t>
                </a:r>
                <a:r>
                  <a:rPr lang="en-US" altLang="ko-KR" sz="2400" dirty="0">
                    <a:solidFill>
                      <a:srgbClr val="222222"/>
                    </a:solidFill>
                    <a:latin typeface="+mj-lt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𝑆𝑅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&gt;10%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2400" dirty="0"/>
                  <a:t>째 사건의 일별 로그 수익률 기준</a:t>
                </a:r>
                <a:endParaRPr lang="en-US" altLang="ko-KR" sz="2400" b="0" i="0" dirty="0">
                  <a:solidFill>
                    <a:srgbClr val="222222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314E6-1D5C-497B-99A2-65816E79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" y="1243633"/>
                <a:ext cx="12337736" cy="4873514"/>
              </a:xfrm>
              <a:prstGeom prst="rect">
                <a:avLst/>
              </a:prstGeom>
              <a:blipFill>
                <a:blip r:embed="rId3"/>
                <a:stretch>
                  <a:fillRect l="-741" t="-1001" b="-20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343818"/>
            <a:ext cx="770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S&amp;P</a:t>
            </a:r>
            <a:r>
              <a:rPr lang="ko-KR" altLang="en-US" sz="2400" dirty="0"/>
              <a:t> </a:t>
            </a:r>
            <a:r>
              <a:rPr lang="en-US" altLang="ko-KR" sz="2400" dirty="0"/>
              <a:t>500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capm</a:t>
            </a:r>
            <a:r>
              <a:rPr lang="ko-KR" altLang="en-US" sz="2400" dirty="0"/>
              <a:t> 모형 통한 </a:t>
            </a:r>
            <a:r>
              <a:rPr lang="en-US" altLang="ko-KR" sz="2400" dirty="0"/>
              <a:t>6</a:t>
            </a:r>
            <a:r>
              <a:rPr lang="ko-KR" altLang="en-US" sz="2400" dirty="0"/>
              <a:t>개의 군집으로 나눈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BE046-E703-40E3-8DDD-EF70BE27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4" y="1933141"/>
            <a:ext cx="4830142" cy="465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07633-5DFE-49D7-A4BF-2488B4DC6053}"/>
              </a:ext>
            </a:extLst>
          </p:cNvPr>
          <p:cNvSpPr txBox="1"/>
          <p:nvPr/>
        </p:nvSpPr>
        <p:spPr>
          <a:xfrm>
            <a:off x="6261904" y="2558005"/>
            <a:ext cx="5065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주로 </a:t>
            </a:r>
            <a:r>
              <a:rPr lang="en-US" altLang="ko-KR" sz="2000" dirty="0"/>
              <a:t>p-value </a:t>
            </a:r>
            <a:r>
              <a:rPr lang="ko-KR" altLang="en-US" sz="2000" dirty="0"/>
              <a:t>에 의해 확연히 </a:t>
            </a:r>
            <a:endParaRPr lang="en-US" altLang="ko-KR" sz="2000" dirty="0"/>
          </a:p>
          <a:p>
            <a:r>
              <a:rPr lang="ko-KR" altLang="en-US" sz="2000" dirty="0"/>
              <a:t>군집이 구분되는 것으로 보임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6</a:t>
            </a:r>
            <a:r>
              <a:rPr lang="ko-KR" altLang="en-US" sz="2000" dirty="0"/>
              <a:t>개의 군집 중</a:t>
            </a:r>
            <a:r>
              <a:rPr lang="en-US" altLang="ko-KR" sz="2000" dirty="0"/>
              <a:t>, beta</a:t>
            </a:r>
            <a:r>
              <a:rPr lang="ko-KR" altLang="en-US" sz="2000" dirty="0"/>
              <a:t>의 </a:t>
            </a:r>
            <a:r>
              <a:rPr lang="en-US" altLang="ko-KR" sz="2000" dirty="0"/>
              <a:t>p-value</a:t>
            </a:r>
            <a:r>
              <a:rPr lang="ko-KR" altLang="en-US" sz="2000" dirty="0"/>
              <a:t>가 유의한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즉 </a:t>
            </a:r>
            <a:r>
              <a:rPr lang="en-US" altLang="ko-KR" sz="2000" dirty="0"/>
              <a:t>S&amp;P 500 </a:t>
            </a:r>
            <a:r>
              <a:rPr lang="ko-KR" altLang="en-US" sz="2000" dirty="0"/>
              <a:t>의 영향이 통계적 유의한 집단</a:t>
            </a:r>
            <a:endParaRPr lang="en-US" altLang="ko-KR" sz="2000" dirty="0"/>
          </a:p>
          <a:p>
            <a:r>
              <a:rPr lang="en-US" altLang="ko-KR" sz="2000" dirty="0"/>
              <a:t>-&gt; S&amp;P 500 </a:t>
            </a:r>
            <a:r>
              <a:rPr lang="ko-KR" altLang="en-US" sz="2000" dirty="0"/>
              <a:t>영향 받은 집단</a:t>
            </a:r>
          </a:p>
        </p:txBody>
      </p:sp>
    </p:spTree>
    <p:extLst>
      <p:ext uri="{BB962C8B-B14F-4D97-AF65-F5344CB8AC3E}">
        <p14:creationId xmlns:p14="http://schemas.microsoft.com/office/powerpoint/2010/main" val="23915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07D-789D-41FB-A875-115932DD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분석결과 </a:t>
            </a:r>
            <a:r>
              <a:rPr lang="en-US" altLang="ko-KR" dirty="0"/>
              <a:t>-2.1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924E9-634B-4740-B408-BC061305F679}"/>
              </a:ext>
            </a:extLst>
          </p:cNvPr>
          <p:cNvSpPr txBox="1"/>
          <p:nvPr/>
        </p:nvSpPr>
        <p:spPr>
          <a:xfrm>
            <a:off x="231494" y="1171673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누적 이상수익률 계산 </a:t>
            </a:r>
            <a:r>
              <a:rPr lang="en-US" altLang="ko-KR" sz="2400" dirty="0"/>
              <a:t>-&gt; S&amp;P 500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시장베타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307111"/>
                  </p:ext>
                </p:extLst>
              </p:nvPr>
            </p:nvGraphicFramePr>
            <p:xfrm>
              <a:off x="231494" y="2230850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(5058)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&lt;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(5155)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-0.85(0.0%)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1.25(0.0%)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0.04(76.06%)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-0.42(2.9%)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-0.84(0.44%)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0.28(64.52%)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0.08(83.37%)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0.06(87.72%)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4">
                <a:extLst>
                  <a:ext uri="{FF2B5EF4-FFF2-40B4-BE49-F238E27FC236}">
                    <a16:creationId xmlns:a16="http://schemas.microsoft.com/office/drawing/2014/main" id="{CDA3F91E-B287-4B84-8660-9F46F616DF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307111"/>
                  </p:ext>
                </p:extLst>
              </p:nvPr>
            </p:nvGraphicFramePr>
            <p:xfrm>
              <a:off x="231494" y="2230850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527" t="-6849" r="-100567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981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-0.85(0.0%)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1.25(0.0%)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0.04(76.06%)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-0.42(2.9%)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-0.84(0.44%)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0.28(64.52%)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0.08(83.37%)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0.06(87.72%)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42A924-4E2D-4A8E-8219-156C7F97FF84}"/>
              </a:ext>
            </a:extLst>
          </p:cNvPr>
          <p:cNvSpPr txBox="1"/>
          <p:nvPr/>
        </p:nvSpPr>
        <p:spPr>
          <a:xfrm>
            <a:off x="0" y="1689694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전체 표본의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374880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&gt;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(2773)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𝑺𝑹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&lt;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𝟏𝟎</m:t>
                              </m:r>
                              <m:r>
                                <a:rPr lang="en-US" altLang="ko-KR" sz="2000" b="1" i="1" smtClean="0">
                                  <a:latin typeface="+mn-lt"/>
                                </a:rPr>
                                <m:t>%</m:t>
                              </m:r>
                            </m:oMath>
                          </a14:m>
                          <a:r>
                            <a:rPr lang="ko-KR" altLang="en-US" sz="2000" dirty="0">
                              <a:latin typeface="+mn-lt"/>
                            </a:rPr>
                            <a:t> 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(2526)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-1.14(0.09%)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2.41(0.0%)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0.11(70.9%)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0.41(10.91%)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-0.68(48.26%)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-2.37(64.79%)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-1.46(33.52%)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9.16(59.99%)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79A6205-18E2-4C94-9C1D-7109FF56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374880"/>
                  </p:ext>
                </p:extLst>
              </p:nvPr>
            </p:nvGraphicFramePr>
            <p:xfrm>
              <a:off x="3927908" y="4551182"/>
              <a:ext cx="8024882" cy="221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0004">
                      <a:extLst>
                        <a:ext uri="{9D8B030D-6E8A-4147-A177-3AD203B41FA5}">
                          <a16:colId xmlns:a16="http://schemas.microsoft.com/office/drawing/2014/main" val="599270149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104109023"/>
                        </a:ext>
                      </a:extLst>
                    </a:gridCol>
                    <a:gridCol w="3217439">
                      <a:extLst>
                        <a:ext uri="{9D8B030D-6E8A-4147-A177-3AD203B41FA5}">
                          <a16:colId xmlns:a16="http://schemas.microsoft.com/office/drawing/2014/main" val="1977723846"/>
                        </a:ext>
                      </a:extLst>
                    </a:gridCol>
                  </a:tblGrid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S&amp;P </a:t>
                          </a:r>
                          <a:r>
                            <a:rPr lang="ko-KR" altLang="en-US" sz="2000" dirty="0">
                              <a:latin typeface="+mn-lt"/>
                            </a:rPr>
                            <a:t>영향</a:t>
                          </a:r>
                          <a:r>
                            <a:rPr lang="en-US" altLang="ko-KR" sz="2000" dirty="0">
                              <a:latin typeface="+mn-lt"/>
                            </a:rPr>
                            <a:t>X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621" t="-6849" r="-100758" b="-4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621" t="-6849" r="-758" b="-4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193437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-1.14(0.09%)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***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2.41(0.0%)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94945273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Day2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0.11(70.9%)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0.41(10.91%)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48499692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Day1-5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-0.68(48.26%)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-2.37(64.79%)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40859380"/>
                      </a:ext>
                    </a:extLst>
                  </a:tr>
                  <a:tr h="4431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latin typeface="+mn-lt"/>
                            </a:rPr>
                            <a:t>Day1-10</a:t>
                          </a:r>
                          <a:endParaRPr lang="ko-KR" alt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-1.46(33.52%)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9.16(59.99%)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8989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264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3047</Words>
  <Application>Microsoft Office PowerPoint</Application>
  <PresentationFormat>와이드스크린</PresentationFormat>
  <Paragraphs>470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BerlingskeSerif</vt:lpstr>
      <vt:lpstr>ElsevierGulliver</vt:lpstr>
      <vt:lpstr>Open Sans</vt:lpstr>
      <vt:lpstr>맑은 고딕</vt:lpstr>
      <vt:lpstr>Arial</vt:lpstr>
      <vt:lpstr>Cambria Math</vt:lpstr>
      <vt:lpstr>Office 테마</vt:lpstr>
      <vt:lpstr>보고용  코인시장 가격충격 행태변화?</vt:lpstr>
      <vt:lpstr>서론</vt:lpstr>
      <vt:lpstr>선행연구 – ㄱㅊ아 보이는거만 쓰셈</vt:lpstr>
      <vt:lpstr>Data source</vt:lpstr>
      <vt:lpstr>Method? 가설? - 1</vt:lpstr>
      <vt:lpstr>Method? 가설? - 2</vt:lpstr>
      <vt:lpstr>핵심 변수, 사건</vt:lpstr>
      <vt:lpstr>분석결과 -1</vt:lpstr>
      <vt:lpstr>분석결과 -2.1</vt:lpstr>
      <vt:lpstr>분석결과 -2.2</vt:lpstr>
      <vt:lpstr>분석결과 -2.3</vt:lpstr>
      <vt:lpstr>분석결과 - 2</vt:lpstr>
      <vt:lpstr>분석결과 -3.1</vt:lpstr>
      <vt:lpstr>분석결과 -3.2</vt:lpstr>
      <vt:lpstr>분석결과 -3.3</vt:lpstr>
      <vt:lpstr>분석결과 - 3</vt:lpstr>
      <vt:lpstr>분석결과 - 4</vt:lpstr>
      <vt:lpstr>분석결과 – 4-1</vt:lpstr>
      <vt:lpstr>분석결과 – 4-2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보고용  코인시장 가격충격 행태변화?</dc:title>
  <dc:creator>나난 미</dc:creator>
  <cp:lastModifiedBy>나난 미</cp:lastModifiedBy>
  <cp:revision>2</cp:revision>
  <dcterms:created xsi:type="dcterms:W3CDTF">2023-11-11T13:20:30Z</dcterms:created>
  <dcterms:modified xsi:type="dcterms:W3CDTF">2023-11-11T15:53:54Z</dcterms:modified>
</cp:coreProperties>
</file>