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9DBB08-E3B3-4030-8C7E-648897D6601D}">
  <a:tblStyle styleId="{CD9DBB08-E3B3-4030-8C7E-648897D660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g11cd0819fb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 name="Google Shape;22;g11cd0819fb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488d7b72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488d7b72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488d7b72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488d7b72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41a8a6f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41a8a6f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13430cae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13430cae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41a8a6f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41a8a6f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2eb697d5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2eb697d5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488d7b72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488d7b72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5dfcc75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5dfcc75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5dfcc75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5dfcc75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41a8a6fb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41a8a6fb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g130ff5229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g130ff5229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vi"/>
              <a:t>6: mức độ khả thi về mặt hiện thực</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41a8a6f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41a8a6f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d114eb2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d114eb2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22723d1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22723d1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22723d1a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22723d1a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2eb697d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32eb697d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5dfcc752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35dfcc75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2eb697d5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2eb697d5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32eb697d5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32eb697d5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32eb697d5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32eb697d5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33d76632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33d76632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f41a8a6fb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f41a8a6fb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3d76632f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33d76632f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33d76632f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33d76632f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33d76632f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33d76632f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33d76632f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33d76632f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33d76632f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33d76632f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33d76632f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33d76632f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3488d7b72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3488d7b72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3488d7b72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3488d7b72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35dfcc752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35dfcc752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35dfcc752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35dfcc752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13488d7b7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13488d7b7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13430cae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13430cae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13430cae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13430cae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47890add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47890add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47890add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47890add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488d7b72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488d7b72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01"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3">
            <a:alphaModFix/>
          </a:blip>
          <a:srcRect b="0" l="14584" r="14378" t="0"/>
          <a:stretch/>
        </p:blipFill>
        <p:spPr>
          <a:xfrm>
            <a:off x="100550" y="4663225"/>
            <a:ext cx="395020" cy="393600"/>
          </a:xfrm>
          <a:prstGeom prst="rect">
            <a:avLst/>
          </a:prstGeom>
          <a:noFill/>
          <a:ln>
            <a:noFill/>
          </a:ln>
        </p:spPr>
      </p:pic>
      <p:sp>
        <p:nvSpPr>
          <p:cNvPr id="11" name="Google Shape;11;p2"/>
          <p:cNvSpPr txBox="1"/>
          <p:nvPr/>
        </p:nvSpPr>
        <p:spPr>
          <a:xfrm>
            <a:off x="495575" y="4613725"/>
            <a:ext cx="6810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900"/>
              <a:t>Báo cáo đồ án tốt nghiệp</a:t>
            </a:r>
            <a:endParaRPr sz="900"/>
          </a:p>
          <a:p>
            <a:pPr indent="0" lvl="0" marL="0" rtl="0" algn="l">
              <a:spcBef>
                <a:spcPts val="0"/>
              </a:spcBef>
              <a:spcAft>
                <a:spcPts val="0"/>
              </a:spcAft>
              <a:buNone/>
            </a:pPr>
            <a:r>
              <a:rPr lang="vi" sz="1000"/>
              <a:t>SÀN GIAO DỊCH PHI TẬP TRUNG CHO TRANH ẢNH KỸ THUẬT SỐ ÁP DỤNG CÔNG NGHỆ BLOCKCHAIN</a:t>
            </a:r>
            <a:endParaRPr sz="1000"/>
          </a:p>
        </p:txBody>
      </p:sp>
      <p:sp>
        <p:nvSpPr>
          <p:cNvPr id="12" name="Google Shape;12;p2"/>
          <p:cNvSpPr txBox="1"/>
          <p:nvPr>
            <p:ph idx="1" type="subTitle"/>
          </p:nvPr>
        </p:nvSpPr>
        <p:spPr>
          <a:xfrm>
            <a:off x="495575" y="668075"/>
            <a:ext cx="4906500" cy="393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1500"/>
              <a:buNone/>
              <a:defRPr sz="15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3" name="Google Shape;13;p2"/>
          <p:cNvSpPr txBox="1"/>
          <p:nvPr>
            <p:ph type="title"/>
          </p:nvPr>
        </p:nvSpPr>
        <p:spPr>
          <a:xfrm>
            <a:off x="495575" y="1178100"/>
            <a:ext cx="8117700" cy="869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02">
  <p:cSld name="CUSTOM">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0" l="14584" r="14378" t="0"/>
          <a:stretch/>
        </p:blipFill>
        <p:spPr>
          <a:xfrm>
            <a:off x="100550" y="4663225"/>
            <a:ext cx="395020" cy="393600"/>
          </a:xfrm>
          <a:prstGeom prst="rect">
            <a:avLst/>
          </a:prstGeom>
          <a:noFill/>
          <a:ln>
            <a:noFill/>
          </a:ln>
        </p:spPr>
      </p:pic>
      <p:sp>
        <p:nvSpPr>
          <p:cNvPr id="16" name="Google Shape;16;p3"/>
          <p:cNvSpPr/>
          <p:nvPr/>
        </p:nvSpPr>
        <p:spPr>
          <a:xfrm>
            <a:off x="117600" y="113125"/>
            <a:ext cx="8908800" cy="5322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dk1"/>
              </a:buClr>
              <a:buSzPts val="2100"/>
              <a:buNone/>
              <a:defRPr b="1" sz="21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8" name="Google Shape;18;p3"/>
          <p:cNvSpPr txBox="1"/>
          <p:nvPr/>
        </p:nvSpPr>
        <p:spPr>
          <a:xfrm>
            <a:off x="495575" y="4613725"/>
            <a:ext cx="6810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900"/>
              <a:t>Báo cáo đồ án tốt nghiệp</a:t>
            </a:r>
            <a:endParaRPr sz="900"/>
          </a:p>
          <a:p>
            <a:pPr indent="0" lvl="0" marL="0" rtl="0" algn="l">
              <a:spcBef>
                <a:spcPts val="0"/>
              </a:spcBef>
              <a:spcAft>
                <a:spcPts val="0"/>
              </a:spcAft>
              <a:buNone/>
            </a:pPr>
            <a:r>
              <a:rPr lang="vi" sz="1000"/>
              <a:t>SÀN GIAO DỊCH PHI TẬP TRUNG CHO TRANH ẢNH KỸ THUẬT SỐ ÁP DỤNG CÔNG NGHỆ BLOCKCHAIN</a:t>
            </a:r>
            <a:endParaRPr sz="1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ố cục tùy chỉnh 1">
  <p:cSld name="CUSTOM_1">
    <p:spTree>
      <p:nvGrpSpPr>
        <p:cNvPr id="19" name="Shape 1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25.png"/><Relationship Id="rId11" Type="http://schemas.openxmlformats.org/officeDocument/2006/relationships/image" Target="../media/image23.png"/><Relationship Id="rId10" Type="http://schemas.openxmlformats.org/officeDocument/2006/relationships/image" Target="../media/image2.png"/><Relationship Id="rId12" Type="http://schemas.openxmlformats.org/officeDocument/2006/relationships/image" Target="../media/image26.png"/><Relationship Id="rId9"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28.png"/><Relationship Id="rId7" Type="http://schemas.openxmlformats.org/officeDocument/2006/relationships/image" Target="../media/image21.png"/><Relationship Id="rId8" Type="http://schemas.openxmlformats.org/officeDocument/2006/relationships/image" Target="../media/image22.png"/></Relationships>
</file>

<file path=ppt/slides/_rels/slide23.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30.png"/><Relationship Id="rId13" Type="http://schemas.openxmlformats.org/officeDocument/2006/relationships/image" Target="../media/image32.png"/><Relationship Id="rId12"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1.png"/><Relationship Id="rId14" Type="http://schemas.openxmlformats.org/officeDocument/2006/relationships/image" Target="../media/image20.png"/><Relationship Id="rId5" Type="http://schemas.openxmlformats.org/officeDocument/2006/relationships/image" Target="../media/image25.png"/><Relationship Id="rId6" Type="http://schemas.openxmlformats.org/officeDocument/2006/relationships/image" Target="../media/image24.png"/><Relationship Id="rId7" Type="http://schemas.openxmlformats.org/officeDocument/2006/relationships/image" Target="../media/image27.png"/><Relationship Id="rId8" Type="http://schemas.openxmlformats.org/officeDocument/2006/relationships/image" Target="../media/image2.png"/></Relationships>
</file>

<file path=ppt/slides/_rels/slide24.xml.rels><?xml version="1.0" encoding="UTF-8" standalone="yes"?><Relationships xmlns="http://schemas.openxmlformats.org/package/2006/relationships"><Relationship Id="rId11" Type="http://schemas.openxmlformats.org/officeDocument/2006/relationships/image" Target="../media/image31.png"/><Relationship Id="rId10"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2.png"/><Relationship Id="rId9"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28.png"/><Relationship Id="rId8"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5.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5.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5.png"/><Relationship Id="rId4" Type="http://schemas.openxmlformats.org/officeDocument/2006/relationships/image" Target="../media/image2.png"/><Relationship Id="rId9" Type="http://schemas.openxmlformats.org/officeDocument/2006/relationships/image" Target="../media/image36.png"/><Relationship Id="rId5" Type="http://schemas.openxmlformats.org/officeDocument/2006/relationships/image" Target="../media/image22.png"/><Relationship Id="rId6" Type="http://schemas.openxmlformats.org/officeDocument/2006/relationships/image" Target="../media/image34.png"/><Relationship Id="rId7" Type="http://schemas.openxmlformats.org/officeDocument/2006/relationships/image" Target="../media/image20.png"/><Relationship Id="rId8"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image" Target="../media/image22.png"/><Relationship Id="rId10"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4.png"/><Relationship Id="rId9" Type="http://schemas.openxmlformats.org/officeDocument/2006/relationships/image" Target="../media/image45.png"/><Relationship Id="rId5" Type="http://schemas.openxmlformats.org/officeDocument/2006/relationships/image" Target="../media/image36.png"/><Relationship Id="rId6" Type="http://schemas.openxmlformats.org/officeDocument/2006/relationships/image" Target="../media/image33.png"/><Relationship Id="rId7" Type="http://schemas.openxmlformats.org/officeDocument/2006/relationships/image" Target="../media/image20.png"/><Relationship Id="rId8"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4.png"/><Relationship Id="rId9" Type="http://schemas.openxmlformats.org/officeDocument/2006/relationships/image" Target="../media/image22.png"/><Relationship Id="rId5" Type="http://schemas.openxmlformats.org/officeDocument/2006/relationships/image" Target="../media/image36.png"/><Relationship Id="rId6" Type="http://schemas.openxmlformats.org/officeDocument/2006/relationships/image" Target="../media/image33.png"/><Relationship Id="rId7" Type="http://schemas.openxmlformats.org/officeDocument/2006/relationships/image" Target="../media/image20.png"/><Relationship Id="rId8"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35.png"/><Relationship Id="rId5" Type="http://schemas.openxmlformats.org/officeDocument/2006/relationships/image" Target="../media/image33.png"/><Relationship Id="rId6" Type="http://schemas.openxmlformats.org/officeDocument/2006/relationships/image" Target="../media/image39.png"/><Relationship Id="rId7" Type="http://schemas.openxmlformats.org/officeDocument/2006/relationships/image" Target="../media/image37.png"/><Relationship Id="rId8" Type="http://schemas.openxmlformats.org/officeDocument/2006/relationships/image" Target="../media/image40.png"/></Relationships>
</file>

<file path=ppt/slides/_rels/slide34.xml.rels><?xml version="1.0" encoding="UTF-8" standalone="yes"?><Relationships xmlns="http://schemas.openxmlformats.org/package/2006/relationships"><Relationship Id="rId11" Type="http://schemas.openxmlformats.org/officeDocument/2006/relationships/image" Target="../media/image48.png"/><Relationship Id="rId10" Type="http://schemas.openxmlformats.org/officeDocument/2006/relationships/image" Target="../media/image49.png"/><Relationship Id="rId13" Type="http://schemas.openxmlformats.org/officeDocument/2006/relationships/image" Target="../media/image55.png"/><Relationship Id="rId12" Type="http://schemas.openxmlformats.org/officeDocument/2006/relationships/image" Target="../media/image53.png"/><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6.png"/><Relationship Id="rId4" Type="http://schemas.openxmlformats.org/officeDocument/2006/relationships/image" Target="../media/image38.png"/><Relationship Id="rId9" Type="http://schemas.openxmlformats.org/officeDocument/2006/relationships/image" Target="../media/image50.png"/><Relationship Id="rId5" Type="http://schemas.openxmlformats.org/officeDocument/2006/relationships/image" Target="../media/image47.png"/><Relationship Id="rId6" Type="http://schemas.openxmlformats.org/officeDocument/2006/relationships/image" Target="../media/image44.png"/><Relationship Id="rId7" Type="http://schemas.openxmlformats.org/officeDocument/2006/relationships/image" Target="../media/image43.png"/><Relationship Id="rId8"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0"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31.png"/><Relationship Id="rId5" Type="http://schemas.openxmlformats.org/officeDocument/2006/relationships/image" Target="../media/image19.png"/><Relationship Id="rId6" Type="http://schemas.openxmlformats.org/officeDocument/2006/relationships/image" Target="../media/image12.png"/><Relationship Id="rId7" Type="http://schemas.openxmlformats.org/officeDocument/2006/relationships/image" Target="../media/image2.png"/><Relationship Id="rId8"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5"/>
          <p:cNvSpPr txBox="1"/>
          <p:nvPr>
            <p:ph idx="1" type="subTitle"/>
          </p:nvPr>
        </p:nvSpPr>
        <p:spPr>
          <a:xfrm>
            <a:off x="495575" y="668075"/>
            <a:ext cx="4906500" cy="393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vi"/>
              <a:t>Báo cáo đồ án tốt nghiệp</a:t>
            </a:r>
            <a:endParaRPr/>
          </a:p>
        </p:txBody>
      </p:sp>
      <p:sp>
        <p:nvSpPr>
          <p:cNvPr id="25" name="Google Shape;25;p5"/>
          <p:cNvSpPr txBox="1"/>
          <p:nvPr>
            <p:ph type="title"/>
          </p:nvPr>
        </p:nvSpPr>
        <p:spPr>
          <a:xfrm>
            <a:off x="495575" y="1178100"/>
            <a:ext cx="8117700" cy="15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2500"/>
              <a:t>SÀN GIAO DỊCH PHI TẬP TRUNG</a:t>
            </a:r>
            <a:endParaRPr b="1" sz="2500"/>
          </a:p>
          <a:p>
            <a:pPr indent="0" lvl="0" marL="0" rtl="0" algn="l">
              <a:spcBef>
                <a:spcPts val="0"/>
              </a:spcBef>
              <a:spcAft>
                <a:spcPts val="0"/>
              </a:spcAft>
              <a:buNone/>
            </a:pPr>
            <a:r>
              <a:rPr b="1" lang="vi" sz="2500"/>
              <a:t>CHO TRANH ẢNH KỸ THUẬT SỐ</a:t>
            </a:r>
            <a:endParaRPr b="1" sz="2500"/>
          </a:p>
          <a:p>
            <a:pPr indent="0" lvl="0" marL="0" rtl="0" algn="l">
              <a:spcBef>
                <a:spcPts val="0"/>
              </a:spcBef>
              <a:spcAft>
                <a:spcPts val="0"/>
              </a:spcAft>
              <a:buNone/>
            </a:pPr>
            <a:r>
              <a:rPr b="1" lang="vi" sz="2500"/>
              <a:t>ÁP DỤNG CÔNG NGHỆ BLOCKCHAIN</a:t>
            </a:r>
            <a:endParaRPr b="1" sz="2500"/>
          </a:p>
        </p:txBody>
      </p:sp>
      <p:sp>
        <p:nvSpPr>
          <p:cNvPr id="26" name="Google Shape;26;p5"/>
          <p:cNvSpPr txBox="1"/>
          <p:nvPr/>
        </p:nvSpPr>
        <p:spPr>
          <a:xfrm>
            <a:off x="495575" y="2905850"/>
            <a:ext cx="23016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vi" u="sng"/>
              <a:t>Giảng viên hướng dẫn:</a:t>
            </a:r>
            <a:endParaRPr i="1" u="sng"/>
          </a:p>
          <a:p>
            <a:pPr indent="0" lvl="0" marL="0" rtl="0" algn="l">
              <a:lnSpc>
                <a:spcPct val="150000"/>
              </a:lnSpc>
              <a:spcBef>
                <a:spcPts val="0"/>
              </a:spcBef>
              <a:spcAft>
                <a:spcPts val="0"/>
              </a:spcAft>
              <a:buNone/>
            </a:pPr>
            <a:r>
              <a:rPr lang="vi"/>
              <a:t>Cô </a:t>
            </a:r>
            <a:r>
              <a:rPr b="1" lang="vi"/>
              <a:t>Trần Thị Dung</a:t>
            </a:r>
            <a:endParaRPr b="1"/>
          </a:p>
        </p:txBody>
      </p:sp>
      <p:sp>
        <p:nvSpPr>
          <p:cNvPr id="27" name="Google Shape;27;p5"/>
          <p:cNvSpPr txBox="1"/>
          <p:nvPr/>
        </p:nvSpPr>
        <p:spPr>
          <a:xfrm>
            <a:off x="3041025" y="2905850"/>
            <a:ext cx="44178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vi" u="sng"/>
              <a:t>Sinh viên thực hiện</a:t>
            </a:r>
            <a:r>
              <a:rPr i="1" lang="vi" u="sng"/>
              <a:t>:</a:t>
            </a:r>
            <a:endParaRPr i="1" u="sng"/>
          </a:p>
          <a:p>
            <a:pPr indent="0" lvl="0" marL="0" rtl="0" algn="l">
              <a:lnSpc>
                <a:spcPct val="150000"/>
              </a:lnSpc>
              <a:spcBef>
                <a:spcPts val="0"/>
              </a:spcBef>
              <a:spcAft>
                <a:spcPts val="0"/>
              </a:spcAft>
              <a:buNone/>
            </a:pPr>
            <a:r>
              <a:rPr b="1" lang="vi"/>
              <a:t>Hồ Nguyễn Thanh Phong </a:t>
            </a:r>
            <a:r>
              <a:rPr lang="vi"/>
              <a:t>- 5951070174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Sàn giao dịch phi tập trung</a:t>
            </a:r>
            <a:endParaRPr/>
          </a:p>
        </p:txBody>
      </p:sp>
      <p:sp>
        <p:nvSpPr>
          <p:cNvPr id="113" name="Google Shape;113;p14"/>
          <p:cNvSpPr txBox="1"/>
          <p:nvPr/>
        </p:nvSpPr>
        <p:spPr>
          <a:xfrm>
            <a:off x="708200" y="851300"/>
            <a:ext cx="7890600" cy="136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i="1" lang="vi"/>
              <a:t>Sàn giao dịch phi tập trung</a:t>
            </a:r>
            <a:r>
              <a:rPr lang="vi"/>
              <a:t> là nơi các giao dịch điện tử diễn ra ngang hàng (P2P) giữa người dùng với nhau trên môi trường Internet mà không thông qua bất kỳ tổ chức trung gian nào. Không ai giữ tiền của bạn và bạn không cần phải tin tưởng và sàn giao dịch như khi sử dụng </a:t>
            </a:r>
            <a:r>
              <a:rPr b="1" i="1" lang="vi"/>
              <a:t>sàn giao dịch tập trung.</a:t>
            </a:r>
            <a:endParaRPr b="1" i="1"/>
          </a:p>
        </p:txBody>
      </p:sp>
      <p:graphicFrame>
        <p:nvGraphicFramePr>
          <p:cNvPr id="114" name="Google Shape;114;p14"/>
          <p:cNvGraphicFramePr/>
          <p:nvPr/>
        </p:nvGraphicFramePr>
        <p:xfrm>
          <a:off x="708200" y="2420425"/>
          <a:ext cx="3000000" cy="3000000"/>
        </p:xfrm>
        <a:graphic>
          <a:graphicData uri="http://schemas.openxmlformats.org/drawingml/2006/table">
            <a:tbl>
              <a:tblPr>
                <a:noFill/>
                <a:tableStyleId>{CD9DBB08-E3B3-4030-8C7E-648897D6601D}</a:tableStyleId>
              </a:tblPr>
              <a:tblGrid>
                <a:gridCol w="1364000"/>
                <a:gridCol w="3231100"/>
                <a:gridCol w="3295500"/>
              </a:tblGrid>
              <a:tr h="324675">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vi" sz="1100"/>
                        <a:t>Sàn giao dịch tập trung</a:t>
                      </a:r>
                      <a:endParaRPr sz="1100"/>
                    </a:p>
                  </a:txBody>
                  <a:tcPr marT="91425" marB="91425" marR="91425" marL="91425"/>
                </a:tc>
                <a:tc>
                  <a:txBody>
                    <a:bodyPr/>
                    <a:lstStyle/>
                    <a:p>
                      <a:pPr indent="0" lvl="0" marL="0" rtl="0" algn="l">
                        <a:spcBef>
                          <a:spcPts val="0"/>
                        </a:spcBef>
                        <a:spcAft>
                          <a:spcPts val="0"/>
                        </a:spcAft>
                        <a:buNone/>
                      </a:pPr>
                      <a:r>
                        <a:rPr lang="vi" sz="1100"/>
                        <a:t>Sàn giao dịch phi tập trung</a:t>
                      </a:r>
                      <a:endParaRPr sz="1100"/>
                    </a:p>
                  </a:txBody>
                  <a:tcPr marT="91425" marB="91425" marR="91425" marL="91425"/>
                </a:tc>
              </a:tr>
              <a:tr h="381000">
                <a:tc>
                  <a:txBody>
                    <a:bodyPr/>
                    <a:lstStyle/>
                    <a:p>
                      <a:pPr indent="0" lvl="0" marL="0" rtl="0" algn="l">
                        <a:spcBef>
                          <a:spcPts val="0"/>
                        </a:spcBef>
                        <a:spcAft>
                          <a:spcPts val="0"/>
                        </a:spcAft>
                        <a:buNone/>
                      </a:pPr>
                      <a:r>
                        <a:rPr lang="vi" sz="1100"/>
                        <a:t>Độ bảo mật và an toàn</a:t>
                      </a:r>
                      <a:endParaRPr sz="1100"/>
                    </a:p>
                  </a:txBody>
                  <a:tcPr marT="91425" marB="91425" marR="91425" marL="91425"/>
                </a:tc>
                <a:tc>
                  <a:txBody>
                    <a:bodyPr/>
                    <a:lstStyle/>
                    <a:p>
                      <a:pPr indent="0" lvl="0" marL="0" rtl="0" algn="l">
                        <a:spcBef>
                          <a:spcPts val="0"/>
                        </a:spcBef>
                        <a:spcAft>
                          <a:spcPts val="0"/>
                        </a:spcAft>
                        <a:buNone/>
                      </a:pPr>
                      <a:r>
                        <a:rPr lang="vi" sz="1100"/>
                        <a:t>Sàn giữ tài sản của bạn, khi bị hack, bạn vẫn có thể mất trắng tài sản.</a:t>
                      </a:r>
                      <a:endParaRPr sz="1100"/>
                    </a:p>
                  </a:txBody>
                  <a:tcPr marT="91425" marB="91425" marR="91425" marL="91425"/>
                </a:tc>
                <a:tc>
                  <a:txBody>
                    <a:bodyPr/>
                    <a:lstStyle/>
                    <a:p>
                      <a:pPr indent="0" lvl="0" marL="0" rtl="0" algn="l">
                        <a:spcBef>
                          <a:spcPts val="0"/>
                        </a:spcBef>
                        <a:spcAft>
                          <a:spcPts val="0"/>
                        </a:spcAft>
                        <a:buNone/>
                      </a:pPr>
                      <a:r>
                        <a:rPr lang="vi" sz="1100"/>
                        <a:t>Sàn giải quyết giao dịch trên mạng ngang hàng, việc bị hack là bất khả thi.</a:t>
                      </a:r>
                      <a:endParaRPr sz="1100"/>
                    </a:p>
                  </a:txBody>
                  <a:tcPr marT="91425" marB="91425" marR="91425" marL="91425"/>
                </a:tc>
              </a:tr>
              <a:tr h="381000">
                <a:tc>
                  <a:txBody>
                    <a:bodyPr/>
                    <a:lstStyle/>
                    <a:p>
                      <a:pPr indent="0" lvl="0" marL="0" rtl="0" algn="l">
                        <a:spcBef>
                          <a:spcPts val="0"/>
                        </a:spcBef>
                        <a:spcAft>
                          <a:spcPts val="0"/>
                        </a:spcAft>
                        <a:buNone/>
                      </a:pPr>
                      <a:r>
                        <a:rPr lang="vi" sz="1100"/>
                        <a:t>Tính lưu ký</a:t>
                      </a:r>
                      <a:endParaRPr sz="1100"/>
                    </a:p>
                  </a:txBody>
                  <a:tcPr marT="91425" marB="91425" marR="91425" marL="91425"/>
                </a:tc>
                <a:tc>
                  <a:txBody>
                    <a:bodyPr/>
                    <a:lstStyle/>
                    <a:p>
                      <a:pPr indent="0" lvl="0" marL="0" rtl="0" algn="l">
                        <a:spcBef>
                          <a:spcPts val="0"/>
                        </a:spcBef>
                        <a:spcAft>
                          <a:spcPts val="0"/>
                        </a:spcAft>
                        <a:buNone/>
                      </a:pPr>
                      <a:r>
                        <a:rPr lang="vi" sz="1100"/>
                        <a:t>Giao dịch và tài sản do sàn kiểm soát.</a:t>
                      </a:r>
                      <a:endParaRPr sz="1100"/>
                    </a:p>
                  </a:txBody>
                  <a:tcPr marT="91425" marB="91425" marR="91425" marL="91425"/>
                </a:tc>
                <a:tc>
                  <a:txBody>
                    <a:bodyPr/>
                    <a:lstStyle/>
                    <a:p>
                      <a:pPr indent="0" lvl="0" marL="0" rtl="0" algn="l">
                        <a:spcBef>
                          <a:spcPts val="0"/>
                        </a:spcBef>
                        <a:spcAft>
                          <a:spcPts val="0"/>
                        </a:spcAft>
                        <a:buNone/>
                      </a:pPr>
                      <a:r>
                        <a:rPr lang="vi" sz="1100"/>
                        <a:t>Bạn toàn quyền quản lý tài sản của mình.</a:t>
                      </a:r>
                      <a:endParaRPr sz="1100"/>
                    </a:p>
                  </a:txBody>
                  <a:tcPr marT="91425" marB="91425" marR="91425" marL="91425"/>
                </a:tc>
              </a:tr>
              <a:tr h="381000">
                <a:tc>
                  <a:txBody>
                    <a:bodyPr/>
                    <a:lstStyle/>
                    <a:p>
                      <a:pPr indent="0" lvl="0" marL="0" rtl="0" algn="l">
                        <a:spcBef>
                          <a:spcPts val="0"/>
                        </a:spcBef>
                        <a:spcAft>
                          <a:spcPts val="0"/>
                        </a:spcAft>
                        <a:buNone/>
                      </a:pPr>
                      <a:r>
                        <a:rPr lang="vi" sz="1100"/>
                        <a:t>Tính xác thực</a:t>
                      </a:r>
                      <a:endParaRPr sz="1100"/>
                    </a:p>
                  </a:txBody>
                  <a:tcPr marT="91425" marB="91425" marR="91425" marL="91425"/>
                </a:tc>
                <a:tc>
                  <a:txBody>
                    <a:bodyPr/>
                    <a:lstStyle/>
                    <a:p>
                      <a:pPr indent="0" lvl="0" marL="0" rtl="0" algn="l">
                        <a:spcBef>
                          <a:spcPts val="0"/>
                        </a:spcBef>
                        <a:spcAft>
                          <a:spcPts val="0"/>
                        </a:spcAft>
                        <a:buNone/>
                      </a:pPr>
                      <a:r>
                        <a:rPr lang="vi" sz="1100"/>
                        <a:t>Sàn có khả năng thao túng và sử dụng tài sản của bạn.</a:t>
                      </a:r>
                      <a:endParaRPr sz="1100"/>
                    </a:p>
                  </a:txBody>
                  <a:tcPr marT="91425" marB="91425" marR="91425" marL="91425"/>
                </a:tc>
                <a:tc>
                  <a:txBody>
                    <a:bodyPr/>
                    <a:lstStyle/>
                    <a:p>
                      <a:pPr indent="0" lvl="0" marL="0" rtl="0" algn="l">
                        <a:spcBef>
                          <a:spcPts val="0"/>
                        </a:spcBef>
                        <a:spcAft>
                          <a:spcPts val="0"/>
                        </a:spcAft>
                        <a:buNone/>
                      </a:pPr>
                      <a:r>
                        <a:rPr lang="vi" sz="1100"/>
                        <a:t>Minh bạch và công bằng đối với tài sản của người dùng.</a:t>
                      </a:r>
                      <a:endParaRPr sz="11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Công nghệ Blockchain</a:t>
            </a:r>
            <a:endParaRPr/>
          </a:p>
        </p:txBody>
      </p:sp>
      <p:sp>
        <p:nvSpPr>
          <p:cNvPr id="120" name="Google Shape;120;p15"/>
          <p:cNvSpPr txBox="1"/>
          <p:nvPr/>
        </p:nvSpPr>
        <p:spPr>
          <a:xfrm>
            <a:off x="708200" y="851300"/>
            <a:ext cx="7890600" cy="400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i="1" lang="vi"/>
              <a:t>Các đặc tính nổi bật của công nghệ Blockchain</a:t>
            </a:r>
            <a:endParaRPr/>
          </a:p>
        </p:txBody>
      </p:sp>
      <p:pic>
        <p:nvPicPr>
          <p:cNvPr id="121" name="Google Shape;121;p15"/>
          <p:cNvPicPr preferRelativeResize="0"/>
          <p:nvPr/>
        </p:nvPicPr>
        <p:blipFill>
          <a:blip r:embed="rId3">
            <a:alphaModFix/>
          </a:blip>
          <a:stretch>
            <a:fillRect/>
          </a:stretch>
        </p:blipFill>
        <p:spPr>
          <a:xfrm>
            <a:off x="2122125" y="1725666"/>
            <a:ext cx="532200" cy="532193"/>
          </a:xfrm>
          <a:prstGeom prst="rect">
            <a:avLst/>
          </a:prstGeom>
          <a:noFill/>
          <a:ln>
            <a:noFill/>
          </a:ln>
        </p:spPr>
      </p:pic>
      <p:sp>
        <p:nvSpPr>
          <p:cNvPr id="122" name="Google Shape;122;p15"/>
          <p:cNvSpPr txBox="1"/>
          <p:nvPr/>
        </p:nvSpPr>
        <p:spPr>
          <a:xfrm>
            <a:off x="1540500" y="2257850"/>
            <a:ext cx="180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a:t>Tốc độ xử lý nhanh</a:t>
            </a:r>
            <a:endParaRPr/>
          </a:p>
        </p:txBody>
      </p:sp>
      <p:pic>
        <p:nvPicPr>
          <p:cNvPr id="123" name="Google Shape;123;p15"/>
          <p:cNvPicPr preferRelativeResize="0"/>
          <p:nvPr/>
        </p:nvPicPr>
        <p:blipFill>
          <a:blip r:embed="rId4">
            <a:alphaModFix/>
          </a:blip>
          <a:stretch>
            <a:fillRect/>
          </a:stretch>
        </p:blipFill>
        <p:spPr>
          <a:xfrm>
            <a:off x="6171125" y="1725663"/>
            <a:ext cx="532200" cy="532200"/>
          </a:xfrm>
          <a:prstGeom prst="rect">
            <a:avLst/>
          </a:prstGeom>
          <a:noFill/>
          <a:ln>
            <a:noFill/>
          </a:ln>
        </p:spPr>
      </p:pic>
      <p:sp>
        <p:nvSpPr>
          <p:cNvPr id="124" name="Google Shape;124;p15"/>
          <p:cNvSpPr txBox="1"/>
          <p:nvPr/>
        </p:nvSpPr>
        <p:spPr>
          <a:xfrm>
            <a:off x="5477550" y="2257850"/>
            <a:ext cx="191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a:t>Khả năng lưu trữ lớn</a:t>
            </a:r>
            <a:endParaRPr/>
          </a:p>
        </p:txBody>
      </p:sp>
      <p:pic>
        <p:nvPicPr>
          <p:cNvPr id="125" name="Google Shape;125;p15"/>
          <p:cNvPicPr preferRelativeResize="0"/>
          <p:nvPr/>
        </p:nvPicPr>
        <p:blipFill>
          <a:blip r:embed="rId5">
            <a:alphaModFix/>
          </a:blip>
          <a:stretch>
            <a:fillRect/>
          </a:stretch>
        </p:blipFill>
        <p:spPr>
          <a:xfrm>
            <a:off x="2122125" y="3110925"/>
            <a:ext cx="532200" cy="532200"/>
          </a:xfrm>
          <a:prstGeom prst="rect">
            <a:avLst/>
          </a:prstGeom>
          <a:noFill/>
          <a:ln>
            <a:noFill/>
          </a:ln>
        </p:spPr>
      </p:pic>
      <p:sp>
        <p:nvSpPr>
          <p:cNvPr id="126" name="Google Shape;126;p15"/>
          <p:cNvSpPr txBox="1"/>
          <p:nvPr/>
        </p:nvSpPr>
        <p:spPr>
          <a:xfrm>
            <a:off x="1483275" y="3643125"/>
            <a:ext cx="180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a:t>Độ bảo mật cao</a:t>
            </a:r>
            <a:endParaRPr/>
          </a:p>
        </p:txBody>
      </p:sp>
      <p:pic>
        <p:nvPicPr>
          <p:cNvPr id="127" name="Google Shape;127;p15"/>
          <p:cNvPicPr preferRelativeResize="0"/>
          <p:nvPr/>
        </p:nvPicPr>
        <p:blipFill>
          <a:blip r:embed="rId6">
            <a:alphaModFix/>
          </a:blip>
          <a:stretch>
            <a:fillRect/>
          </a:stretch>
        </p:blipFill>
        <p:spPr>
          <a:xfrm>
            <a:off x="6171150" y="3110925"/>
            <a:ext cx="532200" cy="532200"/>
          </a:xfrm>
          <a:prstGeom prst="rect">
            <a:avLst/>
          </a:prstGeom>
          <a:noFill/>
          <a:ln>
            <a:noFill/>
          </a:ln>
        </p:spPr>
      </p:pic>
      <p:sp>
        <p:nvSpPr>
          <p:cNvPr id="128" name="Google Shape;128;p15"/>
          <p:cNvSpPr txBox="1"/>
          <p:nvPr/>
        </p:nvSpPr>
        <p:spPr>
          <a:xfrm>
            <a:off x="5477550" y="3643125"/>
            <a:ext cx="191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a:t>Tính minh bạch cao</a:t>
            </a:r>
            <a:endParaRPr/>
          </a:p>
        </p:txBody>
      </p:sp>
      <p:pic>
        <p:nvPicPr>
          <p:cNvPr id="129" name="Google Shape;129;p15"/>
          <p:cNvPicPr preferRelativeResize="0"/>
          <p:nvPr/>
        </p:nvPicPr>
        <p:blipFill>
          <a:blip r:embed="rId7">
            <a:alphaModFix/>
          </a:blip>
          <a:stretch>
            <a:fillRect/>
          </a:stretch>
        </p:blipFill>
        <p:spPr>
          <a:xfrm>
            <a:off x="3748838" y="2183738"/>
            <a:ext cx="1273050" cy="1273050"/>
          </a:xfrm>
          <a:prstGeom prst="rect">
            <a:avLst/>
          </a:prstGeom>
          <a:noFill/>
          <a:ln>
            <a:noFill/>
          </a:ln>
        </p:spPr>
      </p:pic>
      <p:sp>
        <p:nvSpPr>
          <p:cNvPr id="130" name="Google Shape;130;p15"/>
          <p:cNvSpPr txBox="1"/>
          <p:nvPr/>
        </p:nvSpPr>
        <p:spPr>
          <a:xfrm>
            <a:off x="3680813" y="2620163"/>
            <a:ext cx="1409100" cy="400200"/>
          </a:xfrm>
          <a:prstGeom prst="rect">
            <a:avLst/>
          </a:prstGeom>
          <a:solidFill>
            <a:srgbClr val="4A86E8">
              <a:alpha val="47750"/>
            </a:srgbClr>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a:solidFill>
                  <a:schemeClr val="lt1"/>
                </a:solidFill>
              </a:rPr>
              <a:t>BLOCKCHAIN</a:t>
            </a:r>
            <a:endParaRPr b="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547975" y="2137200"/>
            <a:ext cx="8117700" cy="86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vi"/>
              <a:t>3.	KIẾN THỨC NỀN TẢNG</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idx="1" type="subTitle"/>
          </p:nvPr>
        </p:nvSpPr>
        <p:spPr>
          <a:xfrm>
            <a:off x="117600" y="127250"/>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Kiến thức nền tảng</a:t>
            </a:r>
            <a:endParaRPr/>
          </a:p>
        </p:txBody>
      </p:sp>
      <p:sp>
        <p:nvSpPr>
          <p:cNvPr id="141" name="Google Shape;141;p17"/>
          <p:cNvSpPr txBox="1"/>
          <p:nvPr/>
        </p:nvSpPr>
        <p:spPr>
          <a:xfrm>
            <a:off x="505200" y="1022525"/>
            <a:ext cx="8133600" cy="1262100"/>
          </a:xfrm>
          <a:prstGeom prst="rect">
            <a:avLst/>
          </a:prstGeom>
          <a:noFill/>
          <a:ln>
            <a:noFill/>
          </a:ln>
        </p:spPr>
        <p:txBody>
          <a:bodyPr anchorCtr="0" anchor="t" bIns="91425" lIns="91425" spcFirstLastPara="1" rIns="91425" wrap="square" tIns="91425">
            <a:spAutoFit/>
          </a:bodyPr>
          <a:lstStyle/>
          <a:p>
            <a:pPr indent="-317500" lvl="0" marL="457200" rtl="0" algn="just">
              <a:lnSpc>
                <a:spcPct val="200000"/>
              </a:lnSpc>
              <a:spcBef>
                <a:spcPts val="0"/>
              </a:spcBef>
              <a:spcAft>
                <a:spcPts val="0"/>
              </a:spcAft>
              <a:buSzPts val="1400"/>
              <a:buChar char="-"/>
            </a:pPr>
            <a:r>
              <a:rPr b="1" lang="vi"/>
              <a:t>Blockchain </a:t>
            </a:r>
            <a:r>
              <a:rPr lang="vi"/>
              <a:t>là một giao thức mật mã an toàn để tạo ra một </a:t>
            </a:r>
            <a:r>
              <a:rPr lang="vi" u="sng"/>
              <a:t>cấu trúc dữ liệu kỹ thuật số bất biến</a:t>
            </a:r>
            <a:r>
              <a:rPr lang="vi"/>
              <a:t>, được sử dụng để theo dõi các giao dịch tài sản giữa các người dùng trong một mạng ngang hàng công khai hoặc riêng tư.</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idx="1" type="subTitle"/>
          </p:nvPr>
        </p:nvSpPr>
        <p:spPr>
          <a:xfrm>
            <a:off x="117600" y="14222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Kiến thức nền tảng</a:t>
            </a:r>
            <a:endParaRPr/>
          </a:p>
        </p:txBody>
      </p:sp>
      <p:sp>
        <p:nvSpPr>
          <p:cNvPr id="147" name="Google Shape;147;p18"/>
          <p:cNvSpPr txBox="1"/>
          <p:nvPr/>
        </p:nvSpPr>
        <p:spPr>
          <a:xfrm>
            <a:off x="505200" y="1022525"/>
            <a:ext cx="8133600" cy="1693200"/>
          </a:xfrm>
          <a:prstGeom prst="rect">
            <a:avLst/>
          </a:prstGeom>
          <a:noFill/>
          <a:ln>
            <a:noFill/>
          </a:ln>
        </p:spPr>
        <p:txBody>
          <a:bodyPr anchorCtr="0" anchor="t" bIns="91425" lIns="91425" spcFirstLastPara="1" rIns="91425" wrap="square" tIns="91425">
            <a:spAutoFit/>
          </a:bodyPr>
          <a:lstStyle/>
          <a:p>
            <a:pPr indent="-317500" lvl="0" marL="457200" rtl="0" algn="just">
              <a:lnSpc>
                <a:spcPct val="200000"/>
              </a:lnSpc>
              <a:spcBef>
                <a:spcPts val="0"/>
              </a:spcBef>
              <a:spcAft>
                <a:spcPts val="0"/>
              </a:spcAft>
              <a:buClr>
                <a:srgbClr val="222222"/>
              </a:buClr>
              <a:buSzPts val="1400"/>
              <a:buFont typeface="Roboto"/>
              <a:buChar char="-"/>
            </a:pPr>
            <a:r>
              <a:rPr b="1" lang="vi">
                <a:solidFill>
                  <a:srgbClr val="222222"/>
                </a:solidFill>
                <a:highlight>
                  <a:srgbClr val="FFFFFF"/>
                </a:highlight>
                <a:latin typeface="Roboto"/>
                <a:ea typeface="Roboto"/>
                <a:cs typeface="Roboto"/>
                <a:sym typeface="Roboto"/>
              </a:rPr>
              <a:t>NFT </a:t>
            </a:r>
            <a:r>
              <a:rPr lang="vi">
                <a:solidFill>
                  <a:srgbClr val="222222"/>
                </a:solidFill>
                <a:highlight>
                  <a:srgbClr val="FFFFFF"/>
                </a:highlight>
                <a:latin typeface="Roboto"/>
                <a:ea typeface="Roboto"/>
                <a:cs typeface="Roboto"/>
                <a:sym typeface="Roboto"/>
              </a:rPr>
              <a:t>là viết tắt cho</a:t>
            </a:r>
            <a:r>
              <a:rPr b="1" i="1" lang="vi">
                <a:solidFill>
                  <a:srgbClr val="222222"/>
                </a:solidFill>
                <a:highlight>
                  <a:srgbClr val="FFFFFF"/>
                </a:highlight>
                <a:latin typeface="Roboto"/>
                <a:ea typeface="Roboto"/>
                <a:cs typeface="Roboto"/>
                <a:sym typeface="Roboto"/>
              </a:rPr>
              <a:t> Non-fungible token</a:t>
            </a:r>
            <a:r>
              <a:rPr lang="vi">
                <a:solidFill>
                  <a:srgbClr val="222222"/>
                </a:solidFill>
                <a:highlight>
                  <a:srgbClr val="FFFFFF"/>
                </a:highlight>
                <a:latin typeface="Roboto"/>
                <a:ea typeface="Roboto"/>
                <a:cs typeface="Roboto"/>
                <a:sym typeface="Roboto"/>
              </a:rPr>
              <a:t> (tài sản không thể thay thế), là một đơn vị dữ liệu kỹ thuật số </a:t>
            </a:r>
            <a:r>
              <a:rPr b="1" lang="vi">
                <a:solidFill>
                  <a:srgbClr val="222222"/>
                </a:solidFill>
                <a:highlight>
                  <a:srgbClr val="FFFFFF"/>
                </a:highlight>
                <a:latin typeface="Roboto"/>
                <a:ea typeface="Roboto"/>
                <a:cs typeface="Roboto"/>
                <a:sym typeface="Roboto"/>
              </a:rPr>
              <a:t>Blockchain</a:t>
            </a:r>
            <a:r>
              <a:rPr lang="vi">
                <a:solidFill>
                  <a:srgbClr val="222222"/>
                </a:solidFill>
                <a:highlight>
                  <a:srgbClr val="FFFFFF"/>
                </a:highlight>
                <a:latin typeface="Roboto"/>
                <a:ea typeface="Roboto"/>
                <a:cs typeface="Roboto"/>
                <a:sym typeface="Roboto"/>
              </a:rPr>
              <a:t>. Nói một cách dễ hiểu, nó là một loại </a:t>
            </a:r>
            <a:r>
              <a:rPr lang="vi" u="sng">
                <a:solidFill>
                  <a:srgbClr val="222222"/>
                </a:solidFill>
                <a:highlight>
                  <a:srgbClr val="FFFFFF"/>
                </a:highlight>
                <a:latin typeface="Roboto"/>
                <a:ea typeface="Roboto"/>
                <a:cs typeface="Roboto"/>
                <a:sym typeface="Roboto"/>
              </a:rPr>
              <a:t>tài sản số</a:t>
            </a:r>
            <a:r>
              <a:rPr lang="vi">
                <a:solidFill>
                  <a:srgbClr val="222222"/>
                </a:solidFill>
                <a:highlight>
                  <a:srgbClr val="FFFFFF"/>
                </a:highlight>
                <a:latin typeface="Roboto"/>
                <a:ea typeface="Roboto"/>
                <a:cs typeface="Roboto"/>
                <a:sym typeface="Roboto"/>
              </a:rPr>
              <a:t> hiện diện trên một </a:t>
            </a:r>
            <a:r>
              <a:rPr b="1" lang="vi">
                <a:solidFill>
                  <a:srgbClr val="222222"/>
                </a:solidFill>
                <a:highlight>
                  <a:srgbClr val="FFFFFF"/>
                </a:highlight>
                <a:latin typeface="Roboto"/>
                <a:ea typeface="Roboto"/>
                <a:cs typeface="Roboto"/>
                <a:sym typeface="Roboto"/>
              </a:rPr>
              <a:t>Blockchain</a:t>
            </a:r>
            <a:r>
              <a:rPr lang="vi">
                <a:solidFill>
                  <a:srgbClr val="222222"/>
                </a:solidFill>
                <a:highlight>
                  <a:srgbClr val="FFFFFF"/>
                </a:highlight>
                <a:latin typeface="Roboto"/>
                <a:ea typeface="Roboto"/>
                <a:cs typeface="Roboto"/>
                <a:sym typeface="Roboto"/>
              </a:rPr>
              <a:t>. </a:t>
            </a:r>
            <a:r>
              <a:rPr b="1" lang="vi">
                <a:solidFill>
                  <a:srgbClr val="222222"/>
                </a:solidFill>
                <a:highlight>
                  <a:srgbClr val="FFFFFF"/>
                </a:highlight>
                <a:latin typeface="Roboto"/>
                <a:ea typeface="Roboto"/>
                <a:cs typeface="Roboto"/>
                <a:sym typeface="Roboto"/>
              </a:rPr>
              <a:t>Blockchain </a:t>
            </a:r>
            <a:r>
              <a:rPr lang="vi">
                <a:solidFill>
                  <a:srgbClr val="222222"/>
                </a:solidFill>
                <a:highlight>
                  <a:srgbClr val="FFFFFF"/>
                </a:highlight>
                <a:latin typeface="Roboto"/>
                <a:ea typeface="Roboto"/>
                <a:cs typeface="Roboto"/>
                <a:sym typeface="Roboto"/>
              </a:rPr>
              <a:t>này có nhiệm vụ như một sổ cái đảm bảo tính xác thực của tài sản lẫn chủ sở hữu.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Kiến thức nền tảng</a:t>
            </a:r>
            <a:endParaRPr/>
          </a:p>
        </p:txBody>
      </p:sp>
      <p:sp>
        <p:nvSpPr>
          <p:cNvPr id="153" name="Google Shape;153;p19"/>
          <p:cNvSpPr txBox="1"/>
          <p:nvPr/>
        </p:nvSpPr>
        <p:spPr>
          <a:xfrm>
            <a:off x="505200" y="1022525"/>
            <a:ext cx="8133600" cy="1693200"/>
          </a:xfrm>
          <a:prstGeom prst="rect">
            <a:avLst/>
          </a:prstGeom>
          <a:noFill/>
          <a:ln>
            <a:noFill/>
          </a:ln>
        </p:spPr>
        <p:txBody>
          <a:bodyPr anchorCtr="0" anchor="t" bIns="91425" lIns="91425" spcFirstLastPara="1" rIns="91425" wrap="square" tIns="91425">
            <a:spAutoFit/>
          </a:bodyPr>
          <a:lstStyle/>
          <a:p>
            <a:pPr indent="-317500" lvl="0" marL="457200" rtl="0" algn="just">
              <a:lnSpc>
                <a:spcPct val="200000"/>
              </a:lnSpc>
              <a:spcBef>
                <a:spcPts val="0"/>
              </a:spcBef>
              <a:spcAft>
                <a:spcPts val="0"/>
              </a:spcAft>
              <a:buClr>
                <a:srgbClr val="222222"/>
              </a:buClr>
              <a:buSzPts val="1400"/>
              <a:buFont typeface="Roboto"/>
              <a:buChar char="-"/>
            </a:pPr>
            <a:r>
              <a:rPr b="1" lang="vi">
                <a:solidFill>
                  <a:srgbClr val="222222"/>
                </a:solidFill>
                <a:highlight>
                  <a:srgbClr val="FFFFFF"/>
                </a:highlight>
                <a:latin typeface="Roboto"/>
                <a:ea typeface="Roboto"/>
                <a:cs typeface="Roboto"/>
                <a:sym typeface="Roboto"/>
              </a:rPr>
              <a:t>Hợp đồng thông minh </a:t>
            </a:r>
            <a:r>
              <a:rPr lang="vi">
                <a:solidFill>
                  <a:srgbClr val="222222"/>
                </a:solidFill>
                <a:highlight>
                  <a:srgbClr val="FFFFFF"/>
                </a:highlight>
                <a:latin typeface="Roboto"/>
                <a:ea typeface="Roboto"/>
                <a:cs typeface="Roboto"/>
                <a:sym typeface="Roboto"/>
              </a:rPr>
              <a:t>là một chương trình số hóa một hợp đồng thông thường. Hợp đồng thông minh được viết bằng ngôn ngữ lập trình </a:t>
            </a:r>
            <a:r>
              <a:rPr i="1" lang="vi">
                <a:solidFill>
                  <a:srgbClr val="222222"/>
                </a:solidFill>
                <a:highlight>
                  <a:srgbClr val="FFFFFF"/>
                </a:highlight>
                <a:latin typeface="Roboto"/>
                <a:ea typeface="Roboto"/>
                <a:cs typeface="Roboto"/>
                <a:sym typeface="Roboto"/>
              </a:rPr>
              <a:t>(</a:t>
            </a:r>
            <a:r>
              <a:rPr b="1" i="1" lang="vi">
                <a:solidFill>
                  <a:srgbClr val="222222"/>
                </a:solidFill>
                <a:highlight>
                  <a:srgbClr val="FFFFFF"/>
                </a:highlight>
                <a:latin typeface="Roboto"/>
                <a:ea typeface="Roboto"/>
                <a:cs typeface="Roboto"/>
                <a:sym typeface="Roboto"/>
              </a:rPr>
              <a:t>Solidity</a:t>
            </a:r>
            <a:r>
              <a:rPr i="1" lang="vi">
                <a:solidFill>
                  <a:srgbClr val="222222"/>
                </a:solidFill>
                <a:highlight>
                  <a:srgbClr val="FFFFFF"/>
                </a:highlight>
                <a:latin typeface="Roboto"/>
                <a:ea typeface="Roboto"/>
                <a:cs typeface="Roboto"/>
                <a:sym typeface="Roboto"/>
              </a:rPr>
              <a:t>, Golang, …)</a:t>
            </a:r>
            <a:r>
              <a:rPr lang="vi">
                <a:solidFill>
                  <a:srgbClr val="222222"/>
                </a:solidFill>
                <a:highlight>
                  <a:srgbClr val="FFFFFF"/>
                </a:highlight>
                <a:latin typeface="Roboto"/>
                <a:ea typeface="Roboto"/>
                <a:cs typeface="Roboto"/>
                <a:sym typeface="Roboto"/>
              </a:rPr>
              <a:t>. Các điều khoản trong hợp đồng là các hàm được lập trình. Các hợp đồng thông minh sẽ được triển khai trên mạng Blockchain với mỗi địa chỉ Blockchain dành riêng cho hợp đồng đó.</a:t>
            </a:r>
            <a:endParaRPr/>
          </a:p>
        </p:txBody>
      </p:sp>
      <p:sp>
        <p:nvSpPr>
          <p:cNvPr id="154" name="Google Shape;154;p19"/>
          <p:cNvSpPr txBox="1"/>
          <p:nvPr/>
        </p:nvSpPr>
        <p:spPr>
          <a:xfrm>
            <a:off x="507375" y="2907550"/>
            <a:ext cx="8133600" cy="1262100"/>
          </a:xfrm>
          <a:prstGeom prst="rect">
            <a:avLst/>
          </a:prstGeom>
          <a:noFill/>
          <a:ln>
            <a:noFill/>
          </a:ln>
        </p:spPr>
        <p:txBody>
          <a:bodyPr anchorCtr="0" anchor="t" bIns="91425" lIns="91425" spcFirstLastPara="1" rIns="91425" wrap="square" tIns="91425">
            <a:spAutoFit/>
          </a:bodyPr>
          <a:lstStyle/>
          <a:p>
            <a:pPr indent="-317500" lvl="0" marL="457200" rtl="0" algn="just">
              <a:lnSpc>
                <a:spcPct val="200000"/>
              </a:lnSpc>
              <a:spcBef>
                <a:spcPts val="0"/>
              </a:spcBef>
              <a:spcAft>
                <a:spcPts val="0"/>
              </a:spcAft>
              <a:buClr>
                <a:srgbClr val="222222"/>
              </a:buClr>
              <a:buSzPts val="1400"/>
              <a:buFont typeface="Roboto"/>
              <a:buChar char="-"/>
            </a:pPr>
            <a:r>
              <a:rPr lang="vi">
                <a:solidFill>
                  <a:srgbClr val="222222"/>
                </a:solidFill>
                <a:highlight>
                  <a:srgbClr val="FFFFFF"/>
                </a:highlight>
                <a:latin typeface="Roboto"/>
                <a:ea typeface="Roboto"/>
                <a:cs typeface="Roboto"/>
                <a:sym typeface="Roboto"/>
              </a:rPr>
              <a:t>Tiêu chuẩn </a:t>
            </a:r>
            <a:r>
              <a:rPr b="1" lang="vi">
                <a:solidFill>
                  <a:srgbClr val="222222"/>
                </a:solidFill>
                <a:highlight>
                  <a:srgbClr val="FFFFFF"/>
                </a:highlight>
                <a:latin typeface="Roboto"/>
                <a:ea typeface="Roboto"/>
                <a:cs typeface="Roboto"/>
                <a:sym typeface="Roboto"/>
              </a:rPr>
              <a:t>ERC721 </a:t>
            </a:r>
            <a:r>
              <a:rPr lang="vi">
                <a:solidFill>
                  <a:srgbClr val="222222"/>
                </a:solidFill>
                <a:highlight>
                  <a:srgbClr val="FFFFFF"/>
                </a:highlight>
                <a:latin typeface="Roboto"/>
                <a:ea typeface="Roboto"/>
                <a:cs typeface="Roboto"/>
                <a:sym typeface="Roboto"/>
              </a:rPr>
              <a:t>là tiêu chuẩn dành cho hợp đồng thông minh. Với tiêu chuẩn này, các</a:t>
            </a:r>
            <a:r>
              <a:rPr b="1" lang="vi">
                <a:solidFill>
                  <a:srgbClr val="222222"/>
                </a:solidFill>
                <a:highlight>
                  <a:srgbClr val="FFFFFF"/>
                </a:highlight>
                <a:latin typeface="Roboto"/>
                <a:ea typeface="Roboto"/>
                <a:cs typeface="Roboto"/>
                <a:sym typeface="Roboto"/>
              </a:rPr>
              <a:t> NFT ERC721</a:t>
            </a:r>
            <a:r>
              <a:rPr lang="vi">
                <a:solidFill>
                  <a:srgbClr val="222222"/>
                </a:solidFill>
                <a:highlight>
                  <a:srgbClr val="FFFFFF"/>
                </a:highlight>
                <a:latin typeface="Roboto"/>
                <a:ea typeface="Roboto"/>
                <a:cs typeface="Roboto"/>
                <a:sym typeface="Roboto"/>
              </a:rPr>
              <a:t> có thể trao đổi nhưng vẫn giữ nguyên được giá trị của các NFT đó(đảm bảo tính độc đáo và hiếm có).</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547975" y="2137200"/>
            <a:ext cx="8117700" cy="86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vi"/>
              <a:t>4</a:t>
            </a:r>
            <a:r>
              <a:rPr b="1" lang="vi"/>
              <a:t>.	CÁC GIẢI PHÁP TƯƠNG TỰ</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Ứng dụng xác thực tài sản số bằng Blockchain</a:t>
            </a:r>
            <a:endParaRPr/>
          </a:p>
        </p:txBody>
      </p:sp>
      <p:pic>
        <p:nvPicPr>
          <p:cNvPr id="165" name="Google Shape;165;p21"/>
          <p:cNvPicPr preferRelativeResize="0"/>
          <p:nvPr/>
        </p:nvPicPr>
        <p:blipFill>
          <a:blip r:embed="rId3">
            <a:alphaModFix/>
          </a:blip>
          <a:stretch>
            <a:fillRect/>
          </a:stretch>
        </p:blipFill>
        <p:spPr>
          <a:xfrm>
            <a:off x="581075" y="1061125"/>
            <a:ext cx="3798400" cy="814500"/>
          </a:xfrm>
          <a:prstGeom prst="rect">
            <a:avLst/>
          </a:prstGeom>
          <a:noFill/>
          <a:ln>
            <a:noFill/>
          </a:ln>
        </p:spPr>
      </p:pic>
      <p:pic>
        <p:nvPicPr>
          <p:cNvPr id="166" name="Google Shape;166;p21"/>
          <p:cNvPicPr preferRelativeResize="0"/>
          <p:nvPr/>
        </p:nvPicPr>
        <p:blipFill rotWithShape="1">
          <a:blip r:embed="rId4">
            <a:alphaModFix/>
          </a:blip>
          <a:srcRect b="40121" l="22852" r="20847" t="38723"/>
          <a:stretch/>
        </p:blipFill>
        <p:spPr>
          <a:xfrm>
            <a:off x="5241250" y="985575"/>
            <a:ext cx="3332024" cy="890049"/>
          </a:xfrm>
          <a:prstGeom prst="rect">
            <a:avLst/>
          </a:prstGeom>
          <a:noFill/>
          <a:ln>
            <a:noFill/>
          </a:ln>
        </p:spPr>
      </p:pic>
      <p:sp>
        <p:nvSpPr>
          <p:cNvPr id="167" name="Google Shape;167;p21"/>
          <p:cNvSpPr txBox="1"/>
          <p:nvPr/>
        </p:nvSpPr>
        <p:spPr>
          <a:xfrm>
            <a:off x="505200" y="2571750"/>
            <a:ext cx="8133600" cy="2124000"/>
          </a:xfrm>
          <a:prstGeom prst="rect">
            <a:avLst/>
          </a:prstGeom>
          <a:noFill/>
          <a:ln>
            <a:noFill/>
          </a:ln>
        </p:spPr>
        <p:txBody>
          <a:bodyPr anchorCtr="0" anchor="t" bIns="91425" lIns="91425" spcFirstLastPara="1" rIns="91425" wrap="square" tIns="91425">
            <a:spAutoFit/>
          </a:bodyPr>
          <a:lstStyle/>
          <a:p>
            <a:pPr indent="-317500" lvl="0" marL="457200" rtl="0" algn="just">
              <a:lnSpc>
                <a:spcPct val="200000"/>
              </a:lnSpc>
              <a:spcBef>
                <a:spcPts val="0"/>
              </a:spcBef>
              <a:spcAft>
                <a:spcPts val="0"/>
              </a:spcAft>
              <a:buClr>
                <a:srgbClr val="6AA84F"/>
              </a:buClr>
              <a:buSzPts val="1400"/>
              <a:buFont typeface="Roboto"/>
              <a:buChar char="-"/>
            </a:pPr>
            <a:r>
              <a:rPr lang="vi">
                <a:solidFill>
                  <a:srgbClr val="6AA84F"/>
                </a:solidFill>
                <a:highlight>
                  <a:srgbClr val="FFFFFF"/>
                </a:highlight>
                <a:latin typeface="Roboto"/>
                <a:ea typeface="Roboto"/>
                <a:cs typeface="Roboto"/>
                <a:sym typeface="Roboto"/>
              </a:rPr>
              <a:t>Hỗ trợ chuyển đổi tài sản kỹ thuật số thành tài sản NFT</a:t>
            </a:r>
            <a:endParaRPr>
              <a:solidFill>
                <a:srgbClr val="6AA84F"/>
              </a:solidFill>
              <a:highlight>
                <a:srgbClr val="FFFFFF"/>
              </a:highlight>
              <a:latin typeface="Roboto"/>
              <a:ea typeface="Roboto"/>
              <a:cs typeface="Roboto"/>
              <a:sym typeface="Roboto"/>
            </a:endParaRPr>
          </a:p>
          <a:p>
            <a:pPr indent="-317500" lvl="0" marL="457200" rtl="0" algn="just">
              <a:lnSpc>
                <a:spcPct val="200000"/>
              </a:lnSpc>
              <a:spcBef>
                <a:spcPts val="0"/>
              </a:spcBef>
              <a:spcAft>
                <a:spcPts val="0"/>
              </a:spcAft>
              <a:buClr>
                <a:srgbClr val="6AA84F"/>
              </a:buClr>
              <a:buSzPts val="1400"/>
              <a:buFont typeface="Roboto"/>
              <a:buChar char="-"/>
            </a:pPr>
            <a:r>
              <a:rPr lang="vi">
                <a:solidFill>
                  <a:srgbClr val="6AA84F"/>
                </a:solidFill>
                <a:highlight>
                  <a:srgbClr val="FFFFFF"/>
                </a:highlight>
                <a:latin typeface="Roboto"/>
                <a:ea typeface="Roboto"/>
                <a:cs typeface="Roboto"/>
                <a:sym typeface="Roboto"/>
              </a:rPr>
              <a:t>Cấp chứng chỉ quyền tác giả</a:t>
            </a:r>
            <a:endParaRPr>
              <a:solidFill>
                <a:srgbClr val="6AA84F"/>
              </a:solidFill>
              <a:highlight>
                <a:srgbClr val="FFFFFF"/>
              </a:highlight>
              <a:latin typeface="Roboto"/>
              <a:ea typeface="Roboto"/>
              <a:cs typeface="Roboto"/>
              <a:sym typeface="Roboto"/>
            </a:endParaRPr>
          </a:p>
          <a:p>
            <a:pPr indent="-317500" lvl="0" marL="457200" rtl="0" algn="just">
              <a:lnSpc>
                <a:spcPct val="200000"/>
              </a:lnSpc>
              <a:spcBef>
                <a:spcPts val="0"/>
              </a:spcBef>
              <a:spcAft>
                <a:spcPts val="0"/>
              </a:spcAft>
              <a:buClr>
                <a:srgbClr val="CC0000"/>
              </a:buClr>
              <a:buSzPts val="1400"/>
              <a:buFont typeface="Roboto"/>
              <a:buChar char="-"/>
            </a:pPr>
            <a:r>
              <a:rPr lang="vi">
                <a:solidFill>
                  <a:srgbClr val="CC0000"/>
                </a:solidFill>
                <a:highlight>
                  <a:srgbClr val="FFFFFF"/>
                </a:highlight>
                <a:latin typeface="Roboto"/>
                <a:ea typeface="Roboto"/>
                <a:cs typeface="Roboto"/>
                <a:sym typeface="Roboto"/>
              </a:rPr>
              <a:t>Hợp đồng thông minh không cung cấp khả năng trao đổi mua bán NFT  =&gt; Khi chuyển NFT sẽ ảnh hướng đến quyền tác giả ban đầu mà chứng chỉ cung cấp</a:t>
            </a:r>
            <a:endParaRPr>
              <a:solidFill>
                <a:srgbClr val="CC0000"/>
              </a:solidFill>
              <a:highlight>
                <a:srgbClr val="FFFFFF"/>
              </a:highlight>
              <a:latin typeface="Roboto"/>
              <a:ea typeface="Roboto"/>
              <a:cs typeface="Roboto"/>
              <a:sym typeface="Roboto"/>
            </a:endParaRPr>
          </a:p>
          <a:p>
            <a:pPr indent="-317500" lvl="0" marL="457200" rtl="0" algn="just">
              <a:lnSpc>
                <a:spcPct val="200000"/>
              </a:lnSpc>
              <a:spcBef>
                <a:spcPts val="0"/>
              </a:spcBef>
              <a:spcAft>
                <a:spcPts val="0"/>
              </a:spcAft>
              <a:buClr>
                <a:srgbClr val="CC0000"/>
              </a:buClr>
              <a:buSzPts val="1400"/>
              <a:buFont typeface="Roboto"/>
              <a:buChar char="-"/>
            </a:pPr>
            <a:r>
              <a:rPr lang="vi">
                <a:solidFill>
                  <a:srgbClr val="CC0000"/>
                </a:solidFill>
                <a:highlight>
                  <a:srgbClr val="FFFFFF"/>
                </a:highlight>
                <a:latin typeface="Roboto"/>
                <a:ea typeface="Roboto"/>
                <a:cs typeface="Roboto"/>
                <a:sym typeface="Roboto"/>
              </a:rPr>
              <a:t>Chi phí cao</a:t>
            </a:r>
            <a:endParaRPr>
              <a:solidFill>
                <a:srgbClr val="CC0000"/>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Sàn giao dịch NFT</a:t>
            </a:r>
            <a:endParaRPr/>
          </a:p>
        </p:txBody>
      </p:sp>
      <p:pic>
        <p:nvPicPr>
          <p:cNvPr id="173" name="Google Shape;173;p22"/>
          <p:cNvPicPr preferRelativeResize="0"/>
          <p:nvPr/>
        </p:nvPicPr>
        <p:blipFill rotWithShape="1">
          <a:blip r:embed="rId3">
            <a:alphaModFix/>
          </a:blip>
          <a:srcRect b="19961" l="0" r="0" t="18313"/>
          <a:stretch/>
        </p:blipFill>
        <p:spPr>
          <a:xfrm>
            <a:off x="586125" y="968125"/>
            <a:ext cx="3204684" cy="1112699"/>
          </a:xfrm>
          <a:prstGeom prst="rect">
            <a:avLst/>
          </a:prstGeom>
          <a:noFill/>
          <a:ln>
            <a:noFill/>
          </a:ln>
        </p:spPr>
      </p:pic>
      <p:pic>
        <p:nvPicPr>
          <p:cNvPr id="174" name="Google Shape;174;p22"/>
          <p:cNvPicPr preferRelativeResize="0"/>
          <p:nvPr/>
        </p:nvPicPr>
        <p:blipFill rotWithShape="1">
          <a:blip r:embed="rId4">
            <a:alphaModFix/>
          </a:blip>
          <a:srcRect b="37436" l="0" r="0" t="35177"/>
          <a:stretch/>
        </p:blipFill>
        <p:spPr>
          <a:xfrm>
            <a:off x="5317063" y="1204375"/>
            <a:ext cx="3114424" cy="640200"/>
          </a:xfrm>
          <a:prstGeom prst="rect">
            <a:avLst/>
          </a:prstGeom>
          <a:noFill/>
          <a:ln>
            <a:noFill/>
          </a:ln>
        </p:spPr>
      </p:pic>
      <p:sp>
        <p:nvSpPr>
          <p:cNvPr id="175" name="Google Shape;175;p22"/>
          <p:cNvSpPr txBox="1"/>
          <p:nvPr/>
        </p:nvSpPr>
        <p:spPr>
          <a:xfrm>
            <a:off x="505200" y="2571750"/>
            <a:ext cx="8133600" cy="1262100"/>
          </a:xfrm>
          <a:prstGeom prst="rect">
            <a:avLst/>
          </a:prstGeom>
          <a:noFill/>
          <a:ln>
            <a:noFill/>
          </a:ln>
        </p:spPr>
        <p:txBody>
          <a:bodyPr anchorCtr="0" anchor="t" bIns="91425" lIns="91425" spcFirstLastPara="1" rIns="91425" wrap="square" tIns="91425">
            <a:spAutoFit/>
          </a:bodyPr>
          <a:lstStyle/>
          <a:p>
            <a:pPr indent="-317500" lvl="0" marL="457200" rtl="0" algn="just">
              <a:lnSpc>
                <a:spcPct val="200000"/>
              </a:lnSpc>
              <a:spcBef>
                <a:spcPts val="0"/>
              </a:spcBef>
              <a:spcAft>
                <a:spcPts val="0"/>
              </a:spcAft>
              <a:buClr>
                <a:srgbClr val="6AA84F"/>
              </a:buClr>
              <a:buSzPts val="1400"/>
              <a:buFont typeface="Roboto"/>
              <a:buChar char="-"/>
            </a:pPr>
            <a:r>
              <a:rPr lang="vi">
                <a:solidFill>
                  <a:srgbClr val="6AA84F"/>
                </a:solidFill>
                <a:highlight>
                  <a:srgbClr val="FFFFFF"/>
                </a:highlight>
                <a:latin typeface="Roboto"/>
                <a:ea typeface="Roboto"/>
                <a:cs typeface="Roboto"/>
                <a:sym typeface="Roboto"/>
              </a:rPr>
              <a:t>Cho phép trao đổi mua bán NFT</a:t>
            </a:r>
            <a:endParaRPr>
              <a:solidFill>
                <a:srgbClr val="6AA84F"/>
              </a:solidFill>
              <a:highlight>
                <a:srgbClr val="FFFFFF"/>
              </a:highlight>
              <a:latin typeface="Roboto"/>
              <a:ea typeface="Roboto"/>
              <a:cs typeface="Roboto"/>
              <a:sym typeface="Roboto"/>
            </a:endParaRPr>
          </a:p>
          <a:p>
            <a:pPr indent="-317500" lvl="0" marL="457200" rtl="0" algn="just">
              <a:lnSpc>
                <a:spcPct val="200000"/>
              </a:lnSpc>
              <a:spcBef>
                <a:spcPts val="0"/>
              </a:spcBef>
              <a:spcAft>
                <a:spcPts val="0"/>
              </a:spcAft>
              <a:buClr>
                <a:srgbClr val="CC0000"/>
              </a:buClr>
              <a:buSzPts val="1400"/>
              <a:buFont typeface="Roboto"/>
              <a:buChar char="-"/>
            </a:pPr>
            <a:r>
              <a:rPr lang="vi">
                <a:solidFill>
                  <a:srgbClr val="CC0000"/>
                </a:solidFill>
                <a:highlight>
                  <a:srgbClr val="FFFFFF"/>
                </a:highlight>
                <a:latin typeface="Roboto"/>
                <a:ea typeface="Roboto"/>
                <a:cs typeface="Roboto"/>
                <a:sym typeface="Roboto"/>
              </a:rPr>
              <a:t>Chưa xác thực được tài sản kỹ thuật số =&gt; nhiều NFT có nội dung giống nhau được đăng bán</a:t>
            </a:r>
            <a:endParaRPr>
              <a:solidFill>
                <a:srgbClr val="CC0000"/>
              </a:solidFill>
              <a:highlight>
                <a:srgbClr val="FFFFFF"/>
              </a:highlight>
              <a:latin typeface="Roboto"/>
              <a:ea typeface="Roboto"/>
              <a:cs typeface="Roboto"/>
              <a:sym typeface="Roboto"/>
            </a:endParaRPr>
          </a:p>
          <a:p>
            <a:pPr indent="-317500" lvl="0" marL="457200" rtl="0" algn="just">
              <a:lnSpc>
                <a:spcPct val="200000"/>
              </a:lnSpc>
              <a:spcBef>
                <a:spcPts val="0"/>
              </a:spcBef>
              <a:spcAft>
                <a:spcPts val="0"/>
              </a:spcAft>
              <a:buClr>
                <a:srgbClr val="CC0000"/>
              </a:buClr>
              <a:buSzPts val="1400"/>
              <a:buFont typeface="Roboto"/>
              <a:buChar char="-"/>
            </a:pPr>
            <a:r>
              <a:rPr lang="vi">
                <a:solidFill>
                  <a:srgbClr val="CC0000"/>
                </a:solidFill>
                <a:highlight>
                  <a:srgbClr val="FFFFFF"/>
                </a:highlight>
                <a:latin typeface="Roboto"/>
                <a:ea typeface="Roboto"/>
                <a:cs typeface="Roboto"/>
                <a:sym typeface="Roboto"/>
              </a:rPr>
              <a:t>Chi phí cao</a:t>
            </a:r>
            <a:endParaRPr>
              <a:solidFill>
                <a:srgbClr val="CC0000"/>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547975" y="2137200"/>
            <a:ext cx="8117700" cy="86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vi"/>
              <a:t>5.	GIẢI PHÁP ĐỀ XUẤT</a:t>
            </a:r>
            <a:endParaRPr b="1"/>
          </a:p>
        </p:txBody>
      </p:sp>
      <p:pic>
        <p:nvPicPr>
          <p:cNvPr id="181" name="Google Shape;181;p23"/>
          <p:cNvPicPr preferRelativeResize="0"/>
          <p:nvPr/>
        </p:nvPicPr>
        <p:blipFill>
          <a:blip r:embed="rId3">
            <a:alphaModFix/>
          </a:blip>
          <a:stretch>
            <a:fillRect/>
          </a:stretch>
        </p:blipFill>
        <p:spPr>
          <a:xfrm>
            <a:off x="2888546" y="2953054"/>
            <a:ext cx="3366921" cy="765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6"/>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vi"/>
              <a:t>Nội dung</a:t>
            </a:r>
            <a:endParaRPr b="1"/>
          </a:p>
        </p:txBody>
      </p:sp>
      <p:sp>
        <p:nvSpPr>
          <p:cNvPr id="33" name="Google Shape;33;p6"/>
          <p:cNvSpPr txBox="1"/>
          <p:nvPr/>
        </p:nvSpPr>
        <p:spPr>
          <a:xfrm>
            <a:off x="148550" y="1563600"/>
            <a:ext cx="89088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AutoNum type="arabicPeriod"/>
            </a:pPr>
            <a:r>
              <a:rPr lang="vi"/>
              <a:t>Mô tả vấn đề</a:t>
            </a:r>
            <a:endParaRPr/>
          </a:p>
          <a:p>
            <a:pPr indent="-317500" lvl="0" marL="457200" rtl="0" algn="l">
              <a:lnSpc>
                <a:spcPct val="150000"/>
              </a:lnSpc>
              <a:spcBef>
                <a:spcPts val="0"/>
              </a:spcBef>
              <a:spcAft>
                <a:spcPts val="0"/>
              </a:spcAft>
              <a:buSzPts val="1400"/>
              <a:buAutoNum type="arabicPeriod"/>
            </a:pPr>
            <a:r>
              <a:rPr lang="vi"/>
              <a:t>Hướng tiếp cận</a:t>
            </a:r>
            <a:endParaRPr/>
          </a:p>
          <a:p>
            <a:pPr indent="-317500" lvl="0" marL="457200" rtl="0" algn="l">
              <a:lnSpc>
                <a:spcPct val="150000"/>
              </a:lnSpc>
              <a:spcBef>
                <a:spcPts val="0"/>
              </a:spcBef>
              <a:spcAft>
                <a:spcPts val="0"/>
              </a:spcAft>
              <a:buSzPts val="1400"/>
              <a:buAutoNum type="arabicPeriod"/>
            </a:pPr>
            <a:r>
              <a:rPr lang="vi"/>
              <a:t>Kiến thức nền tảng</a:t>
            </a:r>
            <a:endParaRPr/>
          </a:p>
          <a:p>
            <a:pPr indent="-317500" lvl="0" marL="457200" rtl="0" algn="l">
              <a:lnSpc>
                <a:spcPct val="150000"/>
              </a:lnSpc>
              <a:spcBef>
                <a:spcPts val="0"/>
              </a:spcBef>
              <a:spcAft>
                <a:spcPts val="0"/>
              </a:spcAft>
              <a:buSzPts val="1400"/>
              <a:buAutoNum type="arabicPeriod"/>
            </a:pPr>
            <a:r>
              <a:rPr lang="vi"/>
              <a:t>Các giải pháp tương tự trên thế giới</a:t>
            </a:r>
            <a:endParaRPr/>
          </a:p>
          <a:p>
            <a:pPr indent="-317500" lvl="0" marL="457200" rtl="0" algn="l">
              <a:lnSpc>
                <a:spcPct val="150000"/>
              </a:lnSpc>
              <a:spcBef>
                <a:spcPts val="0"/>
              </a:spcBef>
              <a:spcAft>
                <a:spcPts val="0"/>
              </a:spcAft>
              <a:buSzPts val="1400"/>
              <a:buAutoNum type="arabicPeriod"/>
            </a:pPr>
            <a:r>
              <a:rPr lang="vi"/>
              <a:t>Giải pháp đề xuất</a:t>
            </a:r>
            <a:endParaRPr/>
          </a:p>
          <a:p>
            <a:pPr indent="-317500" lvl="0" marL="457200" rtl="0" algn="l">
              <a:lnSpc>
                <a:spcPct val="150000"/>
              </a:lnSpc>
              <a:spcBef>
                <a:spcPts val="0"/>
              </a:spcBef>
              <a:spcAft>
                <a:spcPts val="0"/>
              </a:spcAft>
              <a:buSzPts val="1400"/>
              <a:buAutoNum type="arabicPeriod"/>
            </a:pPr>
            <a:r>
              <a:rPr lang="vi"/>
              <a:t>Đánh giá giải pháp</a:t>
            </a:r>
            <a:endParaRPr/>
          </a:p>
          <a:p>
            <a:pPr indent="-317500" lvl="0" marL="457200" rtl="0" algn="l">
              <a:lnSpc>
                <a:spcPct val="150000"/>
              </a:lnSpc>
              <a:spcBef>
                <a:spcPts val="0"/>
              </a:spcBef>
              <a:spcAft>
                <a:spcPts val="0"/>
              </a:spcAft>
              <a:buSzPts val="1400"/>
              <a:buAutoNum type="arabicPeriod"/>
            </a:pPr>
            <a:r>
              <a:rPr lang="vi"/>
              <a:t>Tổng kết và hướng phát triển trong tương lai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Mô tả bài toán thực hiện</a:t>
            </a:r>
            <a:endParaRPr/>
          </a:p>
        </p:txBody>
      </p:sp>
      <p:sp>
        <p:nvSpPr>
          <p:cNvPr id="187" name="Google Shape;187;p24"/>
          <p:cNvSpPr txBox="1"/>
          <p:nvPr/>
        </p:nvSpPr>
        <p:spPr>
          <a:xfrm>
            <a:off x="292000" y="860975"/>
            <a:ext cx="8280600" cy="323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a:t>Bài toán giải quyết:</a:t>
            </a:r>
            <a:endParaRPr b="1"/>
          </a:p>
          <a:p>
            <a:pPr indent="0" lvl="0" marL="0" rtl="0" algn="l">
              <a:lnSpc>
                <a:spcPct val="115000"/>
              </a:lnSpc>
              <a:spcBef>
                <a:spcPts val="0"/>
              </a:spcBef>
              <a:spcAft>
                <a:spcPts val="0"/>
              </a:spcAft>
              <a:buNone/>
            </a:pPr>
            <a:r>
              <a:rPr lang="vi" sz="1300"/>
              <a:t>Xây dựng hệ thống hỗ trợ chuyển đổi tranh ảnh kỹ thuật số thành NFT, cấp chứng chỉ quyền tác giả, xác minh quyền sở hữu, trao đổi, mua bán và đấu giá các tranh ảnh NFT.</a:t>
            </a:r>
            <a:endParaRPr sz="13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vi"/>
              <a:t>Phạm vi </a:t>
            </a:r>
            <a:r>
              <a:rPr b="1" lang="vi"/>
              <a:t>áp dụng</a:t>
            </a:r>
            <a:r>
              <a:rPr b="1" lang="vi"/>
              <a:t>:</a:t>
            </a:r>
            <a:endParaRPr b="1"/>
          </a:p>
          <a:p>
            <a:pPr indent="-311150" lvl="0" marL="457200" rtl="0" algn="l">
              <a:lnSpc>
                <a:spcPct val="115000"/>
              </a:lnSpc>
              <a:spcBef>
                <a:spcPts val="0"/>
              </a:spcBef>
              <a:spcAft>
                <a:spcPts val="0"/>
              </a:spcAft>
              <a:buSzPts val="1300"/>
              <a:buChar char="-"/>
            </a:pPr>
            <a:r>
              <a:rPr b="1" i="1" lang="vi" sz="1300"/>
              <a:t>Đối tượng:</a:t>
            </a:r>
            <a:r>
              <a:rPr lang="vi" sz="1300"/>
              <a:t> Họa sĩ, nhiếp ảnh gia và các nhà sưu tầm tranh ảnh kỹ thuật số</a:t>
            </a:r>
            <a:endParaRPr sz="1300"/>
          </a:p>
          <a:p>
            <a:pPr indent="-311150" lvl="0" marL="457200" rtl="0" algn="l">
              <a:lnSpc>
                <a:spcPct val="115000"/>
              </a:lnSpc>
              <a:spcBef>
                <a:spcPts val="0"/>
              </a:spcBef>
              <a:spcAft>
                <a:spcPts val="0"/>
              </a:spcAft>
              <a:buSzPts val="1300"/>
              <a:buChar char="-"/>
            </a:pPr>
            <a:r>
              <a:rPr b="1" i="1" lang="vi" sz="1300"/>
              <a:t>Sản phẩm:</a:t>
            </a:r>
            <a:r>
              <a:rPr lang="vi" sz="1300"/>
              <a:t> Các bức tranh, bức ảnh kỹ thuật số(.jpg, .png, .svg, …)</a:t>
            </a:r>
            <a:endParaRPr sz="13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vi"/>
              <a:t>Ghi chú:</a:t>
            </a:r>
            <a:r>
              <a:rPr lang="vi"/>
              <a:t> </a:t>
            </a:r>
            <a:endParaRPr/>
          </a:p>
          <a:p>
            <a:pPr indent="0" lvl="0" marL="0" rtl="0" algn="l">
              <a:lnSpc>
                <a:spcPct val="115000"/>
              </a:lnSpc>
              <a:spcBef>
                <a:spcPts val="0"/>
              </a:spcBef>
              <a:spcAft>
                <a:spcPts val="0"/>
              </a:spcAft>
              <a:buNone/>
            </a:pPr>
            <a:r>
              <a:rPr lang="vi" sz="1300"/>
              <a:t>-	G</a:t>
            </a:r>
            <a:r>
              <a:rPr lang="vi" sz="1300"/>
              <a:t>iải pháp chỉ áp dụng công nghệ Blockchain để giải quyết các vấn đề khó khăn hiện tại trong quá trình xác thực và trao đổi, mua bán. Giải pháp không xử lý các vấn đề về kinh tế, quy luật thị trường, đạo đức, … .</a:t>
            </a:r>
            <a:endParaRPr sz="1300"/>
          </a:p>
          <a:p>
            <a:pPr indent="0" lvl="0" marL="0" rtl="0" algn="l">
              <a:lnSpc>
                <a:spcPct val="115000"/>
              </a:lnSpc>
              <a:spcBef>
                <a:spcPts val="0"/>
              </a:spcBef>
              <a:spcAft>
                <a:spcPts val="0"/>
              </a:spcAft>
              <a:buNone/>
            </a:pPr>
            <a:r>
              <a:rPr lang="vi" sz="1300"/>
              <a:t>-	Giải pháp chưa được cấp phép về mặt pháp lý trong các quá trình chuyển đổi dạng tài sản và quá trình trao đổi tài sản, mà chỉ dừng lại ở mức độ đề xuất.</a:t>
            </a:r>
            <a:endParaRPr sz="1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Các chức năng của hệ thống</a:t>
            </a:r>
            <a:endParaRPr/>
          </a:p>
        </p:txBody>
      </p:sp>
      <p:pic>
        <p:nvPicPr>
          <p:cNvPr id="193" name="Google Shape;193;p25"/>
          <p:cNvPicPr preferRelativeResize="0"/>
          <p:nvPr/>
        </p:nvPicPr>
        <p:blipFill>
          <a:blip r:embed="rId3">
            <a:alphaModFix/>
          </a:blip>
          <a:stretch>
            <a:fillRect/>
          </a:stretch>
        </p:blipFill>
        <p:spPr>
          <a:xfrm>
            <a:off x="1963800" y="651975"/>
            <a:ext cx="5216400" cy="39709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Quy trình chuyển đổi, cấp chứng chỉ quyền tác giả</a:t>
            </a:r>
            <a:endParaRPr/>
          </a:p>
        </p:txBody>
      </p:sp>
      <p:pic>
        <p:nvPicPr>
          <p:cNvPr id="199" name="Google Shape;199;p26"/>
          <p:cNvPicPr preferRelativeResize="0"/>
          <p:nvPr/>
        </p:nvPicPr>
        <p:blipFill>
          <a:blip r:embed="rId3">
            <a:alphaModFix/>
          </a:blip>
          <a:stretch>
            <a:fillRect/>
          </a:stretch>
        </p:blipFill>
        <p:spPr>
          <a:xfrm>
            <a:off x="406325" y="1222600"/>
            <a:ext cx="532200" cy="532200"/>
          </a:xfrm>
          <a:prstGeom prst="rect">
            <a:avLst/>
          </a:prstGeom>
          <a:noFill/>
          <a:ln>
            <a:noFill/>
          </a:ln>
        </p:spPr>
      </p:pic>
      <p:pic>
        <p:nvPicPr>
          <p:cNvPr id="200" name="Google Shape;200;p26"/>
          <p:cNvPicPr preferRelativeResize="0"/>
          <p:nvPr/>
        </p:nvPicPr>
        <p:blipFill>
          <a:blip r:embed="rId4">
            <a:alphaModFix/>
          </a:blip>
          <a:stretch>
            <a:fillRect/>
          </a:stretch>
        </p:blipFill>
        <p:spPr>
          <a:xfrm>
            <a:off x="1316238" y="782850"/>
            <a:ext cx="406250" cy="406250"/>
          </a:xfrm>
          <a:prstGeom prst="rect">
            <a:avLst/>
          </a:prstGeom>
          <a:noFill/>
          <a:ln>
            <a:noFill/>
          </a:ln>
        </p:spPr>
      </p:pic>
      <p:pic>
        <p:nvPicPr>
          <p:cNvPr id="201" name="Google Shape;201;p26"/>
          <p:cNvPicPr preferRelativeResize="0"/>
          <p:nvPr/>
        </p:nvPicPr>
        <p:blipFill>
          <a:blip r:embed="rId5">
            <a:alphaModFix/>
          </a:blip>
          <a:stretch>
            <a:fillRect/>
          </a:stretch>
        </p:blipFill>
        <p:spPr>
          <a:xfrm>
            <a:off x="8223202" y="2031600"/>
            <a:ext cx="406250" cy="406250"/>
          </a:xfrm>
          <a:prstGeom prst="rect">
            <a:avLst/>
          </a:prstGeom>
          <a:noFill/>
          <a:ln>
            <a:noFill/>
          </a:ln>
        </p:spPr>
      </p:pic>
      <p:pic>
        <p:nvPicPr>
          <p:cNvPr id="202" name="Google Shape;202;p26"/>
          <p:cNvPicPr preferRelativeResize="0"/>
          <p:nvPr/>
        </p:nvPicPr>
        <p:blipFill>
          <a:blip r:embed="rId6">
            <a:alphaModFix/>
          </a:blip>
          <a:stretch>
            <a:fillRect/>
          </a:stretch>
        </p:blipFill>
        <p:spPr>
          <a:xfrm>
            <a:off x="7063385" y="1222600"/>
            <a:ext cx="532200" cy="532195"/>
          </a:xfrm>
          <a:prstGeom prst="rect">
            <a:avLst/>
          </a:prstGeom>
          <a:noFill/>
          <a:ln>
            <a:noFill/>
          </a:ln>
        </p:spPr>
      </p:pic>
      <p:cxnSp>
        <p:nvCxnSpPr>
          <p:cNvPr id="203" name="Google Shape;203;p26"/>
          <p:cNvCxnSpPr>
            <a:stCxn id="199" idx="3"/>
            <a:endCxn id="204" idx="1"/>
          </p:cNvCxnSpPr>
          <p:nvPr/>
        </p:nvCxnSpPr>
        <p:spPr>
          <a:xfrm>
            <a:off x="938525" y="1488700"/>
            <a:ext cx="2211900" cy="0"/>
          </a:xfrm>
          <a:prstGeom prst="straightConnector1">
            <a:avLst/>
          </a:prstGeom>
          <a:noFill/>
          <a:ln cap="flat" cmpd="sng" w="19050">
            <a:solidFill>
              <a:schemeClr val="dk1"/>
            </a:solidFill>
            <a:prstDash val="solid"/>
            <a:round/>
            <a:headEnd len="med" w="med" type="none"/>
            <a:tailEnd len="med" w="med" type="triangle"/>
          </a:ln>
        </p:spPr>
      </p:cxnSp>
      <p:pic>
        <p:nvPicPr>
          <p:cNvPr id="205" name="Google Shape;205;p26"/>
          <p:cNvPicPr preferRelativeResize="0"/>
          <p:nvPr/>
        </p:nvPicPr>
        <p:blipFill>
          <a:blip r:embed="rId7">
            <a:alphaModFix/>
          </a:blip>
          <a:stretch>
            <a:fillRect/>
          </a:stretch>
        </p:blipFill>
        <p:spPr>
          <a:xfrm>
            <a:off x="4164100" y="816350"/>
            <a:ext cx="406250" cy="406250"/>
          </a:xfrm>
          <a:prstGeom prst="rect">
            <a:avLst/>
          </a:prstGeom>
          <a:noFill/>
          <a:ln>
            <a:noFill/>
          </a:ln>
        </p:spPr>
      </p:pic>
      <p:cxnSp>
        <p:nvCxnSpPr>
          <p:cNvPr id="206" name="Google Shape;206;p26"/>
          <p:cNvCxnSpPr>
            <a:stCxn id="204" idx="3"/>
            <a:endCxn id="202" idx="1"/>
          </p:cNvCxnSpPr>
          <p:nvPr/>
        </p:nvCxnSpPr>
        <p:spPr>
          <a:xfrm>
            <a:off x="4177131" y="1488698"/>
            <a:ext cx="2886300" cy="0"/>
          </a:xfrm>
          <a:prstGeom prst="straightConnector1">
            <a:avLst/>
          </a:prstGeom>
          <a:noFill/>
          <a:ln cap="flat" cmpd="sng" w="19050">
            <a:solidFill>
              <a:schemeClr val="dk1"/>
            </a:solidFill>
            <a:prstDash val="solid"/>
            <a:round/>
            <a:headEnd len="med" w="med" type="none"/>
            <a:tailEnd len="med" w="med" type="triangle"/>
          </a:ln>
        </p:spPr>
      </p:cxnSp>
      <p:pic>
        <p:nvPicPr>
          <p:cNvPr id="207" name="Google Shape;207;p26"/>
          <p:cNvPicPr preferRelativeResize="0"/>
          <p:nvPr/>
        </p:nvPicPr>
        <p:blipFill>
          <a:blip r:embed="rId4">
            <a:alphaModFix/>
          </a:blip>
          <a:stretch>
            <a:fillRect/>
          </a:stretch>
        </p:blipFill>
        <p:spPr>
          <a:xfrm>
            <a:off x="5155238" y="782850"/>
            <a:ext cx="406250" cy="406250"/>
          </a:xfrm>
          <a:prstGeom prst="rect">
            <a:avLst/>
          </a:prstGeom>
          <a:noFill/>
          <a:ln>
            <a:noFill/>
          </a:ln>
        </p:spPr>
      </p:pic>
      <p:sp>
        <p:nvSpPr>
          <p:cNvPr id="208" name="Google Shape;208;p26"/>
          <p:cNvSpPr txBox="1"/>
          <p:nvPr/>
        </p:nvSpPr>
        <p:spPr>
          <a:xfrm>
            <a:off x="314675" y="1754800"/>
            <a:ext cx="7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Tác giả</a:t>
            </a:r>
            <a:endParaRPr b="1" sz="1200">
              <a:solidFill>
                <a:srgbClr val="CC0000"/>
              </a:solidFill>
            </a:endParaRPr>
          </a:p>
        </p:txBody>
      </p:sp>
      <p:sp>
        <p:nvSpPr>
          <p:cNvPr id="209" name="Google Shape;209;p26"/>
          <p:cNvSpPr txBox="1"/>
          <p:nvPr/>
        </p:nvSpPr>
        <p:spPr>
          <a:xfrm>
            <a:off x="3228213" y="1666050"/>
            <a:ext cx="87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Hệ thống</a:t>
            </a:r>
            <a:endParaRPr b="1" sz="1200">
              <a:solidFill>
                <a:srgbClr val="CC0000"/>
              </a:solidFill>
            </a:endParaRPr>
          </a:p>
        </p:txBody>
      </p:sp>
      <p:sp>
        <p:nvSpPr>
          <p:cNvPr id="210" name="Google Shape;210;p26"/>
          <p:cNvSpPr txBox="1"/>
          <p:nvPr/>
        </p:nvSpPr>
        <p:spPr>
          <a:xfrm>
            <a:off x="6816163" y="1754800"/>
            <a:ext cx="102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Blockchain</a:t>
            </a:r>
            <a:endParaRPr b="1" sz="1200">
              <a:solidFill>
                <a:srgbClr val="CC0000"/>
              </a:solidFill>
            </a:endParaRPr>
          </a:p>
        </p:txBody>
      </p:sp>
      <p:pic>
        <p:nvPicPr>
          <p:cNvPr id="211" name="Google Shape;211;p26"/>
          <p:cNvPicPr preferRelativeResize="0"/>
          <p:nvPr/>
        </p:nvPicPr>
        <p:blipFill>
          <a:blip r:embed="rId8">
            <a:alphaModFix/>
          </a:blip>
          <a:stretch>
            <a:fillRect/>
          </a:stretch>
        </p:blipFill>
        <p:spPr>
          <a:xfrm>
            <a:off x="5092275" y="3936150"/>
            <a:ext cx="532200" cy="532200"/>
          </a:xfrm>
          <a:prstGeom prst="rect">
            <a:avLst/>
          </a:prstGeom>
          <a:noFill/>
          <a:ln>
            <a:noFill/>
          </a:ln>
        </p:spPr>
      </p:pic>
      <p:sp>
        <p:nvSpPr>
          <p:cNvPr id="212" name="Google Shape;212;p26"/>
          <p:cNvSpPr txBox="1"/>
          <p:nvPr/>
        </p:nvSpPr>
        <p:spPr>
          <a:xfrm>
            <a:off x="1442050" y="1488725"/>
            <a:ext cx="137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1. Nhập thông tin</a:t>
            </a:r>
            <a:endParaRPr i="1" sz="1200">
              <a:solidFill>
                <a:srgbClr val="38761D"/>
              </a:solidFill>
            </a:endParaRPr>
          </a:p>
        </p:txBody>
      </p:sp>
      <p:sp>
        <p:nvSpPr>
          <p:cNvPr id="213" name="Google Shape;213;p26"/>
          <p:cNvSpPr txBox="1"/>
          <p:nvPr/>
        </p:nvSpPr>
        <p:spPr>
          <a:xfrm>
            <a:off x="4570350" y="1519613"/>
            <a:ext cx="231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3.Đưa thông tin lên Blockchain</a:t>
            </a:r>
            <a:endParaRPr i="1" sz="1200">
              <a:solidFill>
                <a:srgbClr val="38761D"/>
              </a:solidFill>
            </a:endParaRPr>
          </a:p>
        </p:txBody>
      </p:sp>
      <p:sp>
        <p:nvSpPr>
          <p:cNvPr id="214" name="Google Shape;214;p26"/>
          <p:cNvSpPr txBox="1"/>
          <p:nvPr/>
        </p:nvSpPr>
        <p:spPr>
          <a:xfrm>
            <a:off x="6769275" y="2219425"/>
            <a:ext cx="102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4. Tạo NFT</a:t>
            </a:r>
            <a:endParaRPr i="1" sz="1200">
              <a:solidFill>
                <a:srgbClr val="38761D"/>
              </a:solidFill>
            </a:endParaRPr>
          </a:p>
        </p:txBody>
      </p:sp>
      <p:sp>
        <p:nvSpPr>
          <p:cNvPr id="215" name="Google Shape;215;p26"/>
          <p:cNvSpPr txBox="1"/>
          <p:nvPr/>
        </p:nvSpPr>
        <p:spPr>
          <a:xfrm>
            <a:off x="1682825" y="2180350"/>
            <a:ext cx="1980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2</a:t>
            </a:r>
            <a:r>
              <a:rPr i="1" lang="vi" sz="1200">
                <a:solidFill>
                  <a:srgbClr val="38761D"/>
                </a:solidFill>
              </a:rPr>
              <a:t>. Tạo chứng chỉ, mã QR</a:t>
            </a:r>
            <a:endParaRPr i="1" sz="1200">
              <a:solidFill>
                <a:srgbClr val="38761D"/>
              </a:solidFill>
            </a:endParaRPr>
          </a:p>
        </p:txBody>
      </p:sp>
      <p:sp>
        <p:nvSpPr>
          <p:cNvPr id="216" name="Google Shape;216;p26"/>
          <p:cNvSpPr txBox="1"/>
          <p:nvPr/>
        </p:nvSpPr>
        <p:spPr>
          <a:xfrm>
            <a:off x="4795675" y="4468350"/>
            <a:ext cx="123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Cơ sở dữ liệu</a:t>
            </a:r>
            <a:endParaRPr b="1" sz="1200">
              <a:solidFill>
                <a:srgbClr val="CC0000"/>
              </a:solidFill>
            </a:endParaRPr>
          </a:p>
        </p:txBody>
      </p:sp>
      <p:cxnSp>
        <p:nvCxnSpPr>
          <p:cNvPr id="217" name="Google Shape;217;p26"/>
          <p:cNvCxnSpPr>
            <a:stCxn id="202" idx="3"/>
            <a:endCxn id="211" idx="0"/>
          </p:cNvCxnSpPr>
          <p:nvPr/>
        </p:nvCxnSpPr>
        <p:spPr>
          <a:xfrm flipH="1">
            <a:off x="5358484" y="1488697"/>
            <a:ext cx="2237100" cy="2447400"/>
          </a:xfrm>
          <a:prstGeom prst="bentConnector4">
            <a:avLst>
              <a:gd fmla="val -10644" name="adj1"/>
              <a:gd fmla="val 55437" name="adj2"/>
            </a:avLst>
          </a:prstGeom>
          <a:noFill/>
          <a:ln cap="flat" cmpd="sng" w="19050">
            <a:solidFill>
              <a:schemeClr val="dk1"/>
            </a:solidFill>
            <a:prstDash val="solid"/>
            <a:round/>
            <a:headEnd len="med" w="med" type="none"/>
            <a:tailEnd len="med" w="med" type="triangle"/>
          </a:ln>
        </p:spPr>
      </p:cxnSp>
      <p:cxnSp>
        <p:nvCxnSpPr>
          <p:cNvPr id="218" name="Google Shape;218;p26"/>
          <p:cNvCxnSpPr>
            <a:stCxn id="219" idx="2"/>
          </p:cNvCxnSpPr>
          <p:nvPr/>
        </p:nvCxnSpPr>
        <p:spPr>
          <a:xfrm flipH="1" rot="-5400000">
            <a:off x="4005588" y="1883200"/>
            <a:ext cx="1752600" cy="956400"/>
          </a:xfrm>
          <a:prstGeom prst="bentConnector3">
            <a:avLst>
              <a:gd fmla="val 100128" name="adj1"/>
            </a:avLst>
          </a:prstGeom>
          <a:noFill/>
          <a:ln cap="flat" cmpd="sng" w="19050">
            <a:solidFill>
              <a:schemeClr val="dk1"/>
            </a:solidFill>
            <a:prstDash val="solid"/>
            <a:round/>
            <a:headEnd len="med" w="med" type="none"/>
            <a:tailEnd len="med" w="med" type="triangle"/>
          </a:ln>
        </p:spPr>
      </p:cxnSp>
      <p:cxnSp>
        <p:nvCxnSpPr>
          <p:cNvPr id="220" name="Google Shape;220;p26"/>
          <p:cNvCxnSpPr>
            <a:stCxn id="209" idx="2"/>
          </p:cNvCxnSpPr>
          <p:nvPr/>
        </p:nvCxnSpPr>
        <p:spPr>
          <a:xfrm flipH="1" rot="-5400000">
            <a:off x="3681663" y="2017500"/>
            <a:ext cx="1655400" cy="1691100"/>
          </a:xfrm>
          <a:prstGeom prst="bentConnector2">
            <a:avLst/>
          </a:prstGeom>
          <a:noFill/>
          <a:ln cap="flat" cmpd="sng" w="19050">
            <a:solidFill>
              <a:schemeClr val="dk1"/>
            </a:solidFill>
            <a:prstDash val="solid"/>
            <a:round/>
            <a:headEnd len="med" w="med" type="none"/>
            <a:tailEnd len="med" w="med" type="triangle"/>
          </a:ln>
        </p:spPr>
      </p:cxnSp>
      <p:sp>
        <p:nvSpPr>
          <p:cNvPr id="221" name="Google Shape;221;p26"/>
          <p:cNvSpPr txBox="1"/>
          <p:nvPr/>
        </p:nvSpPr>
        <p:spPr>
          <a:xfrm>
            <a:off x="5394050" y="3315850"/>
            <a:ext cx="1596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5.Lưu trữ thông tin</a:t>
            </a:r>
            <a:endParaRPr i="1" sz="1200">
              <a:solidFill>
                <a:srgbClr val="38761D"/>
              </a:solidFill>
            </a:endParaRPr>
          </a:p>
        </p:txBody>
      </p:sp>
      <p:cxnSp>
        <p:nvCxnSpPr>
          <p:cNvPr id="222" name="Google Shape;222;p26"/>
          <p:cNvCxnSpPr>
            <a:endCxn id="208" idx="2"/>
          </p:cNvCxnSpPr>
          <p:nvPr/>
        </p:nvCxnSpPr>
        <p:spPr>
          <a:xfrm rot="10800000">
            <a:off x="672425" y="2124100"/>
            <a:ext cx="2991300" cy="2007600"/>
          </a:xfrm>
          <a:prstGeom prst="bentConnector2">
            <a:avLst/>
          </a:prstGeom>
          <a:noFill/>
          <a:ln cap="flat" cmpd="sng" w="19050">
            <a:solidFill>
              <a:schemeClr val="dk1"/>
            </a:solidFill>
            <a:prstDash val="solid"/>
            <a:round/>
            <a:headEnd len="med" w="med" type="none"/>
            <a:tailEnd len="med" w="med" type="triangle"/>
          </a:ln>
        </p:spPr>
      </p:cxnSp>
      <p:cxnSp>
        <p:nvCxnSpPr>
          <p:cNvPr id="223" name="Google Shape;223;p26"/>
          <p:cNvCxnSpPr/>
          <p:nvPr/>
        </p:nvCxnSpPr>
        <p:spPr>
          <a:xfrm>
            <a:off x="3664550" y="3545500"/>
            <a:ext cx="0" cy="593700"/>
          </a:xfrm>
          <a:prstGeom prst="straightConnector1">
            <a:avLst/>
          </a:prstGeom>
          <a:noFill/>
          <a:ln cap="flat" cmpd="sng" w="19050">
            <a:solidFill>
              <a:schemeClr val="dk1"/>
            </a:solidFill>
            <a:prstDash val="solid"/>
            <a:round/>
            <a:headEnd len="med" w="med" type="none"/>
            <a:tailEnd len="med" w="med" type="none"/>
          </a:ln>
        </p:spPr>
      </p:cxnSp>
      <p:sp>
        <p:nvSpPr>
          <p:cNvPr id="224" name="Google Shape;224;p26"/>
          <p:cNvSpPr txBox="1"/>
          <p:nvPr/>
        </p:nvSpPr>
        <p:spPr>
          <a:xfrm>
            <a:off x="964925" y="4139200"/>
            <a:ext cx="231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6.Cấp chứng chỉ quyền tác giả và mã QR</a:t>
            </a:r>
            <a:endParaRPr i="1" sz="1200">
              <a:solidFill>
                <a:srgbClr val="38761D"/>
              </a:solidFill>
            </a:endParaRPr>
          </a:p>
        </p:txBody>
      </p:sp>
      <p:pic>
        <p:nvPicPr>
          <p:cNvPr id="225" name="Google Shape;225;p26"/>
          <p:cNvPicPr preferRelativeResize="0"/>
          <p:nvPr/>
        </p:nvPicPr>
        <p:blipFill>
          <a:blip r:embed="rId9">
            <a:alphaModFix/>
          </a:blip>
          <a:stretch>
            <a:fillRect/>
          </a:stretch>
        </p:blipFill>
        <p:spPr>
          <a:xfrm>
            <a:off x="3037275" y="3297375"/>
            <a:ext cx="406250" cy="406250"/>
          </a:xfrm>
          <a:prstGeom prst="rect">
            <a:avLst/>
          </a:prstGeom>
          <a:noFill/>
          <a:ln>
            <a:noFill/>
          </a:ln>
        </p:spPr>
      </p:pic>
      <p:sp>
        <p:nvSpPr>
          <p:cNvPr id="226" name="Google Shape;226;p26"/>
          <p:cNvSpPr txBox="1"/>
          <p:nvPr/>
        </p:nvSpPr>
        <p:spPr>
          <a:xfrm>
            <a:off x="938525" y="1182350"/>
            <a:ext cx="109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Tranh ảnh gốc</a:t>
            </a:r>
            <a:endParaRPr b="1" i="1" sz="1000">
              <a:solidFill>
                <a:schemeClr val="accent1"/>
              </a:solidFill>
            </a:endParaRPr>
          </a:p>
        </p:txBody>
      </p:sp>
      <p:sp>
        <p:nvSpPr>
          <p:cNvPr id="227" name="Google Shape;227;p26"/>
          <p:cNvSpPr txBox="1"/>
          <p:nvPr/>
        </p:nvSpPr>
        <p:spPr>
          <a:xfrm>
            <a:off x="1983963" y="1182350"/>
            <a:ext cx="137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Thông tin tác giả</a:t>
            </a:r>
            <a:endParaRPr b="1" i="1" sz="1000">
              <a:solidFill>
                <a:schemeClr val="accent1"/>
              </a:solidFill>
            </a:endParaRPr>
          </a:p>
        </p:txBody>
      </p:sp>
      <p:sp>
        <p:nvSpPr>
          <p:cNvPr id="228" name="Google Shape;228;p26"/>
          <p:cNvSpPr txBox="1"/>
          <p:nvPr/>
        </p:nvSpPr>
        <p:spPr>
          <a:xfrm>
            <a:off x="4892550" y="1153588"/>
            <a:ext cx="109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Tranh ảnh gốc</a:t>
            </a:r>
            <a:endParaRPr b="1" i="1" sz="1000">
              <a:solidFill>
                <a:schemeClr val="accent1"/>
              </a:solidFill>
            </a:endParaRPr>
          </a:p>
        </p:txBody>
      </p:sp>
      <p:sp>
        <p:nvSpPr>
          <p:cNvPr id="229" name="Google Shape;229;p26"/>
          <p:cNvSpPr txBox="1"/>
          <p:nvPr/>
        </p:nvSpPr>
        <p:spPr>
          <a:xfrm>
            <a:off x="5858025" y="1153600"/>
            <a:ext cx="137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Thông tin tác giả</a:t>
            </a:r>
            <a:endParaRPr b="1" i="1" sz="1000">
              <a:solidFill>
                <a:schemeClr val="accent1"/>
              </a:solidFill>
            </a:endParaRPr>
          </a:p>
        </p:txBody>
      </p:sp>
      <p:sp>
        <p:nvSpPr>
          <p:cNvPr id="219" name="Google Shape;219;p26"/>
          <p:cNvSpPr txBox="1"/>
          <p:nvPr/>
        </p:nvSpPr>
        <p:spPr>
          <a:xfrm>
            <a:off x="3912738" y="1146400"/>
            <a:ext cx="9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Bản mã hóa</a:t>
            </a:r>
            <a:endParaRPr b="1" i="1" sz="1000">
              <a:solidFill>
                <a:schemeClr val="accent1"/>
              </a:solidFill>
            </a:endParaRPr>
          </a:p>
        </p:txBody>
      </p:sp>
      <p:sp>
        <p:nvSpPr>
          <p:cNvPr id="230" name="Google Shape;230;p26"/>
          <p:cNvSpPr txBox="1"/>
          <p:nvPr/>
        </p:nvSpPr>
        <p:spPr>
          <a:xfrm>
            <a:off x="7879125" y="2437838"/>
            <a:ext cx="109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Tranh ảnh NFT</a:t>
            </a:r>
            <a:endParaRPr b="1" i="1" sz="1000">
              <a:solidFill>
                <a:schemeClr val="accent1"/>
              </a:solidFill>
            </a:endParaRPr>
          </a:p>
        </p:txBody>
      </p:sp>
      <p:sp>
        <p:nvSpPr>
          <p:cNvPr id="231" name="Google Shape;231;p26"/>
          <p:cNvSpPr txBox="1"/>
          <p:nvPr/>
        </p:nvSpPr>
        <p:spPr>
          <a:xfrm>
            <a:off x="2816350" y="3643950"/>
            <a:ext cx="84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Chứng chỉ</a:t>
            </a:r>
            <a:endParaRPr b="1" i="1" sz="1000">
              <a:solidFill>
                <a:schemeClr val="accent1"/>
              </a:solidFill>
            </a:endParaRPr>
          </a:p>
        </p:txBody>
      </p:sp>
      <p:sp>
        <p:nvSpPr>
          <p:cNvPr id="232" name="Google Shape;232;p26"/>
          <p:cNvSpPr txBox="1"/>
          <p:nvPr/>
        </p:nvSpPr>
        <p:spPr>
          <a:xfrm>
            <a:off x="2942350" y="2962300"/>
            <a:ext cx="59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Mã QR</a:t>
            </a:r>
            <a:endParaRPr b="1" i="1" sz="1000">
              <a:solidFill>
                <a:schemeClr val="accent1"/>
              </a:solidFill>
            </a:endParaRPr>
          </a:p>
        </p:txBody>
      </p:sp>
      <p:pic>
        <p:nvPicPr>
          <p:cNvPr id="204" name="Google Shape;204;p26"/>
          <p:cNvPicPr preferRelativeResize="0"/>
          <p:nvPr/>
        </p:nvPicPr>
        <p:blipFill>
          <a:blip r:embed="rId10">
            <a:alphaModFix/>
          </a:blip>
          <a:stretch>
            <a:fillRect/>
          </a:stretch>
        </p:blipFill>
        <p:spPr>
          <a:xfrm>
            <a:off x="3150532" y="1372038"/>
            <a:ext cx="1026599" cy="233321"/>
          </a:xfrm>
          <a:prstGeom prst="rect">
            <a:avLst/>
          </a:prstGeom>
          <a:noFill/>
          <a:ln>
            <a:noFill/>
          </a:ln>
        </p:spPr>
      </p:pic>
      <p:pic>
        <p:nvPicPr>
          <p:cNvPr id="233" name="Google Shape;233;p26"/>
          <p:cNvPicPr preferRelativeResize="0"/>
          <p:nvPr/>
        </p:nvPicPr>
        <p:blipFill>
          <a:blip r:embed="rId11">
            <a:alphaModFix/>
          </a:blip>
          <a:stretch>
            <a:fillRect/>
          </a:stretch>
        </p:blipFill>
        <p:spPr>
          <a:xfrm>
            <a:off x="3037275" y="2610825"/>
            <a:ext cx="406250" cy="406250"/>
          </a:xfrm>
          <a:prstGeom prst="rect">
            <a:avLst/>
          </a:prstGeom>
          <a:noFill/>
          <a:ln>
            <a:noFill/>
          </a:ln>
        </p:spPr>
      </p:pic>
      <p:pic>
        <p:nvPicPr>
          <p:cNvPr id="234" name="Google Shape;234;p26"/>
          <p:cNvPicPr preferRelativeResize="0"/>
          <p:nvPr/>
        </p:nvPicPr>
        <p:blipFill>
          <a:blip r:embed="rId12">
            <a:alphaModFix/>
          </a:blip>
          <a:stretch>
            <a:fillRect/>
          </a:stretch>
        </p:blipFill>
        <p:spPr>
          <a:xfrm>
            <a:off x="2470175" y="816388"/>
            <a:ext cx="406250" cy="406250"/>
          </a:xfrm>
          <a:prstGeom prst="rect">
            <a:avLst/>
          </a:prstGeom>
          <a:noFill/>
          <a:ln>
            <a:noFill/>
          </a:ln>
        </p:spPr>
      </p:pic>
      <p:pic>
        <p:nvPicPr>
          <p:cNvPr id="235" name="Google Shape;235;p26"/>
          <p:cNvPicPr preferRelativeResize="0"/>
          <p:nvPr/>
        </p:nvPicPr>
        <p:blipFill>
          <a:blip r:embed="rId12">
            <a:alphaModFix/>
          </a:blip>
          <a:stretch>
            <a:fillRect/>
          </a:stretch>
        </p:blipFill>
        <p:spPr>
          <a:xfrm>
            <a:off x="6249475" y="816388"/>
            <a:ext cx="406250" cy="406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Quy trình xác thực bằng tranh ảnh gốc và chứng chỉ</a:t>
            </a:r>
            <a:endParaRPr/>
          </a:p>
        </p:txBody>
      </p:sp>
      <p:pic>
        <p:nvPicPr>
          <p:cNvPr id="241" name="Google Shape;241;p27"/>
          <p:cNvPicPr preferRelativeResize="0"/>
          <p:nvPr/>
        </p:nvPicPr>
        <p:blipFill>
          <a:blip r:embed="rId3">
            <a:alphaModFix/>
          </a:blip>
          <a:stretch>
            <a:fillRect/>
          </a:stretch>
        </p:blipFill>
        <p:spPr>
          <a:xfrm>
            <a:off x="6508585" y="1580300"/>
            <a:ext cx="532200" cy="532195"/>
          </a:xfrm>
          <a:prstGeom prst="rect">
            <a:avLst/>
          </a:prstGeom>
          <a:noFill/>
          <a:ln>
            <a:noFill/>
          </a:ln>
        </p:spPr>
      </p:pic>
      <p:pic>
        <p:nvPicPr>
          <p:cNvPr id="242" name="Google Shape;242;p27"/>
          <p:cNvPicPr preferRelativeResize="0"/>
          <p:nvPr/>
        </p:nvPicPr>
        <p:blipFill>
          <a:blip r:embed="rId4">
            <a:alphaModFix/>
          </a:blip>
          <a:stretch>
            <a:fillRect/>
          </a:stretch>
        </p:blipFill>
        <p:spPr>
          <a:xfrm>
            <a:off x="7040775" y="2070200"/>
            <a:ext cx="532200" cy="532200"/>
          </a:xfrm>
          <a:prstGeom prst="rect">
            <a:avLst/>
          </a:prstGeom>
          <a:noFill/>
          <a:ln>
            <a:noFill/>
          </a:ln>
        </p:spPr>
      </p:pic>
      <p:sp>
        <p:nvSpPr>
          <p:cNvPr id="243" name="Google Shape;243;p27"/>
          <p:cNvSpPr/>
          <p:nvPr/>
        </p:nvSpPr>
        <p:spPr>
          <a:xfrm>
            <a:off x="6355575" y="1406150"/>
            <a:ext cx="1370400" cy="1370400"/>
          </a:xfrm>
          <a:prstGeom prst="rect">
            <a:avLst/>
          </a:prstGeom>
          <a:no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p27"/>
          <p:cNvPicPr preferRelativeResize="0"/>
          <p:nvPr/>
        </p:nvPicPr>
        <p:blipFill>
          <a:blip r:embed="rId5">
            <a:alphaModFix/>
          </a:blip>
          <a:stretch>
            <a:fillRect/>
          </a:stretch>
        </p:blipFill>
        <p:spPr>
          <a:xfrm>
            <a:off x="1288263" y="754650"/>
            <a:ext cx="406250" cy="406250"/>
          </a:xfrm>
          <a:prstGeom prst="rect">
            <a:avLst/>
          </a:prstGeom>
          <a:noFill/>
          <a:ln>
            <a:noFill/>
          </a:ln>
        </p:spPr>
      </p:pic>
      <p:pic>
        <p:nvPicPr>
          <p:cNvPr id="245" name="Google Shape;245;p27"/>
          <p:cNvPicPr preferRelativeResize="0"/>
          <p:nvPr/>
        </p:nvPicPr>
        <p:blipFill>
          <a:blip r:embed="rId6">
            <a:alphaModFix/>
          </a:blip>
          <a:stretch>
            <a:fillRect/>
          </a:stretch>
        </p:blipFill>
        <p:spPr>
          <a:xfrm>
            <a:off x="1288275" y="1391788"/>
            <a:ext cx="406250" cy="406250"/>
          </a:xfrm>
          <a:prstGeom prst="rect">
            <a:avLst/>
          </a:prstGeom>
          <a:noFill/>
          <a:ln>
            <a:noFill/>
          </a:ln>
        </p:spPr>
      </p:pic>
      <p:pic>
        <p:nvPicPr>
          <p:cNvPr id="246" name="Google Shape;246;p27"/>
          <p:cNvPicPr preferRelativeResize="0"/>
          <p:nvPr/>
        </p:nvPicPr>
        <p:blipFill>
          <a:blip r:embed="rId7">
            <a:alphaModFix/>
          </a:blip>
          <a:stretch>
            <a:fillRect/>
          </a:stretch>
        </p:blipFill>
        <p:spPr>
          <a:xfrm>
            <a:off x="2207824" y="1391775"/>
            <a:ext cx="406250" cy="406250"/>
          </a:xfrm>
          <a:prstGeom prst="rect">
            <a:avLst/>
          </a:prstGeom>
          <a:noFill/>
          <a:ln>
            <a:noFill/>
          </a:ln>
        </p:spPr>
      </p:pic>
      <p:sp>
        <p:nvSpPr>
          <p:cNvPr id="247" name="Google Shape;247;p27"/>
          <p:cNvSpPr txBox="1"/>
          <p:nvPr/>
        </p:nvSpPr>
        <p:spPr>
          <a:xfrm>
            <a:off x="119775" y="2256625"/>
            <a:ext cx="109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Người dùng</a:t>
            </a:r>
            <a:endParaRPr b="1" sz="1200">
              <a:solidFill>
                <a:srgbClr val="CC0000"/>
              </a:solidFill>
            </a:endParaRPr>
          </a:p>
        </p:txBody>
      </p:sp>
      <p:pic>
        <p:nvPicPr>
          <p:cNvPr id="248" name="Google Shape;248;p27"/>
          <p:cNvPicPr preferRelativeResize="0"/>
          <p:nvPr/>
        </p:nvPicPr>
        <p:blipFill>
          <a:blip r:embed="rId8">
            <a:alphaModFix/>
          </a:blip>
          <a:stretch>
            <a:fillRect/>
          </a:stretch>
        </p:blipFill>
        <p:spPr>
          <a:xfrm>
            <a:off x="3011182" y="1974688"/>
            <a:ext cx="1026599" cy="233321"/>
          </a:xfrm>
          <a:prstGeom prst="rect">
            <a:avLst/>
          </a:prstGeom>
          <a:noFill/>
          <a:ln>
            <a:noFill/>
          </a:ln>
        </p:spPr>
      </p:pic>
      <p:cxnSp>
        <p:nvCxnSpPr>
          <p:cNvPr id="249" name="Google Shape;249;p27"/>
          <p:cNvCxnSpPr>
            <a:stCxn id="250" idx="3"/>
            <a:endCxn id="248" idx="1"/>
          </p:cNvCxnSpPr>
          <p:nvPr/>
        </p:nvCxnSpPr>
        <p:spPr>
          <a:xfrm>
            <a:off x="892582" y="2091348"/>
            <a:ext cx="2118600" cy="0"/>
          </a:xfrm>
          <a:prstGeom prst="straightConnector1">
            <a:avLst/>
          </a:prstGeom>
          <a:noFill/>
          <a:ln cap="flat" cmpd="sng" w="19050">
            <a:solidFill>
              <a:schemeClr val="dk1"/>
            </a:solidFill>
            <a:prstDash val="solid"/>
            <a:round/>
            <a:headEnd len="med" w="med" type="none"/>
            <a:tailEnd len="med" w="med" type="triangle"/>
          </a:ln>
        </p:spPr>
      </p:cxnSp>
      <p:pic>
        <p:nvPicPr>
          <p:cNvPr id="251" name="Google Shape;251;p27"/>
          <p:cNvPicPr preferRelativeResize="0"/>
          <p:nvPr/>
        </p:nvPicPr>
        <p:blipFill>
          <a:blip r:embed="rId9">
            <a:alphaModFix/>
          </a:blip>
          <a:stretch>
            <a:fillRect/>
          </a:stretch>
        </p:blipFill>
        <p:spPr>
          <a:xfrm>
            <a:off x="4993550" y="1419000"/>
            <a:ext cx="406250" cy="406250"/>
          </a:xfrm>
          <a:prstGeom prst="rect">
            <a:avLst/>
          </a:prstGeom>
          <a:noFill/>
          <a:ln>
            <a:noFill/>
          </a:ln>
        </p:spPr>
      </p:pic>
      <p:cxnSp>
        <p:nvCxnSpPr>
          <p:cNvPr id="252" name="Google Shape;252;p27"/>
          <p:cNvCxnSpPr>
            <a:stCxn id="248" idx="3"/>
            <a:endCxn id="243" idx="1"/>
          </p:cNvCxnSpPr>
          <p:nvPr/>
        </p:nvCxnSpPr>
        <p:spPr>
          <a:xfrm>
            <a:off x="4037781" y="2091348"/>
            <a:ext cx="2317800" cy="0"/>
          </a:xfrm>
          <a:prstGeom prst="straightConnector1">
            <a:avLst/>
          </a:prstGeom>
          <a:noFill/>
          <a:ln cap="flat" cmpd="sng" w="19050">
            <a:solidFill>
              <a:schemeClr val="dk1"/>
            </a:solidFill>
            <a:prstDash val="solid"/>
            <a:round/>
            <a:headEnd len="med" w="med" type="none"/>
            <a:tailEnd len="med" w="med" type="triangle"/>
          </a:ln>
        </p:spPr>
      </p:cxnSp>
      <p:cxnSp>
        <p:nvCxnSpPr>
          <p:cNvPr id="253" name="Google Shape;253;p27"/>
          <p:cNvCxnSpPr>
            <a:stCxn id="243" idx="3"/>
          </p:cNvCxnSpPr>
          <p:nvPr/>
        </p:nvCxnSpPr>
        <p:spPr>
          <a:xfrm flipH="1">
            <a:off x="3939075" y="2091350"/>
            <a:ext cx="3786900" cy="387300"/>
          </a:xfrm>
          <a:prstGeom prst="bentConnector5">
            <a:avLst>
              <a:gd fmla="val -6288" name="adj1"/>
              <a:gd fmla="val 418932" name="adj2"/>
              <a:gd fmla="val 99997" name="adj3"/>
            </a:avLst>
          </a:prstGeom>
          <a:noFill/>
          <a:ln cap="flat" cmpd="sng" w="19050">
            <a:solidFill>
              <a:schemeClr val="dk1"/>
            </a:solidFill>
            <a:prstDash val="solid"/>
            <a:round/>
            <a:headEnd len="med" w="med" type="none"/>
            <a:tailEnd len="med" w="med" type="triangle"/>
          </a:ln>
        </p:spPr>
      </p:cxnSp>
      <p:sp>
        <p:nvSpPr>
          <p:cNvPr id="254" name="Google Shape;254;p27"/>
          <p:cNvSpPr txBox="1"/>
          <p:nvPr/>
        </p:nvSpPr>
        <p:spPr>
          <a:xfrm>
            <a:off x="3188400" y="2151650"/>
            <a:ext cx="87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Hệ thống</a:t>
            </a:r>
            <a:endParaRPr b="1" sz="1200">
              <a:solidFill>
                <a:srgbClr val="CC0000"/>
              </a:solidFill>
            </a:endParaRPr>
          </a:p>
        </p:txBody>
      </p:sp>
      <p:cxnSp>
        <p:nvCxnSpPr>
          <p:cNvPr id="255" name="Google Shape;255;p27"/>
          <p:cNvCxnSpPr>
            <a:stCxn id="254" idx="2"/>
            <a:endCxn id="247" idx="2"/>
          </p:cNvCxnSpPr>
          <p:nvPr/>
        </p:nvCxnSpPr>
        <p:spPr>
          <a:xfrm rot="5400000">
            <a:off x="2092950" y="1094900"/>
            <a:ext cx="105000" cy="2957100"/>
          </a:xfrm>
          <a:prstGeom prst="bentConnector3">
            <a:avLst>
              <a:gd fmla="val 1148690" name="adj1"/>
            </a:avLst>
          </a:prstGeom>
          <a:noFill/>
          <a:ln cap="flat" cmpd="sng" w="19050">
            <a:solidFill>
              <a:schemeClr val="dk1"/>
            </a:solidFill>
            <a:prstDash val="solid"/>
            <a:round/>
            <a:headEnd len="med" w="med" type="none"/>
            <a:tailEnd len="med" w="med" type="triangle"/>
          </a:ln>
        </p:spPr>
      </p:cxnSp>
      <p:sp>
        <p:nvSpPr>
          <p:cNvPr id="256" name="Google Shape;256;p27"/>
          <p:cNvSpPr txBox="1"/>
          <p:nvPr/>
        </p:nvSpPr>
        <p:spPr>
          <a:xfrm>
            <a:off x="6424125" y="2776550"/>
            <a:ext cx="123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Cơ sở dữ liệu</a:t>
            </a:r>
            <a:endParaRPr b="1" sz="1200">
              <a:solidFill>
                <a:srgbClr val="CC0000"/>
              </a:solidFill>
            </a:endParaRPr>
          </a:p>
        </p:txBody>
      </p:sp>
      <p:sp>
        <p:nvSpPr>
          <p:cNvPr id="257" name="Google Shape;257;p27"/>
          <p:cNvSpPr txBox="1"/>
          <p:nvPr/>
        </p:nvSpPr>
        <p:spPr>
          <a:xfrm>
            <a:off x="6355563" y="1022500"/>
            <a:ext cx="102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Blockchain</a:t>
            </a:r>
            <a:endParaRPr b="1" sz="1200">
              <a:solidFill>
                <a:srgbClr val="CC0000"/>
              </a:solidFill>
            </a:endParaRPr>
          </a:p>
        </p:txBody>
      </p:sp>
      <p:sp>
        <p:nvSpPr>
          <p:cNvPr id="258" name="Google Shape;258;p27"/>
          <p:cNvSpPr txBox="1"/>
          <p:nvPr/>
        </p:nvSpPr>
        <p:spPr>
          <a:xfrm>
            <a:off x="193875" y="822200"/>
            <a:ext cx="109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Tranh ảnh gốc</a:t>
            </a:r>
            <a:endParaRPr b="1" i="1" sz="1000">
              <a:solidFill>
                <a:schemeClr val="accent1"/>
              </a:solidFill>
            </a:endParaRPr>
          </a:p>
        </p:txBody>
      </p:sp>
      <p:sp>
        <p:nvSpPr>
          <p:cNvPr id="259" name="Google Shape;259;p27"/>
          <p:cNvSpPr txBox="1"/>
          <p:nvPr/>
        </p:nvSpPr>
        <p:spPr>
          <a:xfrm>
            <a:off x="360250" y="1417113"/>
            <a:ext cx="84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Chứng chỉ</a:t>
            </a:r>
            <a:endParaRPr b="1" i="1" sz="1000">
              <a:solidFill>
                <a:schemeClr val="accent1"/>
              </a:solidFill>
            </a:endParaRPr>
          </a:p>
        </p:txBody>
      </p:sp>
      <p:sp>
        <p:nvSpPr>
          <p:cNvPr id="260" name="Google Shape;260;p27"/>
          <p:cNvSpPr txBox="1"/>
          <p:nvPr/>
        </p:nvSpPr>
        <p:spPr>
          <a:xfrm>
            <a:off x="1284038" y="1095900"/>
            <a:ext cx="84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900">
                <a:solidFill>
                  <a:srgbClr val="9E9E9E"/>
                </a:solidFill>
              </a:rPr>
              <a:t>Hoặc</a:t>
            </a:r>
            <a:endParaRPr i="1" sz="900">
              <a:solidFill>
                <a:srgbClr val="9E9E9E"/>
              </a:solidFill>
            </a:endParaRPr>
          </a:p>
        </p:txBody>
      </p:sp>
      <p:sp>
        <p:nvSpPr>
          <p:cNvPr id="261" name="Google Shape;261;p27"/>
          <p:cNvSpPr txBox="1"/>
          <p:nvPr/>
        </p:nvSpPr>
        <p:spPr>
          <a:xfrm>
            <a:off x="1544825" y="1752650"/>
            <a:ext cx="154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Thông tin người dùng</a:t>
            </a:r>
            <a:endParaRPr b="1" i="1" sz="1000">
              <a:solidFill>
                <a:schemeClr val="accent1"/>
              </a:solidFill>
            </a:endParaRPr>
          </a:p>
        </p:txBody>
      </p:sp>
      <p:sp>
        <p:nvSpPr>
          <p:cNvPr id="262" name="Google Shape;262;p27"/>
          <p:cNvSpPr txBox="1"/>
          <p:nvPr/>
        </p:nvSpPr>
        <p:spPr>
          <a:xfrm>
            <a:off x="4782213" y="1752650"/>
            <a:ext cx="9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Bản mã hóa</a:t>
            </a:r>
            <a:endParaRPr b="1" i="1" sz="1000">
              <a:solidFill>
                <a:schemeClr val="accent1"/>
              </a:solidFill>
            </a:endParaRPr>
          </a:p>
        </p:txBody>
      </p:sp>
      <p:sp>
        <p:nvSpPr>
          <p:cNvPr id="263" name="Google Shape;263;p27"/>
          <p:cNvSpPr txBox="1"/>
          <p:nvPr/>
        </p:nvSpPr>
        <p:spPr>
          <a:xfrm>
            <a:off x="1208350" y="2121500"/>
            <a:ext cx="137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1. Nhập thông tin</a:t>
            </a:r>
            <a:endParaRPr i="1" sz="1200">
              <a:solidFill>
                <a:srgbClr val="38761D"/>
              </a:solidFill>
            </a:endParaRPr>
          </a:p>
        </p:txBody>
      </p:sp>
      <p:sp>
        <p:nvSpPr>
          <p:cNvPr id="264" name="Google Shape;264;p27"/>
          <p:cNvSpPr txBox="1"/>
          <p:nvPr/>
        </p:nvSpPr>
        <p:spPr>
          <a:xfrm>
            <a:off x="4116525" y="2116238"/>
            <a:ext cx="231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2</a:t>
            </a:r>
            <a:r>
              <a:rPr i="1" lang="vi" sz="1200">
                <a:solidFill>
                  <a:srgbClr val="38761D"/>
                </a:solidFill>
              </a:rPr>
              <a:t>.Gửi bản mã để xác minh</a:t>
            </a:r>
            <a:endParaRPr i="1" sz="1200">
              <a:solidFill>
                <a:srgbClr val="38761D"/>
              </a:solidFill>
            </a:endParaRPr>
          </a:p>
        </p:txBody>
      </p:sp>
      <p:sp>
        <p:nvSpPr>
          <p:cNvPr id="265" name="Google Shape;265;p27"/>
          <p:cNvSpPr txBox="1"/>
          <p:nvPr/>
        </p:nvSpPr>
        <p:spPr>
          <a:xfrm>
            <a:off x="4440100" y="3713875"/>
            <a:ext cx="303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3. So sánh bản mã và tìm kiếm thông tin</a:t>
            </a:r>
            <a:endParaRPr i="1" sz="1200">
              <a:solidFill>
                <a:srgbClr val="38761D"/>
              </a:solidFill>
            </a:endParaRPr>
          </a:p>
        </p:txBody>
      </p:sp>
      <p:sp>
        <p:nvSpPr>
          <p:cNvPr id="266" name="Google Shape;266;p27"/>
          <p:cNvSpPr txBox="1"/>
          <p:nvPr/>
        </p:nvSpPr>
        <p:spPr>
          <a:xfrm>
            <a:off x="1288275" y="3744025"/>
            <a:ext cx="193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4. Trả kết quả xác thực</a:t>
            </a:r>
            <a:endParaRPr i="1" sz="1200">
              <a:solidFill>
                <a:srgbClr val="38761D"/>
              </a:solidFill>
            </a:endParaRPr>
          </a:p>
        </p:txBody>
      </p:sp>
      <p:sp>
        <p:nvSpPr>
          <p:cNvPr id="267" name="Google Shape;267;p27"/>
          <p:cNvSpPr txBox="1"/>
          <p:nvPr/>
        </p:nvSpPr>
        <p:spPr>
          <a:xfrm>
            <a:off x="5008450" y="3375175"/>
            <a:ext cx="169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Thông tin tranh ảnh NFT</a:t>
            </a:r>
            <a:endParaRPr b="1" i="1" sz="1000">
              <a:solidFill>
                <a:schemeClr val="accent1"/>
              </a:solidFill>
            </a:endParaRPr>
          </a:p>
        </p:txBody>
      </p:sp>
      <p:sp>
        <p:nvSpPr>
          <p:cNvPr id="268" name="Google Shape;268;p27"/>
          <p:cNvSpPr txBox="1"/>
          <p:nvPr/>
        </p:nvSpPr>
        <p:spPr>
          <a:xfrm>
            <a:off x="1523250" y="3375175"/>
            <a:ext cx="128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Kết quả xác thực</a:t>
            </a:r>
            <a:endParaRPr b="1" i="1" sz="1000">
              <a:solidFill>
                <a:schemeClr val="accent1"/>
              </a:solidFill>
            </a:endParaRPr>
          </a:p>
        </p:txBody>
      </p:sp>
      <p:pic>
        <p:nvPicPr>
          <p:cNvPr id="269" name="Google Shape;269;p27"/>
          <p:cNvPicPr preferRelativeResize="0"/>
          <p:nvPr/>
        </p:nvPicPr>
        <p:blipFill>
          <a:blip r:embed="rId10">
            <a:alphaModFix/>
          </a:blip>
          <a:stretch>
            <a:fillRect/>
          </a:stretch>
        </p:blipFill>
        <p:spPr>
          <a:xfrm>
            <a:off x="5875475" y="3054000"/>
            <a:ext cx="406250" cy="406250"/>
          </a:xfrm>
          <a:prstGeom prst="rect">
            <a:avLst/>
          </a:prstGeom>
          <a:noFill/>
          <a:ln>
            <a:noFill/>
          </a:ln>
        </p:spPr>
      </p:pic>
      <p:pic>
        <p:nvPicPr>
          <p:cNvPr id="270" name="Google Shape;270;p27"/>
          <p:cNvPicPr preferRelativeResize="0"/>
          <p:nvPr/>
        </p:nvPicPr>
        <p:blipFill>
          <a:blip r:embed="rId11">
            <a:alphaModFix/>
          </a:blip>
          <a:stretch>
            <a:fillRect/>
          </a:stretch>
        </p:blipFill>
        <p:spPr>
          <a:xfrm>
            <a:off x="1656475" y="3054000"/>
            <a:ext cx="406250" cy="406250"/>
          </a:xfrm>
          <a:prstGeom prst="rect">
            <a:avLst/>
          </a:prstGeom>
          <a:noFill/>
          <a:ln>
            <a:noFill/>
          </a:ln>
        </p:spPr>
      </p:pic>
      <p:pic>
        <p:nvPicPr>
          <p:cNvPr id="271" name="Google Shape;271;p27"/>
          <p:cNvPicPr preferRelativeResize="0"/>
          <p:nvPr/>
        </p:nvPicPr>
        <p:blipFill>
          <a:blip r:embed="rId12">
            <a:alphaModFix/>
          </a:blip>
          <a:stretch>
            <a:fillRect/>
          </a:stretch>
        </p:blipFill>
        <p:spPr>
          <a:xfrm>
            <a:off x="2207825" y="3054000"/>
            <a:ext cx="406250" cy="406250"/>
          </a:xfrm>
          <a:prstGeom prst="rect">
            <a:avLst/>
          </a:prstGeom>
          <a:noFill/>
          <a:ln>
            <a:noFill/>
          </a:ln>
        </p:spPr>
      </p:pic>
      <p:pic>
        <p:nvPicPr>
          <p:cNvPr id="272" name="Google Shape;272;p27"/>
          <p:cNvPicPr preferRelativeResize="0"/>
          <p:nvPr/>
        </p:nvPicPr>
        <p:blipFill>
          <a:blip r:embed="rId13">
            <a:alphaModFix/>
          </a:blip>
          <a:stretch>
            <a:fillRect/>
          </a:stretch>
        </p:blipFill>
        <p:spPr>
          <a:xfrm>
            <a:off x="360225" y="1825250"/>
            <a:ext cx="532200" cy="532200"/>
          </a:xfrm>
          <a:prstGeom prst="rect">
            <a:avLst/>
          </a:prstGeom>
          <a:noFill/>
          <a:ln>
            <a:noFill/>
          </a:ln>
        </p:spPr>
      </p:pic>
      <p:pic>
        <p:nvPicPr>
          <p:cNvPr id="273" name="Google Shape;273;p27"/>
          <p:cNvPicPr preferRelativeResize="0"/>
          <p:nvPr/>
        </p:nvPicPr>
        <p:blipFill>
          <a:blip r:embed="rId14">
            <a:alphaModFix/>
          </a:blip>
          <a:stretch>
            <a:fillRect/>
          </a:stretch>
        </p:blipFill>
        <p:spPr>
          <a:xfrm>
            <a:off x="5399802" y="3054000"/>
            <a:ext cx="406250" cy="406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8"/>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Quy trình tra cứu thông tin bằng mã QR</a:t>
            </a:r>
            <a:endParaRPr/>
          </a:p>
        </p:txBody>
      </p:sp>
      <p:sp>
        <p:nvSpPr>
          <p:cNvPr id="279" name="Google Shape;279;p28"/>
          <p:cNvSpPr txBox="1"/>
          <p:nvPr/>
        </p:nvSpPr>
        <p:spPr>
          <a:xfrm>
            <a:off x="119775" y="2256625"/>
            <a:ext cx="109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Người dùng</a:t>
            </a:r>
            <a:endParaRPr b="1" sz="1200">
              <a:solidFill>
                <a:srgbClr val="CC0000"/>
              </a:solidFill>
            </a:endParaRPr>
          </a:p>
        </p:txBody>
      </p:sp>
      <p:pic>
        <p:nvPicPr>
          <p:cNvPr id="280" name="Google Shape;280;p28"/>
          <p:cNvPicPr preferRelativeResize="0"/>
          <p:nvPr/>
        </p:nvPicPr>
        <p:blipFill>
          <a:blip r:embed="rId3">
            <a:alphaModFix/>
          </a:blip>
          <a:stretch>
            <a:fillRect/>
          </a:stretch>
        </p:blipFill>
        <p:spPr>
          <a:xfrm>
            <a:off x="360225" y="1825250"/>
            <a:ext cx="532200" cy="532200"/>
          </a:xfrm>
          <a:prstGeom prst="rect">
            <a:avLst/>
          </a:prstGeom>
          <a:noFill/>
          <a:ln>
            <a:noFill/>
          </a:ln>
        </p:spPr>
      </p:pic>
      <p:pic>
        <p:nvPicPr>
          <p:cNvPr id="281" name="Google Shape;281;p28"/>
          <p:cNvPicPr preferRelativeResize="0"/>
          <p:nvPr/>
        </p:nvPicPr>
        <p:blipFill>
          <a:blip r:embed="rId4">
            <a:alphaModFix/>
          </a:blip>
          <a:stretch>
            <a:fillRect/>
          </a:stretch>
        </p:blipFill>
        <p:spPr>
          <a:xfrm>
            <a:off x="3011182" y="1974688"/>
            <a:ext cx="1026599" cy="233321"/>
          </a:xfrm>
          <a:prstGeom prst="rect">
            <a:avLst/>
          </a:prstGeom>
          <a:noFill/>
          <a:ln>
            <a:noFill/>
          </a:ln>
        </p:spPr>
      </p:pic>
      <p:sp>
        <p:nvSpPr>
          <p:cNvPr id="282" name="Google Shape;282;p28"/>
          <p:cNvSpPr txBox="1"/>
          <p:nvPr/>
        </p:nvSpPr>
        <p:spPr>
          <a:xfrm>
            <a:off x="3188400" y="2151650"/>
            <a:ext cx="87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Hệ thống</a:t>
            </a:r>
            <a:endParaRPr b="1" sz="1200">
              <a:solidFill>
                <a:srgbClr val="CC0000"/>
              </a:solidFill>
            </a:endParaRPr>
          </a:p>
        </p:txBody>
      </p:sp>
      <p:sp>
        <p:nvSpPr>
          <p:cNvPr id="283" name="Google Shape;283;p28"/>
          <p:cNvSpPr txBox="1"/>
          <p:nvPr/>
        </p:nvSpPr>
        <p:spPr>
          <a:xfrm>
            <a:off x="1726225" y="1696075"/>
            <a:ext cx="59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Mã QR</a:t>
            </a:r>
            <a:endParaRPr b="1" i="1" sz="1000">
              <a:solidFill>
                <a:schemeClr val="accent1"/>
              </a:solidFill>
            </a:endParaRPr>
          </a:p>
        </p:txBody>
      </p:sp>
      <p:pic>
        <p:nvPicPr>
          <p:cNvPr id="284" name="Google Shape;284;p28"/>
          <p:cNvPicPr preferRelativeResize="0"/>
          <p:nvPr/>
        </p:nvPicPr>
        <p:blipFill>
          <a:blip r:embed="rId5">
            <a:alphaModFix/>
          </a:blip>
          <a:stretch>
            <a:fillRect/>
          </a:stretch>
        </p:blipFill>
        <p:spPr>
          <a:xfrm>
            <a:off x="1821150" y="1344600"/>
            <a:ext cx="406250" cy="406250"/>
          </a:xfrm>
          <a:prstGeom prst="rect">
            <a:avLst/>
          </a:prstGeom>
          <a:noFill/>
          <a:ln>
            <a:noFill/>
          </a:ln>
        </p:spPr>
      </p:pic>
      <p:cxnSp>
        <p:nvCxnSpPr>
          <p:cNvPr id="285" name="Google Shape;285;p28"/>
          <p:cNvCxnSpPr>
            <a:stCxn id="280" idx="3"/>
            <a:endCxn id="281" idx="1"/>
          </p:cNvCxnSpPr>
          <p:nvPr/>
        </p:nvCxnSpPr>
        <p:spPr>
          <a:xfrm>
            <a:off x="892425" y="2091350"/>
            <a:ext cx="2118900" cy="0"/>
          </a:xfrm>
          <a:prstGeom prst="straightConnector1">
            <a:avLst/>
          </a:prstGeom>
          <a:noFill/>
          <a:ln cap="flat" cmpd="sng" w="19050">
            <a:solidFill>
              <a:schemeClr val="dk1"/>
            </a:solidFill>
            <a:prstDash val="solid"/>
            <a:round/>
            <a:headEnd len="med" w="med" type="none"/>
            <a:tailEnd len="med" w="med" type="triangle"/>
          </a:ln>
        </p:spPr>
      </p:cxnSp>
      <p:pic>
        <p:nvPicPr>
          <p:cNvPr id="286" name="Google Shape;286;p28"/>
          <p:cNvPicPr preferRelativeResize="0"/>
          <p:nvPr/>
        </p:nvPicPr>
        <p:blipFill>
          <a:blip r:embed="rId6">
            <a:alphaModFix/>
          </a:blip>
          <a:stretch>
            <a:fillRect/>
          </a:stretch>
        </p:blipFill>
        <p:spPr>
          <a:xfrm>
            <a:off x="6837775" y="1825250"/>
            <a:ext cx="532200" cy="532200"/>
          </a:xfrm>
          <a:prstGeom prst="rect">
            <a:avLst/>
          </a:prstGeom>
          <a:noFill/>
          <a:ln>
            <a:noFill/>
          </a:ln>
        </p:spPr>
      </p:pic>
      <p:sp>
        <p:nvSpPr>
          <p:cNvPr id="287" name="Google Shape;287;p28"/>
          <p:cNvSpPr txBox="1"/>
          <p:nvPr/>
        </p:nvSpPr>
        <p:spPr>
          <a:xfrm>
            <a:off x="6541175" y="2283050"/>
            <a:ext cx="123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Cơ sở dữ liệu</a:t>
            </a:r>
            <a:endParaRPr b="1" sz="1200">
              <a:solidFill>
                <a:srgbClr val="CC0000"/>
              </a:solidFill>
            </a:endParaRPr>
          </a:p>
        </p:txBody>
      </p:sp>
      <p:cxnSp>
        <p:nvCxnSpPr>
          <p:cNvPr id="288" name="Google Shape;288;p28"/>
          <p:cNvCxnSpPr>
            <a:stCxn id="281" idx="3"/>
            <a:endCxn id="286" idx="1"/>
          </p:cNvCxnSpPr>
          <p:nvPr/>
        </p:nvCxnSpPr>
        <p:spPr>
          <a:xfrm>
            <a:off x="4037781" y="2091348"/>
            <a:ext cx="2799900" cy="0"/>
          </a:xfrm>
          <a:prstGeom prst="straightConnector1">
            <a:avLst/>
          </a:prstGeom>
          <a:noFill/>
          <a:ln cap="flat" cmpd="sng" w="19050">
            <a:solidFill>
              <a:schemeClr val="dk1"/>
            </a:solidFill>
            <a:prstDash val="solid"/>
            <a:round/>
            <a:headEnd len="med" w="med" type="none"/>
            <a:tailEnd len="med" w="med" type="triangle"/>
          </a:ln>
        </p:spPr>
      </p:cxnSp>
      <p:sp>
        <p:nvSpPr>
          <p:cNvPr id="289" name="Google Shape;289;p28"/>
          <p:cNvSpPr txBox="1"/>
          <p:nvPr/>
        </p:nvSpPr>
        <p:spPr>
          <a:xfrm>
            <a:off x="4664200" y="1696075"/>
            <a:ext cx="1458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Thông tin tranh ảnh</a:t>
            </a:r>
            <a:endParaRPr b="1" i="1" sz="1000">
              <a:solidFill>
                <a:schemeClr val="accent1"/>
              </a:solidFill>
            </a:endParaRPr>
          </a:p>
        </p:txBody>
      </p:sp>
      <p:pic>
        <p:nvPicPr>
          <p:cNvPr id="290" name="Google Shape;290;p28"/>
          <p:cNvPicPr preferRelativeResize="0"/>
          <p:nvPr/>
        </p:nvPicPr>
        <p:blipFill>
          <a:blip r:embed="rId7">
            <a:alphaModFix/>
          </a:blip>
          <a:stretch>
            <a:fillRect/>
          </a:stretch>
        </p:blipFill>
        <p:spPr>
          <a:xfrm>
            <a:off x="6837785" y="3390150"/>
            <a:ext cx="532200" cy="532195"/>
          </a:xfrm>
          <a:prstGeom prst="rect">
            <a:avLst/>
          </a:prstGeom>
          <a:noFill/>
          <a:ln>
            <a:noFill/>
          </a:ln>
        </p:spPr>
      </p:pic>
      <p:sp>
        <p:nvSpPr>
          <p:cNvPr id="291" name="Google Shape;291;p28"/>
          <p:cNvSpPr txBox="1"/>
          <p:nvPr/>
        </p:nvSpPr>
        <p:spPr>
          <a:xfrm>
            <a:off x="6644513" y="3838450"/>
            <a:ext cx="102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Blockchain</a:t>
            </a:r>
            <a:endParaRPr b="1" sz="1200">
              <a:solidFill>
                <a:srgbClr val="CC0000"/>
              </a:solidFill>
            </a:endParaRPr>
          </a:p>
        </p:txBody>
      </p:sp>
      <p:cxnSp>
        <p:nvCxnSpPr>
          <p:cNvPr id="292" name="Google Shape;292;p28"/>
          <p:cNvCxnSpPr>
            <a:stCxn id="286" idx="3"/>
            <a:endCxn id="290" idx="3"/>
          </p:cNvCxnSpPr>
          <p:nvPr/>
        </p:nvCxnSpPr>
        <p:spPr>
          <a:xfrm>
            <a:off x="7369975" y="2091350"/>
            <a:ext cx="600" cy="1564800"/>
          </a:xfrm>
          <a:prstGeom prst="bentConnector3">
            <a:avLst>
              <a:gd fmla="val 251291720" name="adj1"/>
            </a:avLst>
          </a:prstGeom>
          <a:noFill/>
          <a:ln cap="flat" cmpd="sng" w="19050">
            <a:solidFill>
              <a:schemeClr val="dk1"/>
            </a:solidFill>
            <a:prstDash val="solid"/>
            <a:round/>
            <a:headEnd len="med" w="med" type="none"/>
            <a:tailEnd len="med" w="med" type="triangle"/>
          </a:ln>
        </p:spPr>
      </p:cxnSp>
      <p:cxnSp>
        <p:nvCxnSpPr>
          <p:cNvPr id="293" name="Google Shape;293;p28"/>
          <p:cNvCxnSpPr/>
          <p:nvPr/>
        </p:nvCxnSpPr>
        <p:spPr>
          <a:xfrm rot="10800000">
            <a:off x="3834485" y="2539647"/>
            <a:ext cx="3003300" cy="1116600"/>
          </a:xfrm>
          <a:prstGeom prst="bentConnector3">
            <a:avLst>
              <a:gd fmla="val 99528" name="adj1"/>
            </a:avLst>
          </a:prstGeom>
          <a:noFill/>
          <a:ln cap="flat" cmpd="sng" w="19050">
            <a:solidFill>
              <a:schemeClr val="dk1"/>
            </a:solidFill>
            <a:prstDash val="solid"/>
            <a:round/>
            <a:headEnd len="med" w="med" type="none"/>
            <a:tailEnd len="med" w="med" type="triangle"/>
          </a:ln>
        </p:spPr>
      </p:cxnSp>
      <p:cxnSp>
        <p:nvCxnSpPr>
          <p:cNvPr id="294" name="Google Shape;294;p28"/>
          <p:cNvCxnSpPr/>
          <p:nvPr/>
        </p:nvCxnSpPr>
        <p:spPr>
          <a:xfrm flipH="1">
            <a:off x="6302350" y="2096025"/>
            <a:ext cx="7200" cy="1559400"/>
          </a:xfrm>
          <a:prstGeom prst="straightConnector1">
            <a:avLst/>
          </a:prstGeom>
          <a:noFill/>
          <a:ln cap="flat" cmpd="sng" w="19050">
            <a:solidFill>
              <a:srgbClr val="222222"/>
            </a:solidFill>
            <a:prstDash val="solid"/>
            <a:round/>
            <a:headEnd len="med" w="med" type="none"/>
            <a:tailEnd len="med" w="med" type="triangle"/>
          </a:ln>
        </p:spPr>
      </p:cxnSp>
      <p:cxnSp>
        <p:nvCxnSpPr>
          <p:cNvPr id="295" name="Google Shape;295;p28"/>
          <p:cNvCxnSpPr>
            <a:stCxn id="282" idx="2"/>
            <a:endCxn id="279" idx="2"/>
          </p:cNvCxnSpPr>
          <p:nvPr/>
        </p:nvCxnSpPr>
        <p:spPr>
          <a:xfrm rot="5400000">
            <a:off x="2092950" y="1094900"/>
            <a:ext cx="105000" cy="2957100"/>
          </a:xfrm>
          <a:prstGeom prst="bentConnector3">
            <a:avLst>
              <a:gd fmla="val 1087357" name="adj1"/>
            </a:avLst>
          </a:prstGeom>
          <a:noFill/>
          <a:ln cap="flat" cmpd="sng" w="19050">
            <a:solidFill>
              <a:schemeClr val="dk1"/>
            </a:solidFill>
            <a:prstDash val="solid"/>
            <a:round/>
            <a:headEnd len="med" w="med" type="none"/>
            <a:tailEnd len="med" w="med" type="triangle"/>
          </a:ln>
        </p:spPr>
      </p:cxnSp>
      <p:sp>
        <p:nvSpPr>
          <p:cNvPr id="296" name="Google Shape;296;p28"/>
          <p:cNvSpPr txBox="1"/>
          <p:nvPr/>
        </p:nvSpPr>
        <p:spPr>
          <a:xfrm>
            <a:off x="4243000" y="3316725"/>
            <a:ext cx="169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Thông tin tranh ảnh NFT</a:t>
            </a:r>
            <a:endParaRPr b="1" i="1" sz="1000">
              <a:solidFill>
                <a:schemeClr val="accent1"/>
              </a:solidFill>
            </a:endParaRPr>
          </a:p>
        </p:txBody>
      </p:sp>
      <p:pic>
        <p:nvPicPr>
          <p:cNvPr id="297" name="Google Shape;297;p28"/>
          <p:cNvPicPr preferRelativeResize="0"/>
          <p:nvPr/>
        </p:nvPicPr>
        <p:blipFill>
          <a:blip r:embed="rId8">
            <a:alphaModFix/>
          </a:blip>
          <a:stretch>
            <a:fillRect/>
          </a:stretch>
        </p:blipFill>
        <p:spPr>
          <a:xfrm>
            <a:off x="5110025" y="2995550"/>
            <a:ext cx="406250" cy="406250"/>
          </a:xfrm>
          <a:prstGeom prst="rect">
            <a:avLst/>
          </a:prstGeom>
          <a:noFill/>
          <a:ln>
            <a:noFill/>
          </a:ln>
        </p:spPr>
      </p:pic>
      <p:pic>
        <p:nvPicPr>
          <p:cNvPr id="298" name="Google Shape;298;p28"/>
          <p:cNvPicPr preferRelativeResize="0"/>
          <p:nvPr/>
        </p:nvPicPr>
        <p:blipFill>
          <a:blip r:embed="rId9">
            <a:alphaModFix/>
          </a:blip>
          <a:stretch>
            <a:fillRect/>
          </a:stretch>
        </p:blipFill>
        <p:spPr>
          <a:xfrm>
            <a:off x="4634352" y="2995550"/>
            <a:ext cx="406250" cy="406250"/>
          </a:xfrm>
          <a:prstGeom prst="rect">
            <a:avLst/>
          </a:prstGeom>
          <a:noFill/>
          <a:ln>
            <a:noFill/>
          </a:ln>
        </p:spPr>
      </p:pic>
      <p:sp>
        <p:nvSpPr>
          <p:cNvPr id="299" name="Google Shape;299;p28"/>
          <p:cNvSpPr txBox="1"/>
          <p:nvPr/>
        </p:nvSpPr>
        <p:spPr>
          <a:xfrm>
            <a:off x="1531225" y="3316725"/>
            <a:ext cx="128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Kết quả tra cứu</a:t>
            </a:r>
            <a:endParaRPr b="1" i="1" sz="1000">
              <a:solidFill>
                <a:schemeClr val="accent1"/>
              </a:solidFill>
            </a:endParaRPr>
          </a:p>
        </p:txBody>
      </p:sp>
      <p:pic>
        <p:nvPicPr>
          <p:cNvPr id="300" name="Google Shape;300;p28"/>
          <p:cNvPicPr preferRelativeResize="0"/>
          <p:nvPr/>
        </p:nvPicPr>
        <p:blipFill>
          <a:blip r:embed="rId10">
            <a:alphaModFix/>
          </a:blip>
          <a:stretch>
            <a:fillRect/>
          </a:stretch>
        </p:blipFill>
        <p:spPr>
          <a:xfrm>
            <a:off x="1664450" y="2995550"/>
            <a:ext cx="406250" cy="406250"/>
          </a:xfrm>
          <a:prstGeom prst="rect">
            <a:avLst/>
          </a:prstGeom>
          <a:noFill/>
          <a:ln>
            <a:noFill/>
          </a:ln>
        </p:spPr>
      </p:pic>
      <p:pic>
        <p:nvPicPr>
          <p:cNvPr id="301" name="Google Shape;301;p28"/>
          <p:cNvPicPr preferRelativeResize="0"/>
          <p:nvPr/>
        </p:nvPicPr>
        <p:blipFill>
          <a:blip r:embed="rId11">
            <a:alphaModFix/>
          </a:blip>
          <a:stretch>
            <a:fillRect/>
          </a:stretch>
        </p:blipFill>
        <p:spPr>
          <a:xfrm>
            <a:off x="2215800" y="2995550"/>
            <a:ext cx="406250" cy="406250"/>
          </a:xfrm>
          <a:prstGeom prst="rect">
            <a:avLst/>
          </a:prstGeom>
          <a:noFill/>
          <a:ln>
            <a:noFill/>
          </a:ln>
        </p:spPr>
      </p:pic>
      <p:sp>
        <p:nvSpPr>
          <p:cNvPr id="302" name="Google Shape;302;p28"/>
          <p:cNvSpPr txBox="1"/>
          <p:nvPr/>
        </p:nvSpPr>
        <p:spPr>
          <a:xfrm>
            <a:off x="1264650" y="2121500"/>
            <a:ext cx="137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1. Quét mã QR</a:t>
            </a:r>
            <a:endParaRPr i="1" sz="1200">
              <a:solidFill>
                <a:srgbClr val="38761D"/>
              </a:solidFill>
            </a:endParaRPr>
          </a:p>
        </p:txBody>
      </p:sp>
      <p:pic>
        <p:nvPicPr>
          <p:cNvPr id="303" name="Google Shape;303;p28"/>
          <p:cNvPicPr preferRelativeResize="0"/>
          <p:nvPr/>
        </p:nvPicPr>
        <p:blipFill>
          <a:blip r:embed="rId8">
            <a:alphaModFix/>
          </a:blip>
          <a:stretch>
            <a:fillRect/>
          </a:stretch>
        </p:blipFill>
        <p:spPr>
          <a:xfrm>
            <a:off x="5133000" y="1344600"/>
            <a:ext cx="406250" cy="406250"/>
          </a:xfrm>
          <a:prstGeom prst="rect">
            <a:avLst/>
          </a:prstGeom>
          <a:noFill/>
          <a:ln>
            <a:noFill/>
          </a:ln>
        </p:spPr>
      </p:pic>
      <p:sp>
        <p:nvSpPr>
          <p:cNvPr id="304" name="Google Shape;304;p28"/>
          <p:cNvSpPr txBox="1"/>
          <p:nvPr/>
        </p:nvSpPr>
        <p:spPr>
          <a:xfrm>
            <a:off x="4613225" y="2130850"/>
            <a:ext cx="137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2.Gửi thông tin</a:t>
            </a:r>
            <a:endParaRPr i="1" sz="1200">
              <a:solidFill>
                <a:srgbClr val="38761D"/>
              </a:solidFill>
            </a:endParaRPr>
          </a:p>
        </p:txBody>
      </p:sp>
      <p:sp>
        <p:nvSpPr>
          <p:cNvPr id="305" name="Google Shape;305;p28"/>
          <p:cNvSpPr txBox="1"/>
          <p:nvPr/>
        </p:nvSpPr>
        <p:spPr>
          <a:xfrm>
            <a:off x="6672100" y="2836600"/>
            <a:ext cx="207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3. Tra cứu trên Blockchain</a:t>
            </a:r>
            <a:endParaRPr i="1" sz="1200">
              <a:solidFill>
                <a:srgbClr val="38761D"/>
              </a:solidFill>
            </a:endParaRPr>
          </a:p>
        </p:txBody>
      </p:sp>
      <p:sp>
        <p:nvSpPr>
          <p:cNvPr id="306" name="Google Shape;306;p28"/>
          <p:cNvSpPr txBox="1"/>
          <p:nvPr/>
        </p:nvSpPr>
        <p:spPr>
          <a:xfrm>
            <a:off x="4149150" y="3695750"/>
            <a:ext cx="1629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4. Kiểm tra thông tin</a:t>
            </a:r>
            <a:endParaRPr i="1" sz="1200">
              <a:solidFill>
                <a:srgbClr val="38761D"/>
              </a:solidFill>
            </a:endParaRPr>
          </a:p>
        </p:txBody>
      </p:sp>
      <p:sp>
        <p:nvSpPr>
          <p:cNvPr id="307" name="Google Shape;307;p28"/>
          <p:cNvSpPr txBox="1"/>
          <p:nvPr/>
        </p:nvSpPr>
        <p:spPr>
          <a:xfrm>
            <a:off x="1200775" y="3692825"/>
            <a:ext cx="188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5. Trả thông tin tra cứu</a:t>
            </a:r>
            <a:endParaRPr i="1" sz="1200">
              <a:solidFill>
                <a:srgbClr val="38761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9"/>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T</a:t>
            </a:r>
            <a:r>
              <a:rPr lang="vi"/>
              <a:t>huật toán sinh chữ ký số ECDSA</a:t>
            </a:r>
            <a:endParaRPr/>
          </a:p>
        </p:txBody>
      </p:sp>
      <p:sp>
        <p:nvSpPr>
          <p:cNvPr id="313" name="Google Shape;313;p29"/>
          <p:cNvSpPr txBox="1"/>
          <p:nvPr/>
        </p:nvSpPr>
        <p:spPr>
          <a:xfrm>
            <a:off x="505200" y="1022525"/>
            <a:ext cx="8133600" cy="2124000"/>
          </a:xfrm>
          <a:prstGeom prst="rect">
            <a:avLst/>
          </a:prstGeom>
          <a:noFill/>
          <a:ln>
            <a:noFill/>
          </a:ln>
        </p:spPr>
        <p:txBody>
          <a:bodyPr anchorCtr="0" anchor="t" bIns="91425" lIns="91425" spcFirstLastPara="1" rIns="91425" wrap="square" tIns="91425">
            <a:spAutoFit/>
          </a:bodyPr>
          <a:lstStyle/>
          <a:p>
            <a:pPr indent="-317500" lvl="0" marL="457200" rtl="0" algn="just">
              <a:lnSpc>
                <a:spcPct val="200000"/>
              </a:lnSpc>
              <a:spcBef>
                <a:spcPts val="0"/>
              </a:spcBef>
              <a:spcAft>
                <a:spcPts val="0"/>
              </a:spcAft>
              <a:buClr>
                <a:srgbClr val="222222"/>
              </a:buClr>
              <a:buSzPts val="1400"/>
              <a:buFont typeface="Roboto"/>
              <a:buChar char="-"/>
            </a:pPr>
            <a:r>
              <a:rPr b="1" lang="vi">
                <a:solidFill>
                  <a:srgbClr val="222222"/>
                </a:solidFill>
                <a:highlight>
                  <a:srgbClr val="FFFFFF"/>
                </a:highlight>
                <a:latin typeface="Roboto"/>
                <a:ea typeface="Roboto"/>
                <a:cs typeface="Roboto"/>
                <a:sym typeface="Roboto"/>
              </a:rPr>
              <a:t>ECDSA </a:t>
            </a:r>
            <a:r>
              <a:rPr lang="vi">
                <a:solidFill>
                  <a:srgbClr val="222222"/>
                </a:solidFill>
                <a:highlight>
                  <a:srgbClr val="FFFFFF"/>
                </a:highlight>
                <a:latin typeface="Roboto"/>
                <a:ea typeface="Roboto"/>
                <a:cs typeface="Roboto"/>
                <a:sym typeface="Roboto"/>
              </a:rPr>
              <a:t>là viết tắt của Elliptic Curve Digital Signature Algorithm – thuật toán sinh chữ ký số dựa trên đường cong Elliptic.</a:t>
            </a:r>
            <a:endParaRPr>
              <a:solidFill>
                <a:srgbClr val="222222"/>
              </a:solidFill>
              <a:highlight>
                <a:srgbClr val="FFFFFF"/>
              </a:highlight>
              <a:latin typeface="Roboto"/>
              <a:ea typeface="Roboto"/>
              <a:cs typeface="Roboto"/>
              <a:sym typeface="Roboto"/>
            </a:endParaRPr>
          </a:p>
          <a:p>
            <a:pPr indent="-317500" lvl="0" marL="457200" rtl="0" algn="just">
              <a:lnSpc>
                <a:spcPct val="200000"/>
              </a:lnSpc>
              <a:spcBef>
                <a:spcPts val="0"/>
              </a:spcBef>
              <a:spcAft>
                <a:spcPts val="0"/>
              </a:spcAft>
              <a:buClr>
                <a:srgbClr val="222222"/>
              </a:buClr>
              <a:buSzPts val="1400"/>
              <a:buFont typeface="Roboto"/>
              <a:buChar char="-"/>
            </a:pPr>
            <a:r>
              <a:rPr b="1" lang="vi">
                <a:solidFill>
                  <a:srgbClr val="222222"/>
                </a:solidFill>
                <a:highlight>
                  <a:schemeClr val="lt1"/>
                </a:highlight>
                <a:latin typeface="Roboto"/>
                <a:ea typeface="Roboto"/>
                <a:cs typeface="Roboto"/>
                <a:sym typeface="Roboto"/>
              </a:rPr>
              <a:t>ECDSA </a:t>
            </a:r>
            <a:r>
              <a:rPr lang="vi">
                <a:solidFill>
                  <a:srgbClr val="222222"/>
                </a:solidFill>
                <a:highlight>
                  <a:srgbClr val="FFFFFF"/>
                </a:highlight>
                <a:latin typeface="Roboto"/>
                <a:ea typeface="Roboto"/>
                <a:cs typeface="Roboto"/>
                <a:sym typeface="Roboto"/>
              </a:rPr>
              <a:t>có một cặp key </a:t>
            </a:r>
            <a:r>
              <a:rPr b="1" i="1" lang="vi">
                <a:solidFill>
                  <a:srgbClr val="222222"/>
                </a:solidFill>
                <a:highlight>
                  <a:srgbClr val="FFFFFF"/>
                </a:highlight>
                <a:latin typeface="Roboto"/>
                <a:ea typeface="Roboto"/>
                <a:cs typeface="Roboto"/>
                <a:sym typeface="Roboto"/>
              </a:rPr>
              <a:t>P</a:t>
            </a:r>
            <a:r>
              <a:rPr b="1" i="1" lang="vi">
                <a:solidFill>
                  <a:srgbClr val="222222"/>
                </a:solidFill>
                <a:highlight>
                  <a:srgbClr val="FFFFFF"/>
                </a:highlight>
                <a:latin typeface="Roboto"/>
                <a:ea typeface="Roboto"/>
                <a:cs typeface="Roboto"/>
                <a:sym typeface="Roboto"/>
              </a:rPr>
              <a:t>rivate key</a:t>
            </a:r>
            <a:r>
              <a:rPr lang="vi">
                <a:solidFill>
                  <a:srgbClr val="222222"/>
                </a:solidFill>
                <a:highlight>
                  <a:srgbClr val="FFFFFF"/>
                </a:highlight>
                <a:latin typeface="Roboto"/>
                <a:ea typeface="Roboto"/>
                <a:cs typeface="Roboto"/>
                <a:sym typeface="Roboto"/>
              </a:rPr>
              <a:t> và</a:t>
            </a:r>
            <a:r>
              <a:rPr b="1" i="1" lang="vi">
                <a:solidFill>
                  <a:srgbClr val="222222"/>
                </a:solidFill>
                <a:highlight>
                  <a:srgbClr val="FFFFFF"/>
                </a:highlight>
                <a:latin typeface="Roboto"/>
                <a:ea typeface="Roboto"/>
                <a:cs typeface="Roboto"/>
                <a:sym typeface="Roboto"/>
              </a:rPr>
              <a:t> Public key</a:t>
            </a:r>
            <a:r>
              <a:rPr lang="vi">
                <a:solidFill>
                  <a:srgbClr val="222222"/>
                </a:solidFill>
                <a:highlight>
                  <a:srgbClr val="FFFFFF"/>
                </a:highlight>
                <a:latin typeface="Roboto"/>
                <a:ea typeface="Roboto"/>
                <a:cs typeface="Roboto"/>
                <a:sym typeface="Roboto"/>
              </a:rPr>
              <a:t>. </a:t>
            </a:r>
            <a:r>
              <a:rPr b="1" i="1" lang="vi">
                <a:solidFill>
                  <a:srgbClr val="222222"/>
                </a:solidFill>
                <a:highlight>
                  <a:srgbClr val="FFFFFF"/>
                </a:highlight>
                <a:latin typeface="Roboto"/>
                <a:ea typeface="Roboto"/>
                <a:cs typeface="Roboto"/>
                <a:sym typeface="Roboto"/>
              </a:rPr>
              <a:t>Private key</a:t>
            </a:r>
            <a:r>
              <a:rPr lang="vi">
                <a:solidFill>
                  <a:srgbClr val="222222"/>
                </a:solidFill>
                <a:highlight>
                  <a:srgbClr val="FFFFFF"/>
                </a:highlight>
                <a:latin typeface="Roboto"/>
                <a:ea typeface="Roboto"/>
                <a:cs typeface="Roboto"/>
                <a:sym typeface="Roboto"/>
              </a:rPr>
              <a:t> dùng để mã hóa, </a:t>
            </a:r>
            <a:r>
              <a:rPr b="1" i="1" lang="vi">
                <a:solidFill>
                  <a:srgbClr val="222222"/>
                </a:solidFill>
                <a:highlight>
                  <a:srgbClr val="FFFFFF"/>
                </a:highlight>
                <a:latin typeface="Roboto"/>
                <a:ea typeface="Roboto"/>
                <a:cs typeface="Roboto"/>
                <a:sym typeface="Roboto"/>
              </a:rPr>
              <a:t>Public key</a:t>
            </a:r>
            <a:r>
              <a:rPr lang="vi">
                <a:solidFill>
                  <a:srgbClr val="222222"/>
                </a:solidFill>
                <a:highlight>
                  <a:srgbClr val="FFFFFF"/>
                </a:highlight>
                <a:latin typeface="Roboto"/>
                <a:ea typeface="Roboto"/>
                <a:cs typeface="Roboto"/>
                <a:sym typeface="Roboto"/>
              </a:rPr>
              <a:t> dùng để xác nhận tính đúng đắn của </a:t>
            </a:r>
            <a:r>
              <a:rPr b="1" i="1" lang="vi">
                <a:solidFill>
                  <a:srgbClr val="222222"/>
                </a:solidFill>
                <a:highlight>
                  <a:srgbClr val="FFFFFF"/>
                </a:highlight>
                <a:latin typeface="Roboto"/>
                <a:ea typeface="Roboto"/>
                <a:cs typeface="Roboto"/>
                <a:sym typeface="Roboto"/>
              </a:rPr>
              <a:t>chữ ký</a:t>
            </a:r>
            <a:r>
              <a:rPr lang="vi">
                <a:solidFill>
                  <a:srgbClr val="222222"/>
                </a:solidFill>
                <a:highlight>
                  <a:srgbClr val="FFFFFF"/>
                </a:highlight>
                <a:latin typeface="Roboto"/>
                <a:ea typeface="Roboto"/>
                <a:cs typeface="Roboto"/>
                <a:sym typeface="Roboto"/>
              </a:rPr>
              <a:t>(</a:t>
            </a:r>
            <a:r>
              <a:rPr i="1" lang="vi" u="sng">
                <a:solidFill>
                  <a:srgbClr val="222222"/>
                </a:solidFill>
                <a:highlight>
                  <a:schemeClr val="lt1"/>
                </a:highlight>
                <a:latin typeface="Roboto"/>
                <a:ea typeface="Roboto"/>
                <a:cs typeface="Roboto"/>
                <a:sym typeface="Roboto"/>
              </a:rPr>
              <a:t>dữ liệu </a:t>
            </a:r>
            <a:r>
              <a:rPr lang="vi">
                <a:solidFill>
                  <a:srgbClr val="222222"/>
                </a:solidFill>
                <a:highlight>
                  <a:schemeClr val="lt1"/>
                </a:highlight>
                <a:latin typeface="Roboto"/>
                <a:ea typeface="Roboto"/>
                <a:cs typeface="Roboto"/>
                <a:sym typeface="Roboto"/>
              </a:rPr>
              <a:t>đã được mã hoá</a:t>
            </a:r>
            <a:r>
              <a:rPr lang="vi">
                <a:solidFill>
                  <a:srgbClr val="222222"/>
                </a:solidFill>
                <a:highlight>
                  <a:srgbClr val="FFFFFF"/>
                </a:highlight>
                <a:latin typeface="Roboto"/>
                <a:ea typeface="Roboto"/>
                <a:cs typeface="Roboto"/>
                <a:sym typeface="Roboto"/>
              </a:rPr>
              <a:t>) này. </a:t>
            </a:r>
            <a:r>
              <a:rPr b="1" i="1" lang="vi">
                <a:solidFill>
                  <a:srgbClr val="222222"/>
                </a:solidFill>
                <a:highlight>
                  <a:srgbClr val="FFFFFF"/>
                </a:highlight>
                <a:latin typeface="Roboto"/>
                <a:ea typeface="Roboto"/>
                <a:cs typeface="Roboto"/>
                <a:sym typeface="Roboto"/>
              </a:rPr>
              <a:t>Public key</a:t>
            </a:r>
            <a:r>
              <a:rPr lang="vi">
                <a:solidFill>
                  <a:srgbClr val="222222"/>
                </a:solidFill>
                <a:highlight>
                  <a:srgbClr val="FFFFFF"/>
                </a:highlight>
                <a:latin typeface="Roboto"/>
                <a:ea typeface="Roboto"/>
                <a:cs typeface="Roboto"/>
                <a:sym typeface="Roboto"/>
              </a:rPr>
              <a:t> không thể giải mã được dữ liệu đã được mã hoá, do đó </a:t>
            </a:r>
            <a:r>
              <a:rPr i="1" lang="vi" u="sng">
                <a:solidFill>
                  <a:srgbClr val="222222"/>
                </a:solidFill>
                <a:highlight>
                  <a:srgbClr val="FFFFFF"/>
                </a:highlight>
                <a:latin typeface="Roboto"/>
                <a:ea typeface="Roboto"/>
                <a:cs typeface="Roboto"/>
                <a:sym typeface="Roboto"/>
              </a:rPr>
              <a:t>dữ liệu gốc luôn luôn được an toàn</a:t>
            </a:r>
            <a:r>
              <a:rPr lang="vi">
                <a:solidFill>
                  <a:srgbClr val="222222"/>
                </a:solidFill>
                <a:highlight>
                  <a:srgbClr val="FFFFFF"/>
                </a:highlight>
                <a:latin typeface="Roboto"/>
                <a:ea typeface="Roboto"/>
                <a:cs typeface="Roboto"/>
                <a:sym typeface="Roboto"/>
              </a:rPr>
              <a:t>.</a:t>
            </a:r>
            <a:endParaRPr>
              <a:solidFill>
                <a:srgbClr val="222222"/>
              </a:solidFill>
              <a:highlight>
                <a:srgbClr val="FFFFFF"/>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0"/>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Giải pháp trao đổi, mua bán tranh ảnh NFT</a:t>
            </a:r>
            <a:endParaRPr/>
          </a:p>
        </p:txBody>
      </p:sp>
      <p:pic>
        <p:nvPicPr>
          <p:cNvPr id="319" name="Google Shape;319;p30"/>
          <p:cNvPicPr preferRelativeResize="0"/>
          <p:nvPr/>
        </p:nvPicPr>
        <p:blipFill>
          <a:blip r:embed="rId3">
            <a:alphaModFix/>
          </a:blip>
          <a:stretch>
            <a:fillRect/>
          </a:stretch>
        </p:blipFill>
        <p:spPr>
          <a:xfrm>
            <a:off x="1698575" y="851000"/>
            <a:ext cx="462075" cy="462075"/>
          </a:xfrm>
          <a:prstGeom prst="rect">
            <a:avLst/>
          </a:prstGeom>
          <a:noFill/>
          <a:ln>
            <a:noFill/>
          </a:ln>
        </p:spPr>
      </p:pic>
      <p:sp>
        <p:nvSpPr>
          <p:cNvPr id="320" name="Google Shape;320;p30"/>
          <p:cNvSpPr txBox="1"/>
          <p:nvPr/>
        </p:nvSpPr>
        <p:spPr>
          <a:xfrm>
            <a:off x="511650" y="1833625"/>
            <a:ext cx="28359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vi"/>
              <a:t>Sàn giao dịch</a:t>
            </a:r>
            <a:endParaRPr/>
          </a:p>
          <a:p>
            <a:pPr indent="-317500" lvl="0" marL="457200" rtl="0" algn="l">
              <a:lnSpc>
                <a:spcPct val="150000"/>
              </a:lnSpc>
              <a:spcBef>
                <a:spcPts val="0"/>
              </a:spcBef>
              <a:spcAft>
                <a:spcPts val="0"/>
              </a:spcAft>
              <a:buSzPts val="1400"/>
              <a:buChar char="-"/>
            </a:pPr>
            <a:r>
              <a:rPr lang="vi"/>
              <a:t>Giữ </a:t>
            </a:r>
            <a:r>
              <a:rPr b="1" lang="vi">
                <a:solidFill>
                  <a:srgbClr val="FF0000"/>
                </a:solidFill>
              </a:rPr>
              <a:t>NFT </a:t>
            </a:r>
            <a:r>
              <a:rPr lang="vi"/>
              <a:t>của người bán</a:t>
            </a:r>
            <a:endParaRPr/>
          </a:p>
          <a:p>
            <a:pPr indent="0" lvl="0" marL="0" rtl="0" algn="l">
              <a:lnSpc>
                <a:spcPct val="150000"/>
              </a:lnSpc>
              <a:spcBef>
                <a:spcPts val="0"/>
              </a:spcBef>
              <a:spcAft>
                <a:spcPts val="0"/>
              </a:spcAft>
              <a:buNone/>
            </a:pPr>
            <a:r>
              <a:rPr b="1" i="1" lang="vi"/>
              <a:t>=&gt; Dễ đánh mất quyền sở hữu</a:t>
            </a:r>
            <a:endParaRPr b="1" i="1"/>
          </a:p>
        </p:txBody>
      </p:sp>
      <p:pic>
        <p:nvPicPr>
          <p:cNvPr id="321" name="Google Shape;321;p30"/>
          <p:cNvPicPr preferRelativeResize="0"/>
          <p:nvPr/>
        </p:nvPicPr>
        <p:blipFill>
          <a:blip r:embed="rId4">
            <a:alphaModFix/>
          </a:blip>
          <a:stretch>
            <a:fillRect/>
          </a:stretch>
        </p:blipFill>
        <p:spPr>
          <a:xfrm>
            <a:off x="1698575" y="3560275"/>
            <a:ext cx="462075" cy="462075"/>
          </a:xfrm>
          <a:prstGeom prst="rect">
            <a:avLst/>
          </a:prstGeom>
          <a:noFill/>
          <a:ln>
            <a:noFill/>
          </a:ln>
        </p:spPr>
      </p:pic>
      <p:cxnSp>
        <p:nvCxnSpPr>
          <p:cNvPr id="322" name="Google Shape;322;p30"/>
          <p:cNvCxnSpPr>
            <a:endCxn id="320" idx="0"/>
          </p:cNvCxnSpPr>
          <p:nvPr/>
        </p:nvCxnSpPr>
        <p:spPr>
          <a:xfrm>
            <a:off x="1929600" y="1313125"/>
            <a:ext cx="0" cy="520500"/>
          </a:xfrm>
          <a:prstGeom prst="straightConnector1">
            <a:avLst/>
          </a:prstGeom>
          <a:noFill/>
          <a:ln cap="flat" cmpd="sng" w="9525">
            <a:solidFill>
              <a:schemeClr val="dk1"/>
            </a:solidFill>
            <a:prstDash val="solid"/>
            <a:round/>
            <a:headEnd len="med" w="med" type="none"/>
            <a:tailEnd len="med" w="med" type="triangle"/>
          </a:ln>
        </p:spPr>
      </p:cxnSp>
      <p:cxnSp>
        <p:nvCxnSpPr>
          <p:cNvPr id="323" name="Google Shape;323;p30"/>
          <p:cNvCxnSpPr>
            <a:stCxn id="321" idx="0"/>
            <a:endCxn id="320" idx="2"/>
          </p:cNvCxnSpPr>
          <p:nvPr/>
        </p:nvCxnSpPr>
        <p:spPr>
          <a:xfrm rot="10800000">
            <a:off x="1929612" y="2880475"/>
            <a:ext cx="0" cy="679800"/>
          </a:xfrm>
          <a:prstGeom prst="straightConnector1">
            <a:avLst/>
          </a:prstGeom>
          <a:noFill/>
          <a:ln cap="flat" cmpd="sng" w="9525">
            <a:solidFill>
              <a:schemeClr val="dk1"/>
            </a:solidFill>
            <a:prstDash val="solid"/>
            <a:round/>
            <a:headEnd len="med" w="med" type="none"/>
            <a:tailEnd len="med" w="med" type="triangle"/>
          </a:ln>
        </p:spPr>
      </p:cxnSp>
      <p:sp>
        <p:nvSpPr>
          <p:cNvPr id="324" name="Google Shape;324;p30"/>
          <p:cNvSpPr txBox="1"/>
          <p:nvPr/>
        </p:nvSpPr>
        <p:spPr>
          <a:xfrm>
            <a:off x="2027875" y="1311775"/>
            <a:ext cx="2447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100">
                <a:solidFill>
                  <a:srgbClr val="E06666"/>
                </a:solidFill>
              </a:rPr>
              <a:t>Thực hiện giao dịch để gửi NFT cho sàn giao dịch</a:t>
            </a:r>
            <a:endParaRPr i="1" sz="1100">
              <a:solidFill>
                <a:srgbClr val="E06666"/>
              </a:solidFill>
            </a:endParaRPr>
          </a:p>
        </p:txBody>
      </p:sp>
      <p:sp>
        <p:nvSpPr>
          <p:cNvPr id="325" name="Google Shape;325;p30"/>
          <p:cNvSpPr txBox="1"/>
          <p:nvPr/>
        </p:nvSpPr>
        <p:spPr>
          <a:xfrm>
            <a:off x="2027875" y="3162250"/>
            <a:ext cx="244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100">
                <a:solidFill>
                  <a:srgbClr val="E06666"/>
                </a:solidFill>
              </a:rPr>
              <a:t>Thực hiện giao dịch để mua NFT</a:t>
            </a:r>
            <a:endParaRPr i="1" sz="1100">
              <a:solidFill>
                <a:srgbClr val="E06666"/>
              </a:solidFill>
            </a:endParaRPr>
          </a:p>
        </p:txBody>
      </p:sp>
      <p:pic>
        <p:nvPicPr>
          <p:cNvPr id="326" name="Google Shape;326;p30"/>
          <p:cNvPicPr preferRelativeResize="0"/>
          <p:nvPr/>
        </p:nvPicPr>
        <p:blipFill>
          <a:blip r:embed="rId3">
            <a:alphaModFix/>
          </a:blip>
          <a:stretch>
            <a:fillRect/>
          </a:stretch>
        </p:blipFill>
        <p:spPr>
          <a:xfrm>
            <a:off x="6251875" y="851000"/>
            <a:ext cx="462075" cy="462075"/>
          </a:xfrm>
          <a:prstGeom prst="rect">
            <a:avLst/>
          </a:prstGeom>
          <a:noFill/>
          <a:ln>
            <a:noFill/>
          </a:ln>
        </p:spPr>
      </p:pic>
      <p:sp>
        <p:nvSpPr>
          <p:cNvPr id="327" name="Google Shape;327;p30"/>
          <p:cNvSpPr txBox="1"/>
          <p:nvPr/>
        </p:nvSpPr>
        <p:spPr>
          <a:xfrm>
            <a:off x="5064950" y="1833625"/>
            <a:ext cx="28359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vi"/>
              <a:t>Sàn giao dịch</a:t>
            </a:r>
            <a:endParaRPr/>
          </a:p>
          <a:p>
            <a:pPr indent="-317500" lvl="0" marL="457200" rtl="0" algn="l">
              <a:lnSpc>
                <a:spcPct val="150000"/>
              </a:lnSpc>
              <a:spcBef>
                <a:spcPts val="0"/>
              </a:spcBef>
              <a:spcAft>
                <a:spcPts val="0"/>
              </a:spcAft>
              <a:buSzPts val="1400"/>
              <a:buChar char="-"/>
            </a:pPr>
            <a:r>
              <a:rPr lang="vi"/>
              <a:t>Giữ </a:t>
            </a:r>
            <a:r>
              <a:rPr b="1" lang="vi">
                <a:solidFill>
                  <a:srgbClr val="0000FF"/>
                </a:solidFill>
              </a:rPr>
              <a:t>Chữ ký </a:t>
            </a:r>
            <a:r>
              <a:rPr lang="vi"/>
              <a:t>của người bán</a:t>
            </a:r>
            <a:endParaRPr/>
          </a:p>
          <a:p>
            <a:pPr indent="0" lvl="0" marL="0" rtl="0" algn="l">
              <a:lnSpc>
                <a:spcPct val="150000"/>
              </a:lnSpc>
              <a:spcBef>
                <a:spcPts val="0"/>
              </a:spcBef>
              <a:spcAft>
                <a:spcPts val="0"/>
              </a:spcAft>
              <a:buNone/>
            </a:pPr>
            <a:r>
              <a:rPr b="1" i="1" lang="vi"/>
              <a:t>=&gt; Đảm bảo quyền sở hữu</a:t>
            </a:r>
            <a:endParaRPr b="1" i="1"/>
          </a:p>
        </p:txBody>
      </p:sp>
      <p:pic>
        <p:nvPicPr>
          <p:cNvPr id="328" name="Google Shape;328;p30"/>
          <p:cNvPicPr preferRelativeResize="0"/>
          <p:nvPr/>
        </p:nvPicPr>
        <p:blipFill>
          <a:blip r:embed="rId4">
            <a:alphaModFix/>
          </a:blip>
          <a:stretch>
            <a:fillRect/>
          </a:stretch>
        </p:blipFill>
        <p:spPr>
          <a:xfrm>
            <a:off x="6251875" y="3560275"/>
            <a:ext cx="462075" cy="462075"/>
          </a:xfrm>
          <a:prstGeom prst="rect">
            <a:avLst/>
          </a:prstGeom>
          <a:noFill/>
          <a:ln>
            <a:noFill/>
          </a:ln>
        </p:spPr>
      </p:pic>
      <p:cxnSp>
        <p:nvCxnSpPr>
          <p:cNvPr id="329" name="Google Shape;329;p30"/>
          <p:cNvCxnSpPr>
            <a:endCxn id="327" idx="0"/>
          </p:cNvCxnSpPr>
          <p:nvPr/>
        </p:nvCxnSpPr>
        <p:spPr>
          <a:xfrm>
            <a:off x="6482900" y="1313125"/>
            <a:ext cx="0" cy="520500"/>
          </a:xfrm>
          <a:prstGeom prst="straightConnector1">
            <a:avLst/>
          </a:prstGeom>
          <a:noFill/>
          <a:ln cap="flat" cmpd="sng" w="9525">
            <a:solidFill>
              <a:schemeClr val="dk1"/>
            </a:solidFill>
            <a:prstDash val="solid"/>
            <a:round/>
            <a:headEnd len="med" w="med" type="none"/>
            <a:tailEnd len="med" w="med" type="triangle"/>
          </a:ln>
        </p:spPr>
      </p:cxnSp>
      <p:cxnSp>
        <p:nvCxnSpPr>
          <p:cNvPr id="330" name="Google Shape;330;p30"/>
          <p:cNvCxnSpPr>
            <a:stCxn id="328" idx="0"/>
            <a:endCxn id="327" idx="2"/>
          </p:cNvCxnSpPr>
          <p:nvPr/>
        </p:nvCxnSpPr>
        <p:spPr>
          <a:xfrm rot="10800000">
            <a:off x="6482912" y="2880475"/>
            <a:ext cx="0" cy="679800"/>
          </a:xfrm>
          <a:prstGeom prst="straightConnector1">
            <a:avLst/>
          </a:prstGeom>
          <a:noFill/>
          <a:ln cap="flat" cmpd="sng" w="9525">
            <a:solidFill>
              <a:schemeClr val="dk1"/>
            </a:solidFill>
            <a:prstDash val="solid"/>
            <a:round/>
            <a:headEnd len="med" w="med" type="none"/>
            <a:tailEnd len="med" w="med" type="triangle"/>
          </a:ln>
        </p:spPr>
      </p:cxnSp>
      <p:sp>
        <p:nvSpPr>
          <p:cNvPr id="331" name="Google Shape;331;p30"/>
          <p:cNvSpPr txBox="1"/>
          <p:nvPr/>
        </p:nvSpPr>
        <p:spPr>
          <a:xfrm>
            <a:off x="6581175" y="1227025"/>
            <a:ext cx="2447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100">
                <a:solidFill>
                  <a:srgbClr val="6D9EEB"/>
                </a:solidFill>
              </a:rPr>
              <a:t>Tạo chữ ký từ thông tin đăng bán để làm bằng chứng NFT đang được đăng bán</a:t>
            </a:r>
            <a:endParaRPr i="1" sz="1100">
              <a:solidFill>
                <a:srgbClr val="6D9EEB"/>
              </a:solidFill>
            </a:endParaRPr>
          </a:p>
        </p:txBody>
      </p:sp>
      <p:sp>
        <p:nvSpPr>
          <p:cNvPr id="332" name="Google Shape;332;p30"/>
          <p:cNvSpPr txBox="1"/>
          <p:nvPr/>
        </p:nvSpPr>
        <p:spPr>
          <a:xfrm>
            <a:off x="6581175" y="3162250"/>
            <a:ext cx="2447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100">
                <a:solidFill>
                  <a:srgbClr val="E06666"/>
                </a:solidFill>
              </a:rPr>
              <a:t>Thực hiện giao dịch từ thông tin được lưu trên chữ ký để mua NFT</a:t>
            </a:r>
            <a:endParaRPr i="1" sz="1100">
              <a:solidFill>
                <a:srgbClr val="E06666"/>
              </a:solidFill>
            </a:endParaRPr>
          </a:p>
        </p:txBody>
      </p:sp>
      <p:sp>
        <p:nvSpPr>
          <p:cNvPr id="333" name="Google Shape;333;p30"/>
          <p:cNvSpPr txBox="1"/>
          <p:nvPr/>
        </p:nvSpPr>
        <p:spPr>
          <a:xfrm>
            <a:off x="6251875" y="4607125"/>
            <a:ext cx="283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000">
                <a:solidFill>
                  <a:srgbClr val="E06666"/>
                </a:solidFill>
              </a:rPr>
              <a:t>Đỏ nhạt: mất phí</a:t>
            </a:r>
            <a:r>
              <a:rPr lang="vi" sz="1000"/>
              <a:t>; </a:t>
            </a:r>
            <a:r>
              <a:rPr b="1" lang="vi" sz="1000">
                <a:solidFill>
                  <a:srgbClr val="6FA8DC"/>
                </a:solidFill>
              </a:rPr>
              <a:t>xanh nhạt: không mất phí</a:t>
            </a:r>
            <a:endParaRPr b="1" sz="1000">
              <a:solidFill>
                <a:srgbClr val="6FA8DC"/>
              </a:solidFill>
            </a:endParaRPr>
          </a:p>
        </p:txBody>
      </p:sp>
      <p:sp>
        <p:nvSpPr>
          <p:cNvPr id="334" name="Google Shape;334;p30"/>
          <p:cNvSpPr txBox="1"/>
          <p:nvPr/>
        </p:nvSpPr>
        <p:spPr>
          <a:xfrm>
            <a:off x="637075" y="4159600"/>
            <a:ext cx="352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t>Sàn giao dịch Blockchain hiện nay</a:t>
            </a:r>
            <a:endParaRPr i="1" sz="1200"/>
          </a:p>
        </p:txBody>
      </p:sp>
      <p:sp>
        <p:nvSpPr>
          <p:cNvPr id="335" name="Google Shape;335;p30"/>
          <p:cNvSpPr txBox="1"/>
          <p:nvPr/>
        </p:nvSpPr>
        <p:spPr>
          <a:xfrm>
            <a:off x="4928988" y="4161300"/>
            <a:ext cx="352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200">
                <a:solidFill>
                  <a:srgbClr val="3C78D8"/>
                </a:solidFill>
              </a:rPr>
              <a:t>Sàn giao dịch Blockchain của DIGIPOS</a:t>
            </a:r>
            <a:endParaRPr b="1" i="1" sz="1200">
              <a:solidFill>
                <a:srgbClr val="3C78D8"/>
              </a:solidFill>
            </a:endParaRPr>
          </a:p>
        </p:txBody>
      </p:sp>
      <p:sp>
        <p:nvSpPr>
          <p:cNvPr id="336" name="Google Shape;336;p30"/>
          <p:cNvSpPr txBox="1"/>
          <p:nvPr/>
        </p:nvSpPr>
        <p:spPr>
          <a:xfrm>
            <a:off x="731375" y="897388"/>
            <a:ext cx="96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Người bán</a:t>
            </a:r>
            <a:endParaRPr b="1" sz="1200">
              <a:solidFill>
                <a:srgbClr val="CC0000"/>
              </a:solidFill>
            </a:endParaRPr>
          </a:p>
        </p:txBody>
      </p:sp>
      <p:sp>
        <p:nvSpPr>
          <p:cNvPr id="337" name="Google Shape;337;p30"/>
          <p:cNvSpPr txBox="1"/>
          <p:nvPr/>
        </p:nvSpPr>
        <p:spPr>
          <a:xfrm>
            <a:off x="5284675" y="897375"/>
            <a:ext cx="96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Người bán</a:t>
            </a:r>
            <a:endParaRPr b="1" sz="1200">
              <a:solidFill>
                <a:srgbClr val="CC0000"/>
              </a:solidFill>
            </a:endParaRPr>
          </a:p>
        </p:txBody>
      </p:sp>
      <p:sp>
        <p:nvSpPr>
          <p:cNvPr id="338" name="Google Shape;338;p30"/>
          <p:cNvSpPr txBox="1"/>
          <p:nvPr/>
        </p:nvSpPr>
        <p:spPr>
          <a:xfrm>
            <a:off x="731375" y="3606663"/>
            <a:ext cx="109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Người mua</a:t>
            </a:r>
            <a:endParaRPr b="1" sz="1200">
              <a:solidFill>
                <a:srgbClr val="CC0000"/>
              </a:solidFill>
            </a:endParaRPr>
          </a:p>
        </p:txBody>
      </p:sp>
      <p:sp>
        <p:nvSpPr>
          <p:cNvPr id="339" name="Google Shape;339;p30"/>
          <p:cNvSpPr txBox="1"/>
          <p:nvPr/>
        </p:nvSpPr>
        <p:spPr>
          <a:xfrm>
            <a:off x="5284675" y="3590300"/>
            <a:ext cx="109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Người mua</a:t>
            </a:r>
            <a:endParaRPr b="1" sz="1200">
              <a:solidFill>
                <a:srgbClr val="CC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1"/>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Giải pháp đấu giá tranh ảnh NFT</a:t>
            </a:r>
            <a:endParaRPr/>
          </a:p>
        </p:txBody>
      </p:sp>
      <p:pic>
        <p:nvPicPr>
          <p:cNvPr id="345" name="Google Shape;345;p31"/>
          <p:cNvPicPr preferRelativeResize="0"/>
          <p:nvPr/>
        </p:nvPicPr>
        <p:blipFill>
          <a:blip r:embed="rId3">
            <a:alphaModFix/>
          </a:blip>
          <a:stretch>
            <a:fillRect/>
          </a:stretch>
        </p:blipFill>
        <p:spPr>
          <a:xfrm>
            <a:off x="4156663" y="788000"/>
            <a:ext cx="462075" cy="462075"/>
          </a:xfrm>
          <a:prstGeom prst="rect">
            <a:avLst/>
          </a:prstGeom>
          <a:noFill/>
          <a:ln>
            <a:noFill/>
          </a:ln>
        </p:spPr>
      </p:pic>
      <p:sp>
        <p:nvSpPr>
          <p:cNvPr id="346" name="Google Shape;346;p31"/>
          <p:cNvSpPr txBox="1"/>
          <p:nvPr/>
        </p:nvSpPr>
        <p:spPr>
          <a:xfrm>
            <a:off x="330825" y="1770625"/>
            <a:ext cx="8486700" cy="136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vi"/>
              <a:t>Sàn giao dịch</a:t>
            </a:r>
            <a:endParaRPr/>
          </a:p>
          <a:p>
            <a:pPr indent="-317500" lvl="0" marL="457200" rtl="0" algn="l">
              <a:lnSpc>
                <a:spcPct val="150000"/>
              </a:lnSpc>
              <a:spcBef>
                <a:spcPts val="0"/>
              </a:spcBef>
              <a:spcAft>
                <a:spcPts val="0"/>
              </a:spcAft>
              <a:buSzPts val="1400"/>
              <a:buChar char="-"/>
            </a:pPr>
            <a:r>
              <a:rPr lang="vi"/>
              <a:t>Giữ </a:t>
            </a:r>
            <a:r>
              <a:rPr b="1" lang="vi">
                <a:solidFill>
                  <a:srgbClr val="FF0000"/>
                </a:solidFill>
              </a:rPr>
              <a:t>NFT </a:t>
            </a:r>
            <a:r>
              <a:rPr lang="vi"/>
              <a:t>của người bán</a:t>
            </a:r>
            <a:endParaRPr/>
          </a:p>
          <a:p>
            <a:pPr indent="-317500" lvl="0" marL="457200" rtl="0" algn="l">
              <a:lnSpc>
                <a:spcPct val="150000"/>
              </a:lnSpc>
              <a:spcBef>
                <a:spcPts val="0"/>
              </a:spcBef>
              <a:spcAft>
                <a:spcPts val="0"/>
              </a:spcAft>
              <a:buSzPts val="1400"/>
              <a:buChar char="-"/>
            </a:pPr>
            <a:r>
              <a:rPr lang="vi"/>
              <a:t>Giữ </a:t>
            </a:r>
            <a:r>
              <a:rPr b="1" lang="vi">
                <a:solidFill>
                  <a:srgbClr val="FF0000"/>
                </a:solidFill>
              </a:rPr>
              <a:t>Tiền </a:t>
            </a:r>
            <a:r>
              <a:rPr lang="vi"/>
              <a:t>của người đấu giá, </a:t>
            </a:r>
            <a:r>
              <a:rPr i="1" lang="vi"/>
              <a:t>trả tiền cho người thua và trả NFT cho người thắng khi kết thúc</a:t>
            </a:r>
            <a:endParaRPr i="1"/>
          </a:p>
          <a:p>
            <a:pPr indent="0" lvl="0" marL="0" rtl="0" algn="ctr">
              <a:lnSpc>
                <a:spcPct val="150000"/>
              </a:lnSpc>
              <a:spcBef>
                <a:spcPts val="0"/>
              </a:spcBef>
              <a:spcAft>
                <a:spcPts val="0"/>
              </a:spcAft>
              <a:buNone/>
            </a:pPr>
            <a:r>
              <a:rPr b="1" i="1" lang="vi"/>
              <a:t>=&gt; Dễ đánh mất quyền sở hữu, đánh mất tài sản </a:t>
            </a:r>
            <a:endParaRPr b="1" i="1"/>
          </a:p>
        </p:txBody>
      </p:sp>
      <p:pic>
        <p:nvPicPr>
          <p:cNvPr id="347" name="Google Shape;347;p31"/>
          <p:cNvPicPr preferRelativeResize="0"/>
          <p:nvPr/>
        </p:nvPicPr>
        <p:blipFill>
          <a:blip r:embed="rId4">
            <a:alphaModFix/>
          </a:blip>
          <a:stretch>
            <a:fillRect/>
          </a:stretch>
        </p:blipFill>
        <p:spPr>
          <a:xfrm>
            <a:off x="3350688" y="3877825"/>
            <a:ext cx="462075" cy="462075"/>
          </a:xfrm>
          <a:prstGeom prst="rect">
            <a:avLst/>
          </a:prstGeom>
          <a:noFill/>
          <a:ln>
            <a:noFill/>
          </a:ln>
        </p:spPr>
      </p:pic>
      <p:cxnSp>
        <p:nvCxnSpPr>
          <p:cNvPr id="348" name="Google Shape;348;p31"/>
          <p:cNvCxnSpPr>
            <a:endCxn id="346" idx="0"/>
          </p:cNvCxnSpPr>
          <p:nvPr/>
        </p:nvCxnSpPr>
        <p:spPr>
          <a:xfrm>
            <a:off x="4574175" y="1250125"/>
            <a:ext cx="0" cy="520500"/>
          </a:xfrm>
          <a:prstGeom prst="straightConnector1">
            <a:avLst/>
          </a:prstGeom>
          <a:noFill/>
          <a:ln cap="flat" cmpd="sng" w="9525">
            <a:solidFill>
              <a:schemeClr val="dk1"/>
            </a:solidFill>
            <a:prstDash val="solid"/>
            <a:round/>
            <a:headEnd len="med" w="med" type="none"/>
            <a:tailEnd len="med" w="med" type="triangle"/>
          </a:ln>
        </p:spPr>
      </p:cxnSp>
      <p:cxnSp>
        <p:nvCxnSpPr>
          <p:cNvPr id="349" name="Google Shape;349;p31"/>
          <p:cNvCxnSpPr>
            <a:stCxn id="347" idx="0"/>
          </p:cNvCxnSpPr>
          <p:nvPr/>
        </p:nvCxnSpPr>
        <p:spPr>
          <a:xfrm flipH="1" rot="10800000">
            <a:off x="3581725" y="3207925"/>
            <a:ext cx="6600" cy="669900"/>
          </a:xfrm>
          <a:prstGeom prst="straightConnector1">
            <a:avLst/>
          </a:prstGeom>
          <a:noFill/>
          <a:ln cap="flat" cmpd="sng" w="9525">
            <a:solidFill>
              <a:schemeClr val="dk1"/>
            </a:solidFill>
            <a:prstDash val="solid"/>
            <a:round/>
            <a:headEnd len="med" w="med" type="none"/>
            <a:tailEnd len="med" w="med" type="triangle"/>
          </a:ln>
        </p:spPr>
      </p:cxnSp>
      <p:sp>
        <p:nvSpPr>
          <p:cNvPr id="350" name="Google Shape;350;p31"/>
          <p:cNvSpPr txBox="1"/>
          <p:nvPr/>
        </p:nvSpPr>
        <p:spPr>
          <a:xfrm>
            <a:off x="4618713" y="1241125"/>
            <a:ext cx="2447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100">
                <a:solidFill>
                  <a:srgbClr val="E06666"/>
                </a:solidFill>
              </a:rPr>
              <a:t>Thực hiện giao dịch để gửi NFT cho sàn giao dịch</a:t>
            </a:r>
            <a:endParaRPr i="1" sz="1100">
              <a:solidFill>
                <a:srgbClr val="E06666"/>
              </a:solidFill>
            </a:endParaRPr>
          </a:p>
        </p:txBody>
      </p:sp>
      <p:sp>
        <p:nvSpPr>
          <p:cNvPr id="351" name="Google Shape;351;p31"/>
          <p:cNvSpPr txBox="1"/>
          <p:nvPr/>
        </p:nvSpPr>
        <p:spPr>
          <a:xfrm>
            <a:off x="6251875" y="4561900"/>
            <a:ext cx="283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000">
                <a:solidFill>
                  <a:srgbClr val="E06666"/>
                </a:solidFill>
              </a:rPr>
              <a:t>Đỏ nhạt: mất phí</a:t>
            </a:r>
            <a:r>
              <a:rPr lang="vi" sz="1000"/>
              <a:t>; </a:t>
            </a:r>
            <a:r>
              <a:rPr b="1" lang="vi" sz="1000">
                <a:solidFill>
                  <a:srgbClr val="6FA8DC"/>
                </a:solidFill>
              </a:rPr>
              <a:t>xanh nhạt: không mất phí</a:t>
            </a:r>
            <a:endParaRPr b="1" sz="1000">
              <a:solidFill>
                <a:srgbClr val="6FA8DC"/>
              </a:solidFill>
            </a:endParaRPr>
          </a:p>
        </p:txBody>
      </p:sp>
      <p:sp>
        <p:nvSpPr>
          <p:cNvPr id="352" name="Google Shape;352;p31"/>
          <p:cNvSpPr txBox="1"/>
          <p:nvPr/>
        </p:nvSpPr>
        <p:spPr>
          <a:xfrm>
            <a:off x="3276113" y="4432750"/>
            <a:ext cx="352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t>Sàn giao dịch Blockchain hiện nay</a:t>
            </a:r>
            <a:endParaRPr i="1" sz="1200"/>
          </a:p>
        </p:txBody>
      </p:sp>
      <p:sp>
        <p:nvSpPr>
          <p:cNvPr id="353" name="Google Shape;353;p31"/>
          <p:cNvSpPr txBox="1"/>
          <p:nvPr/>
        </p:nvSpPr>
        <p:spPr>
          <a:xfrm>
            <a:off x="3189463" y="834388"/>
            <a:ext cx="96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Người bán</a:t>
            </a:r>
            <a:endParaRPr b="1" sz="1200">
              <a:solidFill>
                <a:srgbClr val="CC0000"/>
              </a:solidFill>
            </a:endParaRPr>
          </a:p>
        </p:txBody>
      </p:sp>
      <p:pic>
        <p:nvPicPr>
          <p:cNvPr id="354" name="Google Shape;354;p31"/>
          <p:cNvPicPr preferRelativeResize="0"/>
          <p:nvPr/>
        </p:nvPicPr>
        <p:blipFill>
          <a:blip r:embed="rId4">
            <a:alphaModFix/>
          </a:blip>
          <a:stretch>
            <a:fillRect/>
          </a:stretch>
        </p:blipFill>
        <p:spPr>
          <a:xfrm>
            <a:off x="2626013" y="3877825"/>
            <a:ext cx="462075" cy="462075"/>
          </a:xfrm>
          <a:prstGeom prst="rect">
            <a:avLst/>
          </a:prstGeom>
          <a:noFill/>
          <a:ln>
            <a:noFill/>
          </a:ln>
        </p:spPr>
      </p:pic>
      <p:cxnSp>
        <p:nvCxnSpPr>
          <p:cNvPr id="355" name="Google Shape;355;p31"/>
          <p:cNvCxnSpPr>
            <a:stCxn id="354" idx="0"/>
          </p:cNvCxnSpPr>
          <p:nvPr/>
        </p:nvCxnSpPr>
        <p:spPr>
          <a:xfrm flipH="1" rot="10800000">
            <a:off x="2857050" y="3215725"/>
            <a:ext cx="739200" cy="662100"/>
          </a:xfrm>
          <a:prstGeom prst="straightConnector1">
            <a:avLst/>
          </a:prstGeom>
          <a:noFill/>
          <a:ln cap="flat" cmpd="sng" w="9525">
            <a:solidFill>
              <a:schemeClr val="dk1"/>
            </a:solidFill>
            <a:prstDash val="solid"/>
            <a:round/>
            <a:headEnd len="med" w="med" type="none"/>
            <a:tailEnd len="med" w="med" type="triangle"/>
          </a:ln>
        </p:spPr>
      </p:cxnSp>
      <p:pic>
        <p:nvPicPr>
          <p:cNvPr id="356" name="Google Shape;356;p31"/>
          <p:cNvPicPr preferRelativeResize="0"/>
          <p:nvPr/>
        </p:nvPicPr>
        <p:blipFill>
          <a:blip r:embed="rId4">
            <a:alphaModFix/>
          </a:blip>
          <a:stretch>
            <a:fillRect/>
          </a:stretch>
        </p:blipFill>
        <p:spPr>
          <a:xfrm>
            <a:off x="4075363" y="3893425"/>
            <a:ext cx="462075" cy="462075"/>
          </a:xfrm>
          <a:prstGeom prst="rect">
            <a:avLst/>
          </a:prstGeom>
          <a:noFill/>
          <a:ln>
            <a:noFill/>
          </a:ln>
        </p:spPr>
      </p:pic>
      <p:cxnSp>
        <p:nvCxnSpPr>
          <p:cNvPr id="357" name="Google Shape;357;p31"/>
          <p:cNvCxnSpPr>
            <a:stCxn id="356" idx="0"/>
          </p:cNvCxnSpPr>
          <p:nvPr/>
        </p:nvCxnSpPr>
        <p:spPr>
          <a:xfrm rot="10800000">
            <a:off x="3580700" y="3215725"/>
            <a:ext cx="725700" cy="677700"/>
          </a:xfrm>
          <a:prstGeom prst="straightConnector1">
            <a:avLst/>
          </a:prstGeom>
          <a:noFill/>
          <a:ln cap="flat" cmpd="sng" w="9525">
            <a:solidFill>
              <a:schemeClr val="dk1"/>
            </a:solidFill>
            <a:prstDash val="solid"/>
            <a:round/>
            <a:headEnd len="med" w="med" type="none"/>
            <a:tailEnd len="med" w="med" type="triangle"/>
          </a:ln>
        </p:spPr>
      </p:cxnSp>
      <p:sp>
        <p:nvSpPr>
          <p:cNvPr id="358" name="Google Shape;358;p31"/>
          <p:cNvSpPr txBox="1"/>
          <p:nvPr/>
        </p:nvSpPr>
        <p:spPr>
          <a:xfrm>
            <a:off x="2358013" y="3292975"/>
            <a:ext cx="2447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100">
                <a:solidFill>
                  <a:srgbClr val="E06666"/>
                </a:solidFill>
                <a:highlight>
                  <a:schemeClr val="lt1"/>
                </a:highlight>
              </a:rPr>
              <a:t>Thực hiện giao dịch để gửi TIỀN cho sàn giao dịch</a:t>
            </a:r>
            <a:endParaRPr i="1" sz="1100">
              <a:solidFill>
                <a:srgbClr val="E06666"/>
              </a:solidFill>
              <a:highlight>
                <a:schemeClr val="lt1"/>
              </a:highlight>
            </a:endParaRPr>
          </a:p>
        </p:txBody>
      </p:sp>
      <p:sp>
        <p:nvSpPr>
          <p:cNvPr id="359" name="Google Shape;359;p31"/>
          <p:cNvSpPr txBox="1"/>
          <p:nvPr/>
        </p:nvSpPr>
        <p:spPr>
          <a:xfrm>
            <a:off x="954510" y="3924200"/>
            <a:ext cx="170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Người đấu giá 1, 2, 3</a:t>
            </a:r>
            <a:endParaRPr b="1" sz="1200">
              <a:solidFill>
                <a:srgbClr val="CC0000"/>
              </a:solidFill>
            </a:endParaRPr>
          </a:p>
        </p:txBody>
      </p:sp>
      <p:pic>
        <p:nvPicPr>
          <p:cNvPr id="360" name="Google Shape;360;p31"/>
          <p:cNvPicPr preferRelativeResize="0"/>
          <p:nvPr/>
        </p:nvPicPr>
        <p:blipFill>
          <a:blip r:embed="rId4">
            <a:alphaModFix/>
          </a:blip>
          <a:stretch>
            <a:fillRect/>
          </a:stretch>
        </p:blipFill>
        <p:spPr>
          <a:xfrm>
            <a:off x="5950988" y="3893425"/>
            <a:ext cx="462075" cy="462075"/>
          </a:xfrm>
          <a:prstGeom prst="rect">
            <a:avLst/>
          </a:prstGeom>
          <a:noFill/>
          <a:ln>
            <a:noFill/>
          </a:ln>
        </p:spPr>
      </p:pic>
      <p:cxnSp>
        <p:nvCxnSpPr>
          <p:cNvPr id="361" name="Google Shape;361;p31"/>
          <p:cNvCxnSpPr>
            <a:stCxn id="360" idx="0"/>
          </p:cNvCxnSpPr>
          <p:nvPr/>
        </p:nvCxnSpPr>
        <p:spPr>
          <a:xfrm rot="10800000">
            <a:off x="5547525" y="3146725"/>
            <a:ext cx="634500" cy="746700"/>
          </a:xfrm>
          <a:prstGeom prst="straightConnector1">
            <a:avLst/>
          </a:prstGeom>
          <a:noFill/>
          <a:ln cap="flat" cmpd="sng" w="9525">
            <a:solidFill>
              <a:schemeClr val="dk1"/>
            </a:solidFill>
            <a:prstDash val="solid"/>
            <a:round/>
            <a:headEnd len="med" w="med" type="none"/>
            <a:tailEnd len="med" w="med" type="triangle"/>
          </a:ln>
        </p:spPr>
      </p:cxnSp>
      <p:sp>
        <p:nvSpPr>
          <p:cNvPr id="362" name="Google Shape;362;p31"/>
          <p:cNvSpPr txBox="1"/>
          <p:nvPr/>
        </p:nvSpPr>
        <p:spPr>
          <a:xfrm>
            <a:off x="5027763" y="3333025"/>
            <a:ext cx="244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100">
                <a:solidFill>
                  <a:srgbClr val="E06666"/>
                </a:solidFill>
                <a:highlight>
                  <a:schemeClr val="lt1"/>
                </a:highlight>
              </a:rPr>
              <a:t>Thực hiện giao dịch để nhận NFT</a:t>
            </a:r>
            <a:endParaRPr i="1" sz="1100">
              <a:solidFill>
                <a:srgbClr val="E06666"/>
              </a:solidFill>
              <a:highlight>
                <a:schemeClr val="lt1"/>
              </a:highlight>
            </a:endParaRPr>
          </a:p>
        </p:txBody>
      </p:sp>
      <p:sp>
        <p:nvSpPr>
          <p:cNvPr id="363" name="Google Shape;363;p31"/>
          <p:cNvSpPr txBox="1"/>
          <p:nvPr/>
        </p:nvSpPr>
        <p:spPr>
          <a:xfrm>
            <a:off x="6351410" y="3924200"/>
            <a:ext cx="170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Người thắng</a:t>
            </a:r>
            <a:endParaRPr b="1" sz="1200">
              <a:solidFill>
                <a:srgbClr val="CC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2"/>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Giải pháp đấu giá tranh ảnh NFT</a:t>
            </a:r>
            <a:endParaRPr/>
          </a:p>
        </p:txBody>
      </p:sp>
      <p:pic>
        <p:nvPicPr>
          <p:cNvPr id="369" name="Google Shape;369;p32"/>
          <p:cNvPicPr preferRelativeResize="0"/>
          <p:nvPr/>
        </p:nvPicPr>
        <p:blipFill>
          <a:blip r:embed="rId3">
            <a:alphaModFix/>
          </a:blip>
          <a:stretch>
            <a:fillRect/>
          </a:stretch>
        </p:blipFill>
        <p:spPr>
          <a:xfrm>
            <a:off x="4156663" y="788000"/>
            <a:ext cx="462075" cy="462075"/>
          </a:xfrm>
          <a:prstGeom prst="rect">
            <a:avLst/>
          </a:prstGeom>
          <a:noFill/>
          <a:ln>
            <a:noFill/>
          </a:ln>
        </p:spPr>
      </p:pic>
      <p:sp>
        <p:nvSpPr>
          <p:cNvPr id="370" name="Google Shape;370;p32"/>
          <p:cNvSpPr txBox="1"/>
          <p:nvPr/>
        </p:nvSpPr>
        <p:spPr>
          <a:xfrm>
            <a:off x="330825" y="1770625"/>
            <a:ext cx="8486700" cy="136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vi"/>
              <a:t>Sàn giao dịch</a:t>
            </a:r>
            <a:endParaRPr/>
          </a:p>
          <a:p>
            <a:pPr indent="-317500" lvl="0" marL="457200" rtl="0" algn="l">
              <a:lnSpc>
                <a:spcPct val="150000"/>
              </a:lnSpc>
              <a:spcBef>
                <a:spcPts val="0"/>
              </a:spcBef>
              <a:spcAft>
                <a:spcPts val="0"/>
              </a:spcAft>
              <a:buSzPts val="1400"/>
              <a:buChar char="-"/>
            </a:pPr>
            <a:r>
              <a:rPr lang="vi"/>
              <a:t>Giữ </a:t>
            </a:r>
            <a:r>
              <a:rPr b="1" lang="vi">
                <a:solidFill>
                  <a:srgbClr val="0000FF"/>
                </a:solidFill>
              </a:rPr>
              <a:t>Chữ ký</a:t>
            </a:r>
            <a:r>
              <a:rPr b="1" lang="vi">
                <a:solidFill>
                  <a:srgbClr val="FF0000"/>
                </a:solidFill>
              </a:rPr>
              <a:t> </a:t>
            </a:r>
            <a:r>
              <a:rPr lang="vi"/>
              <a:t>của người bán</a:t>
            </a:r>
            <a:endParaRPr/>
          </a:p>
          <a:p>
            <a:pPr indent="-317500" lvl="0" marL="457200" rtl="0" algn="l">
              <a:lnSpc>
                <a:spcPct val="150000"/>
              </a:lnSpc>
              <a:spcBef>
                <a:spcPts val="0"/>
              </a:spcBef>
              <a:spcAft>
                <a:spcPts val="0"/>
              </a:spcAft>
              <a:buSzPts val="1400"/>
              <a:buChar char="-"/>
            </a:pPr>
            <a:r>
              <a:rPr lang="vi"/>
              <a:t>Giữ </a:t>
            </a:r>
            <a:r>
              <a:rPr b="1" lang="vi">
                <a:solidFill>
                  <a:srgbClr val="0000FF"/>
                </a:solidFill>
              </a:rPr>
              <a:t>Chữ ký</a:t>
            </a:r>
            <a:r>
              <a:rPr b="1" lang="vi">
                <a:solidFill>
                  <a:srgbClr val="FF0000"/>
                </a:solidFill>
              </a:rPr>
              <a:t> </a:t>
            </a:r>
            <a:r>
              <a:rPr lang="vi"/>
              <a:t>của người đấu giá, </a:t>
            </a:r>
            <a:r>
              <a:rPr i="1" lang="vi"/>
              <a:t>gửi chữ ký đăng bán cho người thắng</a:t>
            </a:r>
            <a:endParaRPr i="1"/>
          </a:p>
          <a:p>
            <a:pPr indent="0" lvl="0" marL="0" rtl="0" algn="ctr">
              <a:lnSpc>
                <a:spcPct val="150000"/>
              </a:lnSpc>
              <a:spcBef>
                <a:spcPts val="0"/>
              </a:spcBef>
              <a:spcAft>
                <a:spcPts val="0"/>
              </a:spcAft>
              <a:buNone/>
            </a:pPr>
            <a:r>
              <a:rPr b="1" i="1" lang="vi"/>
              <a:t>=&gt; Đảm bảo quyền sở hữu và tài sản</a:t>
            </a:r>
            <a:endParaRPr b="1" i="1"/>
          </a:p>
        </p:txBody>
      </p:sp>
      <p:pic>
        <p:nvPicPr>
          <p:cNvPr id="371" name="Google Shape;371;p32"/>
          <p:cNvPicPr preferRelativeResize="0"/>
          <p:nvPr/>
        </p:nvPicPr>
        <p:blipFill>
          <a:blip r:embed="rId4">
            <a:alphaModFix/>
          </a:blip>
          <a:stretch>
            <a:fillRect/>
          </a:stretch>
        </p:blipFill>
        <p:spPr>
          <a:xfrm>
            <a:off x="3350688" y="3877825"/>
            <a:ext cx="462075" cy="462075"/>
          </a:xfrm>
          <a:prstGeom prst="rect">
            <a:avLst/>
          </a:prstGeom>
          <a:noFill/>
          <a:ln>
            <a:noFill/>
          </a:ln>
        </p:spPr>
      </p:pic>
      <p:cxnSp>
        <p:nvCxnSpPr>
          <p:cNvPr id="372" name="Google Shape;372;p32"/>
          <p:cNvCxnSpPr>
            <a:endCxn id="370" idx="0"/>
          </p:cNvCxnSpPr>
          <p:nvPr/>
        </p:nvCxnSpPr>
        <p:spPr>
          <a:xfrm>
            <a:off x="4574175" y="1250125"/>
            <a:ext cx="0" cy="520500"/>
          </a:xfrm>
          <a:prstGeom prst="straightConnector1">
            <a:avLst/>
          </a:prstGeom>
          <a:noFill/>
          <a:ln cap="flat" cmpd="sng" w="9525">
            <a:solidFill>
              <a:schemeClr val="dk1"/>
            </a:solidFill>
            <a:prstDash val="solid"/>
            <a:round/>
            <a:headEnd len="med" w="med" type="none"/>
            <a:tailEnd len="med" w="med" type="triangle"/>
          </a:ln>
        </p:spPr>
      </p:cxnSp>
      <p:cxnSp>
        <p:nvCxnSpPr>
          <p:cNvPr id="373" name="Google Shape;373;p32"/>
          <p:cNvCxnSpPr>
            <a:stCxn id="371" idx="0"/>
          </p:cNvCxnSpPr>
          <p:nvPr/>
        </p:nvCxnSpPr>
        <p:spPr>
          <a:xfrm flipH="1" rot="10800000">
            <a:off x="3581725" y="3207925"/>
            <a:ext cx="6600" cy="669900"/>
          </a:xfrm>
          <a:prstGeom prst="straightConnector1">
            <a:avLst/>
          </a:prstGeom>
          <a:noFill/>
          <a:ln cap="flat" cmpd="sng" w="9525">
            <a:solidFill>
              <a:schemeClr val="dk1"/>
            </a:solidFill>
            <a:prstDash val="solid"/>
            <a:round/>
            <a:headEnd len="med" w="med" type="none"/>
            <a:tailEnd len="med" w="med" type="triangle"/>
          </a:ln>
        </p:spPr>
      </p:cxnSp>
      <p:sp>
        <p:nvSpPr>
          <p:cNvPr id="374" name="Google Shape;374;p32"/>
          <p:cNvSpPr txBox="1"/>
          <p:nvPr/>
        </p:nvSpPr>
        <p:spPr>
          <a:xfrm>
            <a:off x="4618727" y="1241125"/>
            <a:ext cx="2835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vi" sz="1100">
                <a:solidFill>
                  <a:srgbClr val="6D9EEB"/>
                </a:solidFill>
              </a:rPr>
              <a:t>Tạo chữ ký từ thông tin đăng bán để làm bằng chứng NFT đang được đăng bán</a:t>
            </a:r>
            <a:endParaRPr i="1" sz="1100">
              <a:solidFill>
                <a:srgbClr val="6D9EEB"/>
              </a:solidFill>
            </a:endParaRPr>
          </a:p>
          <a:p>
            <a:pPr indent="0" lvl="0" marL="0" rtl="0" algn="l">
              <a:spcBef>
                <a:spcPts val="0"/>
              </a:spcBef>
              <a:spcAft>
                <a:spcPts val="0"/>
              </a:spcAft>
              <a:buNone/>
            </a:pPr>
            <a:r>
              <a:t/>
            </a:r>
            <a:endParaRPr i="1" sz="1100">
              <a:solidFill>
                <a:srgbClr val="E06666"/>
              </a:solidFill>
            </a:endParaRPr>
          </a:p>
        </p:txBody>
      </p:sp>
      <p:sp>
        <p:nvSpPr>
          <p:cNvPr id="375" name="Google Shape;375;p32"/>
          <p:cNvSpPr txBox="1"/>
          <p:nvPr/>
        </p:nvSpPr>
        <p:spPr>
          <a:xfrm>
            <a:off x="6308100" y="4569425"/>
            <a:ext cx="283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000">
                <a:solidFill>
                  <a:srgbClr val="E06666"/>
                </a:solidFill>
              </a:rPr>
              <a:t>Đỏ nhạt: mất phí</a:t>
            </a:r>
            <a:r>
              <a:rPr lang="vi" sz="1000"/>
              <a:t>; </a:t>
            </a:r>
            <a:r>
              <a:rPr b="1" lang="vi" sz="1000">
                <a:solidFill>
                  <a:srgbClr val="6FA8DC"/>
                </a:solidFill>
              </a:rPr>
              <a:t>xanh nhạt: không mất phí</a:t>
            </a:r>
            <a:endParaRPr b="1" sz="1000">
              <a:solidFill>
                <a:srgbClr val="6FA8DC"/>
              </a:solidFill>
            </a:endParaRPr>
          </a:p>
        </p:txBody>
      </p:sp>
      <p:sp>
        <p:nvSpPr>
          <p:cNvPr id="376" name="Google Shape;376;p32"/>
          <p:cNvSpPr txBox="1"/>
          <p:nvPr/>
        </p:nvSpPr>
        <p:spPr>
          <a:xfrm>
            <a:off x="3276113" y="4432750"/>
            <a:ext cx="352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200">
                <a:solidFill>
                  <a:srgbClr val="4A86E8"/>
                </a:solidFill>
              </a:rPr>
              <a:t>Sàn giao dịch Blockchain của DIGIPOS</a:t>
            </a:r>
            <a:endParaRPr b="1" i="1" sz="1200">
              <a:solidFill>
                <a:srgbClr val="4A86E8"/>
              </a:solidFill>
            </a:endParaRPr>
          </a:p>
        </p:txBody>
      </p:sp>
      <p:sp>
        <p:nvSpPr>
          <p:cNvPr id="377" name="Google Shape;377;p32"/>
          <p:cNvSpPr txBox="1"/>
          <p:nvPr/>
        </p:nvSpPr>
        <p:spPr>
          <a:xfrm>
            <a:off x="3189463" y="834388"/>
            <a:ext cx="96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Người bán</a:t>
            </a:r>
            <a:endParaRPr b="1" sz="1200">
              <a:solidFill>
                <a:srgbClr val="CC0000"/>
              </a:solidFill>
            </a:endParaRPr>
          </a:p>
        </p:txBody>
      </p:sp>
      <p:pic>
        <p:nvPicPr>
          <p:cNvPr id="378" name="Google Shape;378;p32"/>
          <p:cNvPicPr preferRelativeResize="0"/>
          <p:nvPr/>
        </p:nvPicPr>
        <p:blipFill>
          <a:blip r:embed="rId4">
            <a:alphaModFix/>
          </a:blip>
          <a:stretch>
            <a:fillRect/>
          </a:stretch>
        </p:blipFill>
        <p:spPr>
          <a:xfrm>
            <a:off x="2626013" y="3877825"/>
            <a:ext cx="462075" cy="462075"/>
          </a:xfrm>
          <a:prstGeom prst="rect">
            <a:avLst/>
          </a:prstGeom>
          <a:noFill/>
          <a:ln>
            <a:noFill/>
          </a:ln>
        </p:spPr>
      </p:pic>
      <p:cxnSp>
        <p:nvCxnSpPr>
          <p:cNvPr id="379" name="Google Shape;379;p32"/>
          <p:cNvCxnSpPr>
            <a:stCxn id="378" idx="0"/>
          </p:cNvCxnSpPr>
          <p:nvPr/>
        </p:nvCxnSpPr>
        <p:spPr>
          <a:xfrm flipH="1" rot="10800000">
            <a:off x="2857050" y="3215725"/>
            <a:ext cx="739200" cy="662100"/>
          </a:xfrm>
          <a:prstGeom prst="straightConnector1">
            <a:avLst/>
          </a:prstGeom>
          <a:noFill/>
          <a:ln cap="flat" cmpd="sng" w="9525">
            <a:solidFill>
              <a:schemeClr val="dk1"/>
            </a:solidFill>
            <a:prstDash val="solid"/>
            <a:round/>
            <a:headEnd len="med" w="med" type="none"/>
            <a:tailEnd len="med" w="med" type="triangle"/>
          </a:ln>
        </p:spPr>
      </p:cxnSp>
      <p:pic>
        <p:nvPicPr>
          <p:cNvPr id="380" name="Google Shape;380;p32"/>
          <p:cNvPicPr preferRelativeResize="0"/>
          <p:nvPr/>
        </p:nvPicPr>
        <p:blipFill>
          <a:blip r:embed="rId4">
            <a:alphaModFix/>
          </a:blip>
          <a:stretch>
            <a:fillRect/>
          </a:stretch>
        </p:blipFill>
        <p:spPr>
          <a:xfrm>
            <a:off x="4075363" y="3893425"/>
            <a:ext cx="462075" cy="462075"/>
          </a:xfrm>
          <a:prstGeom prst="rect">
            <a:avLst/>
          </a:prstGeom>
          <a:noFill/>
          <a:ln>
            <a:noFill/>
          </a:ln>
        </p:spPr>
      </p:pic>
      <p:cxnSp>
        <p:nvCxnSpPr>
          <p:cNvPr id="381" name="Google Shape;381;p32"/>
          <p:cNvCxnSpPr>
            <a:stCxn id="380" idx="0"/>
          </p:cNvCxnSpPr>
          <p:nvPr/>
        </p:nvCxnSpPr>
        <p:spPr>
          <a:xfrm rot="10800000">
            <a:off x="3580700" y="3215725"/>
            <a:ext cx="725700" cy="677700"/>
          </a:xfrm>
          <a:prstGeom prst="straightConnector1">
            <a:avLst/>
          </a:prstGeom>
          <a:noFill/>
          <a:ln cap="flat" cmpd="sng" w="9525">
            <a:solidFill>
              <a:schemeClr val="dk1"/>
            </a:solidFill>
            <a:prstDash val="solid"/>
            <a:round/>
            <a:headEnd len="med" w="med" type="none"/>
            <a:tailEnd len="med" w="med" type="triangle"/>
          </a:ln>
        </p:spPr>
      </p:cxnSp>
      <p:sp>
        <p:nvSpPr>
          <p:cNvPr id="382" name="Google Shape;382;p32"/>
          <p:cNvSpPr txBox="1"/>
          <p:nvPr/>
        </p:nvSpPr>
        <p:spPr>
          <a:xfrm>
            <a:off x="2358013" y="3292975"/>
            <a:ext cx="2447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100">
                <a:solidFill>
                  <a:srgbClr val="6FA8DC"/>
                </a:solidFill>
                <a:highlight>
                  <a:schemeClr val="lt1"/>
                </a:highlight>
              </a:rPr>
              <a:t>Tạo chữ ký từ thông tin đặt giá đấu để làm bằng chứng tham gia đấu giá NFT</a:t>
            </a:r>
            <a:endParaRPr i="1" sz="1100">
              <a:solidFill>
                <a:srgbClr val="6FA8DC"/>
              </a:solidFill>
              <a:highlight>
                <a:schemeClr val="lt1"/>
              </a:highlight>
            </a:endParaRPr>
          </a:p>
        </p:txBody>
      </p:sp>
      <p:sp>
        <p:nvSpPr>
          <p:cNvPr id="383" name="Google Shape;383;p32"/>
          <p:cNvSpPr txBox="1"/>
          <p:nvPr/>
        </p:nvSpPr>
        <p:spPr>
          <a:xfrm>
            <a:off x="954510" y="3924200"/>
            <a:ext cx="170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Người đấu giá 1, 2, 3</a:t>
            </a:r>
            <a:endParaRPr b="1" sz="1200">
              <a:solidFill>
                <a:srgbClr val="CC0000"/>
              </a:solidFill>
            </a:endParaRPr>
          </a:p>
        </p:txBody>
      </p:sp>
      <p:pic>
        <p:nvPicPr>
          <p:cNvPr id="384" name="Google Shape;384;p32"/>
          <p:cNvPicPr preferRelativeResize="0"/>
          <p:nvPr/>
        </p:nvPicPr>
        <p:blipFill>
          <a:blip r:embed="rId4">
            <a:alphaModFix/>
          </a:blip>
          <a:stretch>
            <a:fillRect/>
          </a:stretch>
        </p:blipFill>
        <p:spPr>
          <a:xfrm>
            <a:off x="5950988" y="3893425"/>
            <a:ext cx="462075" cy="462075"/>
          </a:xfrm>
          <a:prstGeom prst="rect">
            <a:avLst/>
          </a:prstGeom>
          <a:noFill/>
          <a:ln>
            <a:noFill/>
          </a:ln>
        </p:spPr>
      </p:pic>
      <p:cxnSp>
        <p:nvCxnSpPr>
          <p:cNvPr id="385" name="Google Shape;385;p32"/>
          <p:cNvCxnSpPr>
            <a:stCxn id="384" idx="0"/>
          </p:cNvCxnSpPr>
          <p:nvPr/>
        </p:nvCxnSpPr>
        <p:spPr>
          <a:xfrm rot="10800000">
            <a:off x="5547525" y="3146725"/>
            <a:ext cx="634500" cy="746700"/>
          </a:xfrm>
          <a:prstGeom prst="straightConnector1">
            <a:avLst/>
          </a:prstGeom>
          <a:noFill/>
          <a:ln cap="flat" cmpd="sng" w="9525">
            <a:solidFill>
              <a:schemeClr val="dk1"/>
            </a:solidFill>
            <a:prstDash val="solid"/>
            <a:round/>
            <a:headEnd len="med" w="med" type="none"/>
            <a:tailEnd len="med" w="med" type="triangle"/>
          </a:ln>
        </p:spPr>
      </p:cxnSp>
      <p:sp>
        <p:nvSpPr>
          <p:cNvPr id="386" name="Google Shape;386;p32"/>
          <p:cNvSpPr txBox="1"/>
          <p:nvPr/>
        </p:nvSpPr>
        <p:spPr>
          <a:xfrm>
            <a:off x="5027763" y="3333025"/>
            <a:ext cx="2447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100">
                <a:solidFill>
                  <a:srgbClr val="E06666"/>
                </a:solidFill>
                <a:highlight>
                  <a:schemeClr val="lt1"/>
                </a:highlight>
              </a:rPr>
              <a:t>Thực hiện giao dịch để từ thông tin đăng bán và thông tin đặt giá đấu để nhận NFT</a:t>
            </a:r>
            <a:endParaRPr i="1" sz="1100">
              <a:solidFill>
                <a:srgbClr val="E06666"/>
              </a:solidFill>
              <a:highlight>
                <a:schemeClr val="lt1"/>
              </a:highlight>
            </a:endParaRPr>
          </a:p>
        </p:txBody>
      </p:sp>
      <p:sp>
        <p:nvSpPr>
          <p:cNvPr id="387" name="Google Shape;387;p32"/>
          <p:cNvSpPr txBox="1"/>
          <p:nvPr/>
        </p:nvSpPr>
        <p:spPr>
          <a:xfrm>
            <a:off x="6351410" y="3924200"/>
            <a:ext cx="170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Người thắng</a:t>
            </a:r>
            <a:endParaRPr b="1" sz="1200">
              <a:solidFill>
                <a:srgbClr val="CC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3"/>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Quy trình đăng bán / tạo phiên đấu giá</a:t>
            </a:r>
            <a:endParaRPr/>
          </a:p>
        </p:txBody>
      </p:sp>
      <p:pic>
        <p:nvPicPr>
          <p:cNvPr id="393" name="Google Shape;393;p33"/>
          <p:cNvPicPr preferRelativeResize="0"/>
          <p:nvPr/>
        </p:nvPicPr>
        <p:blipFill>
          <a:blip r:embed="rId3">
            <a:alphaModFix/>
          </a:blip>
          <a:stretch>
            <a:fillRect/>
          </a:stretch>
        </p:blipFill>
        <p:spPr>
          <a:xfrm>
            <a:off x="646975" y="1444750"/>
            <a:ext cx="532200" cy="532200"/>
          </a:xfrm>
          <a:prstGeom prst="rect">
            <a:avLst/>
          </a:prstGeom>
          <a:noFill/>
          <a:ln>
            <a:noFill/>
          </a:ln>
        </p:spPr>
      </p:pic>
      <p:sp>
        <p:nvSpPr>
          <p:cNvPr id="394" name="Google Shape;394;p33"/>
          <p:cNvSpPr txBox="1"/>
          <p:nvPr/>
        </p:nvSpPr>
        <p:spPr>
          <a:xfrm>
            <a:off x="423975" y="1884625"/>
            <a:ext cx="97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Người bán</a:t>
            </a:r>
            <a:endParaRPr b="1" sz="1200">
              <a:solidFill>
                <a:srgbClr val="CC0000"/>
              </a:solidFill>
            </a:endParaRPr>
          </a:p>
        </p:txBody>
      </p:sp>
      <p:pic>
        <p:nvPicPr>
          <p:cNvPr id="395" name="Google Shape;395;p33"/>
          <p:cNvPicPr preferRelativeResize="0"/>
          <p:nvPr/>
        </p:nvPicPr>
        <p:blipFill>
          <a:blip r:embed="rId4">
            <a:alphaModFix/>
          </a:blip>
          <a:stretch>
            <a:fillRect/>
          </a:stretch>
        </p:blipFill>
        <p:spPr>
          <a:xfrm>
            <a:off x="3590782" y="1594188"/>
            <a:ext cx="1026599" cy="233321"/>
          </a:xfrm>
          <a:prstGeom prst="rect">
            <a:avLst/>
          </a:prstGeom>
          <a:noFill/>
          <a:ln>
            <a:noFill/>
          </a:ln>
        </p:spPr>
      </p:pic>
      <p:sp>
        <p:nvSpPr>
          <p:cNvPr id="396" name="Google Shape;396;p33"/>
          <p:cNvSpPr txBox="1"/>
          <p:nvPr/>
        </p:nvSpPr>
        <p:spPr>
          <a:xfrm>
            <a:off x="3788525" y="1736600"/>
            <a:ext cx="91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Hệ thống</a:t>
            </a:r>
            <a:endParaRPr b="1" sz="1200">
              <a:solidFill>
                <a:srgbClr val="CC0000"/>
              </a:solidFill>
            </a:endParaRPr>
          </a:p>
        </p:txBody>
      </p:sp>
      <p:cxnSp>
        <p:nvCxnSpPr>
          <p:cNvPr id="397" name="Google Shape;397;p33"/>
          <p:cNvCxnSpPr>
            <a:stCxn id="393" idx="3"/>
            <a:endCxn id="395" idx="1"/>
          </p:cNvCxnSpPr>
          <p:nvPr/>
        </p:nvCxnSpPr>
        <p:spPr>
          <a:xfrm>
            <a:off x="1179175" y="1710850"/>
            <a:ext cx="2411700" cy="0"/>
          </a:xfrm>
          <a:prstGeom prst="straightConnector1">
            <a:avLst/>
          </a:prstGeom>
          <a:noFill/>
          <a:ln cap="flat" cmpd="sng" w="19050">
            <a:solidFill>
              <a:schemeClr val="dk1"/>
            </a:solidFill>
            <a:prstDash val="solid"/>
            <a:round/>
            <a:headEnd len="med" w="med" type="none"/>
            <a:tailEnd len="med" w="med" type="triangle"/>
          </a:ln>
        </p:spPr>
      </p:cxnSp>
      <p:pic>
        <p:nvPicPr>
          <p:cNvPr id="398" name="Google Shape;398;p33"/>
          <p:cNvPicPr preferRelativeResize="0"/>
          <p:nvPr/>
        </p:nvPicPr>
        <p:blipFill>
          <a:blip r:embed="rId5">
            <a:alphaModFix/>
          </a:blip>
          <a:stretch>
            <a:fillRect/>
          </a:stretch>
        </p:blipFill>
        <p:spPr>
          <a:xfrm>
            <a:off x="6891725" y="1444750"/>
            <a:ext cx="532200" cy="532200"/>
          </a:xfrm>
          <a:prstGeom prst="rect">
            <a:avLst/>
          </a:prstGeom>
          <a:noFill/>
          <a:ln>
            <a:noFill/>
          </a:ln>
        </p:spPr>
      </p:pic>
      <p:sp>
        <p:nvSpPr>
          <p:cNvPr id="399" name="Google Shape;399;p33"/>
          <p:cNvSpPr txBox="1"/>
          <p:nvPr/>
        </p:nvSpPr>
        <p:spPr>
          <a:xfrm>
            <a:off x="6598400" y="1884625"/>
            <a:ext cx="123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Cơ sở dữ liệu</a:t>
            </a:r>
            <a:endParaRPr b="1" sz="1200">
              <a:solidFill>
                <a:srgbClr val="CC0000"/>
              </a:solidFill>
            </a:endParaRPr>
          </a:p>
        </p:txBody>
      </p:sp>
      <p:cxnSp>
        <p:nvCxnSpPr>
          <p:cNvPr id="400" name="Google Shape;400;p33"/>
          <p:cNvCxnSpPr>
            <a:stCxn id="395" idx="3"/>
            <a:endCxn id="398" idx="1"/>
          </p:cNvCxnSpPr>
          <p:nvPr/>
        </p:nvCxnSpPr>
        <p:spPr>
          <a:xfrm>
            <a:off x="4617381" y="1710848"/>
            <a:ext cx="2274300" cy="0"/>
          </a:xfrm>
          <a:prstGeom prst="straightConnector1">
            <a:avLst/>
          </a:prstGeom>
          <a:noFill/>
          <a:ln cap="flat" cmpd="sng" w="19050">
            <a:solidFill>
              <a:schemeClr val="dk1"/>
            </a:solidFill>
            <a:prstDash val="solid"/>
            <a:round/>
            <a:headEnd len="med" w="med" type="none"/>
            <a:tailEnd len="med" w="med" type="triangle"/>
          </a:ln>
        </p:spPr>
      </p:cxnSp>
      <p:pic>
        <p:nvPicPr>
          <p:cNvPr id="401" name="Google Shape;401;p33"/>
          <p:cNvPicPr preferRelativeResize="0"/>
          <p:nvPr/>
        </p:nvPicPr>
        <p:blipFill>
          <a:blip r:embed="rId4">
            <a:alphaModFix/>
          </a:blip>
          <a:stretch>
            <a:fillRect/>
          </a:stretch>
        </p:blipFill>
        <p:spPr>
          <a:xfrm>
            <a:off x="3442557" y="3878388"/>
            <a:ext cx="1026599" cy="233321"/>
          </a:xfrm>
          <a:prstGeom prst="rect">
            <a:avLst/>
          </a:prstGeom>
          <a:noFill/>
          <a:ln>
            <a:noFill/>
          </a:ln>
        </p:spPr>
      </p:pic>
      <p:pic>
        <p:nvPicPr>
          <p:cNvPr id="402" name="Google Shape;402;p33"/>
          <p:cNvPicPr preferRelativeResize="0"/>
          <p:nvPr/>
        </p:nvPicPr>
        <p:blipFill>
          <a:blip r:embed="rId6">
            <a:alphaModFix/>
          </a:blip>
          <a:stretch>
            <a:fillRect/>
          </a:stretch>
        </p:blipFill>
        <p:spPr>
          <a:xfrm>
            <a:off x="3689755" y="3346200"/>
            <a:ext cx="532200" cy="532200"/>
          </a:xfrm>
          <a:prstGeom prst="rect">
            <a:avLst/>
          </a:prstGeom>
          <a:noFill/>
          <a:ln>
            <a:noFill/>
          </a:ln>
        </p:spPr>
      </p:pic>
      <p:sp>
        <p:nvSpPr>
          <p:cNvPr id="403" name="Google Shape;403;p33"/>
          <p:cNvSpPr txBox="1"/>
          <p:nvPr/>
        </p:nvSpPr>
        <p:spPr>
          <a:xfrm>
            <a:off x="3442550" y="4027925"/>
            <a:ext cx="133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Sàn giao dịch</a:t>
            </a:r>
            <a:endParaRPr b="1" sz="1200">
              <a:solidFill>
                <a:srgbClr val="CC0000"/>
              </a:solidFill>
            </a:endParaRPr>
          </a:p>
        </p:txBody>
      </p:sp>
      <p:cxnSp>
        <p:nvCxnSpPr>
          <p:cNvPr id="404" name="Google Shape;404;p33"/>
          <p:cNvCxnSpPr>
            <a:stCxn id="398" idx="3"/>
            <a:endCxn id="402" idx="3"/>
          </p:cNvCxnSpPr>
          <p:nvPr/>
        </p:nvCxnSpPr>
        <p:spPr>
          <a:xfrm flipH="1">
            <a:off x="4222025" y="1710850"/>
            <a:ext cx="3201900" cy="1901400"/>
          </a:xfrm>
          <a:prstGeom prst="bentConnector3">
            <a:avLst>
              <a:gd fmla="val -29988" name="adj1"/>
            </a:avLst>
          </a:prstGeom>
          <a:noFill/>
          <a:ln cap="flat" cmpd="sng" w="19050">
            <a:solidFill>
              <a:schemeClr val="dk1"/>
            </a:solidFill>
            <a:prstDash val="solid"/>
            <a:round/>
            <a:headEnd len="med" w="med" type="none"/>
            <a:tailEnd len="med" w="med" type="triangle"/>
          </a:ln>
        </p:spPr>
      </p:cxnSp>
      <p:pic>
        <p:nvPicPr>
          <p:cNvPr id="405" name="Google Shape;405;p33"/>
          <p:cNvPicPr preferRelativeResize="0"/>
          <p:nvPr/>
        </p:nvPicPr>
        <p:blipFill>
          <a:blip r:embed="rId7">
            <a:alphaModFix/>
          </a:blip>
          <a:stretch>
            <a:fillRect/>
          </a:stretch>
        </p:blipFill>
        <p:spPr>
          <a:xfrm>
            <a:off x="1523252" y="895825"/>
            <a:ext cx="406250" cy="406250"/>
          </a:xfrm>
          <a:prstGeom prst="rect">
            <a:avLst/>
          </a:prstGeom>
          <a:noFill/>
          <a:ln>
            <a:noFill/>
          </a:ln>
        </p:spPr>
      </p:pic>
      <p:sp>
        <p:nvSpPr>
          <p:cNvPr id="406" name="Google Shape;406;p33"/>
          <p:cNvSpPr txBox="1"/>
          <p:nvPr/>
        </p:nvSpPr>
        <p:spPr>
          <a:xfrm>
            <a:off x="1179175" y="1302063"/>
            <a:ext cx="109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Tranh ảnh NFT</a:t>
            </a:r>
            <a:endParaRPr b="1" i="1" sz="1000">
              <a:solidFill>
                <a:schemeClr val="accent1"/>
              </a:solidFill>
            </a:endParaRPr>
          </a:p>
        </p:txBody>
      </p:sp>
      <p:pic>
        <p:nvPicPr>
          <p:cNvPr id="407" name="Google Shape;407;p33"/>
          <p:cNvPicPr preferRelativeResize="0"/>
          <p:nvPr/>
        </p:nvPicPr>
        <p:blipFill>
          <a:blip r:embed="rId8">
            <a:alphaModFix/>
          </a:blip>
          <a:stretch>
            <a:fillRect/>
          </a:stretch>
        </p:blipFill>
        <p:spPr>
          <a:xfrm>
            <a:off x="2670625" y="895825"/>
            <a:ext cx="406250" cy="406250"/>
          </a:xfrm>
          <a:prstGeom prst="rect">
            <a:avLst/>
          </a:prstGeom>
          <a:noFill/>
          <a:ln>
            <a:noFill/>
          </a:ln>
        </p:spPr>
      </p:pic>
      <p:sp>
        <p:nvSpPr>
          <p:cNvPr id="408" name="Google Shape;408;p33"/>
          <p:cNvSpPr txBox="1"/>
          <p:nvPr/>
        </p:nvSpPr>
        <p:spPr>
          <a:xfrm>
            <a:off x="2384975" y="1225125"/>
            <a:ext cx="146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Thông tin đăng bán hoặc phiên đấu giá</a:t>
            </a:r>
            <a:endParaRPr b="1" i="1" sz="1000">
              <a:solidFill>
                <a:schemeClr val="accent1"/>
              </a:solidFill>
            </a:endParaRPr>
          </a:p>
        </p:txBody>
      </p:sp>
      <p:sp>
        <p:nvSpPr>
          <p:cNvPr id="409" name="Google Shape;409;p33"/>
          <p:cNvSpPr txBox="1"/>
          <p:nvPr/>
        </p:nvSpPr>
        <p:spPr>
          <a:xfrm>
            <a:off x="1594650" y="1710850"/>
            <a:ext cx="137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1. Nhập thông tin</a:t>
            </a:r>
            <a:endParaRPr i="1" sz="1200">
              <a:solidFill>
                <a:srgbClr val="38761D"/>
              </a:solidFill>
            </a:endParaRPr>
          </a:p>
        </p:txBody>
      </p:sp>
      <p:pic>
        <p:nvPicPr>
          <p:cNvPr id="410" name="Google Shape;410;p33"/>
          <p:cNvPicPr preferRelativeResize="0"/>
          <p:nvPr/>
        </p:nvPicPr>
        <p:blipFill>
          <a:blip r:embed="rId9">
            <a:alphaModFix/>
          </a:blip>
          <a:stretch>
            <a:fillRect/>
          </a:stretch>
        </p:blipFill>
        <p:spPr>
          <a:xfrm>
            <a:off x="5551400" y="895825"/>
            <a:ext cx="406250" cy="406250"/>
          </a:xfrm>
          <a:prstGeom prst="rect">
            <a:avLst/>
          </a:prstGeom>
          <a:noFill/>
          <a:ln>
            <a:noFill/>
          </a:ln>
        </p:spPr>
      </p:pic>
      <p:sp>
        <p:nvSpPr>
          <p:cNvPr id="411" name="Google Shape;411;p33"/>
          <p:cNvSpPr txBox="1"/>
          <p:nvPr/>
        </p:nvSpPr>
        <p:spPr>
          <a:xfrm>
            <a:off x="5439600" y="1302063"/>
            <a:ext cx="109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Chữ kỹ</a:t>
            </a:r>
            <a:endParaRPr b="1" i="1" sz="1000">
              <a:solidFill>
                <a:schemeClr val="accent1"/>
              </a:solidFill>
            </a:endParaRPr>
          </a:p>
        </p:txBody>
      </p:sp>
      <p:sp>
        <p:nvSpPr>
          <p:cNvPr id="412" name="Google Shape;412;p33"/>
          <p:cNvSpPr txBox="1"/>
          <p:nvPr/>
        </p:nvSpPr>
        <p:spPr>
          <a:xfrm>
            <a:off x="5110325" y="1710850"/>
            <a:ext cx="1374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2</a:t>
            </a:r>
            <a:r>
              <a:rPr i="1" lang="vi" sz="1200">
                <a:solidFill>
                  <a:srgbClr val="38761D"/>
                </a:solidFill>
              </a:rPr>
              <a:t>. Tạo chữ ký và lưu trữ</a:t>
            </a:r>
            <a:endParaRPr i="1" sz="1200">
              <a:solidFill>
                <a:srgbClr val="38761D"/>
              </a:solidFill>
            </a:endParaRPr>
          </a:p>
        </p:txBody>
      </p:sp>
      <p:pic>
        <p:nvPicPr>
          <p:cNvPr id="413" name="Google Shape;413;p33"/>
          <p:cNvPicPr preferRelativeResize="0"/>
          <p:nvPr/>
        </p:nvPicPr>
        <p:blipFill>
          <a:blip r:embed="rId7">
            <a:alphaModFix/>
          </a:blip>
          <a:stretch>
            <a:fillRect/>
          </a:stretch>
        </p:blipFill>
        <p:spPr>
          <a:xfrm>
            <a:off x="5681702" y="2829500"/>
            <a:ext cx="406250" cy="406250"/>
          </a:xfrm>
          <a:prstGeom prst="rect">
            <a:avLst/>
          </a:prstGeom>
          <a:noFill/>
          <a:ln>
            <a:noFill/>
          </a:ln>
        </p:spPr>
      </p:pic>
      <p:pic>
        <p:nvPicPr>
          <p:cNvPr id="414" name="Google Shape;414;p33"/>
          <p:cNvPicPr preferRelativeResize="0"/>
          <p:nvPr/>
        </p:nvPicPr>
        <p:blipFill>
          <a:blip r:embed="rId8">
            <a:alphaModFix/>
          </a:blip>
          <a:stretch>
            <a:fillRect/>
          </a:stretch>
        </p:blipFill>
        <p:spPr>
          <a:xfrm>
            <a:off x="6330050" y="2829500"/>
            <a:ext cx="406250" cy="406250"/>
          </a:xfrm>
          <a:prstGeom prst="rect">
            <a:avLst/>
          </a:prstGeom>
          <a:noFill/>
          <a:ln>
            <a:noFill/>
          </a:ln>
        </p:spPr>
      </p:pic>
      <p:sp>
        <p:nvSpPr>
          <p:cNvPr id="415" name="Google Shape;415;p33"/>
          <p:cNvSpPr txBox="1"/>
          <p:nvPr/>
        </p:nvSpPr>
        <p:spPr>
          <a:xfrm>
            <a:off x="4501450" y="3235750"/>
            <a:ext cx="276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Thông tin đăng bán hoặc phiên đấu giá</a:t>
            </a:r>
            <a:endParaRPr b="1" i="1" sz="1000">
              <a:solidFill>
                <a:schemeClr val="accent1"/>
              </a:solidFill>
            </a:endParaRPr>
          </a:p>
        </p:txBody>
      </p:sp>
      <p:sp>
        <p:nvSpPr>
          <p:cNvPr id="416" name="Google Shape;416;p33"/>
          <p:cNvSpPr txBox="1"/>
          <p:nvPr/>
        </p:nvSpPr>
        <p:spPr>
          <a:xfrm>
            <a:off x="5439600" y="3682325"/>
            <a:ext cx="1374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3</a:t>
            </a:r>
            <a:r>
              <a:rPr i="1" lang="vi" sz="1200">
                <a:solidFill>
                  <a:srgbClr val="38761D"/>
                </a:solidFill>
              </a:rPr>
              <a:t>. Gửi thông tin lên sàn giao dịch</a:t>
            </a:r>
            <a:endParaRPr i="1" sz="1200">
              <a:solidFill>
                <a:srgbClr val="38761D"/>
              </a:solidFill>
            </a:endParaRPr>
          </a:p>
        </p:txBody>
      </p:sp>
      <p:pic>
        <p:nvPicPr>
          <p:cNvPr id="417" name="Google Shape;417;p33"/>
          <p:cNvPicPr preferRelativeResize="0"/>
          <p:nvPr/>
        </p:nvPicPr>
        <p:blipFill>
          <a:blip r:embed="rId9">
            <a:alphaModFix/>
          </a:blip>
          <a:stretch>
            <a:fillRect/>
          </a:stretch>
        </p:blipFill>
        <p:spPr>
          <a:xfrm>
            <a:off x="5033350" y="2829500"/>
            <a:ext cx="406250" cy="406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7"/>
          <p:cNvSpPr txBox="1"/>
          <p:nvPr>
            <p:ph type="title"/>
          </p:nvPr>
        </p:nvSpPr>
        <p:spPr>
          <a:xfrm>
            <a:off x="547975" y="2137200"/>
            <a:ext cx="8117700" cy="86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vi"/>
              <a:t>1.	</a:t>
            </a:r>
            <a:r>
              <a:rPr b="1" lang="vi"/>
              <a:t>MÔ TẢ VẤN ĐỀ</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4"/>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Quy trình mua / nhận khi thắng phiên đấu giá</a:t>
            </a:r>
            <a:endParaRPr/>
          </a:p>
        </p:txBody>
      </p:sp>
      <p:sp>
        <p:nvSpPr>
          <p:cNvPr id="423" name="Google Shape;423;p34"/>
          <p:cNvSpPr txBox="1"/>
          <p:nvPr/>
        </p:nvSpPr>
        <p:spPr>
          <a:xfrm>
            <a:off x="345300" y="1884625"/>
            <a:ext cx="102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Người mua</a:t>
            </a:r>
            <a:endParaRPr b="1" sz="1200">
              <a:solidFill>
                <a:srgbClr val="CC0000"/>
              </a:solidFill>
            </a:endParaRPr>
          </a:p>
        </p:txBody>
      </p:sp>
      <p:pic>
        <p:nvPicPr>
          <p:cNvPr id="424" name="Google Shape;424;p34"/>
          <p:cNvPicPr preferRelativeResize="0"/>
          <p:nvPr/>
        </p:nvPicPr>
        <p:blipFill>
          <a:blip r:embed="rId3">
            <a:alphaModFix/>
          </a:blip>
          <a:stretch>
            <a:fillRect/>
          </a:stretch>
        </p:blipFill>
        <p:spPr>
          <a:xfrm>
            <a:off x="3590782" y="1594188"/>
            <a:ext cx="1026599" cy="233321"/>
          </a:xfrm>
          <a:prstGeom prst="rect">
            <a:avLst/>
          </a:prstGeom>
          <a:noFill/>
          <a:ln>
            <a:noFill/>
          </a:ln>
        </p:spPr>
      </p:pic>
      <p:pic>
        <p:nvPicPr>
          <p:cNvPr id="425" name="Google Shape;425;p34"/>
          <p:cNvPicPr preferRelativeResize="0"/>
          <p:nvPr/>
        </p:nvPicPr>
        <p:blipFill>
          <a:blip r:embed="rId4">
            <a:alphaModFix/>
          </a:blip>
          <a:stretch>
            <a:fillRect/>
          </a:stretch>
        </p:blipFill>
        <p:spPr>
          <a:xfrm>
            <a:off x="3844555" y="1029900"/>
            <a:ext cx="532200" cy="532200"/>
          </a:xfrm>
          <a:prstGeom prst="rect">
            <a:avLst/>
          </a:prstGeom>
          <a:noFill/>
          <a:ln>
            <a:noFill/>
          </a:ln>
        </p:spPr>
      </p:pic>
      <p:sp>
        <p:nvSpPr>
          <p:cNvPr id="426" name="Google Shape;426;p34"/>
          <p:cNvSpPr txBox="1"/>
          <p:nvPr/>
        </p:nvSpPr>
        <p:spPr>
          <a:xfrm>
            <a:off x="3590775" y="1710850"/>
            <a:ext cx="133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Sàn giao dịch</a:t>
            </a:r>
            <a:endParaRPr b="1" sz="1200">
              <a:solidFill>
                <a:srgbClr val="CC0000"/>
              </a:solidFill>
            </a:endParaRPr>
          </a:p>
        </p:txBody>
      </p:sp>
      <p:sp>
        <p:nvSpPr>
          <p:cNvPr id="427" name="Google Shape;427;p34"/>
          <p:cNvSpPr txBox="1"/>
          <p:nvPr/>
        </p:nvSpPr>
        <p:spPr>
          <a:xfrm>
            <a:off x="1594650" y="1710850"/>
            <a:ext cx="137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1. Nhập thông tin</a:t>
            </a:r>
            <a:endParaRPr i="1" sz="1200">
              <a:solidFill>
                <a:srgbClr val="38761D"/>
              </a:solidFill>
            </a:endParaRPr>
          </a:p>
        </p:txBody>
      </p:sp>
      <p:pic>
        <p:nvPicPr>
          <p:cNvPr id="428" name="Google Shape;428;p34"/>
          <p:cNvPicPr preferRelativeResize="0"/>
          <p:nvPr/>
        </p:nvPicPr>
        <p:blipFill>
          <a:blip r:embed="rId5">
            <a:alphaModFix/>
          </a:blip>
          <a:stretch>
            <a:fillRect/>
          </a:stretch>
        </p:blipFill>
        <p:spPr>
          <a:xfrm>
            <a:off x="1505625" y="978288"/>
            <a:ext cx="406250" cy="406250"/>
          </a:xfrm>
          <a:prstGeom prst="rect">
            <a:avLst/>
          </a:prstGeom>
          <a:noFill/>
          <a:ln>
            <a:noFill/>
          </a:ln>
        </p:spPr>
      </p:pic>
      <p:sp>
        <p:nvSpPr>
          <p:cNvPr id="429" name="Google Shape;429;p34"/>
          <p:cNvSpPr txBox="1"/>
          <p:nvPr/>
        </p:nvSpPr>
        <p:spPr>
          <a:xfrm>
            <a:off x="4864500" y="1710850"/>
            <a:ext cx="185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2. Tạo thông tin giao dịch và thực hiện giao dịch trên Blockchain</a:t>
            </a:r>
            <a:endParaRPr i="1" sz="1200">
              <a:solidFill>
                <a:srgbClr val="38761D"/>
              </a:solidFill>
            </a:endParaRPr>
          </a:p>
        </p:txBody>
      </p:sp>
      <p:sp>
        <p:nvSpPr>
          <p:cNvPr id="430" name="Google Shape;430;p34"/>
          <p:cNvSpPr txBox="1"/>
          <p:nvPr/>
        </p:nvSpPr>
        <p:spPr>
          <a:xfrm>
            <a:off x="5517675" y="3508625"/>
            <a:ext cx="2009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3. Cập nhật dữ liệu</a:t>
            </a:r>
            <a:endParaRPr i="1" sz="1200">
              <a:solidFill>
                <a:srgbClr val="38761D"/>
              </a:solidFill>
            </a:endParaRPr>
          </a:p>
        </p:txBody>
      </p:sp>
      <p:pic>
        <p:nvPicPr>
          <p:cNvPr id="431" name="Google Shape;431;p34"/>
          <p:cNvPicPr preferRelativeResize="0"/>
          <p:nvPr/>
        </p:nvPicPr>
        <p:blipFill>
          <a:blip r:embed="rId6">
            <a:alphaModFix/>
          </a:blip>
          <a:stretch>
            <a:fillRect/>
          </a:stretch>
        </p:blipFill>
        <p:spPr>
          <a:xfrm>
            <a:off x="661263" y="1479813"/>
            <a:ext cx="462075" cy="462075"/>
          </a:xfrm>
          <a:prstGeom prst="rect">
            <a:avLst/>
          </a:prstGeom>
          <a:noFill/>
          <a:ln>
            <a:noFill/>
          </a:ln>
        </p:spPr>
      </p:pic>
      <p:cxnSp>
        <p:nvCxnSpPr>
          <p:cNvPr id="432" name="Google Shape;432;p34"/>
          <p:cNvCxnSpPr>
            <a:endCxn id="424" idx="1"/>
          </p:cNvCxnSpPr>
          <p:nvPr/>
        </p:nvCxnSpPr>
        <p:spPr>
          <a:xfrm>
            <a:off x="1123282" y="1710848"/>
            <a:ext cx="2467500" cy="0"/>
          </a:xfrm>
          <a:prstGeom prst="straightConnector1">
            <a:avLst/>
          </a:prstGeom>
          <a:noFill/>
          <a:ln cap="flat" cmpd="sng" w="19050">
            <a:solidFill>
              <a:schemeClr val="dk1"/>
            </a:solidFill>
            <a:prstDash val="solid"/>
            <a:round/>
            <a:headEnd len="med" w="med" type="none"/>
            <a:tailEnd len="med" w="med" type="triangle"/>
          </a:ln>
        </p:spPr>
      </p:cxnSp>
      <p:pic>
        <p:nvPicPr>
          <p:cNvPr id="433" name="Google Shape;433;p34"/>
          <p:cNvPicPr preferRelativeResize="0"/>
          <p:nvPr/>
        </p:nvPicPr>
        <p:blipFill>
          <a:blip r:embed="rId7">
            <a:alphaModFix/>
          </a:blip>
          <a:stretch>
            <a:fillRect/>
          </a:stretch>
        </p:blipFill>
        <p:spPr>
          <a:xfrm>
            <a:off x="2153977" y="965900"/>
            <a:ext cx="406250" cy="406250"/>
          </a:xfrm>
          <a:prstGeom prst="rect">
            <a:avLst/>
          </a:prstGeom>
          <a:noFill/>
          <a:ln>
            <a:noFill/>
          </a:ln>
        </p:spPr>
      </p:pic>
      <p:pic>
        <p:nvPicPr>
          <p:cNvPr id="434" name="Google Shape;434;p34"/>
          <p:cNvPicPr preferRelativeResize="0"/>
          <p:nvPr/>
        </p:nvPicPr>
        <p:blipFill>
          <a:blip r:embed="rId8">
            <a:alphaModFix/>
          </a:blip>
          <a:stretch>
            <a:fillRect/>
          </a:stretch>
        </p:blipFill>
        <p:spPr>
          <a:xfrm>
            <a:off x="2802325" y="965900"/>
            <a:ext cx="406250" cy="406250"/>
          </a:xfrm>
          <a:prstGeom prst="rect">
            <a:avLst/>
          </a:prstGeom>
          <a:noFill/>
          <a:ln>
            <a:noFill/>
          </a:ln>
        </p:spPr>
      </p:pic>
      <p:sp>
        <p:nvSpPr>
          <p:cNvPr id="435" name="Google Shape;435;p34"/>
          <p:cNvSpPr txBox="1"/>
          <p:nvPr/>
        </p:nvSpPr>
        <p:spPr>
          <a:xfrm>
            <a:off x="973725" y="1372150"/>
            <a:ext cx="276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Thông tin đăng bán hoặc phiên đấu giá</a:t>
            </a:r>
            <a:endParaRPr b="1" i="1" sz="1000">
              <a:solidFill>
                <a:schemeClr val="accent1"/>
              </a:solidFill>
            </a:endParaRPr>
          </a:p>
        </p:txBody>
      </p:sp>
      <p:pic>
        <p:nvPicPr>
          <p:cNvPr id="436" name="Google Shape;436;p34"/>
          <p:cNvPicPr preferRelativeResize="0"/>
          <p:nvPr/>
        </p:nvPicPr>
        <p:blipFill>
          <a:blip r:embed="rId9">
            <a:alphaModFix/>
          </a:blip>
          <a:stretch>
            <a:fillRect/>
          </a:stretch>
        </p:blipFill>
        <p:spPr>
          <a:xfrm>
            <a:off x="5517675" y="965900"/>
            <a:ext cx="406250" cy="406250"/>
          </a:xfrm>
          <a:prstGeom prst="rect">
            <a:avLst/>
          </a:prstGeom>
          <a:noFill/>
          <a:ln>
            <a:noFill/>
          </a:ln>
        </p:spPr>
      </p:pic>
      <p:sp>
        <p:nvSpPr>
          <p:cNvPr id="437" name="Google Shape;437;p34"/>
          <p:cNvSpPr txBox="1"/>
          <p:nvPr/>
        </p:nvSpPr>
        <p:spPr>
          <a:xfrm>
            <a:off x="5152950" y="1372150"/>
            <a:ext cx="16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Thông tin giao dịch</a:t>
            </a:r>
            <a:endParaRPr b="1" i="1" sz="1000">
              <a:solidFill>
                <a:schemeClr val="accent1"/>
              </a:solidFill>
            </a:endParaRPr>
          </a:p>
        </p:txBody>
      </p:sp>
      <p:pic>
        <p:nvPicPr>
          <p:cNvPr id="438" name="Google Shape;438;p34"/>
          <p:cNvPicPr preferRelativeResize="0"/>
          <p:nvPr/>
        </p:nvPicPr>
        <p:blipFill>
          <a:blip r:embed="rId10">
            <a:alphaModFix/>
          </a:blip>
          <a:stretch>
            <a:fillRect/>
          </a:stretch>
        </p:blipFill>
        <p:spPr>
          <a:xfrm>
            <a:off x="6927460" y="1444750"/>
            <a:ext cx="532200" cy="532195"/>
          </a:xfrm>
          <a:prstGeom prst="rect">
            <a:avLst/>
          </a:prstGeom>
          <a:noFill/>
          <a:ln>
            <a:noFill/>
          </a:ln>
        </p:spPr>
      </p:pic>
      <p:sp>
        <p:nvSpPr>
          <p:cNvPr id="439" name="Google Shape;439;p34"/>
          <p:cNvSpPr txBox="1"/>
          <p:nvPr/>
        </p:nvSpPr>
        <p:spPr>
          <a:xfrm>
            <a:off x="6715713" y="1884625"/>
            <a:ext cx="102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Blockchain</a:t>
            </a:r>
            <a:endParaRPr b="1" sz="1200">
              <a:solidFill>
                <a:srgbClr val="CC0000"/>
              </a:solidFill>
            </a:endParaRPr>
          </a:p>
        </p:txBody>
      </p:sp>
      <p:cxnSp>
        <p:nvCxnSpPr>
          <p:cNvPr id="440" name="Google Shape;440;p34"/>
          <p:cNvCxnSpPr/>
          <p:nvPr/>
        </p:nvCxnSpPr>
        <p:spPr>
          <a:xfrm rot="10800000">
            <a:off x="4628560" y="1702447"/>
            <a:ext cx="2298900" cy="8400"/>
          </a:xfrm>
          <a:prstGeom prst="straightConnector1">
            <a:avLst/>
          </a:prstGeom>
          <a:noFill/>
          <a:ln cap="flat" cmpd="sng" w="19050">
            <a:solidFill>
              <a:schemeClr val="dk1"/>
            </a:solidFill>
            <a:prstDash val="solid"/>
            <a:round/>
            <a:headEnd len="med" w="med" type="triangle"/>
            <a:tailEnd len="med" w="med" type="none"/>
          </a:ln>
        </p:spPr>
      </p:cxnSp>
      <p:pic>
        <p:nvPicPr>
          <p:cNvPr id="441" name="Google Shape;441;p34"/>
          <p:cNvPicPr preferRelativeResize="0"/>
          <p:nvPr/>
        </p:nvPicPr>
        <p:blipFill>
          <a:blip r:embed="rId11">
            <a:alphaModFix/>
          </a:blip>
          <a:stretch>
            <a:fillRect/>
          </a:stretch>
        </p:blipFill>
        <p:spPr>
          <a:xfrm>
            <a:off x="3787325" y="3173600"/>
            <a:ext cx="532200" cy="532200"/>
          </a:xfrm>
          <a:prstGeom prst="rect">
            <a:avLst/>
          </a:prstGeom>
          <a:noFill/>
          <a:ln>
            <a:noFill/>
          </a:ln>
        </p:spPr>
      </p:pic>
      <p:sp>
        <p:nvSpPr>
          <p:cNvPr id="442" name="Google Shape;442;p34"/>
          <p:cNvSpPr txBox="1"/>
          <p:nvPr/>
        </p:nvSpPr>
        <p:spPr>
          <a:xfrm>
            <a:off x="3494000" y="3613475"/>
            <a:ext cx="123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Cơ sở dữ liệu</a:t>
            </a:r>
            <a:endParaRPr b="1" sz="1200">
              <a:solidFill>
                <a:srgbClr val="CC0000"/>
              </a:solidFill>
            </a:endParaRPr>
          </a:p>
        </p:txBody>
      </p:sp>
      <p:cxnSp>
        <p:nvCxnSpPr>
          <p:cNvPr id="443" name="Google Shape;443;p34"/>
          <p:cNvCxnSpPr>
            <a:endCxn id="441" idx="3"/>
          </p:cNvCxnSpPr>
          <p:nvPr/>
        </p:nvCxnSpPr>
        <p:spPr>
          <a:xfrm flipH="1">
            <a:off x="4319525" y="1710800"/>
            <a:ext cx="3140100" cy="1728900"/>
          </a:xfrm>
          <a:prstGeom prst="bentConnector3">
            <a:avLst>
              <a:gd fmla="val -33770" name="adj1"/>
            </a:avLst>
          </a:prstGeom>
          <a:noFill/>
          <a:ln cap="flat" cmpd="sng" w="19050">
            <a:solidFill>
              <a:schemeClr val="dk1"/>
            </a:solidFill>
            <a:prstDash val="solid"/>
            <a:round/>
            <a:headEnd len="med" w="med" type="none"/>
            <a:tailEnd len="med" w="med" type="triangle"/>
          </a:ln>
        </p:spPr>
      </p:cxnSp>
      <p:pic>
        <p:nvPicPr>
          <p:cNvPr id="444" name="Google Shape;444;p34"/>
          <p:cNvPicPr preferRelativeResize="0"/>
          <p:nvPr/>
        </p:nvPicPr>
        <p:blipFill>
          <a:blip r:embed="rId8">
            <a:alphaModFix/>
          </a:blip>
          <a:stretch>
            <a:fillRect/>
          </a:stretch>
        </p:blipFill>
        <p:spPr>
          <a:xfrm>
            <a:off x="6118700" y="2724925"/>
            <a:ext cx="406250" cy="406250"/>
          </a:xfrm>
          <a:prstGeom prst="rect">
            <a:avLst/>
          </a:prstGeom>
          <a:noFill/>
          <a:ln>
            <a:noFill/>
          </a:ln>
        </p:spPr>
      </p:pic>
      <p:sp>
        <p:nvSpPr>
          <p:cNvPr id="445" name="Google Shape;445;p34"/>
          <p:cNvSpPr txBox="1"/>
          <p:nvPr/>
        </p:nvSpPr>
        <p:spPr>
          <a:xfrm>
            <a:off x="5803875" y="3062600"/>
            <a:ext cx="162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sz="1000">
                <a:solidFill>
                  <a:schemeClr val="accent1"/>
                </a:solidFill>
              </a:rPr>
              <a:t>Dữ liệu </a:t>
            </a:r>
            <a:r>
              <a:rPr b="1" i="1" lang="vi" sz="1000">
                <a:solidFill>
                  <a:schemeClr val="accent1"/>
                </a:solidFill>
              </a:rPr>
              <a:t>mới </a:t>
            </a:r>
            <a:endParaRPr b="1" i="1" sz="1000">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5"/>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Quy trình đặt giá thầu</a:t>
            </a:r>
            <a:endParaRPr/>
          </a:p>
        </p:txBody>
      </p:sp>
      <p:sp>
        <p:nvSpPr>
          <p:cNvPr id="451" name="Google Shape;451;p35"/>
          <p:cNvSpPr txBox="1"/>
          <p:nvPr/>
        </p:nvSpPr>
        <p:spPr>
          <a:xfrm>
            <a:off x="478075" y="2840950"/>
            <a:ext cx="123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Người đấu giá</a:t>
            </a:r>
            <a:endParaRPr b="1" sz="1200">
              <a:solidFill>
                <a:srgbClr val="CC0000"/>
              </a:solidFill>
            </a:endParaRPr>
          </a:p>
        </p:txBody>
      </p:sp>
      <p:pic>
        <p:nvPicPr>
          <p:cNvPr id="452" name="Google Shape;452;p35"/>
          <p:cNvPicPr preferRelativeResize="0"/>
          <p:nvPr/>
        </p:nvPicPr>
        <p:blipFill>
          <a:blip r:embed="rId3">
            <a:alphaModFix/>
          </a:blip>
          <a:stretch>
            <a:fillRect/>
          </a:stretch>
        </p:blipFill>
        <p:spPr>
          <a:xfrm>
            <a:off x="3826857" y="2550513"/>
            <a:ext cx="1026599" cy="233321"/>
          </a:xfrm>
          <a:prstGeom prst="rect">
            <a:avLst/>
          </a:prstGeom>
          <a:noFill/>
          <a:ln>
            <a:noFill/>
          </a:ln>
        </p:spPr>
      </p:pic>
      <p:pic>
        <p:nvPicPr>
          <p:cNvPr id="453" name="Google Shape;453;p35"/>
          <p:cNvPicPr preferRelativeResize="0"/>
          <p:nvPr/>
        </p:nvPicPr>
        <p:blipFill>
          <a:blip r:embed="rId4">
            <a:alphaModFix/>
          </a:blip>
          <a:stretch>
            <a:fillRect/>
          </a:stretch>
        </p:blipFill>
        <p:spPr>
          <a:xfrm>
            <a:off x="4080630" y="1986225"/>
            <a:ext cx="532200" cy="532200"/>
          </a:xfrm>
          <a:prstGeom prst="rect">
            <a:avLst/>
          </a:prstGeom>
          <a:noFill/>
          <a:ln>
            <a:noFill/>
          </a:ln>
        </p:spPr>
      </p:pic>
      <p:sp>
        <p:nvSpPr>
          <p:cNvPr id="454" name="Google Shape;454;p35"/>
          <p:cNvSpPr txBox="1"/>
          <p:nvPr/>
        </p:nvSpPr>
        <p:spPr>
          <a:xfrm>
            <a:off x="3826850" y="2667175"/>
            <a:ext cx="133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Sàn giao dịch</a:t>
            </a:r>
            <a:endParaRPr b="1" sz="1200">
              <a:solidFill>
                <a:srgbClr val="CC0000"/>
              </a:solidFill>
            </a:endParaRPr>
          </a:p>
        </p:txBody>
      </p:sp>
      <p:sp>
        <p:nvSpPr>
          <p:cNvPr id="455" name="Google Shape;455;p35"/>
          <p:cNvSpPr txBox="1"/>
          <p:nvPr/>
        </p:nvSpPr>
        <p:spPr>
          <a:xfrm>
            <a:off x="1830725" y="2667175"/>
            <a:ext cx="137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1. Nhập thông tin</a:t>
            </a:r>
            <a:endParaRPr i="1" sz="1200">
              <a:solidFill>
                <a:srgbClr val="38761D"/>
              </a:solidFill>
            </a:endParaRPr>
          </a:p>
        </p:txBody>
      </p:sp>
      <p:pic>
        <p:nvPicPr>
          <p:cNvPr id="456" name="Google Shape;456;p35"/>
          <p:cNvPicPr preferRelativeResize="0"/>
          <p:nvPr/>
        </p:nvPicPr>
        <p:blipFill>
          <a:blip r:embed="rId5">
            <a:alphaModFix/>
          </a:blip>
          <a:stretch>
            <a:fillRect/>
          </a:stretch>
        </p:blipFill>
        <p:spPr>
          <a:xfrm>
            <a:off x="1741700" y="1934613"/>
            <a:ext cx="406250" cy="406250"/>
          </a:xfrm>
          <a:prstGeom prst="rect">
            <a:avLst/>
          </a:prstGeom>
          <a:noFill/>
          <a:ln>
            <a:noFill/>
          </a:ln>
        </p:spPr>
      </p:pic>
      <p:sp>
        <p:nvSpPr>
          <p:cNvPr id="457" name="Google Shape;457;p35"/>
          <p:cNvSpPr txBox="1"/>
          <p:nvPr/>
        </p:nvSpPr>
        <p:spPr>
          <a:xfrm>
            <a:off x="5100575" y="2667175"/>
            <a:ext cx="1851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200">
                <a:solidFill>
                  <a:srgbClr val="38761D"/>
                </a:solidFill>
              </a:rPr>
              <a:t>2. Tạo chữ ký tham gia đấu giá và lưu trữ</a:t>
            </a:r>
            <a:endParaRPr i="1" sz="1200">
              <a:solidFill>
                <a:srgbClr val="38761D"/>
              </a:solidFill>
            </a:endParaRPr>
          </a:p>
        </p:txBody>
      </p:sp>
      <p:pic>
        <p:nvPicPr>
          <p:cNvPr id="458" name="Google Shape;458;p35"/>
          <p:cNvPicPr preferRelativeResize="0"/>
          <p:nvPr/>
        </p:nvPicPr>
        <p:blipFill>
          <a:blip r:embed="rId6">
            <a:alphaModFix/>
          </a:blip>
          <a:stretch>
            <a:fillRect/>
          </a:stretch>
        </p:blipFill>
        <p:spPr>
          <a:xfrm>
            <a:off x="897338" y="2436138"/>
            <a:ext cx="462075" cy="462075"/>
          </a:xfrm>
          <a:prstGeom prst="rect">
            <a:avLst/>
          </a:prstGeom>
          <a:noFill/>
          <a:ln>
            <a:noFill/>
          </a:ln>
        </p:spPr>
      </p:pic>
      <p:cxnSp>
        <p:nvCxnSpPr>
          <p:cNvPr id="459" name="Google Shape;459;p35"/>
          <p:cNvCxnSpPr>
            <a:endCxn id="452" idx="1"/>
          </p:cNvCxnSpPr>
          <p:nvPr/>
        </p:nvCxnSpPr>
        <p:spPr>
          <a:xfrm>
            <a:off x="1359357" y="2667173"/>
            <a:ext cx="2467500" cy="0"/>
          </a:xfrm>
          <a:prstGeom prst="straightConnector1">
            <a:avLst/>
          </a:prstGeom>
          <a:noFill/>
          <a:ln cap="flat" cmpd="sng" w="19050">
            <a:solidFill>
              <a:schemeClr val="dk1"/>
            </a:solidFill>
            <a:prstDash val="solid"/>
            <a:round/>
            <a:headEnd len="med" w="med" type="none"/>
            <a:tailEnd len="med" w="med" type="triangle"/>
          </a:ln>
        </p:spPr>
      </p:cxnSp>
      <p:pic>
        <p:nvPicPr>
          <p:cNvPr id="460" name="Google Shape;460;p35"/>
          <p:cNvPicPr preferRelativeResize="0"/>
          <p:nvPr/>
        </p:nvPicPr>
        <p:blipFill>
          <a:blip r:embed="rId7">
            <a:alphaModFix/>
          </a:blip>
          <a:stretch>
            <a:fillRect/>
          </a:stretch>
        </p:blipFill>
        <p:spPr>
          <a:xfrm>
            <a:off x="2390052" y="1922225"/>
            <a:ext cx="406250" cy="406250"/>
          </a:xfrm>
          <a:prstGeom prst="rect">
            <a:avLst/>
          </a:prstGeom>
          <a:noFill/>
          <a:ln>
            <a:noFill/>
          </a:ln>
        </p:spPr>
      </p:pic>
      <p:pic>
        <p:nvPicPr>
          <p:cNvPr id="461" name="Google Shape;461;p35"/>
          <p:cNvPicPr preferRelativeResize="0"/>
          <p:nvPr/>
        </p:nvPicPr>
        <p:blipFill>
          <a:blip r:embed="rId8">
            <a:alphaModFix/>
          </a:blip>
          <a:stretch>
            <a:fillRect/>
          </a:stretch>
        </p:blipFill>
        <p:spPr>
          <a:xfrm>
            <a:off x="3038400" y="1922225"/>
            <a:ext cx="406250" cy="406250"/>
          </a:xfrm>
          <a:prstGeom prst="rect">
            <a:avLst/>
          </a:prstGeom>
          <a:noFill/>
          <a:ln>
            <a:noFill/>
          </a:ln>
        </p:spPr>
      </p:pic>
      <p:sp>
        <p:nvSpPr>
          <p:cNvPr id="462" name="Google Shape;462;p35"/>
          <p:cNvSpPr txBox="1"/>
          <p:nvPr/>
        </p:nvSpPr>
        <p:spPr>
          <a:xfrm>
            <a:off x="1209800" y="2328475"/>
            <a:ext cx="2766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vi" sz="1000">
                <a:solidFill>
                  <a:schemeClr val="accent1"/>
                </a:solidFill>
              </a:rPr>
              <a:t>Thông tin phiên đấu giá</a:t>
            </a:r>
            <a:endParaRPr b="1" i="1" sz="1000">
              <a:solidFill>
                <a:schemeClr val="accent1"/>
              </a:solidFill>
            </a:endParaRPr>
          </a:p>
        </p:txBody>
      </p:sp>
      <p:sp>
        <p:nvSpPr>
          <p:cNvPr id="463" name="Google Shape;463;p35"/>
          <p:cNvSpPr txBox="1"/>
          <p:nvPr/>
        </p:nvSpPr>
        <p:spPr>
          <a:xfrm>
            <a:off x="5389025" y="2328475"/>
            <a:ext cx="1374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vi" sz="1000">
                <a:solidFill>
                  <a:schemeClr val="accent1"/>
                </a:solidFill>
              </a:rPr>
              <a:t>Chữ ký</a:t>
            </a:r>
            <a:endParaRPr b="1" i="1" sz="1000">
              <a:solidFill>
                <a:schemeClr val="accent1"/>
              </a:solidFill>
            </a:endParaRPr>
          </a:p>
        </p:txBody>
      </p:sp>
      <p:cxnSp>
        <p:nvCxnSpPr>
          <p:cNvPr id="464" name="Google Shape;464;p35"/>
          <p:cNvCxnSpPr/>
          <p:nvPr/>
        </p:nvCxnSpPr>
        <p:spPr>
          <a:xfrm rot="10800000">
            <a:off x="4864635" y="2658772"/>
            <a:ext cx="2298900" cy="8400"/>
          </a:xfrm>
          <a:prstGeom prst="straightConnector1">
            <a:avLst/>
          </a:prstGeom>
          <a:noFill/>
          <a:ln cap="flat" cmpd="sng" w="19050">
            <a:solidFill>
              <a:schemeClr val="dk1"/>
            </a:solidFill>
            <a:prstDash val="solid"/>
            <a:round/>
            <a:headEnd len="med" w="med" type="triangle"/>
            <a:tailEnd len="med" w="med" type="none"/>
          </a:ln>
        </p:spPr>
      </p:cxnSp>
      <p:pic>
        <p:nvPicPr>
          <p:cNvPr id="465" name="Google Shape;465;p35"/>
          <p:cNvPicPr preferRelativeResize="0"/>
          <p:nvPr/>
        </p:nvPicPr>
        <p:blipFill>
          <a:blip r:embed="rId9">
            <a:alphaModFix/>
          </a:blip>
          <a:stretch>
            <a:fillRect/>
          </a:stretch>
        </p:blipFill>
        <p:spPr>
          <a:xfrm>
            <a:off x="7137900" y="2401063"/>
            <a:ext cx="532200" cy="532200"/>
          </a:xfrm>
          <a:prstGeom prst="rect">
            <a:avLst/>
          </a:prstGeom>
          <a:noFill/>
          <a:ln>
            <a:noFill/>
          </a:ln>
        </p:spPr>
      </p:pic>
      <p:sp>
        <p:nvSpPr>
          <p:cNvPr id="466" name="Google Shape;466;p35"/>
          <p:cNvSpPr txBox="1"/>
          <p:nvPr/>
        </p:nvSpPr>
        <p:spPr>
          <a:xfrm>
            <a:off x="6844575" y="2840938"/>
            <a:ext cx="123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rgbClr val="CC0000"/>
                </a:solidFill>
              </a:rPr>
              <a:t>Cơ sở dữ liệu</a:t>
            </a:r>
            <a:endParaRPr b="1" sz="1200">
              <a:solidFill>
                <a:srgbClr val="CC0000"/>
              </a:solidFill>
            </a:endParaRPr>
          </a:p>
        </p:txBody>
      </p:sp>
      <p:pic>
        <p:nvPicPr>
          <p:cNvPr id="467" name="Google Shape;467;p35"/>
          <p:cNvPicPr preferRelativeResize="0"/>
          <p:nvPr/>
        </p:nvPicPr>
        <p:blipFill>
          <a:blip r:embed="rId5">
            <a:alphaModFix/>
          </a:blip>
          <a:stretch>
            <a:fillRect/>
          </a:stretch>
        </p:blipFill>
        <p:spPr>
          <a:xfrm>
            <a:off x="5897150" y="1922213"/>
            <a:ext cx="406250" cy="406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6"/>
          <p:cNvSpPr txBox="1"/>
          <p:nvPr>
            <p:ph type="title"/>
          </p:nvPr>
        </p:nvSpPr>
        <p:spPr>
          <a:xfrm>
            <a:off x="547975" y="2137200"/>
            <a:ext cx="8117700" cy="86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vi"/>
              <a:t>6.	ĐÁNH GIÁ GIẢI PHÁP</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7"/>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Kiến trúc hệ thống</a:t>
            </a:r>
            <a:endParaRPr/>
          </a:p>
        </p:txBody>
      </p:sp>
      <p:pic>
        <p:nvPicPr>
          <p:cNvPr id="478" name="Google Shape;478;p37"/>
          <p:cNvPicPr preferRelativeResize="0"/>
          <p:nvPr/>
        </p:nvPicPr>
        <p:blipFill>
          <a:blip r:embed="rId3">
            <a:alphaModFix/>
          </a:blip>
          <a:stretch>
            <a:fillRect/>
          </a:stretch>
        </p:blipFill>
        <p:spPr>
          <a:xfrm>
            <a:off x="5139988" y="979375"/>
            <a:ext cx="351974" cy="351974"/>
          </a:xfrm>
          <a:prstGeom prst="rect">
            <a:avLst/>
          </a:prstGeom>
          <a:noFill/>
          <a:ln>
            <a:noFill/>
          </a:ln>
        </p:spPr>
      </p:pic>
      <p:pic>
        <p:nvPicPr>
          <p:cNvPr id="479" name="Google Shape;479;p37"/>
          <p:cNvPicPr preferRelativeResize="0"/>
          <p:nvPr/>
        </p:nvPicPr>
        <p:blipFill>
          <a:blip r:embed="rId4">
            <a:alphaModFix/>
          </a:blip>
          <a:stretch>
            <a:fillRect/>
          </a:stretch>
        </p:blipFill>
        <p:spPr>
          <a:xfrm>
            <a:off x="6169600" y="979388"/>
            <a:ext cx="351950" cy="351950"/>
          </a:xfrm>
          <a:prstGeom prst="rect">
            <a:avLst/>
          </a:prstGeom>
          <a:noFill/>
          <a:ln>
            <a:noFill/>
          </a:ln>
        </p:spPr>
      </p:pic>
      <p:pic>
        <p:nvPicPr>
          <p:cNvPr id="480" name="Google Shape;480;p37"/>
          <p:cNvPicPr preferRelativeResize="0"/>
          <p:nvPr/>
        </p:nvPicPr>
        <p:blipFill>
          <a:blip r:embed="rId5">
            <a:alphaModFix/>
          </a:blip>
          <a:stretch>
            <a:fillRect/>
          </a:stretch>
        </p:blipFill>
        <p:spPr>
          <a:xfrm>
            <a:off x="7199197" y="979397"/>
            <a:ext cx="351950" cy="351950"/>
          </a:xfrm>
          <a:prstGeom prst="rect">
            <a:avLst/>
          </a:prstGeom>
          <a:noFill/>
          <a:ln>
            <a:noFill/>
          </a:ln>
        </p:spPr>
      </p:pic>
      <p:sp>
        <p:nvSpPr>
          <p:cNvPr id="481" name="Google Shape;481;p37"/>
          <p:cNvSpPr txBox="1"/>
          <p:nvPr/>
        </p:nvSpPr>
        <p:spPr>
          <a:xfrm>
            <a:off x="4997675" y="724725"/>
            <a:ext cx="63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000"/>
              <a:t>Tác giả</a:t>
            </a:r>
            <a:endParaRPr b="1" sz="1000"/>
          </a:p>
        </p:txBody>
      </p:sp>
      <p:sp>
        <p:nvSpPr>
          <p:cNvPr id="482" name="Google Shape;482;p37"/>
          <p:cNvSpPr txBox="1"/>
          <p:nvPr/>
        </p:nvSpPr>
        <p:spPr>
          <a:xfrm>
            <a:off x="5928125" y="724725"/>
            <a:ext cx="83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000"/>
              <a:t>Người bán</a:t>
            </a:r>
            <a:endParaRPr b="1" sz="1000"/>
          </a:p>
        </p:txBody>
      </p:sp>
      <p:sp>
        <p:nvSpPr>
          <p:cNvPr id="483" name="Google Shape;483;p37"/>
          <p:cNvSpPr txBox="1"/>
          <p:nvPr/>
        </p:nvSpPr>
        <p:spPr>
          <a:xfrm>
            <a:off x="6923075" y="724725"/>
            <a:ext cx="90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000"/>
              <a:t>Người mua</a:t>
            </a:r>
            <a:endParaRPr b="1" sz="1000"/>
          </a:p>
        </p:txBody>
      </p:sp>
      <p:pic>
        <p:nvPicPr>
          <p:cNvPr id="484" name="Google Shape;484;p37"/>
          <p:cNvPicPr preferRelativeResize="0"/>
          <p:nvPr/>
        </p:nvPicPr>
        <p:blipFill>
          <a:blip r:embed="rId6">
            <a:alphaModFix/>
          </a:blip>
          <a:stretch>
            <a:fillRect/>
          </a:stretch>
        </p:blipFill>
        <p:spPr>
          <a:xfrm>
            <a:off x="5140000" y="1863125"/>
            <a:ext cx="351950" cy="351950"/>
          </a:xfrm>
          <a:prstGeom prst="rect">
            <a:avLst/>
          </a:prstGeom>
          <a:noFill/>
          <a:ln>
            <a:noFill/>
          </a:ln>
        </p:spPr>
      </p:pic>
      <p:pic>
        <p:nvPicPr>
          <p:cNvPr id="485" name="Google Shape;485;p37"/>
          <p:cNvPicPr preferRelativeResize="0"/>
          <p:nvPr/>
        </p:nvPicPr>
        <p:blipFill>
          <a:blip r:embed="rId6">
            <a:alphaModFix/>
          </a:blip>
          <a:stretch>
            <a:fillRect/>
          </a:stretch>
        </p:blipFill>
        <p:spPr>
          <a:xfrm>
            <a:off x="6169600" y="1863125"/>
            <a:ext cx="351950" cy="351950"/>
          </a:xfrm>
          <a:prstGeom prst="rect">
            <a:avLst/>
          </a:prstGeom>
          <a:noFill/>
          <a:ln>
            <a:noFill/>
          </a:ln>
        </p:spPr>
      </p:pic>
      <p:pic>
        <p:nvPicPr>
          <p:cNvPr id="486" name="Google Shape;486;p37"/>
          <p:cNvPicPr preferRelativeResize="0"/>
          <p:nvPr/>
        </p:nvPicPr>
        <p:blipFill>
          <a:blip r:embed="rId6">
            <a:alphaModFix/>
          </a:blip>
          <a:stretch>
            <a:fillRect/>
          </a:stretch>
        </p:blipFill>
        <p:spPr>
          <a:xfrm>
            <a:off x="7199200" y="1863125"/>
            <a:ext cx="351950" cy="351950"/>
          </a:xfrm>
          <a:prstGeom prst="rect">
            <a:avLst/>
          </a:prstGeom>
          <a:noFill/>
          <a:ln>
            <a:noFill/>
          </a:ln>
        </p:spPr>
      </p:pic>
      <p:pic>
        <p:nvPicPr>
          <p:cNvPr id="487" name="Google Shape;487;p37"/>
          <p:cNvPicPr preferRelativeResize="0"/>
          <p:nvPr/>
        </p:nvPicPr>
        <p:blipFill>
          <a:blip r:embed="rId7">
            <a:alphaModFix/>
          </a:blip>
          <a:stretch>
            <a:fillRect/>
          </a:stretch>
        </p:blipFill>
        <p:spPr>
          <a:xfrm>
            <a:off x="5140000" y="2746850"/>
            <a:ext cx="351950" cy="351950"/>
          </a:xfrm>
          <a:prstGeom prst="rect">
            <a:avLst/>
          </a:prstGeom>
          <a:noFill/>
          <a:ln>
            <a:noFill/>
          </a:ln>
        </p:spPr>
      </p:pic>
      <p:pic>
        <p:nvPicPr>
          <p:cNvPr id="488" name="Google Shape;488;p37"/>
          <p:cNvPicPr preferRelativeResize="0"/>
          <p:nvPr/>
        </p:nvPicPr>
        <p:blipFill>
          <a:blip r:embed="rId7">
            <a:alphaModFix/>
          </a:blip>
          <a:stretch>
            <a:fillRect/>
          </a:stretch>
        </p:blipFill>
        <p:spPr>
          <a:xfrm>
            <a:off x="6169600" y="2746850"/>
            <a:ext cx="351950" cy="351950"/>
          </a:xfrm>
          <a:prstGeom prst="rect">
            <a:avLst/>
          </a:prstGeom>
          <a:noFill/>
          <a:ln>
            <a:noFill/>
          </a:ln>
        </p:spPr>
      </p:pic>
      <p:pic>
        <p:nvPicPr>
          <p:cNvPr id="489" name="Google Shape;489;p37"/>
          <p:cNvPicPr preferRelativeResize="0"/>
          <p:nvPr/>
        </p:nvPicPr>
        <p:blipFill>
          <a:blip r:embed="rId7">
            <a:alphaModFix/>
          </a:blip>
          <a:stretch>
            <a:fillRect/>
          </a:stretch>
        </p:blipFill>
        <p:spPr>
          <a:xfrm>
            <a:off x="7199200" y="2746850"/>
            <a:ext cx="351950" cy="351950"/>
          </a:xfrm>
          <a:prstGeom prst="rect">
            <a:avLst/>
          </a:prstGeom>
          <a:noFill/>
          <a:ln>
            <a:noFill/>
          </a:ln>
        </p:spPr>
      </p:pic>
      <p:pic>
        <p:nvPicPr>
          <p:cNvPr id="490" name="Google Shape;490;p37"/>
          <p:cNvPicPr preferRelativeResize="0"/>
          <p:nvPr/>
        </p:nvPicPr>
        <p:blipFill>
          <a:blip r:embed="rId8">
            <a:alphaModFix/>
          </a:blip>
          <a:stretch>
            <a:fillRect/>
          </a:stretch>
        </p:blipFill>
        <p:spPr>
          <a:xfrm>
            <a:off x="5140000" y="3630575"/>
            <a:ext cx="351950" cy="351950"/>
          </a:xfrm>
          <a:prstGeom prst="rect">
            <a:avLst/>
          </a:prstGeom>
          <a:noFill/>
          <a:ln>
            <a:noFill/>
          </a:ln>
        </p:spPr>
      </p:pic>
      <p:pic>
        <p:nvPicPr>
          <p:cNvPr id="491" name="Google Shape;491;p37"/>
          <p:cNvPicPr preferRelativeResize="0"/>
          <p:nvPr/>
        </p:nvPicPr>
        <p:blipFill>
          <a:blip r:embed="rId8">
            <a:alphaModFix/>
          </a:blip>
          <a:stretch>
            <a:fillRect/>
          </a:stretch>
        </p:blipFill>
        <p:spPr>
          <a:xfrm>
            <a:off x="6169600" y="3630575"/>
            <a:ext cx="351950" cy="351950"/>
          </a:xfrm>
          <a:prstGeom prst="rect">
            <a:avLst/>
          </a:prstGeom>
          <a:noFill/>
          <a:ln>
            <a:noFill/>
          </a:ln>
        </p:spPr>
      </p:pic>
      <p:pic>
        <p:nvPicPr>
          <p:cNvPr id="492" name="Google Shape;492;p37"/>
          <p:cNvPicPr preferRelativeResize="0"/>
          <p:nvPr/>
        </p:nvPicPr>
        <p:blipFill>
          <a:blip r:embed="rId8">
            <a:alphaModFix/>
          </a:blip>
          <a:stretch>
            <a:fillRect/>
          </a:stretch>
        </p:blipFill>
        <p:spPr>
          <a:xfrm>
            <a:off x="7199200" y="3630575"/>
            <a:ext cx="351950" cy="351950"/>
          </a:xfrm>
          <a:prstGeom prst="rect">
            <a:avLst/>
          </a:prstGeom>
          <a:noFill/>
          <a:ln>
            <a:noFill/>
          </a:ln>
        </p:spPr>
      </p:pic>
      <p:cxnSp>
        <p:nvCxnSpPr>
          <p:cNvPr id="493" name="Google Shape;493;p37"/>
          <p:cNvCxnSpPr>
            <a:stCxn id="484" idx="0"/>
            <a:endCxn id="478" idx="2"/>
          </p:cNvCxnSpPr>
          <p:nvPr/>
        </p:nvCxnSpPr>
        <p:spPr>
          <a:xfrm rot="10800000">
            <a:off x="5315975" y="1331225"/>
            <a:ext cx="0" cy="531900"/>
          </a:xfrm>
          <a:prstGeom prst="straightConnector1">
            <a:avLst/>
          </a:prstGeom>
          <a:noFill/>
          <a:ln cap="flat" cmpd="sng" w="19050">
            <a:solidFill>
              <a:schemeClr val="dk1"/>
            </a:solidFill>
            <a:prstDash val="dot"/>
            <a:round/>
            <a:headEnd len="med" w="med" type="none"/>
            <a:tailEnd len="med" w="med" type="diamond"/>
          </a:ln>
        </p:spPr>
      </p:cxnSp>
      <p:cxnSp>
        <p:nvCxnSpPr>
          <p:cNvPr id="494" name="Google Shape;494;p37"/>
          <p:cNvCxnSpPr>
            <a:stCxn id="485" idx="0"/>
            <a:endCxn id="479" idx="2"/>
          </p:cNvCxnSpPr>
          <p:nvPr/>
        </p:nvCxnSpPr>
        <p:spPr>
          <a:xfrm rot="10800000">
            <a:off x="6345575" y="1331225"/>
            <a:ext cx="0" cy="531900"/>
          </a:xfrm>
          <a:prstGeom prst="straightConnector1">
            <a:avLst/>
          </a:prstGeom>
          <a:noFill/>
          <a:ln cap="flat" cmpd="sng" w="19050">
            <a:solidFill>
              <a:schemeClr val="dk1"/>
            </a:solidFill>
            <a:prstDash val="dot"/>
            <a:round/>
            <a:headEnd len="med" w="med" type="none"/>
            <a:tailEnd len="med" w="med" type="diamond"/>
          </a:ln>
        </p:spPr>
      </p:cxnSp>
      <p:cxnSp>
        <p:nvCxnSpPr>
          <p:cNvPr id="495" name="Google Shape;495;p37"/>
          <p:cNvCxnSpPr>
            <a:stCxn id="486" idx="0"/>
            <a:endCxn id="480" idx="2"/>
          </p:cNvCxnSpPr>
          <p:nvPr/>
        </p:nvCxnSpPr>
        <p:spPr>
          <a:xfrm rot="10800000">
            <a:off x="7375175" y="1331225"/>
            <a:ext cx="0" cy="531900"/>
          </a:xfrm>
          <a:prstGeom prst="straightConnector1">
            <a:avLst/>
          </a:prstGeom>
          <a:noFill/>
          <a:ln cap="flat" cmpd="sng" w="19050">
            <a:solidFill>
              <a:schemeClr val="dk1"/>
            </a:solidFill>
            <a:prstDash val="dot"/>
            <a:round/>
            <a:headEnd len="med" w="med" type="none"/>
            <a:tailEnd len="med" w="med" type="diamond"/>
          </a:ln>
        </p:spPr>
      </p:cxnSp>
      <p:cxnSp>
        <p:nvCxnSpPr>
          <p:cNvPr id="496" name="Google Shape;496;p37"/>
          <p:cNvCxnSpPr>
            <a:endCxn id="487" idx="0"/>
          </p:cNvCxnSpPr>
          <p:nvPr/>
        </p:nvCxnSpPr>
        <p:spPr>
          <a:xfrm>
            <a:off x="5315975" y="2214950"/>
            <a:ext cx="0" cy="531900"/>
          </a:xfrm>
          <a:prstGeom prst="straightConnector1">
            <a:avLst/>
          </a:prstGeom>
          <a:noFill/>
          <a:ln cap="flat" cmpd="sng" w="19050">
            <a:solidFill>
              <a:schemeClr val="dk1"/>
            </a:solidFill>
            <a:prstDash val="dot"/>
            <a:round/>
            <a:headEnd len="med" w="med" type="none"/>
            <a:tailEnd len="med" w="med" type="diamond"/>
          </a:ln>
        </p:spPr>
      </p:cxnSp>
      <p:cxnSp>
        <p:nvCxnSpPr>
          <p:cNvPr id="497" name="Google Shape;497;p37"/>
          <p:cNvCxnSpPr>
            <a:stCxn id="485" idx="2"/>
            <a:endCxn id="488" idx="0"/>
          </p:cNvCxnSpPr>
          <p:nvPr/>
        </p:nvCxnSpPr>
        <p:spPr>
          <a:xfrm>
            <a:off x="6345575" y="2215075"/>
            <a:ext cx="0" cy="531900"/>
          </a:xfrm>
          <a:prstGeom prst="straightConnector1">
            <a:avLst/>
          </a:prstGeom>
          <a:noFill/>
          <a:ln cap="flat" cmpd="sng" w="19050">
            <a:solidFill>
              <a:schemeClr val="dk1"/>
            </a:solidFill>
            <a:prstDash val="dot"/>
            <a:round/>
            <a:headEnd len="med" w="med" type="none"/>
            <a:tailEnd len="med" w="med" type="diamond"/>
          </a:ln>
        </p:spPr>
      </p:cxnSp>
      <p:cxnSp>
        <p:nvCxnSpPr>
          <p:cNvPr id="498" name="Google Shape;498;p37"/>
          <p:cNvCxnSpPr>
            <a:stCxn id="486" idx="2"/>
            <a:endCxn id="489" idx="0"/>
          </p:cNvCxnSpPr>
          <p:nvPr/>
        </p:nvCxnSpPr>
        <p:spPr>
          <a:xfrm>
            <a:off x="7375175" y="2215075"/>
            <a:ext cx="0" cy="531900"/>
          </a:xfrm>
          <a:prstGeom prst="straightConnector1">
            <a:avLst/>
          </a:prstGeom>
          <a:noFill/>
          <a:ln cap="flat" cmpd="sng" w="19050">
            <a:solidFill>
              <a:schemeClr val="dk1"/>
            </a:solidFill>
            <a:prstDash val="dot"/>
            <a:round/>
            <a:headEnd len="med" w="med" type="none"/>
            <a:tailEnd len="med" w="med" type="diamond"/>
          </a:ln>
        </p:spPr>
      </p:cxnSp>
      <p:cxnSp>
        <p:nvCxnSpPr>
          <p:cNvPr id="499" name="Google Shape;499;p37"/>
          <p:cNvCxnSpPr>
            <a:stCxn id="490" idx="3"/>
            <a:endCxn id="491" idx="1"/>
          </p:cNvCxnSpPr>
          <p:nvPr/>
        </p:nvCxnSpPr>
        <p:spPr>
          <a:xfrm>
            <a:off x="5491950" y="3806550"/>
            <a:ext cx="677700" cy="0"/>
          </a:xfrm>
          <a:prstGeom prst="straightConnector1">
            <a:avLst/>
          </a:prstGeom>
          <a:noFill/>
          <a:ln cap="flat" cmpd="sng" w="19050">
            <a:solidFill>
              <a:schemeClr val="dk1"/>
            </a:solidFill>
            <a:prstDash val="dashDot"/>
            <a:round/>
            <a:headEnd len="med" w="med" type="none"/>
            <a:tailEnd len="med" w="med" type="none"/>
          </a:ln>
        </p:spPr>
      </p:cxnSp>
      <p:cxnSp>
        <p:nvCxnSpPr>
          <p:cNvPr id="500" name="Google Shape;500;p37"/>
          <p:cNvCxnSpPr>
            <a:stCxn id="491" idx="3"/>
            <a:endCxn id="492" idx="1"/>
          </p:cNvCxnSpPr>
          <p:nvPr/>
        </p:nvCxnSpPr>
        <p:spPr>
          <a:xfrm>
            <a:off x="6521550" y="3806550"/>
            <a:ext cx="677700" cy="0"/>
          </a:xfrm>
          <a:prstGeom prst="straightConnector1">
            <a:avLst/>
          </a:prstGeom>
          <a:noFill/>
          <a:ln cap="flat" cmpd="sng" w="19050">
            <a:solidFill>
              <a:schemeClr val="dk1"/>
            </a:solidFill>
            <a:prstDash val="dashDot"/>
            <a:round/>
            <a:headEnd len="med" w="med" type="none"/>
            <a:tailEnd len="med" w="med" type="none"/>
          </a:ln>
        </p:spPr>
      </p:cxnSp>
      <p:cxnSp>
        <p:nvCxnSpPr>
          <p:cNvPr id="501" name="Google Shape;501;p37"/>
          <p:cNvCxnSpPr>
            <a:stCxn id="487" idx="3"/>
            <a:endCxn id="488" idx="1"/>
          </p:cNvCxnSpPr>
          <p:nvPr/>
        </p:nvCxnSpPr>
        <p:spPr>
          <a:xfrm>
            <a:off x="5491950" y="2922825"/>
            <a:ext cx="677700" cy="0"/>
          </a:xfrm>
          <a:prstGeom prst="straightConnector1">
            <a:avLst/>
          </a:prstGeom>
          <a:noFill/>
          <a:ln cap="flat" cmpd="sng" w="9525">
            <a:solidFill>
              <a:schemeClr val="dk1"/>
            </a:solidFill>
            <a:prstDash val="dashDot"/>
            <a:round/>
            <a:headEnd len="med" w="med" type="stealth"/>
            <a:tailEnd len="med" w="med" type="stealth"/>
          </a:ln>
        </p:spPr>
      </p:cxnSp>
      <p:cxnSp>
        <p:nvCxnSpPr>
          <p:cNvPr id="502" name="Google Shape;502;p37"/>
          <p:cNvCxnSpPr>
            <a:stCxn id="488" idx="3"/>
            <a:endCxn id="489" idx="1"/>
          </p:cNvCxnSpPr>
          <p:nvPr/>
        </p:nvCxnSpPr>
        <p:spPr>
          <a:xfrm>
            <a:off x="6521550" y="2922825"/>
            <a:ext cx="677700" cy="0"/>
          </a:xfrm>
          <a:prstGeom prst="straightConnector1">
            <a:avLst/>
          </a:prstGeom>
          <a:noFill/>
          <a:ln cap="flat" cmpd="sng" w="9525">
            <a:solidFill>
              <a:schemeClr val="dk1"/>
            </a:solidFill>
            <a:prstDash val="dashDot"/>
            <a:round/>
            <a:headEnd len="med" w="med" type="stealth"/>
            <a:tailEnd len="med" w="med" type="stealth"/>
          </a:ln>
        </p:spPr>
      </p:cxnSp>
      <p:sp>
        <p:nvSpPr>
          <p:cNvPr id="503" name="Google Shape;503;p37"/>
          <p:cNvSpPr txBox="1"/>
          <p:nvPr/>
        </p:nvSpPr>
        <p:spPr>
          <a:xfrm>
            <a:off x="357675" y="693900"/>
            <a:ext cx="4456800" cy="35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1000">
                <a:solidFill>
                  <a:srgbClr val="4A86E8"/>
                </a:solidFill>
              </a:rPr>
              <a:t>Lớp đối tượng</a:t>
            </a:r>
            <a:endParaRPr b="1" sz="1000">
              <a:solidFill>
                <a:srgbClr val="4A86E8"/>
              </a:solidFill>
            </a:endParaRPr>
          </a:p>
          <a:p>
            <a:pPr indent="0" lvl="0" marL="0" rtl="0" algn="l">
              <a:lnSpc>
                <a:spcPct val="115000"/>
              </a:lnSpc>
              <a:spcBef>
                <a:spcPts val="0"/>
              </a:spcBef>
              <a:spcAft>
                <a:spcPts val="0"/>
              </a:spcAft>
              <a:buNone/>
            </a:pPr>
            <a:r>
              <a:rPr lang="vi" sz="1000"/>
              <a:t>Mỗi đối tượng đều được định danh bằng địa chỉ Blockchain(Public key). Định danh được sử dụng cho các hoạt động trong hệ thống.</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b="1" lang="vi" sz="1000">
                <a:solidFill>
                  <a:srgbClr val="4A86E8"/>
                </a:solidFill>
              </a:rPr>
              <a:t>Lớp ứng dụng</a:t>
            </a:r>
            <a:endParaRPr b="1" sz="1000">
              <a:solidFill>
                <a:srgbClr val="4A86E8"/>
              </a:solidFill>
            </a:endParaRPr>
          </a:p>
          <a:p>
            <a:pPr indent="0" lvl="0" marL="0" rtl="0" algn="l">
              <a:lnSpc>
                <a:spcPct val="115000"/>
              </a:lnSpc>
              <a:spcBef>
                <a:spcPts val="0"/>
              </a:spcBef>
              <a:spcAft>
                <a:spcPts val="0"/>
              </a:spcAft>
              <a:buNone/>
            </a:pPr>
            <a:r>
              <a:rPr lang="vi" sz="1000"/>
              <a:t>Ứng dụng cung cấp dịch vụ chuyển đổi và xác minh tranh ảnh NFT cũng như tạo ra thị trường tranh ảnh NFT. Hỗ trợ người dùng tra cứu dữ liệu tranh ảnh phi tập trung.</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b="1" lang="vi" sz="1000">
                <a:solidFill>
                  <a:srgbClr val="4A86E8"/>
                </a:solidFill>
              </a:rPr>
              <a:t>Lớp xử lý</a:t>
            </a:r>
            <a:endParaRPr b="1" sz="1000">
              <a:solidFill>
                <a:srgbClr val="4A86E8"/>
              </a:solidFill>
            </a:endParaRPr>
          </a:p>
          <a:p>
            <a:pPr indent="0" lvl="0" marL="0" rtl="0" algn="l">
              <a:lnSpc>
                <a:spcPct val="115000"/>
              </a:lnSpc>
              <a:spcBef>
                <a:spcPts val="0"/>
              </a:spcBef>
              <a:spcAft>
                <a:spcPts val="0"/>
              </a:spcAft>
              <a:buNone/>
            </a:pPr>
            <a:r>
              <a:rPr lang="vi" sz="1000"/>
              <a:t>Dữ liệu được thiết kế dựa trên tiêu chuẩn được sử dụng chung trên toàn cầu. Hệ thống Hợp đồng thông minh hỗ trợ chuyển đổi tranh ảnh kỹ thuật số thành </a:t>
            </a:r>
            <a:r>
              <a:rPr lang="vi" sz="1000"/>
              <a:t>tranh ảnh </a:t>
            </a:r>
            <a:r>
              <a:rPr lang="vi" sz="1000"/>
              <a:t>NFT.</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b="1" lang="vi" sz="1000">
                <a:solidFill>
                  <a:srgbClr val="4A86E8"/>
                </a:solidFill>
              </a:rPr>
              <a:t>Lớp Blockchain</a:t>
            </a:r>
            <a:endParaRPr b="1" sz="1000">
              <a:solidFill>
                <a:srgbClr val="4A86E8"/>
              </a:solidFill>
            </a:endParaRPr>
          </a:p>
          <a:p>
            <a:pPr indent="0" lvl="0" marL="0" rtl="0" algn="l">
              <a:lnSpc>
                <a:spcPct val="115000"/>
              </a:lnSpc>
              <a:spcBef>
                <a:spcPts val="0"/>
              </a:spcBef>
              <a:spcAft>
                <a:spcPts val="0"/>
              </a:spcAft>
              <a:buNone/>
            </a:pPr>
            <a:r>
              <a:rPr lang="vi" sz="1000">
                <a:solidFill>
                  <a:schemeClr val="dk1"/>
                </a:solidFill>
              </a:rPr>
              <a:t>Dữ liệu được xác minh bằng chữ ký và các thuật toán mật mã học. Mạng Blockchain cho phép chia sẻ dữ liệu tranh ảnh và chống thay đổi dữ liệu.</a:t>
            </a:r>
            <a:endParaRPr sz="10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8"/>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Kiến trúc công nghệ</a:t>
            </a:r>
            <a:endParaRPr/>
          </a:p>
        </p:txBody>
      </p:sp>
      <p:cxnSp>
        <p:nvCxnSpPr>
          <p:cNvPr id="509" name="Google Shape;509;p38"/>
          <p:cNvCxnSpPr/>
          <p:nvPr/>
        </p:nvCxnSpPr>
        <p:spPr>
          <a:xfrm>
            <a:off x="168000" y="1473675"/>
            <a:ext cx="8808000" cy="0"/>
          </a:xfrm>
          <a:prstGeom prst="straightConnector1">
            <a:avLst/>
          </a:prstGeom>
          <a:noFill/>
          <a:ln cap="flat" cmpd="sng" w="19050">
            <a:solidFill>
              <a:srgbClr val="9E9E9E"/>
            </a:solidFill>
            <a:prstDash val="lgDash"/>
            <a:round/>
            <a:headEnd len="med" w="med" type="none"/>
            <a:tailEnd len="med" w="med" type="none"/>
          </a:ln>
        </p:spPr>
      </p:cxnSp>
      <p:sp>
        <p:nvSpPr>
          <p:cNvPr id="510" name="Google Shape;510;p38"/>
          <p:cNvSpPr txBox="1"/>
          <p:nvPr/>
        </p:nvSpPr>
        <p:spPr>
          <a:xfrm>
            <a:off x="168000" y="959513"/>
            <a:ext cx="10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Giao diện</a:t>
            </a:r>
            <a:endParaRPr/>
          </a:p>
        </p:txBody>
      </p:sp>
      <p:sp>
        <p:nvSpPr>
          <p:cNvPr id="511" name="Google Shape;511;p38"/>
          <p:cNvSpPr txBox="1"/>
          <p:nvPr/>
        </p:nvSpPr>
        <p:spPr>
          <a:xfrm>
            <a:off x="168000" y="1667250"/>
            <a:ext cx="22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Hợp đồng thông minh</a:t>
            </a:r>
            <a:endParaRPr/>
          </a:p>
        </p:txBody>
      </p:sp>
      <p:sp>
        <p:nvSpPr>
          <p:cNvPr id="512" name="Google Shape;512;p38"/>
          <p:cNvSpPr txBox="1"/>
          <p:nvPr/>
        </p:nvSpPr>
        <p:spPr>
          <a:xfrm>
            <a:off x="168000" y="2454600"/>
            <a:ext cx="18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Bộ phận xử lý</a:t>
            </a:r>
            <a:endParaRPr/>
          </a:p>
        </p:txBody>
      </p:sp>
      <p:sp>
        <p:nvSpPr>
          <p:cNvPr id="513" name="Google Shape;513;p38"/>
          <p:cNvSpPr txBox="1"/>
          <p:nvPr/>
        </p:nvSpPr>
        <p:spPr>
          <a:xfrm>
            <a:off x="168000" y="3178300"/>
            <a:ext cx="15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Mạng Blockchain</a:t>
            </a:r>
            <a:endParaRPr/>
          </a:p>
        </p:txBody>
      </p:sp>
      <p:cxnSp>
        <p:nvCxnSpPr>
          <p:cNvPr id="514" name="Google Shape;514;p38"/>
          <p:cNvCxnSpPr/>
          <p:nvPr/>
        </p:nvCxnSpPr>
        <p:spPr>
          <a:xfrm>
            <a:off x="168000" y="2277050"/>
            <a:ext cx="8808000" cy="0"/>
          </a:xfrm>
          <a:prstGeom prst="straightConnector1">
            <a:avLst/>
          </a:prstGeom>
          <a:noFill/>
          <a:ln cap="flat" cmpd="sng" w="19050">
            <a:solidFill>
              <a:srgbClr val="9E9E9E"/>
            </a:solidFill>
            <a:prstDash val="lgDash"/>
            <a:round/>
            <a:headEnd len="med" w="med" type="none"/>
            <a:tailEnd len="med" w="med" type="none"/>
          </a:ln>
        </p:spPr>
      </p:cxnSp>
      <p:cxnSp>
        <p:nvCxnSpPr>
          <p:cNvPr id="515" name="Google Shape;515;p38"/>
          <p:cNvCxnSpPr/>
          <p:nvPr/>
        </p:nvCxnSpPr>
        <p:spPr>
          <a:xfrm>
            <a:off x="168000" y="3001750"/>
            <a:ext cx="8808000" cy="0"/>
          </a:xfrm>
          <a:prstGeom prst="straightConnector1">
            <a:avLst/>
          </a:prstGeom>
          <a:noFill/>
          <a:ln cap="flat" cmpd="sng" w="19050">
            <a:solidFill>
              <a:srgbClr val="9E9E9E"/>
            </a:solidFill>
            <a:prstDash val="lgDash"/>
            <a:round/>
            <a:headEnd len="med" w="med" type="none"/>
            <a:tailEnd len="med" w="med" type="none"/>
          </a:ln>
        </p:spPr>
      </p:cxnSp>
      <p:cxnSp>
        <p:nvCxnSpPr>
          <p:cNvPr id="516" name="Google Shape;516;p38"/>
          <p:cNvCxnSpPr/>
          <p:nvPr/>
        </p:nvCxnSpPr>
        <p:spPr>
          <a:xfrm>
            <a:off x="168000" y="3755050"/>
            <a:ext cx="8808000" cy="0"/>
          </a:xfrm>
          <a:prstGeom prst="straightConnector1">
            <a:avLst/>
          </a:prstGeom>
          <a:noFill/>
          <a:ln cap="flat" cmpd="sng" w="19050">
            <a:solidFill>
              <a:srgbClr val="9E9E9E"/>
            </a:solidFill>
            <a:prstDash val="lgDash"/>
            <a:round/>
            <a:headEnd len="med" w="med" type="none"/>
            <a:tailEnd len="med" w="med" type="none"/>
          </a:ln>
        </p:spPr>
      </p:cxnSp>
      <p:sp>
        <p:nvSpPr>
          <p:cNvPr id="517" name="Google Shape;517;p38"/>
          <p:cNvSpPr txBox="1"/>
          <p:nvPr/>
        </p:nvSpPr>
        <p:spPr>
          <a:xfrm>
            <a:off x="168000" y="3981700"/>
            <a:ext cx="13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Cơ sở dữ liệu</a:t>
            </a:r>
            <a:endParaRPr/>
          </a:p>
        </p:txBody>
      </p:sp>
      <p:cxnSp>
        <p:nvCxnSpPr>
          <p:cNvPr id="518" name="Google Shape;518;p38"/>
          <p:cNvCxnSpPr/>
          <p:nvPr/>
        </p:nvCxnSpPr>
        <p:spPr>
          <a:xfrm>
            <a:off x="2117500" y="937125"/>
            <a:ext cx="0" cy="3555300"/>
          </a:xfrm>
          <a:prstGeom prst="straightConnector1">
            <a:avLst/>
          </a:prstGeom>
          <a:noFill/>
          <a:ln cap="flat" cmpd="sng" w="19050">
            <a:solidFill>
              <a:srgbClr val="222222"/>
            </a:solidFill>
            <a:prstDash val="solid"/>
            <a:round/>
            <a:headEnd len="med" w="med" type="none"/>
            <a:tailEnd len="med" w="med" type="none"/>
          </a:ln>
        </p:spPr>
      </p:cxnSp>
      <p:pic>
        <p:nvPicPr>
          <p:cNvPr id="519" name="Google Shape;519;p38"/>
          <p:cNvPicPr preferRelativeResize="0"/>
          <p:nvPr/>
        </p:nvPicPr>
        <p:blipFill>
          <a:blip r:embed="rId3">
            <a:alphaModFix/>
          </a:blip>
          <a:stretch>
            <a:fillRect/>
          </a:stretch>
        </p:blipFill>
        <p:spPr>
          <a:xfrm>
            <a:off x="2845800" y="803322"/>
            <a:ext cx="423426" cy="598077"/>
          </a:xfrm>
          <a:prstGeom prst="rect">
            <a:avLst/>
          </a:prstGeom>
          <a:noFill/>
          <a:ln>
            <a:noFill/>
          </a:ln>
        </p:spPr>
      </p:pic>
      <p:pic>
        <p:nvPicPr>
          <p:cNvPr id="520" name="Google Shape;520;p38"/>
          <p:cNvPicPr preferRelativeResize="0"/>
          <p:nvPr/>
        </p:nvPicPr>
        <p:blipFill>
          <a:blip r:embed="rId4">
            <a:alphaModFix/>
          </a:blip>
          <a:stretch>
            <a:fillRect/>
          </a:stretch>
        </p:blipFill>
        <p:spPr>
          <a:xfrm>
            <a:off x="3679175" y="803663"/>
            <a:ext cx="423426" cy="597379"/>
          </a:xfrm>
          <a:prstGeom prst="rect">
            <a:avLst/>
          </a:prstGeom>
          <a:noFill/>
          <a:ln>
            <a:noFill/>
          </a:ln>
        </p:spPr>
      </p:pic>
      <p:pic>
        <p:nvPicPr>
          <p:cNvPr id="521" name="Google Shape;521;p38"/>
          <p:cNvPicPr preferRelativeResize="0"/>
          <p:nvPr/>
        </p:nvPicPr>
        <p:blipFill>
          <a:blip r:embed="rId5">
            <a:alphaModFix/>
          </a:blip>
          <a:stretch>
            <a:fillRect/>
          </a:stretch>
        </p:blipFill>
        <p:spPr>
          <a:xfrm>
            <a:off x="4512550" y="755848"/>
            <a:ext cx="423425" cy="613960"/>
          </a:xfrm>
          <a:prstGeom prst="rect">
            <a:avLst/>
          </a:prstGeom>
          <a:noFill/>
          <a:ln>
            <a:noFill/>
          </a:ln>
        </p:spPr>
      </p:pic>
      <p:pic>
        <p:nvPicPr>
          <p:cNvPr id="522" name="Google Shape;522;p38"/>
          <p:cNvPicPr preferRelativeResize="0"/>
          <p:nvPr/>
        </p:nvPicPr>
        <p:blipFill>
          <a:blip r:embed="rId6">
            <a:alphaModFix/>
          </a:blip>
          <a:stretch>
            <a:fillRect/>
          </a:stretch>
        </p:blipFill>
        <p:spPr>
          <a:xfrm>
            <a:off x="5188550" y="836274"/>
            <a:ext cx="809937" cy="532200"/>
          </a:xfrm>
          <a:prstGeom prst="rect">
            <a:avLst/>
          </a:prstGeom>
          <a:noFill/>
          <a:ln>
            <a:noFill/>
          </a:ln>
        </p:spPr>
      </p:pic>
      <p:pic>
        <p:nvPicPr>
          <p:cNvPr id="523" name="Google Shape;523;p38"/>
          <p:cNvPicPr preferRelativeResize="0"/>
          <p:nvPr/>
        </p:nvPicPr>
        <p:blipFill>
          <a:blip r:embed="rId7">
            <a:alphaModFix/>
          </a:blip>
          <a:stretch>
            <a:fillRect/>
          </a:stretch>
        </p:blipFill>
        <p:spPr>
          <a:xfrm>
            <a:off x="6713088" y="947915"/>
            <a:ext cx="423425" cy="423425"/>
          </a:xfrm>
          <a:prstGeom prst="rect">
            <a:avLst/>
          </a:prstGeom>
          <a:noFill/>
          <a:ln>
            <a:noFill/>
          </a:ln>
        </p:spPr>
      </p:pic>
      <p:sp>
        <p:nvSpPr>
          <p:cNvPr id="524" name="Google Shape;524;p38"/>
          <p:cNvSpPr txBox="1"/>
          <p:nvPr/>
        </p:nvSpPr>
        <p:spPr>
          <a:xfrm>
            <a:off x="6052000" y="702050"/>
            <a:ext cx="1874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900"/>
              <a:t>Ví MetaMask(Khóa Công khai)</a:t>
            </a:r>
            <a:endParaRPr sz="900"/>
          </a:p>
        </p:txBody>
      </p:sp>
      <p:pic>
        <p:nvPicPr>
          <p:cNvPr id="525" name="Google Shape;525;p38"/>
          <p:cNvPicPr preferRelativeResize="0"/>
          <p:nvPr/>
        </p:nvPicPr>
        <p:blipFill>
          <a:blip r:embed="rId8">
            <a:alphaModFix/>
          </a:blip>
          <a:stretch>
            <a:fillRect/>
          </a:stretch>
        </p:blipFill>
        <p:spPr>
          <a:xfrm>
            <a:off x="2791413" y="1667249"/>
            <a:ext cx="532200" cy="532200"/>
          </a:xfrm>
          <a:prstGeom prst="rect">
            <a:avLst/>
          </a:prstGeom>
          <a:noFill/>
          <a:ln>
            <a:noFill/>
          </a:ln>
        </p:spPr>
      </p:pic>
      <p:sp>
        <p:nvSpPr>
          <p:cNvPr id="526" name="Google Shape;526;p38"/>
          <p:cNvSpPr txBox="1"/>
          <p:nvPr/>
        </p:nvSpPr>
        <p:spPr>
          <a:xfrm>
            <a:off x="2791425" y="1430750"/>
            <a:ext cx="1556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900"/>
              <a:t>Solidity</a:t>
            </a:r>
            <a:endParaRPr sz="900"/>
          </a:p>
        </p:txBody>
      </p:sp>
      <p:pic>
        <p:nvPicPr>
          <p:cNvPr id="527" name="Google Shape;527;p38"/>
          <p:cNvPicPr preferRelativeResize="0"/>
          <p:nvPr/>
        </p:nvPicPr>
        <p:blipFill>
          <a:blip r:embed="rId9">
            <a:alphaModFix/>
          </a:blip>
          <a:stretch>
            <a:fillRect/>
          </a:stretch>
        </p:blipFill>
        <p:spPr>
          <a:xfrm>
            <a:off x="3997525" y="1721637"/>
            <a:ext cx="918825" cy="423425"/>
          </a:xfrm>
          <a:prstGeom prst="rect">
            <a:avLst/>
          </a:prstGeom>
          <a:noFill/>
          <a:ln>
            <a:noFill/>
          </a:ln>
        </p:spPr>
      </p:pic>
      <p:cxnSp>
        <p:nvCxnSpPr>
          <p:cNvPr id="528" name="Google Shape;528;p38"/>
          <p:cNvCxnSpPr>
            <a:stCxn id="527" idx="1"/>
            <a:endCxn id="525" idx="3"/>
          </p:cNvCxnSpPr>
          <p:nvPr/>
        </p:nvCxnSpPr>
        <p:spPr>
          <a:xfrm rot="10800000">
            <a:off x="3323725" y="1933349"/>
            <a:ext cx="673800" cy="0"/>
          </a:xfrm>
          <a:prstGeom prst="straightConnector1">
            <a:avLst/>
          </a:prstGeom>
          <a:noFill/>
          <a:ln cap="flat" cmpd="sng" w="19050">
            <a:solidFill>
              <a:schemeClr val="dk1"/>
            </a:solidFill>
            <a:prstDash val="solid"/>
            <a:round/>
            <a:headEnd len="med" w="med" type="none"/>
            <a:tailEnd len="med" w="med" type="triangle"/>
          </a:ln>
        </p:spPr>
      </p:cxnSp>
      <p:pic>
        <p:nvPicPr>
          <p:cNvPr id="529" name="Google Shape;529;p38"/>
          <p:cNvPicPr preferRelativeResize="0"/>
          <p:nvPr/>
        </p:nvPicPr>
        <p:blipFill>
          <a:blip r:embed="rId10">
            <a:alphaModFix/>
          </a:blip>
          <a:stretch>
            <a:fillRect/>
          </a:stretch>
        </p:blipFill>
        <p:spPr>
          <a:xfrm>
            <a:off x="2810713" y="2392592"/>
            <a:ext cx="493600" cy="493601"/>
          </a:xfrm>
          <a:prstGeom prst="rect">
            <a:avLst/>
          </a:prstGeom>
          <a:noFill/>
          <a:ln>
            <a:noFill/>
          </a:ln>
        </p:spPr>
      </p:pic>
      <p:pic>
        <p:nvPicPr>
          <p:cNvPr id="530" name="Google Shape;530;p38"/>
          <p:cNvPicPr preferRelativeResize="0"/>
          <p:nvPr/>
        </p:nvPicPr>
        <p:blipFill>
          <a:blip r:embed="rId11">
            <a:alphaModFix/>
          </a:blip>
          <a:stretch>
            <a:fillRect/>
          </a:stretch>
        </p:blipFill>
        <p:spPr>
          <a:xfrm>
            <a:off x="3742840" y="2439299"/>
            <a:ext cx="864986" cy="400200"/>
          </a:xfrm>
          <a:prstGeom prst="rect">
            <a:avLst/>
          </a:prstGeom>
          <a:noFill/>
          <a:ln>
            <a:noFill/>
          </a:ln>
        </p:spPr>
      </p:pic>
      <p:pic>
        <p:nvPicPr>
          <p:cNvPr id="531" name="Google Shape;531;p38"/>
          <p:cNvPicPr preferRelativeResize="0"/>
          <p:nvPr/>
        </p:nvPicPr>
        <p:blipFill>
          <a:blip r:embed="rId12">
            <a:alphaModFix/>
          </a:blip>
          <a:stretch>
            <a:fillRect/>
          </a:stretch>
        </p:blipFill>
        <p:spPr>
          <a:xfrm>
            <a:off x="2800825" y="3112294"/>
            <a:ext cx="1537311" cy="532200"/>
          </a:xfrm>
          <a:prstGeom prst="rect">
            <a:avLst/>
          </a:prstGeom>
          <a:noFill/>
          <a:ln>
            <a:noFill/>
          </a:ln>
        </p:spPr>
      </p:pic>
      <p:pic>
        <p:nvPicPr>
          <p:cNvPr id="532" name="Google Shape;532;p38"/>
          <p:cNvPicPr preferRelativeResize="0"/>
          <p:nvPr/>
        </p:nvPicPr>
        <p:blipFill>
          <a:blip r:embed="rId13">
            <a:alphaModFix/>
          </a:blip>
          <a:stretch>
            <a:fillRect/>
          </a:stretch>
        </p:blipFill>
        <p:spPr>
          <a:xfrm>
            <a:off x="2845800" y="3970090"/>
            <a:ext cx="1570964" cy="423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9"/>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Ưu điểm/ nhược điểm</a:t>
            </a:r>
            <a:endParaRPr/>
          </a:p>
        </p:txBody>
      </p:sp>
      <p:sp>
        <p:nvSpPr>
          <p:cNvPr id="538" name="Google Shape;538;p39"/>
          <p:cNvSpPr txBox="1"/>
          <p:nvPr/>
        </p:nvSpPr>
        <p:spPr>
          <a:xfrm>
            <a:off x="162700" y="1286550"/>
            <a:ext cx="3721800" cy="21858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0"/>
              </a:spcBef>
              <a:spcAft>
                <a:spcPts val="0"/>
              </a:spcAft>
              <a:buClr>
                <a:srgbClr val="6AA84F"/>
              </a:buClr>
              <a:buSzPts val="1300"/>
              <a:buChar char="●"/>
            </a:pPr>
            <a:r>
              <a:rPr lang="vi" sz="1300">
                <a:solidFill>
                  <a:srgbClr val="6AA84F"/>
                </a:solidFill>
              </a:rPr>
              <a:t>Giải pháp mới với các tính năng đột phá, tin cậy tức thì.</a:t>
            </a:r>
            <a:endParaRPr sz="1300">
              <a:solidFill>
                <a:srgbClr val="6AA84F"/>
              </a:solidFill>
            </a:endParaRPr>
          </a:p>
          <a:p>
            <a:pPr indent="-311150" lvl="0" marL="457200" rtl="0" algn="l">
              <a:lnSpc>
                <a:spcPct val="150000"/>
              </a:lnSpc>
              <a:spcBef>
                <a:spcPts val="0"/>
              </a:spcBef>
              <a:spcAft>
                <a:spcPts val="0"/>
              </a:spcAft>
              <a:buClr>
                <a:srgbClr val="6AA84F"/>
              </a:buClr>
              <a:buSzPts val="1300"/>
              <a:buChar char="●"/>
            </a:pPr>
            <a:r>
              <a:rPr lang="vi" sz="1300">
                <a:solidFill>
                  <a:srgbClr val="6AA84F"/>
                </a:solidFill>
              </a:rPr>
              <a:t>Có rất nhiều phương pháp để xác minh chứng chỉ.</a:t>
            </a:r>
            <a:endParaRPr sz="1300">
              <a:solidFill>
                <a:srgbClr val="6AA84F"/>
              </a:solidFill>
            </a:endParaRPr>
          </a:p>
          <a:p>
            <a:pPr indent="-311150" lvl="0" marL="457200" rtl="0" algn="l">
              <a:lnSpc>
                <a:spcPct val="150000"/>
              </a:lnSpc>
              <a:spcBef>
                <a:spcPts val="0"/>
              </a:spcBef>
              <a:spcAft>
                <a:spcPts val="0"/>
              </a:spcAft>
              <a:buClr>
                <a:srgbClr val="6AA84F"/>
              </a:buClr>
              <a:buSzPts val="1300"/>
              <a:buChar char="●"/>
            </a:pPr>
            <a:r>
              <a:rPr lang="vi" sz="1300">
                <a:solidFill>
                  <a:srgbClr val="6AA84F"/>
                </a:solidFill>
              </a:rPr>
              <a:t>Giảm chi phí sử dụng (ít giao dịch hơn).</a:t>
            </a:r>
            <a:endParaRPr sz="1300">
              <a:solidFill>
                <a:srgbClr val="6AA84F"/>
              </a:solidFill>
            </a:endParaRPr>
          </a:p>
          <a:p>
            <a:pPr indent="-311150" lvl="0" marL="457200" rtl="0" algn="l">
              <a:lnSpc>
                <a:spcPct val="150000"/>
              </a:lnSpc>
              <a:spcBef>
                <a:spcPts val="0"/>
              </a:spcBef>
              <a:spcAft>
                <a:spcPts val="0"/>
              </a:spcAft>
              <a:buClr>
                <a:srgbClr val="6AA84F"/>
              </a:buClr>
              <a:buSzPts val="1300"/>
              <a:buChar char="●"/>
            </a:pPr>
            <a:r>
              <a:rPr lang="vi" sz="1300">
                <a:solidFill>
                  <a:srgbClr val="6AA84F"/>
                </a:solidFill>
              </a:rPr>
              <a:t>Khả năng mở rộng (hợp đồng thông minh có thể nâng cấp).</a:t>
            </a:r>
            <a:endParaRPr sz="1300">
              <a:solidFill>
                <a:srgbClr val="6AA84F"/>
              </a:solidFill>
            </a:endParaRPr>
          </a:p>
        </p:txBody>
      </p:sp>
      <p:sp>
        <p:nvSpPr>
          <p:cNvPr id="539" name="Google Shape;539;p39"/>
          <p:cNvSpPr txBox="1"/>
          <p:nvPr/>
        </p:nvSpPr>
        <p:spPr>
          <a:xfrm>
            <a:off x="4572000" y="1286550"/>
            <a:ext cx="4105500" cy="12852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0"/>
              </a:spcBef>
              <a:spcAft>
                <a:spcPts val="0"/>
              </a:spcAft>
              <a:buClr>
                <a:srgbClr val="CC0000"/>
              </a:buClr>
              <a:buSzPts val="1300"/>
              <a:buChar char="●"/>
            </a:pPr>
            <a:r>
              <a:rPr lang="vi" sz="1300">
                <a:solidFill>
                  <a:srgbClr val="CC0000"/>
                </a:solidFill>
              </a:rPr>
              <a:t>Phí biến đổi cho việc chuyển đổi và truy xuất NFT.</a:t>
            </a:r>
            <a:endParaRPr sz="1300">
              <a:solidFill>
                <a:srgbClr val="CC0000"/>
              </a:solidFill>
            </a:endParaRPr>
          </a:p>
          <a:p>
            <a:pPr indent="-311150" lvl="0" marL="457200" rtl="0" algn="l">
              <a:lnSpc>
                <a:spcPct val="150000"/>
              </a:lnSpc>
              <a:spcBef>
                <a:spcPts val="0"/>
              </a:spcBef>
              <a:spcAft>
                <a:spcPts val="0"/>
              </a:spcAft>
              <a:buClr>
                <a:srgbClr val="CC0000"/>
              </a:buClr>
              <a:buSzPts val="1300"/>
              <a:buChar char="●"/>
            </a:pPr>
            <a:r>
              <a:rPr lang="vi" sz="1300">
                <a:solidFill>
                  <a:srgbClr val="CC0000"/>
                </a:solidFill>
              </a:rPr>
              <a:t>Khó tiếp cận người dùng chưa có kiến thức về công nghệ Blockchain.</a:t>
            </a:r>
            <a:endParaRPr sz="1300">
              <a:solidFill>
                <a:srgbClr val="CC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0"/>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Khả năng triển khai giải pháp</a:t>
            </a:r>
            <a:endParaRPr/>
          </a:p>
        </p:txBody>
      </p:sp>
      <p:graphicFrame>
        <p:nvGraphicFramePr>
          <p:cNvPr id="545" name="Google Shape;545;p40"/>
          <p:cNvGraphicFramePr/>
          <p:nvPr/>
        </p:nvGraphicFramePr>
        <p:xfrm>
          <a:off x="322950" y="895925"/>
          <a:ext cx="3000000" cy="3000000"/>
        </p:xfrm>
        <a:graphic>
          <a:graphicData uri="http://schemas.openxmlformats.org/drawingml/2006/table">
            <a:tbl>
              <a:tblPr>
                <a:noFill/>
                <a:tableStyleId>{CD9DBB08-E3B3-4030-8C7E-648897D6601D}</a:tableStyleId>
              </a:tblPr>
              <a:tblGrid>
                <a:gridCol w="1583250"/>
                <a:gridCol w="1225600"/>
                <a:gridCol w="1368650"/>
                <a:gridCol w="1218425"/>
                <a:gridCol w="1161200"/>
                <a:gridCol w="13114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09575">
                <a:tc>
                  <a:txBody>
                    <a:bodyPr/>
                    <a:lstStyle/>
                    <a:p>
                      <a:pPr indent="0" lvl="0" marL="0" rtl="0" algn="l">
                        <a:spcBef>
                          <a:spcPts val="0"/>
                        </a:spcBef>
                        <a:spcAft>
                          <a:spcPts val="0"/>
                        </a:spcAft>
                        <a:buNone/>
                      </a:pPr>
                      <a:r>
                        <a:rPr lang="vi"/>
                        <a:t>Quyền tác giả</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09575">
                <a:tc>
                  <a:txBody>
                    <a:bodyPr/>
                    <a:lstStyle/>
                    <a:p>
                      <a:pPr indent="0" lvl="0" marL="0" rtl="0" algn="l">
                        <a:spcBef>
                          <a:spcPts val="0"/>
                        </a:spcBef>
                        <a:spcAft>
                          <a:spcPts val="0"/>
                        </a:spcAft>
                        <a:buNone/>
                      </a:pPr>
                      <a:r>
                        <a:rPr lang="vi"/>
                        <a:t>Quyền sở hữu</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09575">
                <a:tc>
                  <a:txBody>
                    <a:bodyPr/>
                    <a:lstStyle/>
                    <a:p>
                      <a:pPr indent="0" lvl="0" marL="0" rtl="0" algn="l">
                        <a:spcBef>
                          <a:spcPts val="0"/>
                        </a:spcBef>
                        <a:spcAft>
                          <a:spcPts val="0"/>
                        </a:spcAft>
                        <a:buNone/>
                      </a:pPr>
                      <a:r>
                        <a:rPr lang="vi"/>
                        <a:t>Trao đổi, mua bán</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09575">
                <a:tc>
                  <a:txBody>
                    <a:bodyPr/>
                    <a:lstStyle/>
                    <a:p>
                      <a:pPr indent="0" lvl="0" marL="0" rtl="0" algn="l">
                        <a:spcBef>
                          <a:spcPts val="0"/>
                        </a:spcBef>
                        <a:spcAft>
                          <a:spcPts val="0"/>
                        </a:spcAft>
                        <a:buNone/>
                      </a:pPr>
                      <a:r>
                        <a:rPr lang="vi"/>
                        <a:t>Chi phí</a:t>
                      </a:r>
                      <a:endParaRPr/>
                    </a:p>
                  </a:txBody>
                  <a:tcPr marT="91425" marB="91425" marR="91425" marL="91425" anchor="ctr"/>
                </a:tc>
                <a:tc>
                  <a:txBody>
                    <a:bodyPr/>
                    <a:lstStyle/>
                    <a:p>
                      <a:pPr indent="0" lvl="0" marL="0" rtl="0" algn="ctr">
                        <a:spcBef>
                          <a:spcPts val="0"/>
                        </a:spcBef>
                        <a:spcAft>
                          <a:spcPts val="0"/>
                        </a:spcAft>
                        <a:buNone/>
                      </a:pPr>
                      <a:r>
                        <a:rPr lang="vi">
                          <a:solidFill>
                            <a:srgbClr val="CC0000"/>
                          </a:solidFill>
                        </a:rPr>
                        <a:t>Cao</a:t>
                      </a:r>
                      <a:endParaRPr>
                        <a:solidFill>
                          <a:srgbClr val="CC0000"/>
                        </a:solidFill>
                      </a:endParaRPr>
                    </a:p>
                  </a:txBody>
                  <a:tcPr marT="91425" marB="91425" marR="91425" marL="91425" anchor="ctr"/>
                </a:tc>
                <a:tc>
                  <a:txBody>
                    <a:bodyPr/>
                    <a:lstStyle/>
                    <a:p>
                      <a:pPr indent="0" lvl="0" marL="0" rtl="0" algn="ctr">
                        <a:spcBef>
                          <a:spcPts val="0"/>
                        </a:spcBef>
                        <a:spcAft>
                          <a:spcPts val="0"/>
                        </a:spcAft>
                        <a:buNone/>
                      </a:pPr>
                      <a:r>
                        <a:rPr lang="vi">
                          <a:solidFill>
                            <a:srgbClr val="CC0000"/>
                          </a:solidFill>
                        </a:rPr>
                        <a:t>Cao</a:t>
                      </a:r>
                      <a:endParaRPr>
                        <a:solidFill>
                          <a:srgbClr val="CC0000"/>
                        </a:solidFill>
                      </a:endParaRPr>
                    </a:p>
                  </a:txBody>
                  <a:tcPr marT="91425" marB="91425" marR="91425" marL="91425" anchor="ctr"/>
                </a:tc>
                <a:tc>
                  <a:txBody>
                    <a:bodyPr/>
                    <a:lstStyle/>
                    <a:p>
                      <a:pPr indent="0" lvl="0" marL="0" rtl="0" algn="ctr">
                        <a:spcBef>
                          <a:spcPts val="0"/>
                        </a:spcBef>
                        <a:spcAft>
                          <a:spcPts val="0"/>
                        </a:spcAft>
                        <a:buNone/>
                      </a:pPr>
                      <a:r>
                        <a:rPr lang="vi">
                          <a:solidFill>
                            <a:srgbClr val="CC0000"/>
                          </a:solidFill>
                        </a:rPr>
                        <a:t>Cao</a:t>
                      </a:r>
                      <a:endParaRPr>
                        <a:solidFill>
                          <a:srgbClr val="CC0000"/>
                        </a:solidFill>
                      </a:endParaRPr>
                    </a:p>
                  </a:txBody>
                  <a:tcPr marT="91425" marB="91425" marR="91425" marL="91425" anchor="ctr"/>
                </a:tc>
                <a:tc>
                  <a:txBody>
                    <a:bodyPr/>
                    <a:lstStyle/>
                    <a:p>
                      <a:pPr indent="0" lvl="0" marL="0" rtl="0" algn="ctr">
                        <a:spcBef>
                          <a:spcPts val="0"/>
                        </a:spcBef>
                        <a:spcAft>
                          <a:spcPts val="0"/>
                        </a:spcAft>
                        <a:buNone/>
                      </a:pPr>
                      <a:r>
                        <a:rPr lang="vi">
                          <a:solidFill>
                            <a:srgbClr val="CC0000"/>
                          </a:solidFill>
                        </a:rPr>
                        <a:t>Cao</a:t>
                      </a:r>
                      <a:endParaRPr>
                        <a:solidFill>
                          <a:srgbClr val="CC0000"/>
                        </a:solidFill>
                      </a:endParaRPr>
                    </a:p>
                  </a:txBody>
                  <a:tcPr marT="91425" marB="91425" marR="91425" marL="91425" anchor="ctr"/>
                </a:tc>
                <a:tc>
                  <a:txBody>
                    <a:bodyPr/>
                    <a:lstStyle/>
                    <a:p>
                      <a:pPr indent="0" lvl="0" marL="0" rtl="0" algn="ctr">
                        <a:spcBef>
                          <a:spcPts val="0"/>
                        </a:spcBef>
                        <a:spcAft>
                          <a:spcPts val="0"/>
                        </a:spcAft>
                        <a:buNone/>
                      </a:pPr>
                      <a:r>
                        <a:rPr b="1" lang="vi">
                          <a:solidFill>
                            <a:srgbClr val="6AA84F"/>
                          </a:solidFill>
                        </a:rPr>
                        <a:t>Thấp</a:t>
                      </a:r>
                      <a:endParaRPr b="1">
                        <a:solidFill>
                          <a:srgbClr val="6AA84F"/>
                        </a:solidFill>
                      </a:endParaRPr>
                    </a:p>
                  </a:txBody>
                  <a:tcPr marT="91425" marB="91425" marR="91425" marL="91425" anchor="ctr"/>
                </a:tc>
              </a:tr>
              <a:tr h="609575">
                <a:tc>
                  <a:txBody>
                    <a:bodyPr/>
                    <a:lstStyle/>
                    <a:p>
                      <a:pPr indent="0" lvl="0" marL="0" rtl="0" algn="l">
                        <a:spcBef>
                          <a:spcPts val="0"/>
                        </a:spcBef>
                        <a:spcAft>
                          <a:spcPts val="0"/>
                        </a:spcAft>
                        <a:buNone/>
                      </a:pPr>
                      <a:r>
                        <a:rPr lang="vi"/>
                        <a:t>Pháp lý</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546" name="Google Shape;546;p40"/>
          <p:cNvPicPr preferRelativeResize="0"/>
          <p:nvPr/>
        </p:nvPicPr>
        <p:blipFill>
          <a:blip r:embed="rId3">
            <a:alphaModFix/>
          </a:blip>
          <a:stretch>
            <a:fillRect/>
          </a:stretch>
        </p:blipFill>
        <p:spPr>
          <a:xfrm>
            <a:off x="1958700" y="988950"/>
            <a:ext cx="1031550" cy="221200"/>
          </a:xfrm>
          <a:prstGeom prst="rect">
            <a:avLst/>
          </a:prstGeom>
          <a:noFill/>
          <a:ln>
            <a:noFill/>
          </a:ln>
        </p:spPr>
      </p:pic>
      <p:pic>
        <p:nvPicPr>
          <p:cNvPr id="547" name="Google Shape;547;p40"/>
          <p:cNvPicPr preferRelativeResize="0"/>
          <p:nvPr/>
        </p:nvPicPr>
        <p:blipFill rotWithShape="1">
          <a:blip r:embed="rId4">
            <a:alphaModFix/>
          </a:blip>
          <a:srcRect b="40121" l="22852" r="20847" t="38723"/>
          <a:stretch/>
        </p:blipFill>
        <p:spPr>
          <a:xfrm>
            <a:off x="3252550" y="953900"/>
            <a:ext cx="1090524" cy="291306"/>
          </a:xfrm>
          <a:prstGeom prst="rect">
            <a:avLst/>
          </a:prstGeom>
          <a:noFill/>
          <a:ln>
            <a:noFill/>
          </a:ln>
        </p:spPr>
      </p:pic>
      <p:pic>
        <p:nvPicPr>
          <p:cNvPr id="548" name="Google Shape;548;p40"/>
          <p:cNvPicPr preferRelativeResize="0"/>
          <p:nvPr/>
        </p:nvPicPr>
        <p:blipFill rotWithShape="1">
          <a:blip r:embed="rId5">
            <a:alphaModFix/>
          </a:blip>
          <a:srcRect b="19961" l="0" r="0" t="18313"/>
          <a:stretch/>
        </p:blipFill>
        <p:spPr>
          <a:xfrm>
            <a:off x="4579000" y="920474"/>
            <a:ext cx="1031552" cy="358153"/>
          </a:xfrm>
          <a:prstGeom prst="rect">
            <a:avLst/>
          </a:prstGeom>
          <a:noFill/>
          <a:ln>
            <a:noFill/>
          </a:ln>
        </p:spPr>
      </p:pic>
      <p:pic>
        <p:nvPicPr>
          <p:cNvPr id="549" name="Google Shape;549;p40"/>
          <p:cNvPicPr preferRelativeResize="0"/>
          <p:nvPr/>
        </p:nvPicPr>
        <p:blipFill rotWithShape="1">
          <a:blip r:embed="rId6">
            <a:alphaModFix/>
          </a:blip>
          <a:srcRect b="37436" l="0" r="0" t="35177"/>
          <a:stretch/>
        </p:blipFill>
        <p:spPr>
          <a:xfrm>
            <a:off x="5754650" y="988950"/>
            <a:ext cx="1076085" cy="221200"/>
          </a:xfrm>
          <a:prstGeom prst="rect">
            <a:avLst/>
          </a:prstGeom>
          <a:noFill/>
          <a:ln>
            <a:noFill/>
          </a:ln>
        </p:spPr>
      </p:pic>
      <p:pic>
        <p:nvPicPr>
          <p:cNvPr id="550" name="Google Shape;550;p40"/>
          <p:cNvPicPr preferRelativeResize="0"/>
          <p:nvPr/>
        </p:nvPicPr>
        <p:blipFill>
          <a:blip r:embed="rId7">
            <a:alphaModFix/>
          </a:blip>
          <a:stretch>
            <a:fillRect/>
          </a:stretch>
        </p:blipFill>
        <p:spPr>
          <a:xfrm>
            <a:off x="7081782" y="982888"/>
            <a:ext cx="1026599" cy="233321"/>
          </a:xfrm>
          <a:prstGeom prst="rect">
            <a:avLst/>
          </a:prstGeom>
          <a:noFill/>
          <a:ln>
            <a:noFill/>
          </a:ln>
        </p:spPr>
      </p:pic>
      <p:pic>
        <p:nvPicPr>
          <p:cNvPr id="551" name="Google Shape;551;p40"/>
          <p:cNvPicPr preferRelativeResize="0"/>
          <p:nvPr/>
        </p:nvPicPr>
        <p:blipFill>
          <a:blip r:embed="rId8">
            <a:alphaModFix/>
          </a:blip>
          <a:stretch>
            <a:fillRect/>
          </a:stretch>
        </p:blipFill>
        <p:spPr>
          <a:xfrm>
            <a:off x="2336075" y="1416025"/>
            <a:ext cx="366225" cy="366225"/>
          </a:xfrm>
          <a:prstGeom prst="rect">
            <a:avLst/>
          </a:prstGeom>
          <a:noFill/>
          <a:ln>
            <a:noFill/>
          </a:ln>
        </p:spPr>
      </p:pic>
      <p:pic>
        <p:nvPicPr>
          <p:cNvPr id="552" name="Google Shape;552;p40"/>
          <p:cNvPicPr preferRelativeResize="0"/>
          <p:nvPr/>
        </p:nvPicPr>
        <p:blipFill>
          <a:blip r:embed="rId8">
            <a:alphaModFix/>
          </a:blip>
          <a:stretch>
            <a:fillRect/>
          </a:stretch>
        </p:blipFill>
        <p:spPr>
          <a:xfrm>
            <a:off x="3614700" y="1416025"/>
            <a:ext cx="366225" cy="366225"/>
          </a:xfrm>
          <a:prstGeom prst="rect">
            <a:avLst/>
          </a:prstGeom>
          <a:noFill/>
          <a:ln>
            <a:noFill/>
          </a:ln>
        </p:spPr>
      </p:pic>
      <p:pic>
        <p:nvPicPr>
          <p:cNvPr id="553" name="Google Shape;553;p40"/>
          <p:cNvPicPr preferRelativeResize="0"/>
          <p:nvPr/>
        </p:nvPicPr>
        <p:blipFill>
          <a:blip r:embed="rId8">
            <a:alphaModFix/>
          </a:blip>
          <a:stretch>
            <a:fillRect/>
          </a:stretch>
        </p:blipFill>
        <p:spPr>
          <a:xfrm>
            <a:off x="4911663" y="2636500"/>
            <a:ext cx="366225" cy="366225"/>
          </a:xfrm>
          <a:prstGeom prst="rect">
            <a:avLst/>
          </a:prstGeom>
          <a:noFill/>
          <a:ln>
            <a:noFill/>
          </a:ln>
        </p:spPr>
      </p:pic>
      <p:pic>
        <p:nvPicPr>
          <p:cNvPr id="554" name="Google Shape;554;p40"/>
          <p:cNvPicPr preferRelativeResize="0"/>
          <p:nvPr/>
        </p:nvPicPr>
        <p:blipFill>
          <a:blip r:embed="rId8">
            <a:alphaModFix/>
          </a:blip>
          <a:stretch>
            <a:fillRect/>
          </a:stretch>
        </p:blipFill>
        <p:spPr>
          <a:xfrm>
            <a:off x="6109575" y="2636500"/>
            <a:ext cx="366225" cy="366225"/>
          </a:xfrm>
          <a:prstGeom prst="rect">
            <a:avLst/>
          </a:prstGeom>
          <a:noFill/>
          <a:ln>
            <a:noFill/>
          </a:ln>
        </p:spPr>
      </p:pic>
      <p:pic>
        <p:nvPicPr>
          <p:cNvPr id="555" name="Google Shape;555;p40"/>
          <p:cNvPicPr preferRelativeResize="0"/>
          <p:nvPr/>
        </p:nvPicPr>
        <p:blipFill>
          <a:blip r:embed="rId8">
            <a:alphaModFix/>
          </a:blip>
          <a:stretch>
            <a:fillRect/>
          </a:stretch>
        </p:blipFill>
        <p:spPr>
          <a:xfrm>
            <a:off x="7345175" y="2018450"/>
            <a:ext cx="366225" cy="366225"/>
          </a:xfrm>
          <a:prstGeom prst="rect">
            <a:avLst/>
          </a:prstGeom>
          <a:noFill/>
          <a:ln>
            <a:noFill/>
          </a:ln>
        </p:spPr>
      </p:pic>
      <p:pic>
        <p:nvPicPr>
          <p:cNvPr id="556" name="Google Shape;556;p40"/>
          <p:cNvPicPr preferRelativeResize="0"/>
          <p:nvPr/>
        </p:nvPicPr>
        <p:blipFill>
          <a:blip r:embed="rId8">
            <a:alphaModFix/>
          </a:blip>
          <a:stretch>
            <a:fillRect/>
          </a:stretch>
        </p:blipFill>
        <p:spPr>
          <a:xfrm>
            <a:off x="7345175" y="1416025"/>
            <a:ext cx="366225" cy="366225"/>
          </a:xfrm>
          <a:prstGeom prst="rect">
            <a:avLst/>
          </a:prstGeom>
          <a:noFill/>
          <a:ln>
            <a:noFill/>
          </a:ln>
        </p:spPr>
      </p:pic>
      <p:pic>
        <p:nvPicPr>
          <p:cNvPr id="557" name="Google Shape;557;p40"/>
          <p:cNvPicPr preferRelativeResize="0"/>
          <p:nvPr/>
        </p:nvPicPr>
        <p:blipFill>
          <a:blip r:embed="rId8">
            <a:alphaModFix/>
          </a:blip>
          <a:stretch>
            <a:fillRect/>
          </a:stretch>
        </p:blipFill>
        <p:spPr>
          <a:xfrm>
            <a:off x="7345175" y="2636500"/>
            <a:ext cx="366225" cy="366225"/>
          </a:xfrm>
          <a:prstGeom prst="rect">
            <a:avLst/>
          </a:prstGeom>
          <a:noFill/>
          <a:ln>
            <a:noFill/>
          </a:ln>
        </p:spPr>
      </p:pic>
      <p:pic>
        <p:nvPicPr>
          <p:cNvPr id="558" name="Google Shape;558;p40"/>
          <p:cNvPicPr preferRelativeResize="0"/>
          <p:nvPr/>
        </p:nvPicPr>
        <p:blipFill>
          <a:blip r:embed="rId9">
            <a:alphaModFix/>
          </a:blip>
          <a:stretch>
            <a:fillRect/>
          </a:stretch>
        </p:blipFill>
        <p:spPr>
          <a:xfrm>
            <a:off x="2336075" y="2620875"/>
            <a:ext cx="366225" cy="366225"/>
          </a:xfrm>
          <a:prstGeom prst="rect">
            <a:avLst/>
          </a:prstGeom>
          <a:noFill/>
          <a:ln>
            <a:noFill/>
          </a:ln>
        </p:spPr>
      </p:pic>
      <p:pic>
        <p:nvPicPr>
          <p:cNvPr id="559" name="Google Shape;559;p40"/>
          <p:cNvPicPr preferRelativeResize="0"/>
          <p:nvPr/>
        </p:nvPicPr>
        <p:blipFill>
          <a:blip r:embed="rId9">
            <a:alphaModFix/>
          </a:blip>
          <a:stretch>
            <a:fillRect/>
          </a:stretch>
        </p:blipFill>
        <p:spPr>
          <a:xfrm>
            <a:off x="3623875" y="2620875"/>
            <a:ext cx="366225" cy="366225"/>
          </a:xfrm>
          <a:prstGeom prst="rect">
            <a:avLst/>
          </a:prstGeom>
          <a:noFill/>
          <a:ln>
            <a:noFill/>
          </a:ln>
        </p:spPr>
      </p:pic>
      <p:pic>
        <p:nvPicPr>
          <p:cNvPr id="560" name="Google Shape;560;p40"/>
          <p:cNvPicPr preferRelativeResize="0"/>
          <p:nvPr/>
        </p:nvPicPr>
        <p:blipFill>
          <a:blip r:embed="rId9">
            <a:alphaModFix/>
          </a:blip>
          <a:stretch>
            <a:fillRect/>
          </a:stretch>
        </p:blipFill>
        <p:spPr>
          <a:xfrm>
            <a:off x="4911663" y="1400400"/>
            <a:ext cx="366225" cy="366225"/>
          </a:xfrm>
          <a:prstGeom prst="rect">
            <a:avLst/>
          </a:prstGeom>
          <a:noFill/>
          <a:ln>
            <a:noFill/>
          </a:ln>
        </p:spPr>
      </p:pic>
      <p:pic>
        <p:nvPicPr>
          <p:cNvPr id="561" name="Google Shape;561;p40"/>
          <p:cNvPicPr preferRelativeResize="0"/>
          <p:nvPr/>
        </p:nvPicPr>
        <p:blipFill>
          <a:blip r:embed="rId9">
            <a:alphaModFix/>
          </a:blip>
          <a:stretch>
            <a:fillRect/>
          </a:stretch>
        </p:blipFill>
        <p:spPr>
          <a:xfrm>
            <a:off x="6128413" y="1400400"/>
            <a:ext cx="366225" cy="366225"/>
          </a:xfrm>
          <a:prstGeom prst="rect">
            <a:avLst/>
          </a:prstGeom>
          <a:noFill/>
          <a:ln>
            <a:noFill/>
          </a:ln>
        </p:spPr>
      </p:pic>
      <p:pic>
        <p:nvPicPr>
          <p:cNvPr id="562" name="Google Shape;562;p40"/>
          <p:cNvPicPr preferRelativeResize="0"/>
          <p:nvPr/>
        </p:nvPicPr>
        <p:blipFill>
          <a:blip r:embed="rId10">
            <a:alphaModFix/>
          </a:blip>
          <a:stretch>
            <a:fillRect/>
          </a:stretch>
        </p:blipFill>
        <p:spPr>
          <a:xfrm>
            <a:off x="2336075" y="2018450"/>
            <a:ext cx="366225" cy="366225"/>
          </a:xfrm>
          <a:prstGeom prst="rect">
            <a:avLst/>
          </a:prstGeom>
          <a:noFill/>
          <a:ln>
            <a:noFill/>
          </a:ln>
        </p:spPr>
      </p:pic>
      <p:pic>
        <p:nvPicPr>
          <p:cNvPr id="563" name="Google Shape;563;p40"/>
          <p:cNvPicPr preferRelativeResize="0"/>
          <p:nvPr/>
        </p:nvPicPr>
        <p:blipFill>
          <a:blip r:embed="rId10">
            <a:alphaModFix/>
          </a:blip>
          <a:stretch>
            <a:fillRect/>
          </a:stretch>
        </p:blipFill>
        <p:spPr>
          <a:xfrm>
            <a:off x="3614700" y="2018450"/>
            <a:ext cx="366225" cy="366225"/>
          </a:xfrm>
          <a:prstGeom prst="rect">
            <a:avLst/>
          </a:prstGeom>
          <a:noFill/>
          <a:ln>
            <a:noFill/>
          </a:ln>
        </p:spPr>
      </p:pic>
      <p:pic>
        <p:nvPicPr>
          <p:cNvPr id="564" name="Google Shape;564;p40"/>
          <p:cNvPicPr preferRelativeResize="0"/>
          <p:nvPr/>
        </p:nvPicPr>
        <p:blipFill>
          <a:blip r:embed="rId10">
            <a:alphaModFix/>
          </a:blip>
          <a:stretch>
            <a:fillRect/>
          </a:stretch>
        </p:blipFill>
        <p:spPr>
          <a:xfrm>
            <a:off x="4911663" y="2018450"/>
            <a:ext cx="366225" cy="366225"/>
          </a:xfrm>
          <a:prstGeom prst="rect">
            <a:avLst/>
          </a:prstGeom>
          <a:noFill/>
          <a:ln>
            <a:noFill/>
          </a:ln>
        </p:spPr>
      </p:pic>
      <p:pic>
        <p:nvPicPr>
          <p:cNvPr id="565" name="Google Shape;565;p40"/>
          <p:cNvPicPr preferRelativeResize="0"/>
          <p:nvPr/>
        </p:nvPicPr>
        <p:blipFill>
          <a:blip r:embed="rId10">
            <a:alphaModFix/>
          </a:blip>
          <a:stretch>
            <a:fillRect/>
          </a:stretch>
        </p:blipFill>
        <p:spPr>
          <a:xfrm>
            <a:off x="6109575" y="2018450"/>
            <a:ext cx="366225" cy="366225"/>
          </a:xfrm>
          <a:prstGeom prst="rect">
            <a:avLst/>
          </a:prstGeom>
          <a:noFill/>
          <a:ln>
            <a:noFill/>
          </a:ln>
        </p:spPr>
      </p:pic>
      <p:pic>
        <p:nvPicPr>
          <p:cNvPr id="566" name="Google Shape;566;p40"/>
          <p:cNvPicPr preferRelativeResize="0"/>
          <p:nvPr/>
        </p:nvPicPr>
        <p:blipFill>
          <a:blip r:embed="rId10">
            <a:alphaModFix/>
          </a:blip>
          <a:stretch>
            <a:fillRect/>
          </a:stretch>
        </p:blipFill>
        <p:spPr>
          <a:xfrm>
            <a:off x="7345175" y="3856975"/>
            <a:ext cx="366225" cy="366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1"/>
          <p:cNvSpPr txBox="1"/>
          <p:nvPr>
            <p:ph type="title"/>
          </p:nvPr>
        </p:nvSpPr>
        <p:spPr>
          <a:xfrm>
            <a:off x="547975" y="2137200"/>
            <a:ext cx="8117700" cy="1218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vi"/>
              <a:t>7.	TỔNG KẾT VÀ</a:t>
            </a:r>
            <a:endParaRPr b="1"/>
          </a:p>
          <a:p>
            <a:pPr indent="0" lvl="0" marL="0" rtl="0" algn="ctr">
              <a:lnSpc>
                <a:spcPct val="115000"/>
              </a:lnSpc>
              <a:spcBef>
                <a:spcPts val="0"/>
              </a:spcBef>
              <a:spcAft>
                <a:spcPts val="0"/>
              </a:spcAft>
              <a:buNone/>
            </a:pPr>
            <a:r>
              <a:rPr b="1" lang="vi"/>
              <a:t>KHẢ NĂNG PHÁT TRIỂN TRONG TƯƠNG LAI</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2"/>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Tổng kết</a:t>
            </a:r>
            <a:endParaRPr/>
          </a:p>
        </p:txBody>
      </p:sp>
      <p:sp>
        <p:nvSpPr>
          <p:cNvPr id="577" name="Google Shape;577;p42"/>
          <p:cNvSpPr txBox="1"/>
          <p:nvPr/>
        </p:nvSpPr>
        <p:spPr>
          <a:xfrm>
            <a:off x="505200" y="1022525"/>
            <a:ext cx="8133600" cy="2555100"/>
          </a:xfrm>
          <a:prstGeom prst="rect">
            <a:avLst/>
          </a:prstGeom>
          <a:noFill/>
          <a:ln>
            <a:noFill/>
          </a:ln>
        </p:spPr>
        <p:txBody>
          <a:bodyPr anchorCtr="0" anchor="t" bIns="91425" lIns="91425" spcFirstLastPara="1" rIns="91425" wrap="square" tIns="91425">
            <a:spAutoFit/>
          </a:bodyPr>
          <a:lstStyle/>
          <a:p>
            <a:pPr indent="-317500" lvl="0" marL="457200" rtl="0" algn="just">
              <a:lnSpc>
                <a:spcPct val="200000"/>
              </a:lnSpc>
              <a:spcBef>
                <a:spcPts val="0"/>
              </a:spcBef>
              <a:spcAft>
                <a:spcPts val="0"/>
              </a:spcAft>
              <a:buClr>
                <a:srgbClr val="222222"/>
              </a:buClr>
              <a:buSzPts val="1400"/>
              <a:buFont typeface="Roboto"/>
              <a:buChar char="●"/>
            </a:pPr>
            <a:r>
              <a:rPr lang="vi">
                <a:solidFill>
                  <a:srgbClr val="222222"/>
                </a:solidFill>
                <a:highlight>
                  <a:srgbClr val="FFFFFF"/>
                </a:highlight>
                <a:latin typeface="Roboto"/>
                <a:ea typeface="Roboto"/>
                <a:cs typeface="Roboto"/>
                <a:sym typeface="Roboto"/>
              </a:rPr>
              <a:t>Giải quyết được các vấn đề:</a:t>
            </a:r>
            <a:endParaRPr>
              <a:solidFill>
                <a:srgbClr val="222222"/>
              </a:solidFill>
              <a:highlight>
                <a:srgbClr val="FFFFFF"/>
              </a:highlight>
              <a:latin typeface="Roboto"/>
              <a:ea typeface="Roboto"/>
              <a:cs typeface="Roboto"/>
              <a:sym typeface="Roboto"/>
            </a:endParaRPr>
          </a:p>
          <a:p>
            <a:pPr indent="-317500" lvl="1" marL="914400" rtl="0" algn="just">
              <a:lnSpc>
                <a:spcPct val="200000"/>
              </a:lnSpc>
              <a:spcBef>
                <a:spcPts val="0"/>
              </a:spcBef>
              <a:spcAft>
                <a:spcPts val="0"/>
              </a:spcAft>
              <a:buClr>
                <a:srgbClr val="222222"/>
              </a:buClr>
              <a:buSzPts val="1400"/>
              <a:buFont typeface="Roboto"/>
              <a:buChar char="○"/>
            </a:pPr>
            <a:r>
              <a:rPr lang="vi">
                <a:solidFill>
                  <a:srgbClr val="222222"/>
                </a:solidFill>
                <a:highlight>
                  <a:srgbClr val="FFFFFF"/>
                </a:highlight>
                <a:latin typeface="Roboto"/>
                <a:ea typeface="Roboto"/>
                <a:cs typeface="Roboto"/>
                <a:sym typeface="Roboto"/>
              </a:rPr>
              <a:t>Xác minh quyền tác giả tranh ảnh kỹ thuật số nhanh chóng, ít chi phí</a:t>
            </a:r>
            <a:endParaRPr>
              <a:solidFill>
                <a:srgbClr val="222222"/>
              </a:solidFill>
              <a:highlight>
                <a:srgbClr val="FFFFFF"/>
              </a:highlight>
              <a:latin typeface="Roboto"/>
              <a:ea typeface="Roboto"/>
              <a:cs typeface="Roboto"/>
              <a:sym typeface="Roboto"/>
            </a:endParaRPr>
          </a:p>
          <a:p>
            <a:pPr indent="-317500" lvl="1" marL="914400" rtl="0" algn="just">
              <a:lnSpc>
                <a:spcPct val="200000"/>
              </a:lnSpc>
              <a:spcBef>
                <a:spcPts val="0"/>
              </a:spcBef>
              <a:spcAft>
                <a:spcPts val="0"/>
              </a:spcAft>
              <a:buClr>
                <a:srgbClr val="222222"/>
              </a:buClr>
              <a:buSzPts val="1400"/>
              <a:buFont typeface="Roboto"/>
              <a:buChar char="○"/>
            </a:pPr>
            <a:r>
              <a:rPr lang="vi">
                <a:solidFill>
                  <a:srgbClr val="222222"/>
                </a:solidFill>
                <a:highlight>
                  <a:srgbClr val="FFFFFF"/>
                </a:highlight>
                <a:latin typeface="Roboto"/>
                <a:ea typeface="Roboto"/>
                <a:cs typeface="Roboto"/>
                <a:sym typeface="Roboto"/>
              </a:rPr>
              <a:t>Cấp chứng chỉ sở quyền tác giả tranh ảnh NFT</a:t>
            </a:r>
            <a:endParaRPr>
              <a:solidFill>
                <a:srgbClr val="222222"/>
              </a:solidFill>
              <a:highlight>
                <a:srgbClr val="FFFFFF"/>
              </a:highlight>
              <a:latin typeface="Roboto"/>
              <a:ea typeface="Roboto"/>
              <a:cs typeface="Roboto"/>
              <a:sym typeface="Roboto"/>
            </a:endParaRPr>
          </a:p>
          <a:p>
            <a:pPr indent="-317500" lvl="1" marL="914400" rtl="0" algn="just">
              <a:lnSpc>
                <a:spcPct val="200000"/>
              </a:lnSpc>
              <a:spcBef>
                <a:spcPts val="0"/>
              </a:spcBef>
              <a:spcAft>
                <a:spcPts val="0"/>
              </a:spcAft>
              <a:buClr>
                <a:srgbClr val="222222"/>
              </a:buClr>
              <a:buSzPts val="1400"/>
              <a:buFont typeface="Roboto"/>
              <a:buChar char="○"/>
            </a:pPr>
            <a:r>
              <a:rPr lang="vi">
                <a:solidFill>
                  <a:srgbClr val="222222"/>
                </a:solidFill>
                <a:highlight>
                  <a:srgbClr val="FFFFFF"/>
                </a:highlight>
                <a:latin typeface="Roboto"/>
                <a:ea typeface="Roboto"/>
                <a:cs typeface="Roboto"/>
                <a:sym typeface="Roboto"/>
              </a:rPr>
              <a:t>Trao đổi mua bán tranh ảnh NFT trên sàn giao dịch phi tập trung</a:t>
            </a:r>
            <a:endParaRPr>
              <a:solidFill>
                <a:srgbClr val="222222"/>
              </a:solidFill>
              <a:highlight>
                <a:srgbClr val="FFFFFF"/>
              </a:highlight>
              <a:latin typeface="Roboto"/>
              <a:ea typeface="Roboto"/>
              <a:cs typeface="Roboto"/>
              <a:sym typeface="Roboto"/>
            </a:endParaRPr>
          </a:p>
          <a:p>
            <a:pPr indent="-317500" lvl="1" marL="914400" rtl="0" algn="just">
              <a:lnSpc>
                <a:spcPct val="200000"/>
              </a:lnSpc>
              <a:spcBef>
                <a:spcPts val="0"/>
              </a:spcBef>
              <a:spcAft>
                <a:spcPts val="0"/>
              </a:spcAft>
              <a:buClr>
                <a:srgbClr val="222222"/>
              </a:buClr>
              <a:buSzPts val="1400"/>
              <a:buFont typeface="Roboto"/>
              <a:buChar char="○"/>
            </a:pPr>
            <a:r>
              <a:rPr lang="vi">
                <a:solidFill>
                  <a:srgbClr val="222222"/>
                </a:solidFill>
                <a:highlight>
                  <a:srgbClr val="FFFFFF"/>
                </a:highlight>
                <a:latin typeface="Roboto"/>
                <a:ea typeface="Roboto"/>
                <a:cs typeface="Roboto"/>
                <a:sym typeface="Roboto"/>
              </a:rPr>
              <a:t>Đảm bảo quyền tác giả cũng như quyền sở hữu của chủ sở hữu mới khi giao dịch tranh ảnh NFT</a:t>
            </a:r>
            <a:endParaRPr>
              <a:solidFill>
                <a:srgbClr val="222222"/>
              </a:solidFill>
              <a:highlight>
                <a:srgbClr val="FFFFFF"/>
              </a:highlight>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3"/>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Khả năng phát triển trong tương lai</a:t>
            </a:r>
            <a:endParaRPr/>
          </a:p>
        </p:txBody>
      </p:sp>
      <p:sp>
        <p:nvSpPr>
          <p:cNvPr id="583" name="Google Shape;583;p43"/>
          <p:cNvSpPr txBox="1"/>
          <p:nvPr/>
        </p:nvSpPr>
        <p:spPr>
          <a:xfrm>
            <a:off x="505200" y="1022525"/>
            <a:ext cx="8133600" cy="1693200"/>
          </a:xfrm>
          <a:prstGeom prst="rect">
            <a:avLst/>
          </a:prstGeom>
          <a:noFill/>
          <a:ln>
            <a:noFill/>
          </a:ln>
        </p:spPr>
        <p:txBody>
          <a:bodyPr anchorCtr="0" anchor="t" bIns="91425" lIns="91425" spcFirstLastPara="1" rIns="91425" wrap="square" tIns="91425">
            <a:spAutoFit/>
          </a:bodyPr>
          <a:lstStyle/>
          <a:p>
            <a:pPr indent="-317500" lvl="0" marL="457200" rtl="0" algn="just">
              <a:lnSpc>
                <a:spcPct val="200000"/>
              </a:lnSpc>
              <a:spcBef>
                <a:spcPts val="0"/>
              </a:spcBef>
              <a:spcAft>
                <a:spcPts val="0"/>
              </a:spcAft>
              <a:buClr>
                <a:srgbClr val="222222"/>
              </a:buClr>
              <a:buSzPts val="1400"/>
              <a:buFont typeface="Roboto"/>
              <a:buChar char="●"/>
            </a:pPr>
            <a:r>
              <a:rPr lang="vi">
                <a:solidFill>
                  <a:srgbClr val="222222"/>
                </a:solidFill>
                <a:highlight>
                  <a:srgbClr val="FFFFFF"/>
                </a:highlight>
                <a:latin typeface="Roboto"/>
                <a:ea typeface="Roboto"/>
                <a:cs typeface="Roboto"/>
                <a:sym typeface="Roboto"/>
              </a:rPr>
              <a:t>Phát triển trên nhiều lĩnh vực khác ngoài tranh ảnh kỹ thuật số</a:t>
            </a:r>
            <a:endParaRPr>
              <a:solidFill>
                <a:srgbClr val="222222"/>
              </a:solidFill>
              <a:highlight>
                <a:srgbClr val="FFFFFF"/>
              </a:highlight>
              <a:latin typeface="Roboto"/>
              <a:ea typeface="Roboto"/>
              <a:cs typeface="Roboto"/>
              <a:sym typeface="Roboto"/>
            </a:endParaRPr>
          </a:p>
          <a:p>
            <a:pPr indent="-317500" lvl="0" marL="457200" rtl="0" algn="just">
              <a:lnSpc>
                <a:spcPct val="200000"/>
              </a:lnSpc>
              <a:spcBef>
                <a:spcPts val="0"/>
              </a:spcBef>
              <a:spcAft>
                <a:spcPts val="0"/>
              </a:spcAft>
              <a:buClr>
                <a:srgbClr val="222222"/>
              </a:buClr>
              <a:buSzPts val="1400"/>
              <a:buFont typeface="Roboto"/>
              <a:buChar char="●"/>
            </a:pPr>
            <a:r>
              <a:rPr lang="vi">
                <a:solidFill>
                  <a:srgbClr val="222222"/>
                </a:solidFill>
                <a:highlight>
                  <a:srgbClr val="FFFFFF"/>
                </a:highlight>
                <a:latin typeface="Roboto"/>
                <a:ea typeface="Roboto"/>
                <a:cs typeface="Roboto"/>
                <a:sym typeface="Roboto"/>
              </a:rPr>
              <a:t>Áp dụng thêm nhiều nền tảng Blockchain</a:t>
            </a:r>
            <a:endParaRPr>
              <a:solidFill>
                <a:srgbClr val="222222"/>
              </a:solidFill>
              <a:highlight>
                <a:srgbClr val="FFFFFF"/>
              </a:highlight>
              <a:latin typeface="Roboto"/>
              <a:ea typeface="Roboto"/>
              <a:cs typeface="Roboto"/>
              <a:sym typeface="Roboto"/>
            </a:endParaRPr>
          </a:p>
          <a:p>
            <a:pPr indent="-317500" lvl="0" marL="457200" rtl="0" algn="just">
              <a:lnSpc>
                <a:spcPct val="200000"/>
              </a:lnSpc>
              <a:spcBef>
                <a:spcPts val="0"/>
              </a:spcBef>
              <a:spcAft>
                <a:spcPts val="0"/>
              </a:spcAft>
              <a:buClr>
                <a:srgbClr val="222222"/>
              </a:buClr>
              <a:buSzPts val="1400"/>
              <a:buFont typeface="Roboto"/>
              <a:buChar char="●"/>
            </a:pPr>
            <a:r>
              <a:rPr lang="vi">
                <a:solidFill>
                  <a:srgbClr val="222222"/>
                </a:solidFill>
                <a:highlight>
                  <a:srgbClr val="FFFFFF"/>
                </a:highlight>
                <a:latin typeface="Roboto"/>
                <a:ea typeface="Roboto"/>
                <a:cs typeface="Roboto"/>
                <a:sym typeface="Roboto"/>
              </a:rPr>
              <a:t>Cải thiện và phát triển hợp đồng thông minh</a:t>
            </a:r>
            <a:endParaRPr>
              <a:solidFill>
                <a:srgbClr val="222222"/>
              </a:solidFill>
              <a:highlight>
                <a:srgbClr val="FFFFFF"/>
              </a:highlight>
              <a:latin typeface="Roboto"/>
              <a:ea typeface="Roboto"/>
              <a:cs typeface="Roboto"/>
              <a:sym typeface="Roboto"/>
            </a:endParaRPr>
          </a:p>
          <a:p>
            <a:pPr indent="-317500" lvl="0" marL="457200" rtl="0" algn="just">
              <a:lnSpc>
                <a:spcPct val="200000"/>
              </a:lnSpc>
              <a:spcBef>
                <a:spcPts val="0"/>
              </a:spcBef>
              <a:spcAft>
                <a:spcPts val="0"/>
              </a:spcAft>
              <a:buClr>
                <a:srgbClr val="222222"/>
              </a:buClr>
              <a:buSzPts val="1400"/>
              <a:buFont typeface="Roboto"/>
              <a:buChar char="●"/>
            </a:pPr>
            <a:r>
              <a:rPr lang="vi">
                <a:solidFill>
                  <a:srgbClr val="222222"/>
                </a:solidFill>
                <a:highlight>
                  <a:srgbClr val="FFFFFF"/>
                </a:highlight>
                <a:latin typeface="Roboto"/>
                <a:ea typeface="Roboto"/>
                <a:cs typeface="Roboto"/>
                <a:sym typeface="Roboto"/>
              </a:rPr>
              <a:t>Hợp pháp hóa về mặt pháp lý</a:t>
            </a:r>
            <a:endParaRPr>
              <a:solidFill>
                <a:srgbClr val="222222"/>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8"/>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Mô tả vấn đề</a:t>
            </a:r>
            <a:endParaRPr/>
          </a:p>
        </p:txBody>
      </p:sp>
      <p:sp>
        <p:nvSpPr>
          <p:cNvPr id="44" name="Google Shape;44;p8"/>
          <p:cNvSpPr txBox="1"/>
          <p:nvPr/>
        </p:nvSpPr>
        <p:spPr>
          <a:xfrm>
            <a:off x="2977475" y="693925"/>
            <a:ext cx="3189000" cy="36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Roboto"/>
                <a:ea typeface="Roboto"/>
                <a:cs typeface="Roboto"/>
                <a:sym typeface="Roboto"/>
              </a:rPr>
              <a:t>Tình hình </a:t>
            </a:r>
            <a:r>
              <a:rPr b="1" i="1" lang="vi" sz="1200">
                <a:latin typeface="Roboto"/>
                <a:ea typeface="Roboto"/>
                <a:cs typeface="Roboto"/>
                <a:sym typeface="Roboto"/>
              </a:rPr>
              <a:t>sàn giao dịch tranh ảnh</a:t>
            </a:r>
            <a:r>
              <a:rPr lang="vi" sz="1200">
                <a:latin typeface="Roboto"/>
                <a:ea typeface="Roboto"/>
                <a:cs typeface="Roboto"/>
                <a:sym typeface="Roboto"/>
              </a:rPr>
              <a:t> hiện nay</a:t>
            </a:r>
            <a:endParaRPr sz="1200">
              <a:latin typeface="Roboto"/>
              <a:ea typeface="Roboto"/>
              <a:cs typeface="Roboto"/>
              <a:sym typeface="Roboto"/>
            </a:endParaRPr>
          </a:p>
        </p:txBody>
      </p:sp>
      <p:sp>
        <p:nvSpPr>
          <p:cNvPr id="45" name="Google Shape;45;p8"/>
          <p:cNvSpPr txBox="1"/>
          <p:nvPr/>
        </p:nvSpPr>
        <p:spPr>
          <a:xfrm>
            <a:off x="579450" y="1459350"/>
            <a:ext cx="1688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vi" sz="1200"/>
              <a:t>Tranh ảnh không nguồn gốc được đăng bán tại các sàn giao dịch, không xác thực được quyền tác giả.</a:t>
            </a:r>
            <a:endParaRPr sz="1200"/>
          </a:p>
        </p:txBody>
      </p:sp>
      <p:sp>
        <p:nvSpPr>
          <p:cNvPr id="46" name="Google Shape;46;p8"/>
          <p:cNvSpPr txBox="1"/>
          <p:nvPr/>
        </p:nvSpPr>
        <p:spPr>
          <a:xfrm>
            <a:off x="579450" y="3147625"/>
            <a:ext cx="1688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vi" sz="1200"/>
              <a:t>Quá trình xác minh quyền tác giả tranh ảnh theo các truyền thống tốn nhiều thời gian và chi phí.</a:t>
            </a:r>
            <a:endParaRPr sz="1200"/>
          </a:p>
        </p:txBody>
      </p:sp>
      <p:sp>
        <p:nvSpPr>
          <p:cNvPr id="47" name="Google Shape;47;p8"/>
          <p:cNvSpPr txBox="1"/>
          <p:nvPr/>
        </p:nvSpPr>
        <p:spPr>
          <a:xfrm>
            <a:off x="3729975" y="1459350"/>
            <a:ext cx="1688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vi" sz="1200"/>
              <a:t>Thông tin tranh ảnh được sàn lưu trữ không được bảo toàn, dễ bị đánh cấp, dễ bị sao chép và đạo nhái.</a:t>
            </a:r>
            <a:endParaRPr sz="1200"/>
          </a:p>
        </p:txBody>
      </p:sp>
      <p:sp>
        <p:nvSpPr>
          <p:cNvPr id="48" name="Google Shape;48;p8"/>
          <p:cNvSpPr txBox="1"/>
          <p:nvPr/>
        </p:nvSpPr>
        <p:spPr>
          <a:xfrm>
            <a:off x="6880500" y="1459350"/>
            <a:ext cx="1688400" cy="1477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vi" sz="1200"/>
              <a:t>Quá trình giao dịch diễn ra trên sàn có nhiều lỗ hổng, gây ảnh hưởng đến quyền tác giả tranh ảnh và quyền sở hữu của các chủ sở hữu.</a:t>
            </a:r>
            <a:endParaRPr sz="1200"/>
          </a:p>
        </p:txBody>
      </p:sp>
      <p:cxnSp>
        <p:nvCxnSpPr>
          <p:cNvPr id="49" name="Google Shape;49;p8"/>
          <p:cNvCxnSpPr>
            <a:stCxn id="44" idx="2"/>
            <a:endCxn id="47" idx="0"/>
          </p:cNvCxnSpPr>
          <p:nvPr/>
        </p:nvCxnSpPr>
        <p:spPr>
          <a:xfrm>
            <a:off x="4571975" y="1063225"/>
            <a:ext cx="2100" cy="396000"/>
          </a:xfrm>
          <a:prstGeom prst="straightConnector1">
            <a:avLst/>
          </a:prstGeom>
          <a:noFill/>
          <a:ln cap="flat" cmpd="sng" w="9525">
            <a:solidFill>
              <a:schemeClr val="dk1"/>
            </a:solidFill>
            <a:prstDash val="solid"/>
            <a:round/>
            <a:headEnd len="med" w="med" type="none"/>
            <a:tailEnd len="med" w="med" type="triangle"/>
          </a:ln>
        </p:spPr>
      </p:cxnSp>
      <p:cxnSp>
        <p:nvCxnSpPr>
          <p:cNvPr id="50" name="Google Shape;50;p8"/>
          <p:cNvCxnSpPr>
            <a:stCxn id="44" idx="2"/>
            <a:endCxn id="45" idx="0"/>
          </p:cNvCxnSpPr>
          <p:nvPr/>
        </p:nvCxnSpPr>
        <p:spPr>
          <a:xfrm rot="5400000">
            <a:off x="2799875" y="-312875"/>
            <a:ext cx="396000" cy="3148200"/>
          </a:xfrm>
          <a:prstGeom prst="bentConnector3">
            <a:avLst>
              <a:gd fmla="val 50016" name="adj1"/>
            </a:avLst>
          </a:prstGeom>
          <a:noFill/>
          <a:ln cap="flat" cmpd="sng" w="9525">
            <a:solidFill>
              <a:schemeClr val="dk1"/>
            </a:solidFill>
            <a:prstDash val="solid"/>
            <a:round/>
            <a:headEnd len="med" w="med" type="none"/>
            <a:tailEnd len="med" w="med" type="triangle"/>
          </a:ln>
        </p:spPr>
      </p:cxnSp>
      <p:cxnSp>
        <p:nvCxnSpPr>
          <p:cNvPr id="51" name="Google Shape;51;p8"/>
          <p:cNvCxnSpPr>
            <a:stCxn id="44" idx="2"/>
            <a:endCxn id="48" idx="0"/>
          </p:cNvCxnSpPr>
          <p:nvPr/>
        </p:nvCxnSpPr>
        <p:spPr>
          <a:xfrm flipH="1" rot="-5400000">
            <a:off x="5950325" y="-315125"/>
            <a:ext cx="396000" cy="3152700"/>
          </a:xfrm>
          <a:prstGeom prst="bentConnector3">
            <a:avLst>
              <a:gd fmla="val 50016" name="adj1"/>
            </a:avLst>
          </a:prstGeom>
          <a:noFill/>
          <a:ln cap="flat" cmpd="sng" w="9525">
            <a:solidFill>
              <a:schemeClr val="dk1"/>
            </a:solidFill>
            <a:prstDash val="solid"/>
            <a:round/>
            <a:headEnd len="med" w="med" type="none"/>
            <a:tailEnd len="med" w="med" type="triangle"/>
          </a:ln>
        </p:spPr>
      </p:cxnSp>
      <p:cxnSp>
        <p:nvCxnSpPr>
          <p:cNvPr id="52" name="Google Shape;52;p8"/>
          <p:cNvCxnSpPr>
            <a:stCxn id="45" idx="1"/>
            <a:endCxn id="46" idx="1"/>
          </p:cNvCxnSpPr>
          <p:nvPr/>
        </p:nvCxnSpPr>
        <p:spPr>
          <a:xfrm>
            <a:off x="579450" y="2013450"/>
            <a:ext cx="600" cy="1688400"/>
          </a:xfrm>
          <a:prstGeom prst="bentConnector3">
            <a:avLst>
              <a:gd fmla="val -39687500" name="adj1"/>
            </a:avLst>
          </a:prstGeom>
          <a:noFill/>
          <a:ln cap="flat" cmpd="sng" w="9525">
            <a:solidFill>
              <a:schemeClr val="dk1"/>
            </a:solidFill>
            <a:prstDash val="solid"/>
            <a:round/>
            <a:headEnd len="med" w="med" type="none"/>
            <a:tailEnd len="med" w="med" type="triangle"/>
          </a:ln>
        </p:spPr>
      </p:cxnSp>
      <p:pic>
        <p:nvPicPr>
          <p:cNvPr id="53" name="Google Shape;53;p8"/>
          <p:cNvPicPr preferRelativeResize="0"/>
          <p:nvPr/>
        </p:nvPicPr>
        <p:blipFill>
          <a:blip r:embed="rId3">
            <a:alphaModFix/>
          </a:blip>
          <a:stretch>
            <a:fillRect/>
          </a:stretch>
        </p:blipFill>
        <p:spPr>
          <a:xfrm>
            <a:off x="3729974" y="2963675"/>
            <a:ext cx="1688400" cy="1184316"/>
          </a:xfrm>
          <a:prstGeom prst="rect">
            <a:avLst/>
          </a:prstGeom>
          <a:noFill/>
          <a:ln>
            <a:noFill/>
          </a:ln>
        </p:spPr>
      </p:pic>
      <p:pic>
        <p:nvPicPr>
          <p:cNvPr id="54" name="Google Shape;54;p8"/>
          <p:cNvPicPr preferRelativeResize="0"/>
          <p:nvPr/>
        </p:nvPicPr>
        <p:blipFill>
          <a:blip r:embed="rId4">
            <a:alphaModFix/>
          </a:blip>
          <a:stretch>
            <a:fillRect/>
          </a:stretch>
        </p:blipFill>
        <p:spPr>
          <a:xfrm>
            <a:off x="6327000" y="3240137"/>
            <a:ext cx="2795391" cy="923175"/>
          </a:xfrm>
          <a:prstGeom prst="rect">
            <a:avLst/>
          </a:prstGeom>
          <a:noFill/>
          <a:ln>
            <a:noFill/>
          </a:ln>
        </p:spPr>
      </p:pic>
      <p:cxnSp>
        <p:nvCxnSpPr>
          <p:cNvPr id="55" name="Google Shape;55;p8"/>
          <p:cNvCxnSpPr>
            <a:stCxn id="53" idx="0"/>
            <a:endCxn id="47" idx="2"/>
          </p:cNvCxnSpPr>
          <p:nvPr/>
        </p:nvCxnSpPr>
        <p:spPr>
          <a:xfrm rot="10800000">
            <a:off x="4574174" y="2567675"/>
            <a:ext cx="0" cy="396000"/>
          </a:xfrm>
          <a:prstGeom prst="straightConnector1">
            <a:avLst/>
          </a:prstGeom>
          <a:noFill/>
          <a:ln cap="flat" cmpd="sng" w="9525">
            <a:solidFill>
              <a:schemeClr val="dk1"/>
            </a:solidFill>
            <a:prstDash val="solid"/>
            <a:round/>
            <a:headEnd len="med" w="med" type="none"/>
            <a:tailEnd len="med" w="med" type="triangle"/>
          </a:ln>
        </p:spPr>
      </p:cxnSp>
      <p:cxnSp>
        <p:nvCxnSpPr>
          <p:cNvPr id="56" name="Google Shape;56;p8"/>
          <p:cNvCxnSpPr>
            <a:stCxn id="54" idx="0"/>
            <a:endCxn id="48" idx="2"/>
          </p:cNvCxnSpPr>
          <p:nvPr/>
        </p:nvCxnSpPr>
        <p:spPr>
          <a:xfrm rot="10800000">
            <a:off x="7724695" y="2936837"/>
            <a:ext cx="0" cy="3033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9"/>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Mô tả vấn đề</a:t>
            </a:r>
            <a:endParaRPr/>
          </a:p>
        </p:txBody>
      </p:sp>
      <p:graphicFrame>
        <p:nvGraphicFramePr>
          <p:cNvPr id="62" name="Google Shape;62;p9"/>
          <p:cNvGraphicFramePr/>
          <p:nvPr/>
        </p:nvGraphicFramePr>
        <p:xfrm>
          <a:off x="592313" y="775472"/>
          <a:ext cx="3000000" cy="3000000"/>
        </p:xfrm>
        <a:graphic>
          <a:graphicData uri="http://schemas.openxmlformats.org/drawingml/2006/table">
            <a:tbl>
              <a:tblPr>
                <a:noFill/>
                <a:tableStyleId>{CD9DBB08-E3B3-4030-8C7E-648897D6601D}</a:tableStyleId>
              </a:tblPr>
              <a:tblGrid>
                <a:gridCol w="1107400"/>
                <a:gridCol w="1461150"/>
                <a:gridCol w="2207100"/>
                <a:gridCol w="2074250"/>
                <a:gridCol w="1109475"/>
              </a:tblGrid>
              <a:tr h="507000">
                <a:tc gridSpan="5">
                  <a:txBody>
                    <a:bodyPr/>
                    <a:lstStyle/>
                    <a:p>
                      <a:pPr indent="0" lvl="0" marL="0" rtl="0" algn="ctr">
                        <a:spcBef>
                          <a:spcPts val="0"/>
                        </a:spcBef>
                        <a:spcAft>
                          <a:spcPts val="0"/>
                        </a:spcAft>
                        <a:buNone/>
                      </a:pPr>
                      <a:r>
                        <a:rPr b="1" lang="vi"/>
                        <a:t>Quá trình xác thực truyền thống</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r>
              <a:tr h="442600">
                <a:tc gridSpan="2">
                  <a:txBody>
                    <a:bodyPr/>
                    <a:lstStyle/>
                    <a:p>
                      <a:pPr indent="0" lvl="0" marL="0" rtl="0" algn="ctr">
                        <a:spcBef>
                          <a:spcPts val="0"/>
                        </a:spcBef>
                        <a:spcAft>
                          <a:spcPts val="0"/>
                        </a:spcAft>
                        <a:buNone/>
                      </a:pPr>
                      <a:r>
                        <a:rPr lang="vi"/>
                        <a:t>Tiếp nhận thông tin</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vi"/>
                        <a:t>Tiến hành xác thực</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rPr lang="vi"/>
                        <a:t>Lưu trữ</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77975">
                <a:tc>
                  <a:txBody>
                    <a:bodyPr/>
                    <a:lstStyle/>
                    <a:p>
                      <a:pPr indent="0" lvl="0" marL="0" rtl="0" algn="ctr">
                        <a:spcBef>
                          <a:spcPts val="0"/>
                        </a:spcBef>
                        <a:spcAft>
                          <a:spcPts val="0"/>
                        </a:spcAft>
                        <a:buNone/>
                      </a:pPr>
                      <a:r>
                        <a:rPr lang="vi"/>
                        <a:t>Cơ chế</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51275">
                <a:tc>
                  <a:txBody>
                    <a:bodyPr/>
                    <a:lstStyle/>
                    <a:p>
                      <a:pPr indent="0" lvl="0" marL="0" rtl="0" algn="ctr">
                        <a:spcBef>
                          <a:spcPts val="0"/>
                        </a:spcBef>
                        <a:spcAft>
                          <a:spcPts val="0"/>
                        </a:spcAft>
                        <a:buNone/>
                      </a:pPr>
                      <a:r>
                        <a:rPr lang="vi"/>
                        <a:t>Quá trình</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3" name="Google Shape;63;p9"/>
          <p:cNvSpPr/>
          <p:nvPr/>
        </p:nvSpPr>
        <p:spPr>
          <a:xfrm>
            <a:off x="1752650" y="2504450"/>
            <a:ext cx="1304100" cy="329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sz="1200"/>
              <a:t>1.Nhận yêu cầu</a:t>
            </a:r>
            <a:endParaRPr sz="1200"/>
          </a:p>
        </p:txBody>
      </p:sp>
      <p:sp>
        <p:nvSpPr>
          <p:cNvPr id="64" name="Google Shape;64;p9"/>
          <p:cNvSpPr/>
          <p:nvPr/>
        </p:nvSpPr>
        <p:spPr>
          <a:xfrm>
            <a:off x="3266638" y="2504450"/>
            <a:ext cx="1419000" cy="329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t>2.</a:t>
            </a:r>
            <a:r>
              <a:rPr lang="vi" sz="1200"/>
              <a:t>Kiểm tra hồ sơ</a:t>
            </a:r>
            <a:endParaRPr sz="1200"/>
          </a:p>
        </p:txBody>
      </p:sp>
      <p:sp>
        <p:nvSpPr>
          <p:cNvPr id="65" name="Google Shape;65;p9"/>
          <p:cNvSpPr/>
          <p:nvPr/>
        </p:nvSpPr>
        <p:spPr>
          <a:xfrm>
            <a:off x="4885827" y="2504455"/>
            <a:ext cx="1139700" cy="329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t>3.Bản thảo phản hồi</a:t>
            </a:r>
            <a:endParaRPr sz="1200"/>
          </a:p>
        </p:txBody>
      </p:sp>
      <p:sp>
        <p:nvSpPr>
          <p:cNvPr id="66" name="Google Shape;66;p9"/>
          <p:cNvSpPr/>
          <p:nvPr/>
        </p:nvSpPr>
        <p:spPr>
          <a:xfrm>
            <a:off x="6157627" y="2504441"/>
            <a:ext cx="1139700" cy="329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t>5.Trả kết quả</a:t>
            </a:r>
            <a:endParaRPr sz="1200"/>
          </a:p>
        </p:txBody>
      </p:sp>
      <p:sp>
        <p:nvSpPr>
          <p:cNvPr id="67" name="Google Shape;67;p9"/>
          <p:cNvSpPr/>
          <p:nvPr/>
        </p:nvSpPr>
        <p:spPr>
          <a:xfrm>
            <a:off x="7522426" y="2504441"/>
            <a:ext cx="954600" cy="329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t>6.Lưu kết quả</a:t>
            </a:r>
            <a:endParaRPr sz="1200"/>
          </a:p>
        </p:txBody>
      </p:sp>
      <p:cxnSp>
        <p:nvCxnSpPr>
          <p:cNvPr id="68" name="Google Shape;68;p9"/>
          <p:cNvCxnSpPr>
            <a:stCxn id="63" idx="3"/>
            <a:endCxn id="64" idx="1"/>
          </p:cNvCxnSpPr>
          <p:nvPr/>
        </p:nvCxnSpPr>
        <p:spPr>
          <a:xfrm>
            <a:off x="3056750" y="2669300"/>
            <a:ext cx="210000" cy="0"/>
          </a:xfrm>
          <a:prstGeom prst="straightConnector1">
            <a:avLst/>
          </a:prstGeom>
          <a:noFill/>
          <a:ln cap="flat" cmpd="sng" w="19050">
            <a:solidFill>
              <a:srgbClr val="000000"/>
            </a:solidFill>
            <a:prstDash val="solid"/>
            <a:round/>
            <a:headEnd len="med" w="med" type="none"/>
            <a:tailEnd len="med" w="med" type="stealth"/>
          </a:ln>
        </p:spPr>
      </p:cxnSp>
      <p:cxnSp>
        <p:nvCxnSpPr>
          <p:cNvPr id="69" name="Google Shape;69;p9"/>
          <p:cNvCxnSpPr>
            <a:stCxn id="64" idx="3"/>
            <a:endCxn id="65" idx="1"/>
          </p:cNvCxnSpPr>
          <p:nvPr/>
        </p:nvCxnSpPr>
        <p:spPr>
          <a:xfrm>
            <a:off x="4685638" y="2669300"/>
            <a:ext cx="200100" cy="0"/>
          </a:xfrm>
          <a:prstGeom prst="straightConnector1">
            <a:avLst/>
          </a:prstGeom>
          <a:noFill/>
          <a:ln cap="flat" cmpd="sng" w="19050">
            <a:solidFill>
              <a:srgbClr val="000000"/>
            </a:solidFill>
            <a:prstDash val="solid"/>
            <a:round/>
            <a:headEnd len="med" w="med" type="none"/>
            <a:tailEnd len="med" w="med" type="stealth"/>
          </a:ln>
        </p:spPr>
      </p:cxnSp>
      <p:cxnSp>
        <p:nvCxnSpPr>
          <p:cNvPr id="70" name="Google Shape;70;p9"/>
          <p:cNvCxnSpPr>
            <a:stCxn id="66" idx="3"/>
            <a:endCxn id="67" idx="1"/>
          </p:cNvCxnSpPr>
          <p:nvPr/>
        </p:nvCxnSpPr>
        <p:spPr>
          <a:xfrm>
            <a:off x="7297327" y="2669291"/>
            <a:ext cx="225000" cy="0"/>
          </a:xfrm>
          <a:prstGeom prst="straightConnector1">
            <a:avLst/>
          </a:prstGeom>
          <a:noFill/>
          <a:ln cap="flat" cmpd="sng" w="19050">
            <a:solidFill>
              <a:srgbClr val="000000"/>
            </a:solidFill>
            <a:prstDash val="solid"/>
            <a:round/>
            <a:headEnd len="med" w="med" type="none"/>
            <a:tailEnd len="med" w="med" type="stealth"/>
          </a:ln>
        </p:spPr>
      </p:cxnSp>
      <p:sp>
        <p:nvSpPr>
          <p:cNvPr id="71" name="Google Shape;71;p9"/>
          <p:cNvSpPr txBox="1"/>
          <p:nvPr/>
        </p:nvSpPr>
        <p:spPr>
          <a:xfrm>
            <a:off x="4885827" y="2920982"/>
            <a:ext cx="1139700" cy="3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FF0000"/>
                </a:solidFill>
                <a:latin typeface="Calibri"/>
                <a:ea typeface="Calibri"/>
                <a:cs typeface="Calibri"/>
                <a:sym typeface="Calibri"/>
              </a:rPr>
              <a:t>&lt; 0.5 ngày</a:t>
            </a:r>
            <a:endParaRPr>
              <a:solidFill>
                <a:srgbClr val="FF0000"/>
              </a:solidFill>
              <a:latin typeface="Calibri"/>
              <a:ea typeface="Calibri"/>
              <a:cs typeface="Calibri"/>
              <a:sym typeface="Calibri"/>
            </a:endParaRPr>
          </a:p>
        </p:txBody>
      </p:sp>
      <p:sp>
        <p:nvSpPr>
          <p:cNvPr id="72" name="Google Shape;72;p9"/>
          <p:cNvSpPr txBox="1"/>
          <p:nvPr/>
        </p:nvSpPr>
        <p:spPr>
          <a:xfrm>
            <a:off x="3406302" y="2920982"/>
            <a:ext cx="1139700" cy="3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FF0000"/>
                </a:solidFill>
                <a:latin typeface="Calibri"/>
                <a:ea typeface="Calibri"/>
                <a:cs typeface="Calibri"/>
                <a:sym typeface="Calibri"/>
              </a:rPr>
              <a:t>&lt; 0.5 ngày</a:t>
            </a:r>
            <a:endParaRPr>
              <a:solidFill>
                <a:srgbClr val="FF0000"/>
              </a:solidFill>
              <a:latin typeface="Calibri"/>
              <a:ea typeface="Calibri"/>
              <a:cs typeface="Calibri"/>
              <a:sym typeface="Calibri"/>
            </a:endParaRPr>
          </a:p>
        </p:txBody>
      </p:sp>
      <p:sp>
        <p:nvSpPr>
          <p:cNvPr id="73" name="Google Shape;73;p9"/>
          <p:cNvSpPr/>
          <p:nvPr/>
        </p:nvSpPr>
        <p:spPr>
          <a:xfrm>
            <a:off x="4685638" y="1754963"/>
            <a:ext cx="1419000" cy="329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t>4. Chấp thuận</a:t>
            </a:r>
            <a:endParaRPr sz="1200"/>
          </a:p>
        </p:txBody>
      </p:sp>
      <p:cxnSp>
        <p:nvCxnSpPr>
          <p:cNvPr id="74" name="Google Shape;74;p9"/>
          <p:cNvCxnSpPr>
            <a:endCxn id="73" idx="1"/>
          </p:cNvCxnSpPr>
          <p:nvPr/>
        </p:nvCxnSpPr>
        <p:spPr>
          <a:xfrm flipH="1" rot="10800000">
            <a:off x="3976138" y="1919813"/>
            <a:ext cx="709500" cy="584700"/>
          </a:xfrm>
          <a:prstGeom prst="bentConnector3">
            <a:avLst>
              <a:gd fmla="val -1831" name="adj1"/>
            </a:avLst>
          </a:prstGeom>
          <a:noFill/>
          <a:ln cap="flat" cmpd="sng" w="19050">
            <a:solidFill>
              <a:schemeClr val="dk1"/>
            </a:solidFill>
            <a:prstDash val="solid"/>
            <a:round/>
            <a:headEnd len="med" w="med" type="none"/>
            <a:tailEnd len="med" w="med" type="stealth"/>
          </a:ln>
        </p:spPr>
      </p:cxnSp>
      <p:cxnSp>
        <p:nvCxnSpPr>
          <p:cNvPr id="75" name="Google Shape;75;p9"/>
          <p:cNvCxnSpPr>
            <a:stCxn id="73" idx="3"/>
            <a:endCxn id="66" idx="0"/>
          </p:cNvCxnSpPr>
          <p:nvPr/>
        </p:nvCxnSpPr>
        <p:spPr>
          <a:xfrm>
            <a:off x="6104638" y="1919813"/>
            <a:ext cx="622800" cy="584700"/>
          </a:xfrm>
          <a:prstGeom prst="bentConnector2">
            <a:avLst/>
          </a:prstGeom>
          <a:noFill/>
          <a:ln cap="flat" cmpd="sng" w="19050">
            <a:solidFill>
              <a:schemeClr val="dk1"/>
            </a:solidFill>
            <a:prstDash val="solid"/>
            <a:round/>
            <a:headEnd len="med" w="med" type="none"/>
            <a:tailEnd len="med" w="med" type="stealth"/>
          </a:ln>
        </p:spPr>
      </p:cxnSp>
      <p:sp>
        <p:nvSpPr>
          <p:cNvPr id="76" name="Google Shape;76;p9"/>
          <p:cNvSpPr txBox="1"/>
          <p:nvPr/>
        </p:nvSpPr>
        <p:spPr>
          <a:xfrm>
            <a:off x="6104652" y="1632307"/>
            <a:ext cx="1139700" cy="3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FF0000"/>
                </a:solidFill>
                <a:latin typeface="Calibri"/>
                <a:ea typeface="Calibri"/>
                <a:cs typeface="Calibri"/>
                <a:sym typeface="Calibri"/>
              </a:rPr>
              <a:t>&lt; 0.5 ngày</a:t>
            </a:r>
            <a:endParaRPr>
              <a:solidFill>
                <a:srgbClr val="FF0000"/>
              </a:solidFill>
              <a:latin typeface="Calibri"/>
              <a:ea typeface="Calibri"/>
              <a:cs typeface="Calibri"/>
              <a:sym typeface="Calibri"/>
            </a:endParaRPr>
          </a:p>
        </p:txBody>
      </p:sp>
      <p:sp>
        <p:nvSpPr>
          <p:cNvPr id="77" name="Google Shape;77;p9"/>
          <p:cNvSpPr txBox="1"/>
          <p:nvPr/>
        </p:nvSpPr>
        <p:spPr>
          <a:xfrm>
            <a:off x="6157625" y="2873975"/>
            <a:ext cx="1302000" cy="67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FF0000"/>
                </a:solidFill>
                <a:latin typeface="Calibri"/>
                <a:ea typeface="Calibri"/>
                <a:cs typeface="Calibri"/>
                <a:sym typeface="Calibri"/>
              </a:rPr>
              <a:t>2 ngày</a:t>
            </a:r>
            <a:endParaRPr>
              <a:solidFill>
                <a:srgbClr val="FF0000"/>
              </a:solidFill>
              <a:latin typeface="Calibri"/>
              <a:ea typeface="Calibri"/>
              <a:cs typeface="Calibri"/>
              <a:sym typeface="Calibri"/>
            </a:endParaRPr>
          </a:p>
          <a:p>
            <a:pPr indent="0" lvl="0" marL="0" rtl="0" algn="ctr">
              <a:spcBef>
                <a:spcPts val="0"/>
              </a:spcBef>
              <a:spcAft>
                <a:spcPts val="0"/>
              </a:spcAft>
              <a:buNone/>
            </a:pPr>
            <a:r>
              <a:rPr lang="vi">
                <a:latin typeface="Calibri"/>
                <a:ea typeface="Calibri"/>
                <a:cs typeface="Calibri"/>
                <a:sym typeface="Calibri"/>
              </a:rPr>
              <a:t>sau khi chấp thuận</a:t>
            </a:r>
            <a:endParaRPr>
              <a:solidFill>
                <a:srgbClr val="000000"/>
              </a:solidFill>
              <a:latin typeface="Calibri"/>
              <a:ea typeface="Calibri"/>
              <a:cs typeface="Calibri"/>
              <a:sym typeface="Calibri"/>
            </a:endParaRPr>
          </a:p>
        </p:txBody>
      </p:sp>
      <p:sp>
        <p:nvSpPr>
          <p:cNvPr id="78" name="Google Shape;78;p9"/>
          <p:cNvSpPr txBox="1"/>
          <p:nvPr/>
        </p:nvSpPr>
        <p:spPr>
          <a:xfrm>
            <a:off x="592325" y="3654325"/>
            <a:ext cx="7268100" cy="109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vi" sz="1100">
                <a:solidFill>
                  <a:srgbClr val="999999"/>
                </a:solidFill>
              </a:rPr>
              <a:t>Tham khảo từ trường Cao đẳng Du lịch Huế (http://huetc.edu.vn)</a:t>
            </a:r>
            <a:endParaRPr/>
          </a:p>
          <a:p>
            <a:pPr indent="-317500" lvl="0" marL="457200" rtl="0" algn="l">
              <a:lnSpc>
                <a:spcPct val="115000"/>
              </a:lnSpc>
              <a:spcBef>
                <a:spcPts val="0"/>
              </a:spcBef>
              <a:spcAft>
                <a:spcPts val="0"/>
              </a:spcAft>
              <a:buSzPts val="1400"/>
              <a:buChar char="-"/>
            </a:pPr>
            <a:r>
              <a:rPr lang="vi"/>
              <a:t>Quá trình xác thực tài sản theo cách truyền thống diễn ra tốn nhiều thời gian</a:t>
            </a:r>
            <a:endParaRPr/>
          </a:p>
          <a:p>
            <a:pPr indent="-317500" lvl="0" marL="457200" rtl="0" algn="l">
              <a:lnSpc>
                <a:spcPct val="115000"/>
              </a:lnSpc>
              <a:spcBef>
                <a:spcPts val="0"/>
              </a:spcBef>
              <a:spcAft>
                <a:spcPts val="0"/>
              </a:spcAft>
              <a:buSzPts val="1400"/>
              <a:buChar char="-"/>
            </a:pPr>
            <a:r>
              <a:rPr lang="vi"/>
              <a:t>Xử lý bằng giấy mực </a:t>
            </a:r>
            <a:endParaRPr/>
          </a:p>
          <a:p>
            <a:pPr indent="-317500" lvl="0" marL="457200" rtl="0" algn="l">
              <a:lnSpc>
                <a:spcPct val="115000"/>
              </a:lnSpc>
              <a:spcBef>
                <a:spcPts val="0"/>
              </a:spcBef>
              <a:spcAft>
                <a:spcPts val="0"/>
              </a:spcAft>
              <a:buSzPts val="1400"/>
              <a:buChar char="-"/>
            </a:pPr>
            <a:r>
              <a:rPr lang="vi"/>
              <a:t>Chi phí cao</a:t>
            </a:r>
            <a:endParaRPr i="1" sz="1100">
              <a:solidFill>
                <a:srgbClr val="9999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0"/>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Tổng kết vấn đề</a:t>
            </a:r>
            <a:endParaRPr/>
          </a:p>
        </p:txBody>
      </p:sp>
      <p:sp>
        <p:nvSpPr>
          <p:cNvPr id="84" name="Google Shape;84;p10"/>
          <p:cNvSpPr txBox="1"/>
          <p:nvPr/>
        </p:nvSpPr>
        <p:spPr>
          <a:xfrm>
            <a:off x="406350" y="915675"/>
            <a:ext cx="72681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vi"/>
              <a:t>Tranh ảnh không nguồn gốc được đăng bán tràn lan</a:t>
            </a:r>
            <a:endParaRPr/>
          </a:p>
          <a:p>
            <a:pPr indent="-317500" lvl="0" marL="457200" rtl="0" algn="l">
              <a:lnSpc>
                <a:spcPct val="150000"/>
              </a:lnSpc>
              <a:spcBef>
                <a:spcPts val="0"/>
              </a:spcBef>
              <a:spcAft>
                <a:spcPts val="0"/>
              </a:spcAft>
              <a:buSzPts val="1400"/>
              <a:buChar char="-"/>
            </a:pPr>
            <a:r>
              <a:rPr lang="vi"/>
              <a:t>Quá trình xác minh quyền tác giả tốn nhiều thời gian và chi phí</a:t>
            </a:r>
            <a:endParaRPr/>
          </a:p>
          <a:p>
            <a:pPr indent="-317500" lvl="0" marL="457200" rtl="0" algn="l">
              <a:lnSpc>
                <a:spcPct val="150000"/>
              </a:lnSpc>
              <a:spcBef>
                <a:spcPts val="0"/>
              </a:spcBef>
              <a:spcAft>
                <a:spcPts val="0"/>
              </a:spcAft>
              <a:buSzPts val="1400"/>
              <a:buChar char="-"/>
            </a:pPr>
            <a:r>
              <a:rPr lang="vi"/>
              <a:t>Vấn nạn sao chép và đạo nhái tranh ảnh</a:t>
            </a:r>
            <a:endParaRPr/>
          </a:p>
          <a:p>
            <a:pPr indent="-317500" lvl="0" marL="457200" rtl="0" algn="l">
              <a:lnSpc>
                <a:spcPct val="150000"/>
              </a:lnSpc>
              <a:spcBef>
                <a:spcPts val="0"/>
              </a:spcBef>
              <a:spcAft>
                <a:spcPts val="0"/>
              </a:spcAft>
              <a:buSzPts val="1400"/>
              <a:buChar char="-"/>
            </a:pPr>
            <a:r>
              <a:rPr lang="vi"/>
              <a:t>Giao dịch tranh ảnh bị ảnh hưởng</a:t>
            </a:r>
            <a:endParaRPr/>
          </a:p>
        </p:txBody>
      </p:sp>
      <p:sp>
        <p:nvSpPr>
          <p:cNvPr id="85" name="Google Shape;85;p10"/>
          <p:cNvSpPr txBox="1"/>
          <p:nvPr/>
        </p:nvSpPr>
        <p:spPr>
          <a:xfrm>
            <a:off x="614625" y="2940175"/>
            <a:ext cx="7919100" cy="1493100"/>
          </a:xfrm>
          <a:prstGeom prst="rect">
            <a:avLst/>
          </a:prstGeom>
          <a:solidFill>
            <a:srgbClr val="FFE5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200000"/>
              </a:lnSpc>
              <a:spcBef>
                <a:spcPts val="0"/>
              </a:spcBef>
              <a:spcAft>
                <a:spcPts val="0"/>
              </a:spcAft>
              <a:buNone/>
            </a:pPr>
            <a:r>
              <a:rPr lang="vi" sz="1700">
                <a:solidFill>
                  <a:schemeClr val="dk1"/>
                </a:solidFill>
              </a:rPr>
              <a:t>Cần một </a:t>
            </a:r>
            <a:r>
              <a:rPr b="1" i="1" lang="vi" sz="1700">
                <a:solidFill>
                  <a:schemeClr val="dk1"/>
                </a:solidFill>
              </a:rPr>
              <a:t>Giải pháp</a:t>
            </a:r>
            <a:r>
              <a:rPr lang="vi" sz="1700">
                <a:solidFill>
                  <a:schemeClr val="dk1"/>
                </a:solidFill>
              </a:rPr>
              <a:t> hỗ trợ mua bán tranh ảnh kỹ thuật số an toàn, minh bạch và có khả năng xác thực chủ sở hữu trên môi trường Internet một cách nhanh chóng và hiệu quả.</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1"/>
          <p:cNvSpPr txBox="1"/>
          <p:nvPr>
            <p:ph type="title"/>
          </p:nvPr>
        </p:nvSpPr>
        <p:spPr>
          <a:xfrm>
            <a:off x="547975" y="2137200"/>
            <a:ext cx="8117700" cy="86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vi"/>
              <a:t>2.	HƯỚNG TIẾP CẬN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2"/>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Hướng tiếp cận</a:t>
            </a:r>
            <a:endParaRPr/>
          </a:p>
        </p:txBody>
      </p:sp>
      <p:sp>
        <p:nvSpPr>
          <p:cNvPr id="96" name="Google Shape;96;p12"/>
          <p:cNvSpPr txBox="1"/>
          <p:nvPr/>
        </p:nvSpPr>
        <p:spPr>
          <a:xfrm>
            <a:off x="175950" y="1859838"/>
            <a:ext cx="87921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vi"/>
              <a:t>Xây dựng </a:t>
            </a:r>
            <a:r>
              <a:rPr b="1" i="1" lang="vi"/>
              <a:t>sàn giao dịch phi tập trung</a:t>
            </a:r>
            <a:r>
              <a:rPr lang="vi"/>
              <a:t> cho các </a:t>
            </a:r>
            <a:r>
              <a:rPr b="1" i="1" lang="vi"/>
              <a:t>tranh ảnh kỹ thuật số</a:t>
            </a:r>
            <a:r>
              <a:rPr lang="vi"/>
              <a:t> bằng </a:t>
            </a:r>
            <a:r>
              <a:rPr b="1" i="1" lang="vi"/>
              <a:t>công nghệ Blockchain</a:t>
            </a:r>
            <a:endParaRPr b="1" i="1"/>
          </a:p>
        </p:txBody>
      </p:sp>
      <p:pic>
        <p:nvPicPr>
          <p:cNvPr id="97" name="Google Shape;97;p12"/>
          <p:cNvPicPr preferRelativeResize="0"/>
          <p:nvPr/>
        </p:nvPicPr>
        <p:blipFill>
          <a:blip r:embed="rId3">
            <a:alphaModFix/>
          </a:blip>
          <a:stretch>
            <a:fillRect/>
          </a:stretch>
        </p:blipFill>
        <p:spPr>
          <a:xfrm>
            <a:off x="2095650" y="2751463"/>
            <a:ext cx="532200" cy="532200"/>
          </a:xfrm>
          <a:prstGeom prst="rect">
            <a:avLst/>
          </a:prstGeom>
          <a:noFill/>
          <a:ln>
            <a:noFill/>
          </a:ln>
        </p:spPr>
      </p:pic>
      <p:pic>
        <p:nvPicPr>
          <p:cNvPr id="98" name="Google Shape;98;p12"/>
          <p:cNvPicPr preferRelativeResize="0"/>
          <p:nvPr/>
        </p:nvPicPr>
        <p:blipFill>
          <a:blip r:embed="rId4">
            <a:alphaModFix/>
          </a:blip>
          <a:stretch>
            <a:fillRect/>
          </a:stretch>
        </p:blipFill>
        <p:spPr>
          <a:xfrm>
            <a:off x="4933500" y="2751463"/>
            <a:ext cx="532200" cy="532200"/>
          </a:xfrm>
          <a:prstGeom prst="rect">
            <a:avLst/>
          </a:prstGeom>
          <a:noFill/>
          <a:ln>
            <a:noFill/>
          </a:ln>
        </p:spPr>
      </p:pic>
      <p:pic>
        <p:nvPicPr>
          <p:cNvPr id="99" name="Google Shape;99;p12"/>
          <p:cNvPicPr preferRelativeResize="0"/>
          <p:nvPr/>
        </p:nvPicPr>
        <p:blipFill>
          <a:blip r:embed="rId5">
            <a:alphaModFix/>
          </a:blip>
          <a:stretch>
            <a:fillRect/>
          </a:stretch>
        </p:blipFill>
        <p:spPr>
          <a:xfrm>
            <a:off x="7363600" y="2751463"/>
            <a:ext cx="532200" cy="53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ph idx="1" type="subTitle"/>
          </p:nvPr>
        </p:nvSpPr>
        <p:spPr>
          <a:xfrm>
            <a:off x="119775" y="119775"/>
            <a:ext cx="8908800" cy="53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a:t>Tranh ảnh kỹ thuật số</a:t>
            </a:r>
            <a:endParaRPr/>
          </a:p>
        </p:txBody>
      </p:sp>
      <p:sp>
        <p:nvSpPr>
          <p:cNvPr id="105" name="Google Shape;105;p13"/>
          <p:cNvSpPr txBox="1"/>
          <p:nvPr/>
        </p:nvSpPr>
        <p:spPr>
          <a:xfrm>
            <a:off x="708200" y="851300"/>
            <a:ext cx="7890600" cy="136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i="1" lang="vi"/>
              <a:t>Tranh ảnh kỹ thuật số</a:t>
            </a:r>
            <a:r>
              <a:rPr lang="vi"/>
              <a:t> là </a:t>
            </a:r>
            <a:r>
              <a:rPr b="1" i="1" lang="vi"/>
              <a:t>tranh vẽ</a:t>
            </a:r>
            <a:r>
              <a:rPr lang="vi"/>
              <a:t> được vẽ từ các công nghệ phần mềm(Paint, PhotoShop, …) và </a:t>
            </a:r>
            <a:r>
              <a:rPr b="1" i="1" lang="vi"/>
              <a:t>h</a:t>
            </a:r>
            <a:r>
              <a:rPr b="1" i="1" lang="vi"/>
              <a:t>ình ảnh</a:t>
            </a:r>
            <a:r>
              <a:rPr lang="vi"/>
              <a:t> được ghi nhận bởi bộ cảm biến điện tử từ các máy ảnh. Tranh ảnh kỹ thuật số được lưu lại trong dữ liệu bộ nhớ của máy tính hoặc máy ảnh như thẻ nhớ, đĩa,…. với các định dạng tệp như: .jpg, .png, …</a:t>
            </a:r>
            <a:endParaRPr/>
          </a:p>
        </p:txBody>
      </p:sp>
      <p:sp>
        <p:nvSpPr>
          <p:cNvPr id="106" name="Google Shape;106;p13"/>
          <p:cNvSpPr txBox="1"/>
          <p:nvPr/>
        </p:nvSpPr>
        <p:spPr>
          <a:xfrm>
            <a:off x="579450" y="2432250"/>
            <a:ext cx="3691200" cy="1900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vi" sz="1200">
                <a:solidFill>
                  <a:srgbClr val="38761D"/>
                </a:solidFill>
              </a:rPr>
              <a:t>Tranh ảnh kỹ thuật số:</a:t>
            </a:r>
            <a:endParaRPr b="1" i="1" sz="1200">
              <a:solidFill>
                <a:srgbClr val="38761D"/>
              </a:solidFill>
            </a:endParaRPr>
          </a:p>
          <a:p>
            <a:pPr indent="-298450" lvl="0" marL="457200" rtl="0" algn="l">
              <a:lnSpc>
                <a:spcPct val="150000"/>
              </a:lnSpc>
              <a:spcBef>
                <a:spcPts val="0"/>
              </a:spcBef>
              <a:spcAft>
                <a:spcPts val="0"/>
              </a:spcAft>
              <a:buClr>
                <a:srgbClr val="6AA84F"/>
              </a:buClr>
              <a:buSzPts val="1100"/>
              <a:buChar char="-"/>
            </a:pPr>
            <a:r>
              <a:rPr lang="vi" sz="1100">
                <a:solidFill>
                  <a:srgbClr val="6AA84F"/>
                </a:solidFill>
              </a:rPr>
              <a:t>Thông tin rõ ràng(dung lượng, mã màu, …)</a:t>
            </a:r>
            <a:endParaRPr sz="1100">
              <a:solidFill>
                <a:srgbClr val="6AA84F"/>
              </a:solidFill>
            </a:endParaRPr>
          </a:p>
          <a:p>
            <a:pPr indent="-298450" lvl="0" marL="457200" rtl="0" algn="l">
              <a:lnSpc>
                <a:spcPct val="150000"/>
              </a:lnSpc>
              <a:spcBef>
                <a:spcPts val="0"/>
              </a:spcBef>
              <a:spcAft>
                <a:spcPts val="0"/>
              </a:spcAft>
              <a:buClr>
                <a:srgbClr val="6AA84F"/>
              </a:buClr>
              <a:buSzPts val="1100"/>
              <a:buChar char="-"/>
            </a:pPr>
            <a:r>
              <a:rPr lang="vi" sz="1100">
                <a:solidFill>
                  <a:srgbClr val="6AA84F"/>
                </a:solidFill>
              </a:rPr>
              <a:t>Dễ dàng nhìn thấy</a:t>
            </a:r>
            <a:endParaRPr sz="1100">
              <a:solidFill>
                <a:srgbClr val="6AA84F"/>
              </a:solidFill>
            </a:endParaRPr>
          </a:p>
          <a:p>
            <a:pPr indent="-298450" lvl="0" marL="457200" rtl="0" algn="l">
              <a:lnSpc>
                <a:spcPct val="150000"/>
              </a:lnSpc>
              <a:spcBef>
                <a:spcPts val="0"/>
              </a:spcBef>
              <a:spcAft>
                <a:spcPts val="0"/>
              </a:spcAft>
              <a:buClr>
                <a:srgbClr val="6AA84F"/>
              </a:buClr>
              <a:buSzPts val="1100"/>
              <a:buChar char="-"/>
            </a:pPr>
            <a:r>
              <a:rPr lang="vi" sz="1100">
                <a:solidFill>
                  <a:srgbClr val="6AA84F"/>
                </a:solidFill>
              </a:rPr>
              <a:t>Chia sẻ dễ dàng</a:t>
            </a:r>
            <a:endParaRPr sz="1100">
              <a:solidFill>
                <a:srgbClr val="6AA84F"/>
              </a:solidFill>
            </a:endParaRPr>
          </a:p>
          <a:p>
            <a:pPr indent="-298450" lvl="0" marL="457200" rtl="0" algn="l">
              <a:lnSpc>
                <a:spcPct val="150000"/>
              </a:lnSpc>
              <a:spcBef>
                <a:spcPts val="0"/>
              </a:spcBef>
              <a:spcAft>
                <a:spcPts val="0"/>
              </a:spcAft>
              <a:buClr>
                <a:srgbClr val="6AA84F"/>
              </a:buClr>
              <a:buSzPts val="1100"/>
              <a:buChar char="-"/>
            </a:pPr>
            <a:r>
              <a:rPr lang="vi" sz="1100">
                <a:solidFill>
                  <a:srgbClr val="6AA84F"/>
                </a:solidFill>
              </a:rPr>
              <a:t>Khó bị đánh mất</a:t>
            </a:r>
            <a:endParaRPr sz="1100">
              <a:solidFill>
                <a:srgbClr val="6AA84F"/>
              </a:solidFill>
            </a:endParaRPr>
          </a:p>
          <a:p>
            <a:pPr indent="-298450" lvl="0" marL="457200" rtl="0" algn="l">
              <a:lnSpc>
                <a:spcPct val="150000"/>
              </a:lnSpc>
              <a:spcBef>
                <a:spcPts val="0"/>
              </a:spcBef>
              <a:spcAft>
                <a:spcPts val="0"/>
              </a:spcAft>
              <a:buClr>
                <a:srgbClr val="CC0000"/>
              </a:buClr>
              <a:buSzPts val="1100"/>
              <a:buChar char="-"/>
            </a:pPr>
            <a:r>
              <a:rPr lang="vi" sz="1100">
                <a:solidFill>
                  <a:srgbClr val="CC0000"/>
                </a:solidFill>
              </a:rPr>
              <a:t>Dễ bị sao chép</a:t>
            </a:r>
            <a:endParaRPr sz="1100">
              <a:solidFill>
                <a:srgbClr val="CC0000"/>
              </a:solidFill>
            </a:endParaRPr>
          </a:p>
          <a:p>
            <a:pPr indent="-298450" lvl="0" marL="457200" rtl="0" algn="l">
              <a:lnSpc>
                <a:spcPct val="150000"/>
              </a:lnSpc>
              <a:spcBef>
                <a:spcPts val="0"/>
              </a:spcBef>
              <a:spcAft>
                <a:spcPts val="0"/>
              </a:spcAft>
              <a:buClr>
                <a:srgbClr val="6AA84F"/>
              </a:buClr>
              <a:buSzPts val="1100"/>
              <a:buChar char="-"/>
            </a:pPr>
            <a:r>
              <a:rPr lang="vi" sz="1100">
                <a:solidFill>
                  <a:srgbClr val="6AA84F"/>
                </a:solidFill>
              </a:rPr>
              <a:t>Dễ phát hiện sao chép, đạo nhái</a:t>
            </a:r>
            <a:endParaRPr sz="1100">
              <a:solidFill>
                <a:srgbClr val="6AA84F"/>
              </a:solidFill>
            </a:endParaRPr>
          </a:p>
        </p:txBody>
      </p:sp>
      <p:sp>
        <p:nvSpPr>
          <p:cNvPr id="107" name="Google Shape;107;p13"/>
          <p:cNvSpPr txBox="1"/>
          <p:nvPr/>
        </p:nvSpPr>
        <p:spPr>
          <a:xfrm>
            <a:off x="4644925" y="2432250"/>
            <a:ext cx="3691200" cy="1900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vi" sz="1200">
                <a:solidFill>
                  <a:srgbClr val="BF9000"/>
                </a:solidFill>
              </a:rPr>
              <a:t>Tranh ảnh vật lý:</a:t>
            </a:r>
            <a:endParaRPr b="1" i="1" sz="1200">
              <a:solidFill>
                <a:srgbClr val="BF9000"/>
              </a:solidFill>
            </a:endParaRPr>
          </a:p>
          <a:p>
            <a:pPr indent="-298450" lvl="0" marL="457200" rtl="0" algn="l">
              <a:lnSpc>
                <a:spcPct val="150000"/>
              </a:lnSpc>
              <a:spcBef>
                <a:spcPts val="0"/>
              </a:spcBef>
              <a:spcAft>
                <a:spcPts val="0"/>
              </a:spcAft>
              <a:buClr>
                <a:srgbClr val="CC0000"/>
              </a:buClr>
              <a:buSzPts val="1100"/>
              <a:buChar char="-"/>
            </a:pPr>
            <a:r>
              <a:rPr lang="vi" sz="1100">
                <a:solidFill>
                  <a:srgbClr val="CC0000"/>
                </a:solidFill>
              </a:rPr>
              <a:t>Khó xác định thành phần tranh ảnh</a:t>
            </a:r>
            <a:endParaRPr sz="1100">
              <a:solidFill>
                <a:srgbClr val="CC0000"/>
              </a:solidFill>
            </a:endParaRPr>
          </a:p>
          <a:p>
            <a:pPr indent="-298450" lvl="0" marL="457200" rtl="0" algn="l">
              <a:lnSpc>
                <a:spcPct val="150000"/>
              </a:lnSpc>
              <a:spcBef>
                <a:spcPts val="0"/>
              </a:spcBef>
              <a:spcAft>
                <a:spcPts val="0"/>
              </a:spcAft>
              <a:buClr>
                <a:srgbClr val="CC0000"/>
              </a:buClr>
              <a:buSzPts val="1100"/>
              <a:buChar char="-"/>
            </a:pPr>
            <a:r>
              <a:rPr lang="vi" sz="1100">
                <a:solidFill>
                  <a:srgbClr val="CC0000"/>
                </a:solidFill>
              </a:rPr>
              <a:t>Cần ánh sáng phù hợp để nhìn thấy rõ</a:t>
            </a:r>
            <a:endParaRPr sz="1100">
              <a:solidFill>
                <a:srgbClr val="CC0000"/>
              </a:solidFill>
            </a:endParaRPr>
          </a:p>
          <a:p>
            <a:pPr indent="-298450" lvl="0" marL="457200" rtl="0" algn="l">
              <a:lnSpc>
                <a:spcPct val="150000"/>
              </a:lnSpc>
              <a:spcBef>
                <a:spcPts val="0"/>
              </a:spcBef>
              <a:spcAft>
                <a:spcPts val="0"/>
              </a:spcAft>
              <a:buClr>
                <a:srgbClr val="CC0000"/>
              </a:buClr>
              <a:buSzPts val="1100"/>
              <a:buChar char="-"/>
            </a:pPr>
            <a:r>
              <a:rPr lang="vi" sz="1100">
                <a:solidFill>
                  <a:srgbClr val="CC0000"/>
                </a:solidFill>
              </a:rPr>
              <a:t>Vận chuyển khó khăn</a:t>
            </a:r>
            <a:endParaRPr sz="1100">
              <a:solidFill>
                <a:srgbClr val="CC0000"/>
              </a:solidFill>
            </a:endParaRPr>
          </a:p>
          <a:p>
            <a:pPr indent="-298450" lvl="0" marL="457200" rtl="0" algn="l">
              <a:lnSpc>
                <a:spcPct val="150000"/>
              </a:lnSpc>
              <a:spcBef>
                <a:spcPts val="0"/>
              </a:spcBef>
              <a:spcAft>
                <a:spcPts val="0"/>
              </a:spcAft>
              <a:buClr>
                <a:srgbClr val="CC0000"/>
              </a:buClr>
              <a:buSzPts val="1100"/>
              <a:buChar char="-"/>
            </a:pPr>
            <a:r>
              <a:rPr lang="vi" sz="1100">
                <a:solidFill>
                  <a:srgbClr val="CC0000"/>
                </a:solidFill>
              </a:rPr>
              <a:t>Dễ dàng đánh mất</a:t>
            </a:r>
            <a:endParaRPr sz="1100">
              <a:solidFill>
                <a:srgbClr val="CC0000"/>
              </a:solidFill>
            </a:endParaRPr>
          </a:p>
          <a:p>
            <a:pPr indent="-298450" lvl="0" marL="457200" rtl="0" algn="l">
              <a:lnSpc>
                <a:spcPct val="150000"/>
              </a:lnSpc>
              <a:spcBef>
                <a:spcPts val="0"/>
              </a:spcBef>
              <a:spcAft>
                <a:spcPts val="0"/>
              </a:spcAft>
              <a:buClr>
                <a:srgbClr val="6AA84F"/>
              </a:buClr>
              <a:buSzPts val="1100"/>
              <a:buChar char="-"/>
            </a:pPr>
            <a:r>
              <a:rPr lang="vi" sz="1100">
                <a:solidFill>
                  <a:srgbClr val="6AA84F"/>
                </a:solidFill>
              </a:rPr>
              <a:t>Khó bị sao chép</a:t>
            </a:r>
            <a:endParaRPr sz="1100">
              <a:solidFill>
                <a:srgbClr val="6AA84F"/>
              </a:solidFill>
            </a:endParaRPr>
          </a:p>
          <a:p>
            <a:pPr indent="-298450" lvl="0" marL="457200" rtl="0" algn="l">
              <a:lnSpc>
                <a:spcPct val="150000"/>
              </a:lnSpc>
              <a:spcBef>
                <a:spcPts val="0"/>
              </a:spcBef>
              <a:spcAft>
                <a:spcPts val="0"/>
              </a:spcAft>
              <a:buClr>
                <a:srgbClr val="CC0000"/>
              </a:buClr>
              <a:buSzPts val="1100"/>
              <a:buChar char="-"/>
            </a:pPr>
            <a:r>
              <a:rPr lang="vi" sz="1100">
                <a:solidFill>
                  <a:srgbClr val="CC0000"/>
                </a:solidFill>
              </a:rPr>
              <a:t>Khó phát hiện sao chép, đạo nhái</a:t>
            </a:r>
            <a:endParaRPr sz="1100">
              <a:solidFill>
                <a:srgbClr val="CC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BEA3A3"/>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