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E24C2-819F-65B4-BBD2-FEDBEE8E6E48}" v="2938" dt="2025-02-19T12:04:29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1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8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73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6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1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0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7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77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размытый, Фиолетовый, Пурпурный цвет, человек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27EA22E-ED2C-D319-DE43-2CA0F37F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29" t="415" b="774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ru-RU" sz="4600">
                <a:solidFill>
                  <a:srgbClr val="FFFFFF"/>
                </a:solidFill>
                <a:latin typeface="Aptos Display"/>
                <a:ea typeface="Calibri"/>
                <a:cs typeface="Calibri"/>
              </a:rPr>
              <a:t>Стартап в информационных технологиях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20000"/>
              </a:lnSpc>
            </a:pPr>
            <a:r>
              <a:rPr lang="ru-RU" sz="1100">
                <a:solidFill>
                  <a:srgbClr val="FFFFFF"/>
                </a:solidFill>
              </a:rPr>
              <a:t>Выполнили:</a:t>
            </a:r>
          </a:p>
          <a:p>
            <a:pPr algn="r">
              <a:lnSpc>
                <a:spcPct val="120000"/>
              </a:lnSpc>
            </a:pPr>
            <a:r>
              <a:rPr lang="ru-RU" sz="1100">
                <a:solidFill>
                  <a:srgbClr val="FFFFFF"/>
                </a:solidFill>
              </a:rPr>
              <a:t>Жидков, Журавлёв, Рабкин, Исаков, Гололобов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E04B7-8F40-6353-1096-ABF68DCE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Текущий статус и план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4EA8B-5BD6-E267-41DA-E1371DC3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На данный момент </a:t>
            </a:r>
            <a:r>
              <a:rPr lang="ru-RU" dirty="0" err="1"/>
              <a:t>рамочно</a:t>
            </a:r>
            <a:r>
              <a:rPr lang="ru-RU" dirty="0"/>
              <a:t> обозначены сроки разработки, примерный стек проекта, вычислительные мощности, необходимые для создания и развёртывания MVP.</a:t>
            </a:r>
          </a:p>
          <a:p>
            <a:pPr marL="0" indent="0">
              <a:buNone/>
            </a:pPr>
            <a:r>
              <a:rPr lang="ru-RU" dirty="0"/>
              <a:t>Со временем планируется наращивание вычислительных мощностей, улучшение пользовательского опыта, расширение функциональности сайта, По возможности снижение затрат на разработку, поддержку и масштабирование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328593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5889D-8EED-C8D1-36F1-6F4E9135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9685E-7D7F-56DF-3B1A-939B9DF09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87133"/>
            <a:ext cx="10890928" cy="4112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Ранее жанр аниме был не очень популярен, но с 2018 года произошёл бурный рост спроса на такой контент(на 350%). Российские видео-гиганты не проявляли большого интереса к такому контенту, поэтому большая доля этого рынка не занята. Существующие платформы не могут обеспечить бесперебойную работу, качественный и стабильный контент. Аниме в качестве 4К почти отсутствует. Узконаправленных и качественных сервисов, которые могли бы удовлетворить желаниям пользователя тоже практически нет.</a:t>
            </a:r>
          </a:p>
          <a:p>
            <a:pPr marL="0" indent="0">
              <a:buNone/>
            </a:pPr>
            <a:r>
              <a:rPr lang="ru-RU" dirty="0"/>
              <a:t>Мы считаем разумным, в кратчайшие сроки, разработать сервис для просмотра аниме, наполнить хостинг 4К контентом, которого так не хватает пользователям.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86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03C16-FF61-9E3B-69C0-81966873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D3DE8C-D018-B03D-9FB6-6F449922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Мы считаем разумным, в кратчайшие сроки, разработать сервис для просмотра аниме, наполнить хостинг 4К контентом, которого так не хватает пользователям.</a:t>
            </a:r>
          </a:p>
          <a:p>
            <a:pPr marL="0" indent="0">
              <a:buNone/>
            </a:pPr>
            <a:r>
              <a:rPr lang="ru-RU" dirty="0"/>
              <a:t>Сервис был бы ориентирован только на аниме и всё связанное с ним. Был бы своего рода супер-</a:t>
            </a:r>
            <a:r>
              <a:rPr lang="ru-RU" dirty="0" err="1"/>
              <a:t>аппом</a:t>
            </a:r>
            <a:r>
              <a:rPr lang="ru-RU" dirty="0"/>
              <a:t>, сочетавшим бы в себе преимущества форума, хостинга и кинотеатра.</a:t>
            </a:r>
          </a:p>
        </p:txBody>
      </p:sp>
    </p:spTree>
    <p:extLst>
      <p:ext uri="{BB962C8B-B14F-4D97-AF65-F5344CB8AC3E}">
        <p14:creationId xmlns:p14="http://schemas.microsoft.com/office/powerpoint/2010/main" val="117857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A05D2-7334-3192-DA05-7C58B506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01ADF-C6C7-E5D6-DFF4-BA0FA080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Источником заработка являлась бы, в первую очередь, реклама встроенная в плеер, отображающаяся всем пользователям, кроме купивших премиум-подписку.</a:t>
            </a:r>
          </a:p>
          <a:p>
            <a:pPr marL="0" indent="0">
              <a:buNone/>
            </a:pPr>
            <a:r>
              <a:rPr lang="ru-RU" dirty="0"/>
              <a:t>Премиум подписка полностью бы отменяла рекламу на сервисе, открывала бы доступ к 4К качеству давала бы дополнительные </a:t>
            </a:r>
            <a:r>
              <a:rPr lang="ru-RU"/>
              <a:t>привилегии, не связанные с просмотром контента.</a:t>
            </a:r>
          </a:p>
          <a:p>
            <a:pPr marL="0" indent="0">
              <a:buNone/>
            </a:pPr>
            <a:r>
              <a:rPr lang="ru-RU" dirty="0"/>
              <a:t>Подписка не должна быть дорогой, но должна в разумный срок возвратить инвестиции в проект и позволить начать получать прибыль.</a:t>
            </a:r>
          </a:p>
        </p:txBody>
      </p:sp>
    </p:spTree>
    <p:extLst>
      <p:ext uri="{BB962C8B-B14F-4D97-AF65-F5344CB8AC3E}">
        <p14:creationId xmlns:p14="http://schemas.microsoft.com/office/powerpoint/2010/main" val="41139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01BB6-563C-25F4-AE1A-39F2B55D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Underlying</a:t>
            </a:r>
            <a:r>
              <a:rPr lang="ru-RU" dirty="0"/>
              <a:t> Magic/Technology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45CBBD-C0E5-102A-3D4C-AB8E730A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"Секретный соус" проекта заключался бы в ручном наполнении сервиса 4К контентом. Как было описано ранее, на рынке очень маленькое количество аниме-сериалов в 4К качестве, а японские </a:t>
            </a:r>
            <a:r>
              <a:rPr lang="ru-RU" dirty="0" err="1"/>
              <a:t>мултипликационные</a:t>
            </a:r>
            <a:r>
              <a:rPr lang="ru-RU" dirty="0"/>
              <a:t> студии традиционно выпускают тайтлы в качестве </a:t>
            </a:r>
            <a:r>
              <a:rPr lang="ru-RU" dirty="0" err="1"/>
              <a:t>FullHD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Для повышения качества необходимо обучить нейронную модель и загружать в неё тайтлы для получения 4К качества. Это требует наличия мощных видеокарт(для приемлемой скорости обработки) и обученной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359196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2327E-F0BC-98C5-B15F-49D028E1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Маркетинг и продвижение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721262-C058-90A1-BA32-91856343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Так как бюджет на старте ограничен, и наш среднестатистический пользователь - юноша 22 лет, разумно было бы для продвижения использовать мобильные платформы(TikTok. YouTube </a:t>
            </a:r>
            <a:r>
              <a:rPr lang="ru-RU" dirty="0" err="1"/>
              <a:t>Shorts</a:t>
            </a:r>
            <a:r>
              <a:rPr lang="ru-RU" dirty="0"/>
              <a:t> и др.), соцсети и мессенджеры. Это не требует больших капиталовложений, как например таргетированная реклама или реклама у крупных блогеров.</a:t>
            </a:r>
          </a:p>
          <a:p>
            <a:pPr marL="0" indent="0">
              <a:buNone/>
            </a:pPr>
            <a:r>
              <a:rPr lang="ru-RU" dirty="0"/>
              <a:t>После достижения определённого количества пользователей проект будет привлекать новых клиентов благодаря поднятию в поисковой выдаче и сарафанному радио.</a:t>
            </a:r>
          </a:p>
        </p:txBody>
      </p:sp>
    </p:spTree>
    <p:extLst>
      <p:ext uri="{BB962C8B-B14F-4D97-AF65-F5344CB8AC3E}">
        <p14:creationId xmlns:p14="http://schemas.microsoft.com/office/powerpoint/2010/main" val="381832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BEB06-4AD2-625D-9F3B-D4ECC35B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конкурентов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53C71-2C70-9594-8B59-5940C9387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Конкурентами является </a:t>
            </a:r>
            <a:r>
              <a:rPr lang="ru-RU" dirty="0" err="1"/>
              <a:t>Кинопоиск</a:t>
            </a:r>
            <a:r>
              <a:rPr lang="ru-RU" dirty="0"/>
              <a:t> и </a:t>
            </a:r>
            <a:r>
              <a:rPr lang="ru-RU" dirty="0" err="1"/>
              <a:t>Вк</a:t>
            </a:r>
            <a:r>
              <a:rPr lang="ru-RU" dirty="0"/>
              <a:t>-видео.</a:t>
            </a:r>
          </a:p>
          <a:p>
            <a:pPr marL="0" indent="0">
              <a:buNone/>
            </a:pPr>
            <a:r>
              <a:rPr lang="ru-RU" dirty="0"/>
              <a:t>Но они ориентированы на другую аудиторию. На </a:t>
            </a:r>
            <a:r>
              <a:rPr lang="ru-RU" dirty="0" err="1"/>
              <a:t>Кинопоиске</a:t>
            </a:r>
            <a:r>
              <a:rPr lang="ru-RU" dirty="0"/>
              <a:t> в настоящий момент можно посмотреть 40 аниме(с датой выхода от 2020 по 2025) и ни одного в качестве 4К.</a:t>
            </a:r>
          </a:p>
          <a:p>
            <a:pPr marL="0" indent="0">
              <a:buNone/>
            </a:pPr>
            <a:r>
              <a:rPr lang="ru-RU" dirty="0" err="1"/>
              <a:t>Вк</a:t>
            </a:r>
            <a:r>
              <a:rPr lang="ru-RU" dirty="0"/>
              <a:t>-видео часто переживает сбои и отталкивает пользователей излишне навязчивой рекламой.</a:t>
            </a:r>
          </a:p>
        </p:txBody>
      </p:sp>
    </p:spTree>
    <p:extLst>
      <p:ext uri="{BB962C8B-B14F-4D97-AF65-F5344CB8AC3E}">
        <p14:creationId xmlns:p14="http://schemas.microsoft.com/office/powerpoint/2010/main" val="207344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1F50B-8AED-EF3A-B951-344BCB7B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55941"/>
            <a:ext cx="10890929" cy="1097280"/>
          </a:xfrm>
        </p:spPr>
        <p:txBody>
          <a:bodyPr/>
          <a:lstStyle/>
          <a:p>
            <a:r>
              <a:rPr lang="ru-RU" dirty="0"/>
              <a:t>Финансовый 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69F67-774E-CC53-9F8B-BAC2D0F5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957736"/>
            <a:ext cx="10890928" cy="46444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400" dirty="0">
                <a:ea typeface="+mn-lt"/>
                <a:cs typeface="+mn-lt"/>
              </a:rPr>
              <a:t>Затраты:</a:t>
            </a:r>
            <a:endParaRPr lang="ru-RU" sz="1400"/>
          </a:p>
          <a:p>
            <a:pPr marL="0" indent="0">
              <a:buNone/>
            </a:pPr>
            <a:r>
              <a:rPr lang="ru-RU" sz="1400" dirty="0">
                <a:ea typeface="+mn-lt"/>
                <a:cs typeface="+mn-lt"/>
              </a:rPr>
              <a:t>4к </a:t>
            </a:r>
            <a:r>
              <a:rPr lang="ru-RU" sz="1400" dirty="0" err="1">
                <a:ea typeface="+mn-lt"/>
                <a:cs typeface="+mn-lt"/>
              </a:rPr>
              <a:t>Selfhost</a:t>
            </a:r>
            <a:r>
              <a:rPr lang="ru-RU" sz="1400" dirty="0">
                <a:ea typeface="+mn-lt"/>
                <a:cs typeface="+mn-lt"/>
              </a:rPr>
              <a:t>-сервер: 130.000 рублей </a:t>
            </a:r>
            <a:endParaRPr lang="ru-RU" sz="1400" dirty="0"/>
          </a:p>
          <a:p>
            <a:pPr marL="0" indent="0">
              <a:buNone/>
            </a:pPr>
            <a:r>
              <a:rPr lang="ru-RU" sz="1400" dirty="0">
                <a:ea typeface="+mn-lt"/>
                <a:cs typeface="+mn-lt"/>
              </a:rPr>
              <a:t>Интернет для </a:t>
            </a:r>
            <a:r>
              <a:rPr lang="ru-RU" sz="1400" dirty="0" err="1">
                <a:ea typeface="+mn-lt"/>
                <a:cs typeface="+mn-lt"/>
              </a:rPr>
              <a:t>selfhost</a:t>
            </a:r>
            <a:r>
              <a:rPr lang="ru-RU" sz="1400" dirty="0">
                <a:ea typeface="+mn-lt"/>
                <a:cs typeface="+mn-lt"/>
              </a:rPr>
              <a:t>-сервера: 18.000 рублей</a:t>
            </a:r>
            <a:endParaRPr lang="ru-RU" sz="1400" dirty="0"/>
          </a:p>
          <a:p>
            <a:pPr marL="0" indent="0">
              <a:buNone/>
            </a:pPr>
            <a:r>
              <a:rPr lang="ru-RU" sz="1400" dirty="0">
                <a:ea typeface="+mn-lt"/>
                <a:cs typeface="+mn-lt"/>
              </a:rPr>
              <a:t>Сервер для основной системы на 6 месяцев: 30.000 рублей</a:t>
            </a:r>
            <a:endParaRPr lang="ru-RU" sz="1400"/>
          </a:p>
          <a:p>
            <a:pPr marL="0" indent="0">
              <a:buNone/>
            </a:pPr>
            <a:r>
              <a:rPr lang="ru-RU" sz="1400" dirty="0">
                <a:ea typeface="+mn-lt"/>
                <a:cs typeface="+mn-lt"/>
              </a:rPr>
              <a:t>домен на год: 250 рублей</a:t>
            </a:r>
            <a:endParaRPr lang="ru-RU" sz="1400"/>
          </a:p>
          <a:p>
            <a:pPr marL="0" indent="0">
              <a:buNone/>
            </a:pPr>
            <a:r>
              <a:rPr lang="ru-RU" sz="1400" dirty="0">
                <a:ea typeface="+mn-lt"/>
                <a:cs typeface="+mn-lt"/>
              </a:rPr>
              <a:t>Менеджер паролей на год: 500 рублей</a:t>
            </a:r>
            <a:endParaRPr lang="ru-RU" sz="1400"/>
          </a:p>
          <a:p>
            <a:pPr marL="0" indent="0">
              <a:buNone/>
            </a:pPr>
            <a:r>
              <a:rPr lang="ru-RU" sz="1400" dirty="0">
                <a:ea typeface="+mn-lt"/>
                <a:cs typeface="+mn-lt"/>
              </a:rPr>
              <a:t>Дизайнер баннеров: 5.000 рублей</a:t>
            </a:r>
            <a:endParaRPr lang="ru-RU" sz="1400"/>
          </a:p>
          <a:p>
            <a:pPr marL="0" indent="0">
              <a:buNone/>
            </a:pPr>
            <a:r>
              <a:rPr lang="ru-RU" sz="1400" dirty="0">
                <a:ea typeface="+mn-lt"/>
                <a:cs typeface="+mn-lt"/>
              </a:rPr>
              <a:t>Реклама для релиза: 15.000 рублей</a:t>
            </a:r>
            <a:endParaRPr lang="ru-RU" sz="1400"/>
          </a:p>
          <a:p>
            <a:pPr marL="0" indent="0">
              <a:buNone/>
            </a:pPr>
            <a:r>
              <a:rPr lang="ru-RU" sz="1400" dirty="0">
                <a:ea typeface="+mn-lt"/>
                <a:cs typeface="+mn-lt"/>
              </a:rPr>
              <a:t>Трудозатраты разработчиков для </a:t>
            </a:r>
            <a:r>
              <a:rPr lang="ru-RU" sz="1400" err="1">
                <a:ea typeface="+mn-lt"/>
                <a:cs typeface="+mn-lt"/>
              </a:rPr>
              <a:t>mvp</a:t>
            </a:r>
            <a:r>
              <a:rPr lang="ru-RU" sz="1400" dirty="0">
                <a:ea typeface="+mn-lt"/>
                <a:cs typeface="+mn-lt"/>
              </a:rPr>
              <a:t>: 6 месяцев * 5 разработчиков</a:t>
            </a:r>
            <a:endParaRPr lang="ru-RU" sz="1400"/>
          </a:p>
          <a:p>
            <a:pPr marL="0" indent="0">
              <a:buNone/>
            </a:pPr>
            <a:r>
              <a:rPr lang="ru-RU" sz="1400" dirty="0">
                <a:ea typeface="+mn-lt"/>
                <a:cs typeface="+mn-lt"/>
              </a:rPr>
              <a:t>Общие затраты:</a:t>
            </a:r>
            <a:endParaRPr lang="ru-RU" sz="1400"/>
          </a:p>
          <a:p>
            <a:pPr marL="0" indent="0">
              <a:buNone/>
            </a:pPr>
            <a:r>
              <a:rPr lang="ru-RU" sz="1400" dirty="0">
                <a:ea typeface="+mn-lt"/>
                <a:cs typeface="+mn-lt"/>
              </a:rPr>
              <a:t>~ 200.000 рублей</a:t>
            </a:r>
            <a:endParaRPr lang="ru-RU" sz="1400"/>
          </a:p>
          <a:p>
            <a:pPr marL="0" indent="0">
              <a:buNone/>
            </a:pPr>
            <a:r>
              <a:rPr lang="ru-RU" sz="1400" dirty="0">
                <a:ea typeface="+mn-lt"/>
                <a:cs typeface="+mn-lt"/>
              </a:rPr>
              <a:t>Предполагаемая окупаемость – 8 месяцев</a:t>
            </a:r>
            <a:endParaRPr lang="ru-RU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27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D639-736A-5CC7-439A-40F94E08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55941"/>
            <a:ext cx="10890929" cy="1097280"/>
          </a:xfrm>
        </p:spPr>
        <p:txBody>
          <a:bodyPr/>
          <a:lstStyle/>
          <a:p>
            <a:r>
              <a:rPr lang="ru-RU" dirty="0"/>
              <a:t>Команда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12A85-2D6A-5796-E278-313EECE05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90981"/>
            <a:ext cx="10890928" cy="2904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Александр Журавлёв, </a:t>
            </a:r>
            <a:r>
              <a:rPr lang="ru-RU" err="1"/>
              <a:t>FullStack-developer</a:t>
            </a:r>
            <a:r>
              <a:rPr lang="ru-RU"/>
              <a:t> </a:t>
            </a:r>
            <a:r>
              <a:rPr lang="ru-RU" dirty="0"/>
              <a:t>(Java, Node.JS), </a:t>
            </a:r>
            <a:r>
              <a:rPr lang="ru-RU" err="1"/>
              <a:t>DevOps</a:t>
            </a:r>
            <a:endParaRPr lang="ru-RU"/>
          </a:p>
          <a:p>
            <a:r>
              <a:rPr lang="ru-RU" dirty="0"/>
              <a:t>Иван Исаков, </a:t>
            </a:r>
            <a:r>
              <a:rPr lang="ru-RU" dirty="0" err="1"/>
              <a:t>Backend-developer</a:t>
            </a:r>
            <a:r>
              <a:rPr lang="ru-RU" dirty="0"/>
              <a:t> (Nest.JS, Python)</a:t>
            </a:r>
          </a:p>
          <a:p>
            <a:r>
              <a:rPr lang="ru-RU" dirty="0"/>
              <a:t>Ярослав Жидков, </a:t>
            </a:r>
            <a:r>
              <a:rPr lang="ru-RU" err="1"/>
              <a:t>Backend-developer</a:t>
            </a:r>
            <a:r>
              <a:rPr lang="ru-RU"/>
              <a:t> </a:t>
            </a:r>
            <a:r>
              <a:rPr lang="ru-RU" dirty="0"/>
              <a:t>(Scala, ZIO, </a:t>
            </a:r>
            <a:r>
              <a:rPr lang="ru-RU" err="1"/>
              <a:t>Cats</a:t>
            </a:r>
            <a:r>
              <a:rPr lang="ru-RU" dirty="0"/>
              <a:t>)</a:t>
            </a:r>
          </a:p>
          <a:p>
            <a:r>
              <a:rPr lang="ru-RU" dirty="0"/>
              <a:t>Никита Гололобов, </a:t>
            </a:r>
            <a:r>
              <a:rPr lang="ru-RU" dirty="0" err="1"/>
              <a:t>Frontend-developer</a:t>
            </a:r>
            <a:r>
              <a:rPr lang="ru-RU" dirty="0"/>
              <a:t> (</a:t>
            </a:r>
            <a:r>
              <a:rPr lang="ru-RU" dirty="0" err="1"/>
              <a:t>React</a:t>
            </a:r>
            <a:r>
              <a:rPr lang="ru-RU" dirty="0"/>
              <a:t>, </a:t>
            </a:r>
            <a:r>
              <a:rPr lang="ru-RU" dirty="0" err="1"/>
              <a:t>Redux</a:t>
            </a:r>
            <a:r>
              <a:rPr lang="ru-RU" dirty="0"/>
              <a:t>, JS)</a:t>
            </a:r>
          </a:p>
          <a:p>
            <a:r>
              <a:rPr lang="ru-RU" dirty="0"/>
              <a:t>Артур </a:t>
            </a:r>
            <a:r>
              <a:rPr lang="ru-RU" dirty="0" err="1"/>
              <a:t>Рабкин</a:t>
            </a:r>
            <a:r>
              <a:rPr lang="ru-RU" dirty="0"/>
              <a:t>, Mobile-</a:t>
            </a:r>
            <a:r>
              <a:rPr lang="ru-RU" dirty="0" err="1"/>
              <a:t>developer</a:t>
            </a:r>
            <a:r>
              <a:rPr lang="ru-RU" dirty="0"/>
              <a:t> (</a:t>
            </a:r>
            <a:r>
              <a:rPr lang="ru-RU" dirty="0" err="1"/>
              <a:t>Flutter</a:t>
            </a:r>
            <a:r>
              <a:rPr lang="ru-RU" dirty="0"/>
              <a:t>, </a:t>
            </a:r>
            <a:r>
              <a:rPr lang="ru-RU" dirty="0" err="1"/>
              <a:t>Dart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829748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DashVTI</vt:lpstr>
      <vt:lpstr>Стартап в информационных технологиях</vt:lpstr>
      <vt:lpstr>Проблема</vt:lpstr>
      <vt:lpstr>Решение</vt:lpstr>
      <vt:lpstr>Бизнес-модель</vt:lpstr>
      <vt:lpstr>Underlying Magic/Technology</vt:lpstr>
      <vt:lpstr>Маркетинг и продвижение</vt:lpstr>
      <vt:lpstr>Анализ конкурентов</vt:lpstr>
      <vt:lpstr>Финансовый план</vt:lpstr>
      <vt:lpstr>Команда разработки</vt:lpstr>
      <vt:lpstr>Текущий статус и план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295</cp:revision>
  <dcterms:created xsi:type="dcterms:W3CDTF">2025-02-19T11:13:21Z</dcterms:created>
  <dcterms:modified xsi:type="dcterms:W3CDTF">2025-02-19T12:04:38Z</dcterms:modified>
</cp:coreProperties>
</file>