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5" r:id="rId3"/>
    <p:sldId id="274" r:id="rId4"/>
    <p:sldId id="257" r:id="rId5"/>
    <p:sldId id="276" r:id="rId6"/>
    <p:sldId id="264" r:id="rId7"/>
    <p:sldId id="266" r:id="rId8"/>
    <p:sldId id="270" r:id="rId9"/>
    <p:sldId id="272" r:id="rId10"/>
    <p:sldId id="273" r:id="rId11"/>
    <p:sldId id="288" r:id="rId12"/>
    <p:sldId id="290" r:id="rId13"/>
    <p:sldId id="292" r:id="rId14"/>
    <p:sldId id="267" r:id="rId15"/>
    <p:sldId id="289" r:id="rId16"/>
    <p:sldId id="284" r:id="rId17"/>
    <p:sldId id="259" r:id="rId18"/>
    <p:sldId id="293" r:id="rId19"/>
    <p:sldId id="282" r:id="rId20"/>
    <p:sldId id="291" r:id="rId21"/>
    <p:sldId id="287" r:id="rId22"/>
    <p:sldId id="271" r:id="rId23"/>
    <p:sldId id="294" r:id="rId24"/>
    <p:sldId id="260" r:id="rId25"/>
    <p:sldId id="261" r:id="rId26"/>
    <p:sldId id="262" r:id="rId27"/>
    <p:sldId id="300" r:id="rId28"/>
    <p:sldId id="295" r:id="rId29"/>
    <p:sldId id="281" r:id="rId30"/>
    <p:sldId id="280" r:id="rId31"/>
    <p:sldId id="283" r:id="rId32"/>
    <p:sldId id="298" r:id="rId33"/>
    <p:sldId id="297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2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ECDA-6D60-3742-8DB6-5B0C7E032962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94349-201F-BE45-AAE4-C93D84D5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4349-201F-BE45-AAE4-C93D84D57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4349-201F-BE45-AAE4-C93D84D57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4349-201F-BE45-AAE4-C93D84D57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4349-201F-BE45-AAE4-C93D84D571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94349-201F-BE45-AAE4-C93D84D571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D47D-916C-664D-A032-646955931771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126-AE0B-234C-BCD5-5622442EE3C8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D1B9-BD2B-4F43-BA0E-AD5CBD1549AD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4ACD-E517-EA4C-B3A6-3E4A3474BDF0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397D-FB76-AF47-B291-7499F79C89FD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17C-80D3-9848-9204-EE5F3A3098A1}" type="datetime1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6E5-51C6-F844-8398-AF648D007FC2}" type="datetime1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327-BAFF-7140-89C1-68FF7845BC04}" type="datetime1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C53A-0DF3-C04A-AFD2-1A15559320EC}" type="datetime1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EEA2-333A-9C46-A531-B08B105B403A}" type="datetime1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C8AB-F484-5F44-B744-01302BB59A48}" type="datetime1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E764-9A05-9A4D-B84A-85C5184BD95B}" type="datetime1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E818-71F9-DB4E-B2A4-045EA8A0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/docs/current/spring-framework-reference/html/overview.html#dependency-managemen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morynotfound.com/asynchronous-service-with-spring-async-and-java-futur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the </a:t>
            </a:r>
            <a:r>
              <a:rPr lang="en-US" dirty="0" err="1" smtClean="0"/>
              <a:t>BeanFactory</a:t>
            </a:r>
            <a:endParaRPr lang="ru-RU" dirty="0"/>
          </a:p>
          <a:p>
            <a:pPr lvl="1"/>
            <a:r>
              <a:rPr lang="en-US" dirty="0" smtClean="0"/>
              <a:t>Provides more enterprise-centric functionality</a:t>
            </a:r>
            <a:endParaRPr lang="ru-RU" dirty="0" smtClean="0"/>
          </a:p>
          <a:p>
            <a:pPr lvl="1"/>
            <a:r>
              <a:rPr lang="en-US" dirty="0" smtClean="0"/>
              <a:t>Internationalization, AOP, transaction management</a:t>
            </a:r>
            <a:endParaRPr lang="ru-RU" dirty="0" smtClean="0"/>
          </a:p>
          <a:p>
            <a:pPr lvl="1"/>
            <a:r>
              <a:rPr lang="en-US" dirty="0" smtClean="0"/>
              <a:t>Preferred over the </a:t>
            </a:r>
            <a:r>
              <a:rPr lang="en-US" dirty="0" err="1" smtClean="0"/>
              <a:t>BeanFactory</a:t>
            </a:r>
            <a:r>
              <a:rPr lang="en-US" dirty="0" smtClean="0"/>
              <a:t> in most situations. </a:t>
            </a:r>
            <a:endParaRPr lang="ru-RU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ApplicationContext</a:t>
            </a:r>
            <a:r>
              <a:rPr lang="en-US" dirty="0" smtClean="0"/>
              <a:t>, unless you are integrating with low-level frameworks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64" y="4206966"/>
            <a:ext cx="8750300" cy="233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Application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4017" cy="4351338"/>
          </a:xfrm>
        </p:spPr>
        <p:txBody>
          <a:bodyPr/>
          <a:lstStyle/>
          <a:p>
            <a:r>
              <a:rPr lang="en-US" dirty="0" smtClean="0"/>
              <a:t>There can be hierarchy of </a:t>
            </a:r>
            <a:r>
              <a:rPr lang="en-US" dirty="0" err="1" smtClean="0"/>
              <a:t>ApplicationContexts</a:t>
            </a:r>
            <a:endParaRPr lang="en-US" dirty="0" smtClean="0"/>
          </a:p>
          <a:p>
            <a:pPr lvl="1"/>
            <a:r>
              <a:rPr lang="en-US" dirty="0" smtClean="0"/>
              <a:t>web-application</a:t>
            </a:r>
          </a:p>
          <a:p>
            <a:pPr lvl="1"/>
            <a:r>
              <a:rPr lang="en-US" dirty="0" err="1" smtClean="0"/>
              <a:t>Camel+Spring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249" y="1433739"/>
            <a:ext cx="3238500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Spring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525" y="1805855"/>
            <a:ext cx="1062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Annotation based configuration</a:t>
            </a:r>
          </a:p>
          <a:p>
            <a:r>
              <a:rPr lang="en-US" dirty="0" err="1" smtClean="0">
                <a:effectLst/>
                <a:latin typeface="Consolas" charset="0"/>
                <a:ea typeface="Consolas" charset="0"/>
                <a:cs typeface="Consolas" charset="0"/>
              </a:rPr>
              <a:t>ApplicationContext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AnnotationConfigApplicationContext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MainAnnotatedClass.</a:t>
            </a:r>
            <a:r>
              <a:rPr lang="en-US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525" y="3958827"/>
            <a:ext cx="11353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XML-based configuration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ApplicationContext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ClassPathXmlApplicationContext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         ("META-INF/spring/app-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context.xml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788633"/>
            <a:ext cx="812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Annotation-based and XML based configuration are different but almost equals.</a:t>
            </a:r>
          </a:p>
          <a:p>
            <a:r>
              <a:rPr lang="en-US" b="1" dirty="0" smtClean="0"/>
              <a:t>We will use annotation due as more simple and clear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on Spring container startup?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address Spring managed components?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Pull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7943" y="2096818"/>
            <a:ext cx="110076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dirty="0" err="1" smtClean="0"/>
              <a:t>DependencyPull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 smtClean="0"/>
              <a:t>AnnotationConfigApplicationContext</a:t>
            </a:r>
            <a:r>
              <a:rPr lang="en-US" dirty="0" smtClean="0"/>
              <a:t>(</a:t>
            </a:r>
            <a:r>
              <a:rPr lang="en-US" dirty="0" err="1" smtClean="0"/>
              <a:t>DependencyPull.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class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MessageRenderer</a:t>
            </a:r>
            <a:r>
              <a:rPr lang="en-US" dirty="0" smtClean="0"/>
              <a:t> mr1 = </a:t>
            </a:r>
            <a:r>
              <a:rPr lang="en-US" dirty="0" err="1" smtClean="0"/>
              <a:t>ctx.getBean</a:t>
            </a:r>
            <a:r>
              <a:rPr lang="en-US" dirty="0" smtClean="0"/>
              <a:t>(</a:t>
            </a:r>
            <a:r>
              <a:rPr lang="en-US" dirty="0" err="1" smtClean="0"/>
              <a:t>MessageRenderer.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class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mr1.render();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Spring instantiate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Automatically creates beans from “bean definition”</a:t>
            </a:r>
          </a:p>
          <a:p>
            <a:pPr marL="0" indent="0">
              <a:buNone/>
            </a:pPr>
            <a:r>
              <a:rPr lang="en-US" dirty="0" smtClean="0"/>
              <a:t>2) Call “producer” methods</a:t>
            </a:r>
          </a:p>
          <a:p>
            <a:pPr marL="0" indent="0">
              <a:buNone/>
            </a:pPr>
            <a:r>
              <a:rPr lang="en-US" dirty="0" smtClean="0"/>
              <a:t>3) You can create beans from your own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Bean Definitions (</a:t>
            </a:r>
            <a:r>
              <a:rPr lang="en-US" dirty="0"/>
              <a:t>Enable Component for Component </a:t>
            </a:r>
            <a:r>
              <a:rPr lang="en-US" dirty="0" smtClean="0"/>
              <a:t>Scanning)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Spring </a:t>
            </a:r>
            <a:r>
              <a:rPr lang="en-US" dirty="0"/>
              <a:t>automatically </a:t>
            </a:r>
            <a:r>
              <a:rPr lang="en-US" dirty="0" smtClean="0"/>
              <a:t>scan stereotyped </a:t>
            </a:r>
            <a:r>
              <a:rPr lang="en-US" dirty="0"/>
              <a:t>classes and register corresponding bean definitions with the application </a:t>
            </a:r>
            <a:r>
              <a:rPr lang="en-US" dirty="0" smtClean="0"/>
              <a:t>context</a:t>
            </a:r>
            <a:endParaRPr lang="en-US" b="1" dirty="0" smtClean="0"/>
          </a:p>
          <a:p>
            <a:pPr lvl="1"/>
            <a:r>
              <a:rPr lang="en-US" b="1" dirty="0" smtClean="0"/>
              <a:t>@Component</a:t>
            </a:r>
            <a:r>
              <a:rPr lang="en-US" dirty="0" smtClean="0"/>
              <a:t> </a:t>
            </a:r>
            <a:r>
              <a:rPr lang="en-US" dirty="0"/>
              <a:t>this indicates that an annotated class is a component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/>
              <a:t>Controller</a:t>
            </a:r>
            <a:r>
              <a:rPr lang="en-US" dirty="0"/>
              <a:t> this indicates that an annotated class is a controller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/>
              <a:t>Service</a:t>
            </a:r>
            <a:r>
              <a:rPr lang="en-US" dirty="0"/>
              <a:t> this indicates that an annotated class is a service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/>
              <a:t>Repository</a:t>
            </a:r>
            <a:r>
              <a:rPr lang="en-US" dirty="0"/>
              <a:t> this indicates that an annotated class is a repository.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42160" y="4429432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  <a:effectLst/>
              </a:rPr>
              <a:t>@Component</a:t>
            </a:r>
            <a:br>
              <a:rPr lang="en-US" dirty="0" smtClean="0">
                <a:solidFill>
                  <a:srgbClr val="808000"/>
                </a:solidFill>
                <a:effectLst/>
              </a:rPr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dirty="0" err="1" smtClean="0"/>
              <a:t>HelloWorldMessageProvider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>
                <a:solidFill>
                  <a:srgbClr val="808000"/>
                </a:solidFill>
                <a:effectLst/>
              </a:rPr>
              <a:t/>
            </a:r>
            <a:br>
              <a:rPr lang="en-US" dirty="0" smtClean="0">
                <a:solidFill>
                  <a:srgbClr val="808000"/>
                </a:solidFill>
                <a:effectLst/>
              </a:rPr>
            </a:br>
            <a:r>
              <a:rPr lang="en-US" dirty="0" smtClean="0">
                <a:solidFill>
                  <a:srgbClr val="808000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getMessage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"Hello World!"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Definition is metadata for bean instance creation by container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Constructor arguments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Lazy-initialization mode (@Lazy @Component)</a:t>
            </a:r>
          </a:p>
          <a:p>
            <a:pPr lvl="1"/>
            <a:r>
              <a:rPr lang="en-US" dirty="0" smtClean="0"/>
              <a:t>Initialization callbacks</a:t>
            </a:r>
          </a:p>
          <a:p>
            <a:pPr lvl="1"/>
            <a:r>
              <a:rPr lang="en-US" dirty="0" smtClean="0"/>
              <a:t>Destruction callbacks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Scanning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629" y="1106555"/>
            <a:ext cx="107637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8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1400" dirty="0" err="1" smtClean="0">
                <a:solidFill>
                  <a:srgbClr val="8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ComponentScan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basePackages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"lesson1.common_interfaces"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"lesson1.common_classes"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"lesson1.example1"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})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Example1Main {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public static void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ApplicationContext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AnnotationConfigApplicationContext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(Example1Main.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629" y="4351054"/>
            <a:ext cx="111687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More complex scenario for component scanning</a:t>
            </a:r>
          </a:p>
          <a:p>
            <a:r>
              <a:rPr lang="en-US" sz="1400" dirty="0" smtClean="0">
                <a:solidFill>
                  <a:srgbClr val="6D6F03"/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1400" dirty="0" err="1" smtClean="0">
                <a:solidFill>
                  <a:srgbClr val="6D6F03"/>
                </a:solidFill>
                <a:latin typeface="Consolas" charset="0"/>
                <a:ea typeface="Consolas" charset="0"/>
                <a:cs typeface="Consolas" charset="0"/>
              </a:rPr>
              <a:t>ComponentScan</a:t>
            </a:r>
            <a:r>
              <a:rPr lang="en-US" sz="140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basePackages</a:t>
            </a:r>
            <a:r>
              <a:rPr lang="en-US" sz="140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com.memorynotfound</a:t>
            </a:r>
            <a:r>
              <a:rPr lang="en-US" sz="1400" b="1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includeFilters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smtClean="0">
                <a:solidFill>
                  <a:srgbClr val="6D6F03"/>
                </a:solidFill>
                <a:latin typeface="Consolas" charset="0"/>
                <a:ea typeface="Consolas" charset="0"/>
                <a:cs typeface="Consolas" charset="0"/>
              </a:rPr>
              <a:t>@Filter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(type = 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FilterType.REGEX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, pattern = </a:t>
            </a:r>
            <a:r>
              <a:rPr lang="en-US" sz="1400" b="1" dirty="0" smtClean="0">
                <a:solidFill>
                  <a:srgbClr val="0F7001"/>
                </a:solidFill>
                <a:latin typeface="Consolas" charset="0"/>
                <a:ea typeface="Consolas" charset="0"/>
                <a:cs typeface="Consolas" charset="0"/>
              </a:rPr>
              <a:t>".*Service.*Repository"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excludeFilters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= {</a:t>
            </a:r>
          </a:p>
          <a:p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400" b="0" dirty="0" smtClean="0">
                <a:solidFill>
                  <a:srgbClr val="6D6F03"/>
                </a:solidFill>
                <a:latin typeface="Consolas" charset="0"/>
                <a:ea typeface="Consolas" charset="0"/>
                <a:cs typeface="Consolas" charset="0"/>
              </a:rPr>
              <a:t>@Filter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(type = 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FilterType.ASSIGNABLE_TYPE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, value = 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ExcludeBean.class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400" b="0" dirty="0" smtClean="0">
                <a:solidFill>
                  <a:srgbClr val="6D6F03"/>
                </a:solidFill>
                <a:latin typeface="Consolas" charset="0"/>
                <a:ea typeface="Consolas" charset="0"/>
                <a:cs typeface="Consolas" charset="0"/>
              </a:rPr>
              <a:t>@Filter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Configuration.class</a:t>
            </a:r>
            <a:r>
              <a:rPr lang="en-US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e-DE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       })</a:t>
            </a:r>
          </a:p>
          <a:p>
            <a:r>
              <a:rPr lang="de-DE" sz="1400" b="1" dirty="0" err="1" smtClean="0">
                <a:solidFill>
                  <a:srgbClr val="00006D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b="1" dirty="0" err="1" smtClean="0">
                <a:solidFill>
                  <a:srgbClr val="00006D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b="0" dirty="0" err="1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AppConfig</a:t>
            </a:r>
            <a:r>
              <a:rPr lang="de-DE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de-DE" sz="1400" b="0" dirty="0" smtClean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0F10"/>
                </a:solidFill>
                <a:latin typeface="Verdana" charset="0"/>
              </a:rPr>
              <a:t>@Configuration &amp; @Bean Annotations</a:t>
            </a:r>
          </a:p>
          <a:p>
            <a:r>
              <a:rPr lang="en-US" dirty="0" smtClean="0">
                <a:solidFill>
                  <a:srgbClr val="0F0F10"/>
                </a:solidFill>
                <a:latin typeface="Verdana" charset="0"/>
              </a:rPr>
              <a:t>See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2500" cy="4351338"/>
          </a:xfrm>
        </p:spPr>
        <p:txBody>
          <a:bodyPr/>
          <a:lstStyle/>
          <a:p>
            <a:r>
              <a:rPr lang="en-US" dirty="0" smtClean="0"/>
              <a:t>Spring 4</a:t>
            </a:r>
          </a:p>
          <a:p>
            <a:endParaRPr lang="en-US" dirty="0"/>
          </a:p>
          <a:p>
            <a:r>
              <a:rPr lang="en-US" dirty="0" smtClean="0"/>
              <a:t>Spring 5 will be production ready next year (reactive)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685" y="995363"/>
            <a:ext cx="6814015" cy="518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FactoryBean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Autowire</a:t>
            </a:r>
            <a:r>
              <a:rPr lang="en-US" dirty="0"/>
              <a:t>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@Primary</a:t>
            </a:r>
          </a:p>
          <a:p>
            <a:r>
              <a:rPr lang="en-US" dirty="0" smtClean="0"/>
              <a:t>@Qualifier</a:t>
            </a:r>
          </a:p>
          <a:p>
            <a:r>
              <a:rPr lang="en-US" dirty="0" smtClean="0"/>
              <a:t>Custom qualifiers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02335"/>
            <a:ext cx="34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See examples</a:t>
            </a:r>
            <a:endParaRPr lang="en-US" sz="2400" b="1">
              <a:solidFill>
                <a:schemeClr val="accent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Autowired</a:t>
            </a:r>
            <a:r>
              <a:rPr lang="en-US" dirty="0" smtClean="0"/>
              <a:t>, Setter/Constructor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recommends constructor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Application Context 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can manage the scope of the beans 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for doing it programmatically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52582"/>
              </p:ext>
            </p:extLst>
          </p:nvPr>
        </p:nvGraphicFramePr>
        <p:xfrm>
          <a:off x="838200" y="3125470"/>
          <a:ext cx="10515600" cy="32308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  <a:latin typeface="Arial" charset="0"/>
                        </a:rPr>
                        <a:t>Scope 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  <a:latin typeface="Arial" charset="0"/>
                        </a:rPr>
                        <a:t>Description 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MT" charset="0"/>
                        </a:rPr>
                        <a:t>singleton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MT" charset="0"/>
                        </a:rPr>
                        <a:t>Scopes a single bean definition to a single object instance. 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MT" charset="0"/>
                        </a:rPr>
                        <a:t>prototype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MT" charset="0"/>
                        </a:rPr>
                        <a:t>Scopes a single bean definition to any number of object instances. </a:t>
                      </a:r>
                      <a:r>
                        <a:rPr lang="en-US" sz="1600" dirty="0" smtClean="0">
                          <a:effectLst/>
                          <a:latin typeface="ArialMT" charset="0"/>
                        </a:rPr>
                        <a:t>Each request to container will lead to new object instance.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thread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that this scope is not registered by default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Request, Session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web application, Spring MVC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bean scope that can be created by implementing the interface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org.springframework.beans.factory.config.Scope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registering the custom scope in Spring’s configuration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beans are created at startup</a:t>
            </a:r>
          </a:p>
          <a:p>
            <a:pPr lvl="1"/>
            <a:r>
              <a:rPr lang="en-US" dirty="0" smtClean="0"/>
              <a:t>You can configure lazy instantiation but it is not recommended </a:t>
            </a:r>
            <a:br>
              <a:rPr lang="en-US" dirty="0" smtClean="0"/>
            </a:br>
            <a:r>
              <a:rPr lang="en-US" dirty="0" smtClean="0"/>
              <a:t>(@Lazy @Component)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bean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PostConstruct</a:t>
            </a:r>
            <a:endParaRPr lang="en-US" dirty="0" smtClean="0"/>
          </a:p>
          <a:p>
            <a:r>
              <a:rPr lang="en-US" dirty="0" err="1" smtClean="0"/>
              <a:t>PreDestroy</a:t>
            </a:r>
            <a:r>
              <a:rPr lang="en-US" dirty="0" smtClean="0"/>
              <a:t> (not working for prototype scope)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Invasive way to do the same: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InitializingBean</a:t>
            </a:r>
            <a:r>
              <a:rPr lang="en-US" dirty="0" smtClean="0"/>
              <a:t> (</a:t>
            </a:r>
            <a:r>
              <a:rPr lang="en-US" dirty="0" err="1" smtClean="0"/>
              <a:t>afterProperiesSet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DisposableBean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lifecycle methods for @Bean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@Bean(</a:t>
            </a:r>
            <a:r>
              <a:rPr lang="en-US" dirty="0" err="1" smtClean="0"/>
              <a:t>initMethod</a:t>
            </a:r>
            <a:r>
              <a:rPr lang="en-US" dirty="0" smtClean="0"/>
              <a:t>=)</a:t>
            </a:r>
          </a:p>
          <a:p>
            <a:r>
              <a:rPr lang="en-US" dirty="0" smtClean="0"/>
              <a:t>@Bean(</a:t>
            </a:r>
            <a:r>
              <a:rPr lang="en-US" dirty="0" err="1" smtClean="0"/>
              <a:t>destroyMethod</a:t>
            </a:r>
            <a:r>
              <a:rPr lang="en-US" dirty="0" smtClean="0"/>
              <a:t>=)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Profile </a:t>
            </a:r>
            <a:r>
              <a:rPr lang="en-US" dirty="0"/>
              <a:t>instructs Spring to configure only the </a:t>
            </a:r>
            <a:r>
              <a:rPr lang="en-US" dirty="0" err="1"/>
              <a:t>ApplicationContext</a:t>
            </a:r>
            <a:r>
              <a:rPr lang="en-US" dirty="0"/>
              <a:t> that was defined when the specified profile was active </a:t>
            </a:r>
            <a:endParaRPr lang="en-US" dirty="0" smtClean="0">
              <a:effectLst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Profile can be set</a:t>
            </a:r>
          </a:p>
          <a:p>
            <a:pPr lvl="1"/>
            <a:r>
              <a:rPr lang="en-US" dirty="0" err="1" smtClean="0"/>
              <a:t>Programatically</a:t>
            </a:r>
            <a:endParaRPr lang="en-US" dirty="0" smtClean="0"/>
          </a:p>
          <a:p>
            <a:pPr lvl="1"/>
            <a:r>
              <a:rPr lang="en-US" dirty="0"/>
              <a:t>-</a:t>
            </a:r>
            <a:r>
              <a:rPr lang="en-US" dirty="0" err="1" smtClean="0"/>
              <a:t>Dspring.profiles.active</a:t>
            </a:r>
            <a:r>
              <a:rPr lang="en-US" dirty="0" smtClean="0"/>
              <a:t>=</a:t>
            </a:r>
            <a:r>
              <a:rPr lang="en-US" i="1" dirty="0" err="1" smtClean="0"/>
              <a:t>profile_name</a:t>
            </a:r>
            <a:endParaRPr lang="en-US" i="1" dirty="0" smtClean="0"/>
          </a:p>
          <a:p>
            <a:pPr lvl="1"/>
            <a:r>
              <a:rPr lang="en-US" dirty="0"/>
              <a:t>export </a:t>
            </a:r>
            <a:r>
              <a:rPr lang="en-US" dirty="0" err="1" smtClean="0"/>
              <a:t>spring_profiles_active</a:t>
            </a:r>
            <a:r>
              <a:rPr lang="en-US" dirty="0" smtClean="0"/>
              <a:t>=</a:t>
            </a:r>
            <a:r>
              <a:rPr lang="en-US" i="1" dirty="0" err="1" smtClean="0"/>
              <a:t>profile_name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modules </a:t>
            </a:r>
            <a:r>
              <a:rPr lang="en-US" dirty="0" smtClean="0">
                <a:hlinkClick r:id="rId2"/>
              </a:rPr>
              <a:t>http://docs.spring.io/spring/docs/current/spring-framework-reference/html/overview.html#dependency-management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big blob .jar file for all spring </a:t>
            </a:r>
            <a:r>
              <a:rPr lang="en-US" dirty="0" err="1"/>
              <a:t>core+modules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Separate </a:t>
            </a:r>
            <a:r>
              <a:rPr lang="en-US" dirty="0"/>
              <a:t>dependencies - spring-*.jar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spring-core-</a:t>
            </a:r>
            <a:r>
              <a:rPr lang="en-US" dirty="0"/>
              <a:t>**.</a:t>
            </a:r>
            <a:r>
              <a:rPr lang="en-US" dirty="0" err="1"/>
              <a:t>RELEASE.jar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spring-context-**.</a:t>
            </a:r>
            <a:r>
              <a:rPr lang="en-US" dirty="0" err="1" smtClean="0"/>
              <a:t>RELEASE.jar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r>
              <a:rPr lang="en-US" dirty="0" smtClean="0"/>
              <a:t>-</a:t>
            </a:r>
            <a:r>
              <a:rPr lang="en-US" dirty="0"/>
              <a:t>**.</a:t>
            </a:r>
            <a:r>
              <a:rPr lang="en-US" dirty="0" err="1"/>
              <a:t>RELEASE.jar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-</a:t>
            </a:r>
            <a:r>
              <a:rPr lang="en-US" dirty="0"/>
              <a:t>**.</a:t>
            </a:r>
            <a:r>
              <a:rPr lang="en-US" dirty="0" err="1" smtClean="0"/>
              <a:t>RELEASE.jar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– login to internet-shop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memorynotfound.com</a:t>
            </a:r>
            <a:r>
              <a:rPr lang="en-US" dirty="0" smtClean="0"/>
              <a:t>/category/spring-framework/spring-core/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r>
              <a:rPr lang="ru-RU" dirty="0" smtClean="0"/>
              <a:t> </a:t>
            </a:r>
            <a:r>
              <a:rPr lang="en-US" dirty="0" smtClean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http://memorynotfound.com/asynchronous-service-with-spring-async-and-java-future/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Реализовать бин «Кухня». Бин умеет делать действия асинхронно. Например, одновременно готовить кофе, разогревать в микроволновке, мыть посуду и др. (др. </a:t>
            </a:r>
            <a:r>
              <a:rPr lang="ru-RU" dirty="0"/>
              <a:t>п</a:t>
            </a:r>
            <a:r>
              <a:rPr lang="ru-RU" dirty="0" smtClean="0"/>
              <a:t>ридумайте сами).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r>
              <a:rPr lang="ru-RU" dirty="0" smtClean="0"/>
              <a:t> </a:t>
            </a:r>
            <a:r>
              <a:rPr lang="en-US" dirty="0" smtClean="0"/>
              <a:t>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логику для интернет-магазина в части выкладывания продуктов в корзину (без веб и без БД)</a:t>
            </a:r>
          </a:p>
          <a:p>
            <a:r>
              <a:rPr lang="ru-RU" dirty="0" smtClean="0"/>
              <a:t>На логине:</a:t>
            </a:r>
          </a:p>
          <a:p>
            <a:pPr lvl="1"/>
            <a:r>
              <a:rPr lang="ru-RU" dirty="0" smtClean="0"/>
              <a:t>Создание корзины через </a:t>
            </a:r>
            <a:r>
              <a:rPr lang="en-US" dirty="0" smtClean="0"/>
              <a:t>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r>
              <a:rPr lang="ru-RU" smtClean="0"/>
              <a:t> </a:t>
            </a:r>
            <a:r>
              <a:rPr lang="en-US" smtClean="0"/>
              <a:t>Task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Ваш вариант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15 practical examples</a:t>
            </a:r>
          </a:p>
          <a:p>
            <a:r>
              <a:rPr lang="en-US" dirty="0" smtClean="0"/>
              <a:t>Dependency Injection and Spring Containers</a:t>
            </a:r>
          </a:p>
          <a:p>
            <a:r>
              <a:rPr lang="en-US" dirty="0" smtClean="0"/>
              <a:t>Bean Definitions</a:t>
            </a:r>
          </a:p>
          <a:p>
            <a:r>
              <a:rPr lang="en-US" dirty="0" smtClean="0"/>
              <a:t>Bean Configuration</a:t>
            </a:r>
          </a:p>
          <a:p>
            <a:r>
              <a:rPr lang="en-US" dirty="0" smtClean="0"/>
              <a:t>Custom Factory for your beans</a:t>
            </a:r>
          </a:p>
          <a:p>
            <a:r>
              <a:rPr lang="en-US" dirty="0" err="1" smtClean="0"/>
              <a:t>Autowiring</a:t>
            </a:r>
            <a:r>
              <a:rPr lang="en-US" dirty="0"/>
              <a:t> </a:t>
            </a:r>
            <a:r>
              <a:rPr lang="en-US" dirty="0" smtClean="0"/>
              <a:t>when multiple candidates found</a:t>
            </a:r>
          </a:p>
          <a:p>
            <a:r>
              <a:rPr lang="en-US" dirty="0" smtClean="0"/>
              <a:t>Bean Scope</a:t>
            </a:r>
          </a:p>
          <a:p>
            <a:r>
              <a:rPr lang="en-US" dirty="0" smtClean="0"/>
              <a:t>Bean lifecycle hooks</a:t>
            </a:r>
          </a:p>
          <a:p>
            <a:r>
              <a:rPr lang="en-US" dirty="0" smtClean="0"/>
              <a:t>Property values in Spring</a:t>
            </a:r>
          </a:p>
          <a:p>
            <a:r>
              <a:rPr lang="en-US" dirty="0" smtClean="0"/>
              <a:t>Profiles</a:t>
            </a:r>
          </a:p>
          <a:p>
            <a:r>
              <a:rPr lang="en-US" dirty="0" smtClean="0"/>
              <a:t>Low coupling with application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938692"/>
            <a:ext cx="11101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repositories {</a:t>
            </a: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dirty="0" err="1" smtClean="0">
                <a:solidFill>
                  <a:srgbClr val="262626"/>
                </a:solidFill>
                <a:latin typeface="Courier" charset="0"/>
              </a:rPr>
              <a:t>mavenCentral</a:t>
            </a:r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()</a:t>
            </a: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i="1" dirty="0" smtClean="0">
                <a:solidFill>
                  <a:srgbClr val="314D4C"/>
                </a:solidFill>
                <a:latin typeface="Courier-Oblique" charset="0"/>
              </a:rPr>
              <a:t>// and optionally...</a:t>
            </a:r>
            <a:endParaRPr lang="en-US" i="0" dirty="0" smtClean="0">
              <a:solidFill>
                <a:srgbClr val="262626"/>
              </a:solidFill>
              <a:latin typeface="Courier" charset="0"/>
            </a:endParaRPr>
          </a:p>
          <a:p>
            <a:r>
              <a:rPr lang="en-US" i="0" dirty="0" smtClean="0">
                <a:solidFill>
                  <a:srgbClr val="262626"/>
                </a:solidFill>
                <a:latin typeface="Courier" charset="0"/>
              </a:rPr>
              <a:t>    maven { </a:t>
            </a:r>
            <a:r>
              <a:rPr lang="en-US" i="0" dirty="0" err="1" smtClean="0">
                <a:solidFill>
                  <a:srgbClr val="262626"/>
                </a:solidFill>
                <a:latin typeface="Courier" charset="0"/>
              </a:rPr>
              <a:t>url</a:t>
            </a:r>
            <a:r>
              <a:rPr lang="en-US" i="0" dirty="0" smtClean="0">
                <a:solidFill>
                  <a:srgbClr val="262626"/>
                </a:solidFill>
                <a:latin typeface="Courier" charset="0"/>
              </a:rPr>
              <a:t> </a:t>
            </a:r>
            <a:r>
              <a:rPr lang="en-US" i="0" dirty="0" smtClean="0">
                <a:solidFill>
                  <a:srgbClr val="1D00FF"/>
                </a:solidFill>
                <a:latin typeface="Courier" charset="0"/>
              </a:rPr>
              <a:t>"http://</a:t>
            </a:r>
            <a:r>
              <a:rPr lang="en-US" i="0" dirty="0" err="1" smtClean="0">
                <a:solidFill>
                  <a:srgbClr val="1D00FF"/>
                </a:solidFill>
                <a:latin typeface="Courier" charset="0"/>
              </a:rPr>
              <a:t>repo.spring.io</a:t>
            </a:r>
            <a:r>
              <a:rPr lang="en-US" i="0" dirty="0" smtClean="0">
                <a:solidFill>
                  <a:srgbClr val="1D00FF"/>
                </a:solidFill>
                <a:latin typeface="Courier" charset="0"/>
              </a:rPr>
              <a:t>/release"</a:t>
            </a:r>
            <a:r>
              <a:rPr lang="en-US" i="0" dirty="0" smtClean="0">
                <a:solidFill>
                  <a:srgbClr val="262626"/>
                </a:solidFill>
                <a:latin typeface="Courier" charset="0"/>
              </a:rPr>
              <a:t> }</a:t>
            </a:r>
          </a:p>
          <a:p>
            <a:r>
              <a:rPr lang="en-US" i="0" dirty="0" smtClean="0">
                <a:solidFill>
                  <a:srgbClr val="262626"/>
                </a:solidFill>
                <a:latin typeface="Courier" charset="0"/>
              </a:rPr>
              <a:t>}</a:t>
            </a:r>
          </a:p>
          <a:p>
            <a:endParaRPr lang="en-US" dirty="0">
              <a:solidFill>
                <a:srgbClr val="262626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dependencies {</a:t>
            </a: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    compile(</a:t>
            </a:r>
            <a:r>
              <a:rPr lang="en-US" dirty="0" smtClean="0">
                <a:solidFill>
                  <a:srgbClr val="1D00FF"/>
                </a:solidFill>
                <a:latin typeface="Courier" charset="0"/>
              </a:rPr>
              <a:t>"org.springframework:spring-context:4.3.4.RELEASE"</a:t>
            </a:r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)</a:t>
            </a: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    </a:t>
            </a:r>
            <a:r>
              <a:rPr lang="en-US" dirty="0" err="1" smtClean="0">
                <a:solidFill>
                  <a:srgbClr val="262626"/>
                </a:solidFill>
                <a:latin typeface="Courier" charset="0"/>
              </a:rPr>
              <a:t>testCompile</a:t>
            </a:r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1D00FF"/>
                </a:solidFill>
                <a:latin typeface="Courier" charset="0"/>
              </a:rPr>
              <a:t>"org.springframework:spring-test:4.3.4.RELEASE"</a:t>
            </a:r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)</a:t>
            </a:r>
          </a:p>
          <a:p>
            <a:r>
              <a:rPr lang="en-US" dirty="0" smtClean="0">
                <a:solidFill>
                  <a:srgbClr val="262626"/>
                </a:solidFill>
                <a:latin typeface="Courier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in Spring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381250"/>
            <a:ext cx="7404100" cy="2095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Containers in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comes with two types of containers </a:t>
            </a:r>
          </a:p>
          <a:p>
            <a:pPr lvl="1"/>
            <a:r>
              <a:rPr lang="en-US" dirty="0" err="1" smtClean="0"/>
              <a:t>BeanFactory</a:t>
            </a:r>
            <a:endParaRPr lang="en-US" dirty="0"/>
          </a:p>
          <a:p>
            <a:pPr lvl="1"/>
            <a:r>
              <a:rPr lang="en-US" dirty="0" err="1" smtClean="0"/>
              <a:t>ApplicationContext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77" y="2213838"/>
            <a:ext cx="4585426" cy="45176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BeanFactory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basic support for dependency injection</a:t>
            </a:r>
          </a:p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Creating and dispensing beans</a:t>
            </a:r>
          </a:p>
          <a:p>
            <a:pPr lvl="1"/>
            <a:r>
              <a:rPr lang="en-US" dirty="0" smtClean="0"/>
              <a:t>Managing dependencies between beans</a:t>
            </a:r>
          </a:p>
          <a:p>
            <a:pPr lvl="1"/>
            <a:r>
              <a:rPr lang="en-US" dirty="0" smtClean="0"/>
              <a:t>Lightweight – useful when resources are scarce (Mobile applications)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24" y="4203337"/>
            <a:ext cx="8775700" cy="2552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818-71F9-DB4E-B2A4-045EA8A06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8843</TotalTime>
  <Words>828</Words>
  <Application>Microsoft Macintosh PowerPoint</Application>
  <PresentationFormat>Widescreen</PresentationFormat>
  <Paragraphs>209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ArialMT</vt:lpstr>
      <vt:lpstr>Calibri</vt:lpstr>
      <vt:lpstr>Calibri Light</vt:lpstr>
      <vt:lpstr>Consolas</vt:lpstr>
      <vt:lpstr>Courier</vt:lpstr>
      <vt:lpstr>Courier-Oblique</vt:lpstr>
      <vt:lpstr>Verdana</vt:lpstr>
      <vt:lpstr>Arial</vt:lpstr>
      <vt:lpstr>Office Theme</vt:lpstr>
      <vt:lpstr>Spring IoC</vt:lpstr>
      <vt:lpstr>Spring</vt:lpstr>
      <vt:lpstr>Spring Modules</vt:lpstr>
      <vt:lpstr>Agenda</vt:lpstr>
      <vt:lpstr>Gradle</vt:lpstr>
      <vt:lpstr>Dependency Injection</vt:lpstr>
      <vt:lpstr>Inversion of Control in Spring </vt:lpstr>
      <vt:lpstr>IoC Containers in Spring</vt:lpstr>
      <vt:lpstr>The BeanFactory</vt:lpstr>
      <vt:lpstr>The ApplicationContext</vt:lpstr>
      <vt:lpstr>Hierarchy of Application Contexts</vt:lpstr>
      <vt:lpstr>Run Spring application</vt:lpstr>
      <vt:lpstr>What is going on on Spring container startup?</vt:lpstr>
      <vt:lpstr>Dependency Pull case</vt:lpstr>
      <vt:lpstr>How Spring instantiate beans</vt:lpstr>
      <vt:lpstr>Registering Bean Definitions (Enable Component for Component Scanning)</vt:lpstr>
      <vt:lpstr>Bean Definitions</vt:lpstr>
      <vt:lpstr>Component Scanning</vt:lpstr>
      <vt:lpstr>Bean producers</vt:lpstr>
      <vt:lpstr>FactoryBean</vt:lpstr>
      <vt:lpstr>Multiple Autowire Candidates</vt:lpstr>
      <vt:lpstr>Autowired, Setter/Constructor Injection</vt:lpstr>
      <vt:lpstr>Graceful Application Context Shutdown</vt:lpstr>
      <vt:lpstr>Bean Scope</vt:lpstr>
      <vt:lpstr>Singleton scope</vt:lpstr>
      <vt:lpstr>Listen to bean lifecycle</vt:lpstr>
      <vt:lpstr>Manage lifecycle methods for @Bean</vt:lpstr>
      <vt:lpstr>values</vt:lpstr>
      <vt:lpstr>profiles</vt:lpstr>
      <vt:lpstr>Application Events</vt:lpstr>
      <vt:lpstr>Cookbook</vt:lpstr>
      <vt:lpstr>Домашка Task 1</vt:lpstr>
      <vt:lpstr>Домашка Task 2</vt:lpstr>
      <vt:lpstr>Домашка Task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</dc:title>
  <dc:creator>Olena Syrota</dc:creator>
  <cp:lastModifiedBy>Olena Syrota</cp:lastModifiedBy>
  <cp:revision>193</cp:revision>
  <dcterms:created xsi:type="dcterms:W3CDTF">2016-11-30T17:42:41Z</dcterms:created>
  <dcterms:modified xsi:type="dcterms:W3CDTF">2016-12-28T10:25:28Z</dcterms:modified>
</cp:coreProperties>
</file>