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1" r:id="rId3"/>
    <p:sldId id="269" r:id="rId4"/>
    <p:sldId id="294" r:id="rId5"/>
    <p:sldId id="296" r:id="rId6"/>
    <p:sldId id="298" r:id="rId7"/>
    <p:sldId id="301" r:id="rId8"/>
    <p:sldId id="303" r:id="rId9"/>
    <p:sldId id="310" r:id="rId10"/>
    <p:sldId id="305" r:id="rId11"/>
    <p:sldId id="291" r:id="rId12"/>
    <p:sldId id="292" r:id="rId13"/>
    <p:sldId id="264" r:id="rId14"/>
    <p:sldId id="286" r:id="rId15"/>
    <p:sldId id="314" r:id="rId16"/>
    <p:sldId id="274" r:id="rId17"/>
    <p:sldId id="276" r:id="rId18"/>
    <p:sldId id="307" r:id="rId19"/>
    <p:sldId id="266" r:id="rId20"/>
    <p:sldId id="270" r:id="rId21"/>
    <p:sldId id="271" r:id="rId22"/>
    <p:sldId id="306" r:id="rId23"/>
    <p:sldId id="313" r:id="rId24"/>
    <p:sldId id="308" r:id="rId25"/>
    <p:sldId id="311" r:id="rId26"/>
    <p:sldId id="312" r:id="rId27"/>
    <p:sldId id="315" r:id="rId28"/>
    <p:sldId id="289" r:id="rId29"/>
    <p:sldId id="31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/>
    <p:restoredTop sz="50000"/>
  </p:normalViewPr>
  <p:slideViewPr>
    <p:cSldViewPr snapToGrid="0" snapToObjects="1">
      <p:cViewPr varScale="1">
        <p:scale>
          <a:sx n="55" d="100"/>
          <a:sy n="55" d="100"/>
        </p:scale>
        <p:origin x="2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8887B-3979-4140-8106-35D9B86525D4}" type="datetimeFigureOut">
              <a:rPr lang="en-US" smtClean="0"/>
              <a:t>1/12/17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F6E9B-8596-C241-A8D8-8F6C2A4D6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47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E9B-8596-C241-A8D8-8F6C2A4D63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8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E9B-8596-C241-A8D8-8F6C2A4D63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28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E9B-8596-C241-A8D8-8F6C2A4D63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08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E9B-8596-C241-A8D8-8F6C2A4D63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7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E9B-8596-C241-A8D8-8F6C2A4D638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35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E9B-8596-C241-A8D8-8F6C2A4D638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10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F370-7747-DF45-B29C-A23A6E5D879A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8A31-D95F-F043-8F58-3741B7B4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6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F370-7747-DF45-B29C-A23A6E5D879A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8A31-D95F-F043-8F58-3741B7B4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F370-7747-DF45-B29C-A23A6E5D879A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8A31-D95F-F043-8F58-3741B7B4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14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719263"/>
            <a:ext cx="10972800" cy="441166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C412C-A214-6B4E-BB6C-9602DD069F2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26587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D8BFB7-D30D-3249-8CEA-F09566992B3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4276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F370-7747-DF45-B29C-A23A6E5D879A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8A31-D95F-F043-8F58-3741B7B4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F370-7747-DF45-B29C-A23A6E5D879A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8A31-D95F-F043-8F58-3741B7B4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6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F370-7747-DF45-B29C-A23A6E5D879A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8A31-D95F-F043-8F58-3741B7B4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4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F370-7747-DF45-B29C-A23A6E5D879A}" type="datetimeFigureOut">
              <a:rPr lang="en-US" smtClean="0"/>
              <a:t>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8A31-D95F-F043-8F58-3741B7B4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1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F370-7747-DF45-B29C-A23A6E5D879A}" type="datetimeFigureOut">
              <a:rPr lang="en-US" smtClean="0"/>
              <a:t>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8A31-D95F-F043-8F58-3741B7B4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1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F370-7747-DF45-B29C-A23A6E5D879A}" type="datetimeFigureOut">
              <a:rPr lang="en-US" smtClean="0"/>
              <a:t>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8A31-D95F-F043-8F58-3741B7B4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7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F370-7747-DF45-B29C-A23A6E5D879A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8A31-D95F-F043-8F58-3741B7B4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3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F370-7747-DF45-B29C-A23A6E5D879A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8A31-D95F-F043-8F58-3741B7B4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7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F370-7747-DF45-B29C-A23A6E5D879A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D8A31-D95F-F043-8F58-3741B7B4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pring.io/spring-framework/docs/4.2.x/spring-framework-reference/html/transaction.html#transaction-strategies" TargetMode="External"/><Relationship Id="rId4" Type="http://schemas.openxmlformats.org/officeDocument/2006/relationships/hyperlink" Target="https://access.redhat.com/documentation/en-US/Fuse_ESB_Enterprise/7.1/html/EIP_Transaction_Guide/files/TxnManagers-WhatI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lideplayer.com/slide/4793614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ccess.redhat.com/documentation/en-US/Fuse_ESB_Enterprise/7.1/html/EIP_Transaction_Guide/files/TxnIntro-BasicConcepts.html#TxnIntro-BasicConcepts-XaStandar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Transactions in Spring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Managers supported by 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37964" cy="492590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Types of transaction manager supported by Spring Framework:</a:t>
            </a:r>
          </a:p>
          <a:p>
            <a:pPr lvl="1"/>
            <a:r>
              <a:rPr lang="en-US" dirty="0" smtClean="0"/>
              <a:t>Native (local) transaction managers (like JDBC </a:t>
            </a:r>
            <a:r>
              <a:rPr lang="en-US" dirty="0" err="1" smtClean="0"/>
              <a:t>DataSourceTransactionManager</a:t>
            </a:r>
            <a:r>
              <a:rPr lang="en-US" dirty="0" smtClean="0"/>
              <a:t>, Hibernate </a:t>
            </a:r>
            <a:r>
              <a:rPr lang="en-US" dirty="0" err="1" smtClean="0"/>
              <a:t>HibernateTransactionManager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Local JTA-based transaction manager (typically J2EE servers or 3</a:t>
            </a:r>
            <a:r>
              <a:rPr lang="en-US" baseline="30000" dirty="0" smtClean="0"/>
              <a:t>rd</a:t>
            </a:r>
            <a:r>
              <a:rPr lang="en-US" dirty="0" smtClean="0"/>
              <a:t> party JTA-providers)</a:t>
            </a:r>
          </a:p>
          <a:p>
            <a:endParaRPr lang="en-US" dirty="0" smtClean="0"/>
          </a:p>
          <a:p>
            <a:r>
              <a:rPr lang="en-US" dirty="0" smtClean="0"/>
              <a:t>Switching </a:t>
            </a:r>
            <a:r>
              <a:rPr lang="en-US" dirty="0"/>
              <a:t>between </a:t>
            </a:r>
            <a:r>
              <a:rPr lang="en-US" dirty="0" smtClean="0"/>
              <a:t>these strategies is just a matter of </a:t>
            </a:r>
            <a:r>
              <a:rPr lang="en-US" dirty="0"/>
              <a:t>configuration</a:t>
            </a:r>
            <a:r>
              <a:rPr lang="en-US" dirty="0" smtClean="0"/>
              <a:t>!</a:t>
            </a:r>
          </a:p>
          <a:p>
            <a:r>
              <a:rPr lang="en-US" dirty="0"/>
              <a:t>Consistent programming model</a:t>
            </a:r>
          </a:p>
          <a:p>
            <a:r>
              <a:rPr lang="en-US" dirty="0" smtClean="0"/>
              <a:t>Transaction manager is a configuration choice, application code is decoupled from transaction infrastructure</a:t>
            </a:r>
          </a:p>
          <a:p>
            <a:endParaRPr lang="en-US" dirty="0"/>
          </a:p>
        </p:txBody>
      </p:sp>
      <p:pic>
        <p:nvPicPr>
          <p:cNvPr id="4" name="Picture 5" descr="http://javacodebook.com/wp-content/uploads/2013/07/fig09-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585" y="2034683"/>
            <a:ext cx="5252246" cy="328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20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transaction managers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only against a single database, no distributed transactions</a:t>
            </a:r>
          </a:p>
          <a:p>
            <a:r>
              <a:rPr lang="en-US" dirty="0" smtClean="0"/>
              <a:t>Typical scenarios:</a:t>
            </a:r>
          </a:p>
          <a:p>
            <a:pPr lvl="1"/>
            <a:r>
              <a:rPr lang="en-US" dirty="0" smtClean="0"/>
              <a:t>Standalone application</a:t>
            </a:r>
          </a:p>
          <a:p>
            <a:pPr lvl="1"/>
            <a:r>
              <a:rPr lang="en-US" dirty="0" smtClean="0"/>
              <a:t>Integration test</a:t>
            </a:r>
          </a:p>
          <a:p>
            <a:pPr lvl="1"/>
            <a:r>
              <a:rPr lang="en-US" dirty="0" smtClean="0"/>
              <a:t>J2EE web application running on Tomcat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Examples of native transaction managers</a:t>
            </a:r>
            <a:endParaRPr lang="en-US" dirty="0"/>
          </a:p>
          <a:p>
            <a:pPr lvl="1"/>
            <a:r>
              <a:rPr lang="en-US" dirty="0" err="1" smtClean="0"/>
              <a:t>DataSourceTransactionManager</a:t>
            </a:r>
            <a:endParaRPr lang="en-US" dirty="0" smtClean="0"/>
          </a:p>
          <a:p>
            <a:pPr lvl="1"/>
            <a:r>
              <a:rPr lang="en-US" dirty="0" err="1" smtClean="0"/>
              <a:t>HibernateTransactionManager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826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JTA transaction managers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transaction managers are supported</a:t>
            </a:r>
          </a:p>
          <a:p>
            <a:r>
              <a:rPr lang="en-US" dirty="0" smtClean="0"/>
              <a:t>Scenario:</a:t>
            </a:r>
          </a:p>
          <a:p>
            <a:pPr lvl="1"/>
            <a:r>
              <a:rPr lang="en-US" altLang="en-US" dirty="0"/>
              <a:t>J2EE server's JTA </a:t>
            </a:r>
            <a:r>
              <a:rPr lang="en-US" altLang="en-US" dirty="0" smtClean="0"/>
              <a:t>subsystem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JTA-provider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JTA provider for Spring Boot application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*Distributed transactions (propagation of transaction context </a:t>
            </a:r>
            <a:r>
              <a:rPr lang="en-US" dirty="0" err="1" smtClean="0"/>
              <a:t>remotedly</a:t>
            </a:r>
            <a:r>
              <a:rPr lang="en-US" dirty="0" smtClean="0"/>
              <a:t>) are not supported.</a:t>
            </a:r>
          </a:p>
        </p:txBody>
      </p:sp>
    </p:spTree>
    <p:extLst>
      <p:ext uri="{BB962C8B-B14F-4D97-AF65-F5344CB8AC3E}">
        <p14:creationId xmlns:p14="http://schemas.microsoft.com/office/powerpoint/2010/main" val="75748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PlatformTransactionManager</a:t>
            </a:r>
            <a:r>
              <a:rPr lang="en-US" dirty="0" smtClean="0"/>
              <a:t> – way to obtain and manage transactions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7637" y="3736504"/>
            <a:ext cx="10718104" cy="258532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A0043"/>
                </a:solidFill>
                <a:latin typeface="Courier-Bold" charset="0"/>
              </a:rPr>
              <a:t>public</a:t>
            </a:r>
            <a:r>
              <a:rPr lang="en-US" dirty="0">
                <a:solidFill>
                  <a:srgbClr val="262626"/>
                </a:solidFill>
                <a:latin typeface="Courier" charset="0"/>
              </a:rPr>
              <a:t> </a:t>
            </a:r>
            <a:r>
              <a:rPr lang="en-US" b="1" dirty="0">
                <a:solidFill>
                  <a:srgbClr val="6A0043"/>
                </a:solidFill>
                <a:latin typeface="Courier-Bold" charset="0"/>
              </a:rPr>
              <a:t>interface</a:t>
            </a:r>
            <a:r>
              <a:rPr lang="en-US" dirty="0">
                <a:solidFill>
                  <a:srgbClr val="262626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ourier" charset="0"/>
              </a:rPr>
              <a:t>PlatformTransactionManager</a:t>
            </a:r>
            <a:r>
              <a:rPr lang="en-US" dirty="0">
                <a:solidFill>
                  <a:srgbClr val="262626"/>
                </a:solidFill>
                <a:latin typeface="Courier" charset="0"/>
              </a:rPr>
              <a:t> {</a:t>
            </a:r>
          </a:p>
          <a:p>
            <a:endParaRPr lang="en-US" dirty="0">
              <a:solidFill>
                <a:srgbClr val="262626"/>
              </a:solidFill>
              <a:latin typeface="Courie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ourier" charset="0"/>
              </a:rPr>
              <a:t>    </a:t>
            </a:r>
            <a:r>
              <a:rPr lang="en-US" dirty="0" err="1">
                <a:solidFill>
                  <a:srgbClr val="262626"/>
                </a:solidFill>
                <a:latin typeface="Courier" charset="0"/>
              </a:rPr>
              <a:t>TransactionStatus</a:t>
            </a:r>
            <a:r>
              <a:rPr lang="en-US" dirty="0">
                <a:solidFill>
                  <a:srgbClr val="262626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ourier" charset="0"/>
              </a:rPr>
              <a:t>getTransaction</a:t>
            </a:r>
            <a:r>
              <a:rPr lang="en-US" dirty="0">
                <a:solidFill>
                  <a:srgbClr val="262626"/>
                </a:solidFill>
                <a:latin typeface="Courier" charset="0"/>
              </a:rPr>
              <a:t>(</a:t>
            </a:r>
          </a:p>
          <a:p>
            <a:r>
              <a:rPr lang="en-US" dirty="0">
                <a:solidFill>
                  <a:srgbClr val="262626"/>
                </a:solidFill>
                <a:latin typeface="Courier" charset="0"/>
              </a:rPr>
              <a:t>            </a:t>
            </a:r>
            <a:r>
              <a:rPr lang="en-US" dirty="0" err="1">
                <a:solidFill>
                  <a:srgbClr val="262626"/>
                </a:solidFill>
                <a:latin typeface="Courier" charset="0"/>
              </a:rPr>
              <a:t>TransactionDefinition</a:t>
            </a:r>
            <a:r>
              <a:rPr lang="en-US" dirty="0">
                <a:solidFill>
                  <a:srgbClr val="262626"/>
                </a:solidFill>
                <a:latin typeface="Courier" charset="0"/>
              </a:rPr>
              <a:t> definition) </a:t>
            </a:r>
            <a:r>
              <a:rPr lang="en-US" b="1" dirty="0">
                <a:solidFill>
                  <a:srgbClr val="6A0043"/>
                </a:solidFill>
                <a:latin typeface="Courier-Bold" charset="0"/>
              </a:rPr>
              <a:t>throws</a:t>
            </a:r>
            <a:r>
              <a:rPr lang="en-US" dirty="0">
                <a:solidFill>
                  <a:srgbClr val="262626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ourier" charset="0"/>
              </a:rPr>
              <a:t>TransactionException</a:t>
            </a:r>
            <a:r>
              <a:rPr lang="en-US" dirty="0">
                <a:solidFill>
                  <a:srgbClr val="262626"/>
                </a:solidFill>
                <a:latin typeface="Courier" charset="0"/>
              </a:rPr>
              <a:t>;</a:t>
            </a:r>
          </a:p>
          <a:p>
            <a:endParaRPr lang="en-US" dirty="0">
              <a:solidFill>
                <a:srgbClr val="262626"/>
              </a:solidFill>
              <a:latin typeface="Courie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ourier" charset="0"/>
              </a:rPr>
              <a:t>    </a:t>
            </a:r>
            <a:r>
              <a:rPr lang="en-US" b="1" dirty="0">
                <a:solidFill>
                  <a:srgbClr val="6A0043"/>
                </a:solidFill>
                <a:latin typeface="Courier-Bold" charset="0"/>
              </a:rPr>
              <a:t>void</a:t>
            </a:r>
            <a:r>
              <a:rPr lang="en-US" dirty="0">
                <a:solidFill>
                  <a:srgbClr val="262626"/>
                </a:solidFill>
                <a:latin typeface="Courier" charset="0"/>
              </a:rPr>
              <a:t> commit(</a:t>
            </a:r>
            <a:r>
              <a:rPr lang="en-US" dirty="0" err="1">
                <a:solidFill>
                  <a:srgbClr val="262626"/>
                </a:solidFill>
                <a:latin typeface="Courier" charset="0"/>
              </a:rPr>
              <a:t>TransactionStatus</a:t>
            </a:r>
            <a:r>
              <a:rPr lang="en-US" dirty="0">
                <a:solidFill>
                  <a:srgbClr val="262626"/>
                </a:solidFill>
                <a:latin typeface="Courier" charset="0"/>
              </a:rPr>
              <a:t> status) </a:t>
            </a:r>
            <a:r>
              <a:rPr lang="en-US" b="1" dirty="0">
                <a:solidFill>
                  <a:srgbClr val="6A0043"/>
                </a:solidFill>
                <a:latin typeface="Courier-Bold" charset="0"/>
              </a:rPr>
              <a:t>throws</a:t>
            </a:r>
            <a:r>
              <a:rPr lang="en-US" dirty="0">
                <a:solidFill>
                  <a:srgbClr val="262626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ourier" charset="0"/>
              </a:rPr>
              <a:t>TransactionException</a:t>
            </a:r>
            <a:r>
              <a:rPr lang="en-US" dirty="0">
                <a:solidFill>
                  <a:srgbClr val="262626"/>
                </a:solidFill>
                <a:latin typeface="Courier" charset="0"/>
              </a:rPr>
              <a:t>;</a:t>
            </a:r>
          </a:p>
          <a:p>
            <a:endParaRPr lang="en-US" dirty="0">
              <a:solidFill>
                <a:srgbClr val="262626"/>
              </a:solidFill>
              <a:latin typeface="Courie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ourier" charset="0"/>
              </a:rPr>
              <a:t>    </a:t>
            </a:r>
            <a:r>
              <a:rPr lang="en-US" b="1" dirty="0">
                <a:solidFill>
                  <a:srgbClr val="6A0043"/>
                </a:solidFill>
                <a:latin typeface="Courier-Bold" charset="0"/>
              </a:rPr>
              <a:t>void</a:t>
            </a:r>
            <a:r>
              <a:rPr lang="en-US" dirty="0">
                <a:solidFill>
                  <a:srgbClr val="262626"/>
                </a:solidFill>
                <a:latin typeface="Courier" charset="0"/>
              </a:rPr>
              <a:t> rollback(</a:t>
            </a:r>
            <a:r>
              <a:rPr lang="en-US" dirty="0" err="1">
                <a:solidFill>
                  <a:srgbClr val="262626"/>
                </a:solidFill>
                <a:latin typeface="Courier" charset="0"/>
              </a:rPr>
              <a:t>TransactionStatus</a:t>
            </a:r>
            <a:r>
              <a:rPr lang="en-US" dirty="0">
                <a:solidFill>
                  <a:srgbClr val="262626"/>
                </a:solidFill>
                <a:latin typeface="Courier" charset="0"/>
              </a:rPr>
              <a:t> status) </a:t>
            </a:r>
            <a:r>
              <a:rPr lang="en-US" b="1" dirty="0">
                <a:solidFill>
                  <a:srgbClr val="6A0043"/>
                </a:solidFill>
                <a:latin typeface="Courier-Bold" charset="0"/>
              </a:rPr>
              <a:t>throws</a:t>
            </a:r>
            <a:r>
              <a:rPr lang="en-US" dirty="0">
                <a:solidFill>
                  <a:srgbClr val="262626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ourier" charset="0"/>
              </a:rPr>
              <a:t>TransactionException</a:t>
            </a:r>
            <a:r>
              <a:rPr lang="en-US" dirty="0">
                <a:solidFill>
                  <a:srgbClr val="262626"/>
                </a:solidFill>
                <a:latin typeface="Courier" charset="0"/>
              </a:rPr>
              <a:t>;</a:t>
            </a:r>
          </a:p>
          <a:p>
            <a:r>
              <a:rPr lang="en-US" dirty="0">
                <a:solidFill>
                  <a:srgbClr val="262626"/>
                </a:solidFill>
                <a:latin typeface="Courier" charset="0"/>
              </a:rPr>
              <a:t>}</a:t>
            </a:r>
            <a:endParaRPr lang="en-US" dirty="0"/>
          </a:p>
        </p:txBody>
      </p:sp>
      <p:pic>
        <p:nvPicPr>
          <p:cNvPr id="5" name="Picture 5" descr="http://javacodebook.com/wp-content/uploads/2013/07/fig09-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605" y="1345751"/>
            <a:ext cx="3820439" cy="239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65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Propagation behavior</a:t>
            </a:r>
          </a:p>
          <a:p>
            <a:r>
              <a:rPr lang="en-US" dirty="0" smtClean="0"/>
              <a:t>Isolation level</a:t>
            </a:r>
          </a:p>
          <a:p>
            <a:r>
              <a:rPr lang="en-US" dirty="0" smtClean="0"/>
              <a:t>Read-only flag</a:t>
            </a:r>
          </a:p>
          <a:p>
            <a:r>
              <a:rPr lang="en-US" dirty="0" smtClean="0"/>
              <a:t>Transaction timeout</a:t>
            </a:r>
          </a:p>
          <a:p>
            <a:r>
              <a:rPr lang="en-US" dirty="0" smtClean="0"/>
              <a:t>Transaction name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92679" y="4496844"/>
            <a:ext cx="9699321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DefaultTransactionDefinition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DefaultTransactionDefinition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def.setIsolationLevel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TransactionDefinition.</a:t>
            </a:r>
            <a:r>
              <a:rPr lang="en-US" b="1" i="1" dirty="0" err="1">
                <a:solidFill>
                  <a:srgbClr val="660E7A"/>
                </a:solidFill>
                <a:latin typeface="Consolas" charset="0"/>
                <a:ea typeface="Consolas" charset="0"/>
                <a:cs typeface="Consolas" charset="0"/>
              </a:rPr>
              <a:t>ISOLATION_DEFAULT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def.setPropagationBehavior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TransactionDefinition.</a:t>
            </a:r>
            <a:r>
              <a:rPr lang="en-US" b="1" i="1" dirty="0" err="1">
                <a:solidFill>
                  <a:srgbClr val="660E7A"/>
                </a:solidFill>
                <a:latin typeface="Consolas" charset="0"/>
                <a:ea typeface="Consolas" charset="0"/>
                <a:cs typeface="Consolas" charset="0"/>
              </a:rPr>
              <a:t>PROPAGATION_REQUIRES_NEW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def.setReadOnly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def.setTimeout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TransactionStatus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status=</a:t>
            </a:r>
            <a:r>
              <a:rPr lang="en-US" b="1" dirty="0" err="1">
                <a:solidFill>
                  <a:srgbClr val="660E7A"/>
                </a:solidFill>
                <a:latin typeface="Consolas" charset="0"/>
                <a:ea typeface="Consolas" charset="0"/>
                <a:cs typeface="Consolas" charset="0"/>
              </a:rPr>
              <a:t>txManager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.getTransaction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007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521"/>
          </a:xfrm>
        </p:spPr>
        <p:txBody>
          <a:bodyPr/>
          <a:lstStyle/>
          <a:p>
            <a:r>
              <a:rPr lang="en-US" dirty="0" smtClean="0"/>
              <a:t>Transaction </a:t>
            </a:r>
            <a:r>
              <a:rPr lang="en-US" dirty="0" smtClean="0"/>
              <a:t>propagation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88" y="1390299"/>
            <a:ext cx="4761021" cy="2135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909" y="3526157"/>
            <a:ext cx="6699250" cy="31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2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071CD3-6CDD-6442-9672-5FABE0EC3E1C}" type="slidenum">
              <a:rPr lang="ru-RU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ru-RU" altLang="en-US" sz="1000"/>
          </a:p>
        </p:txBody>
      </p:sp>
      <p:sp>
        <p:nvSpPr>
          <p:cNvPr id="38915" name="Rectangle 988"/>
          <p:cNvSpPr>
            <a:spLocks noGrp="1" noChangeArrowheads="1"/>
          </p:cNvSpPr>
          <p:nvPr>
            <p:ph type="title"/>
          </p:nvPr>
        </p:nvSpPr>
        <p:spPr>
          <a:xfrm>
            <a:off x="302712" y="276341"/>
            <a:ext cx="7543800" cy="1074737"/>
          </a:xfrm>
        </p:spPr>
        <p:txBody>
          <a:bodyPr/>
          <a:lstStyle/>
          <a:p>
            <a:pPr eaLnBrk="1" hangingPunct="1"/>
            <a:r>
              <a:rPr lang="en-US" altLang="en-US" sz="2700" dirty="0" smtClean="0"/>
              <a:t>Transaction Propagation</a:t>
            </a:r>
            <a:endParaRPr lang="ru-RU" altLang="en-US" sz="2700" dirty="0"/>
          </a:p>
        </p:txBody>
      </p:sp>
      <p:graphicFrame>
        <p:nvGraphicFramePr>
          <p:cNvPr id="488426" name="Group 100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065973"/>
              </p:ext>
            </p:extLst>
          </p:nvPr>
        </p:nvGraphicFramePr>
        <p:xfrm>
          <a:off x="5901848" y="1157844"/>
          <a:ext cx="5699125" cy="5334396"/>
        </p:xfrm>
        <a:graphic>
          <a:graphicData uri="http://schemas.openxmlformats.org/drawingml/2006/table">
            <a:tbl>
              <a:tblPr/>
              <a:tblGrid>
                <a:gridCol w="2000250"/>
                <a:gridCol w="1754188"/>
                <a:gridCol w="1944687"/>
              </a:tblGrid>
              <a:tr h="7318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Атрибут</a:t>
                      </a:r>
                      <a:endParaRPr kumimoji="0" lang="ru-R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Тран</a:t>
                      </a:r>
                      <a:r>
                        <a:rPr kumimoji="0" lang="uk-UA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з</a:t>
                      </a:r>
                      <a:r>
                        <a:rPr kumimoji="0" lang="ru-RU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акція</a:t>
                      </a:r>
                      <a:r>
                        <a:rPr kumimoji="0" lang="uk-UA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клієнта</a:t>
                      </a:r>
                      <a:endParaRPr kumimoji="0" lang="uk-UA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Трансакція, асоційована з бізнес-методом</a:t>
                      </a:r>
                      <a:endParaRPr kumimoji="0" lang="uk-UA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REQUIRED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Courier New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Відсутня</a:t>
                      </a:r>
                      <a:endParaRPr kumimoji="0" lang="uk-UA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T2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T1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REQUIRES_NEW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Courier New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Відсутня</a:t>
                      </a:r>
                      <a:endParaRPr kumimoji="0" lang="uk-UA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T2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T2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NOT_SUPPORTED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Courier New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Відсутня</a:t>
                      </a:r>
                      <a:endParaRPr kumimoji="0" lang="uk-UA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Відсутня</a:t>
                      </a:r>
                      <a:endParaRPr kumimoji="0" lang="uk-UA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Відсутня</a:t>
                      </a:r>
                      <a:endParaRPr kumimoji="0" lang="uk-UA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SUPPORTS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Courier New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Відсутня</a:t>
                      </a:r>
                      <a:endParaRPr kumimoji="0" lang="uk-UA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Відсутня</a:t>
                      </a:r>
                      <a:endParaRPr kumimoji="0" lang="uk-UA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T1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MANDATORY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Courier New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Відсутня</a:t>
                      </a:r>
                      <a:endParaRPr kumimoji="0" lang="uk-UA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Помилка</a:t>
                      </a:r>
                      <a:endParaRPr kumimoji="0" lang="ru-RU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T1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NEVER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Courier New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Відсутня</a:t>
                      </a:r>
                      <a:endParaRPr kumimoji="0" lang="uk-UA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Відсутня</a:t>
                      </a:r>
                      <a:endParaRPr kumimoji="0" lang="uk-UA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Помилка</a:t>
                      </a:r>
                      <a:endParaRPr kumimoji="0" lang="ru-RU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NESTED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(if supported by underlying </a:t>
                      </a:r>
                      <a:r>
                        <a:rPr kumimoji="0" lang="en-US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tx</a:t>
                      </a:r>
                      <a:r>
                        <a:rPr kumimoji="0" lang="en-US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charset="0"/>
                          <a:ea typeface="Times New Roman" charset="0"/>
                          <a:cs typeface="Courier New" charset="0"/>
                        </a:rPr>
                        <a:t> manager</a:t>
                      </a:r>
                      <a:endParaRPr kumimoji="0" lang="en-US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Courier New" charset="0"/>
                        <a:ea typeface="Times New Roman" charset="0"/>
                        <a:cs typeface="Courier New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T1</a:t>
                      </a:r>
                      <a:endParaRPr kumimoji="0" lang="en-US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T2</a:t>
                      </a:r>
                      <a:endParaRPr kumimoji="0" lang="ru-RU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82" name="Rectangle 993"/>
          <p:cNvSpPr>
            <a:spLocks noChangeArrowheads="1"/>
          </p:cNvSpPr>
          <p:nvPr/>
        </p:nvSpPr>
        <p:spPr bwMode="auto">
          <a:xfrm>
            <a:off x="677080" y="1440419"/>
            <a:ext cx="814705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uk-UA" altLang="en-US" sz="1800" dirty="0"/>
              <a:t>Позначимо: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sz="1600" dirty="0"/>
              <a:t>T1 – </a:t>
            </a:r>
            <a:r>
              <a:rPr lang="uk-UA" altLang="en-US" sz="1600" dirty="0"/>
              <a:t>транзакція, розпочата клієнтом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sz="1600" dirty="0"/>
              <a:t>T2 – </a:t>
            </a:r>
            <a:r>
              <a:rPr lang="uk-UA" altLang="en-US" sz="1600" dirty="0"/>
              <a:t>транзакція, ініційована контейнером</a:t>
            </a:r>
            <a:endParaRPr lang="ru-RU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754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Isolation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94" y="2103155"/>
            <a:ext cx="87884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8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Programmatic Transaction Demarcation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Example, Programmatic Transaction Demarcation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JDBCTemplate</a:t>
            </a:r>
            <a:r>
              <a:rPr lang="en-US" dirty="0" smtClean="0"/>
              <a:t> + programmatic transaction demarcation</a:t>
            </a:r>
          </a:p>
          <a:p>
            <a:endParaRPr lang="en-US" dirty="0"/>
          </a:p>
          <a:p>
            <a:r>
              <a:rPr lang="en-US" dirty="0"/>
              <a:t>The Spring Framework provides two means of programmatic transaction management:</a:t>
            </a:r>
          </a:p>
          <a:p>
            <a:pPr lvl="1"/>
            <a:r>
              <a:rPr lang="en-US" dirty="0"/>
              <a:t>Using the </a:t>
            </a:r>
            <a:r>
              <a:rPr lang="en-US" dirty="0" err="1" smtClean="0"/>
              <a:t>TransactionTemplate</a:t>
            </a:r>
            <a:endParaRPr lang="en-US" dirty="0"/>
          </a:p>
          <a:p>
            <a:pPr lvl="1"/>
            <a:r>
              <a:rPr lang="en-US" dirty="0"/>
              <a:t>Using a </a:t>
            </a:r>
            <a:r>
              <a:rPr lang="en-US" dirty="0" err="1"/>
              <a:t>PlatformTransactionManager</a:t>
            </a:r>
            <a:r>
              <a:rPr lang="en-US" dirty="0"/>
              <a:t> implementation </a:t>
            </a:r>
            <a:r>
              <a:rPr lang="en-US" dirty="0" smtClean="0"/>
              <a:t>directly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4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Into to transaction management</a:t>
            </a:r>
          </a:p>
          <a:p>
            <a:pPr lvl="1"/>
            <a:r>
              <a:rPr lang="en-US" dirty="0" smtClean="0"/>
              <a:t>Functions </a:t>
            </a:r>
            <a:r>
              <a:rPr lang="en-US" dirty="0"/>
              <a:t>of Transaction Managers</a:t>
            </a:r>
          </a:p>
          <a:p>
            <a:pPr lvl="1"/>
            <a:r>
              <a:rPr lang="en-US" dirty="0" smtClean="0"/>
              <a:t>Local/Global Transaction Managers</a:t>
            </a:r>
          </a:p>
          <a:p>
            <a:r>
              <a:rPr lang="en-US" dirty="0" err="1" smtClean="0"/>
              <a:t>TransactionManagers</a:t>
            </a:r>
            <a:r>
              <a:rPr lang="en-US" dirty="0" smtClean="0"/>
              <a:t> supported by Spring Framework</a:t>
            </a:r>
          </a:p>
          <a:p>
            <a:r>
              <a:rPr lang="en-US" dirty="0"/>
              <a:t>Transaction definition</a:t>
            </a:r>
          </a:p>
          <a:p>
            <a:r>
              <a:rPr lang="en-US" dirty="0" smtClean="0"/>
              <a:t>Programmatic transaction management</a:t>
            </a:r>
          </a:p>
          <a:p>
            <a:r>
              <a:rPr lang="en-US" dirty="0" smtClean="0"/>
              <a:t>Declarative </a:t>
            </a:r>
            <a:r>
              <a:rPr lang="en-US"/>
              <a:t>transaction </a:t>
            </a:r>
            <a:r>
              <a:rPr lang="en-US" smtClean="0"/>
              <a:t>management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213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demarcation via Platform Transaction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example </a:t>
            </a:r>
            <a:r>
              <a:rPr lang="en-US" dirty="0" err="1" smtClean="0"/>
              <a:t>JdbcTemplate</a:t>
            </a:r>
            <a:r>
              <a:rPr lang="en-US" dirty="0" smtClean="0"/>
              <a:t> + </a:t>
            </a:r>
            <a:r>
              <a:rPr lang="en-US" dirty="0" err="1" smtClean="0"/>
              <a:t>PlatformTransactionManager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Direct access to 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TransactionTemplate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JdbcTemplate</a:t>
            </a:r>
            <a:r>
              <a:rPr lang="en-US" dirty="0" smtClean="0"/>
              <a:t> + </a:t>
            </a:r>
            <a:r>
              <a:rPr lang="en-US" dirty="0" err="1" smtClean="0"/>
              <a:t>TransactionTemplate</a:t>
            </a:r>
            <a:endParaRPr lang="en-US" dirty="0" smtClean="0"/>
          </a:p>
          <a:p>
            <a:r>
              <a:rPr lang="en-US" dirty="0" smtClean="0"/>
              <a:t>Please pay attention how transaction is rolled back in this case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8411" y="3434199"/>
            <a:ext cx="11053175" cy="313932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transactionTemplate.execute</a:t>
            </a:r>
            <a:r>
              <a:rPr lang="en-US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>
                <a:solidFill>
                  <a:srgbClr val="6A0043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TransactionCallbackWithoutResult</a:t>
            </a:r>
            <a:r>
              <a:rPr lang="en-US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endParaRPr lang="en-US" dirty="0">
              <a:solidFill>
                <a:srgbClr val="26262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solidFill>
                  <a:srgbClr val="6A0043"/>
                </a:solidFill>
                <a:latin typeface="Consolas" charset="0"/>
                <a:ea typeface="Consolas" charset="0"/>
                <a:cs typeface="Consolas" charset="0"/>
              </a:rPr>
              <a:t>protected</a:t>
            </a:r>
            <a:r>
              <a:rPr lang="en-US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solidFill>
                  <a:srgbClr val="6A0043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doInTransactionWithoutResult</a:t>
            </a:r>
            <a:r>
              <a:rPr lang="en-US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TransactionStatus</a:t>
            </a:r>
            <a:r>
              <a:rPr lang="en-US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status) {</a:t>
            </a:r>
          </a:p>
          <a:p>
            <a:r>
              <a:rPr lang="en-US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>
                <a:solidFill>
                  <a:srgbClr val="6A0043"/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        updateOperation1();</a:t>
            </a:r>
          </a:p>
          <a:p>
            <a:r>
              <a:rPr lang="en-US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        updateOperation2();</a:t>
            </a:r>
          </a:p>
          <a:p>
            <a:r>
              <a:rPr lang="en-US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    } </a:t>
            </a:r>
            <a:r>
              <a:rPr lang="en-US" b="1" dirty="0">
                <a:solidFill>
                  <a:srgbClr val="6A0043"/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dirty="0" err="1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SomeBusinessExeption</a:t>
            </a:r>
            <a:r>
              <a:rPr lang="en-US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ex) {</a:t>
            </a:r>
          </a:p>
          <a:p>
            <a:r>
              <a:rPr lang="en-US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b="1" dirty="0" err="1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status.setRollbackOnly</a:t>
            </a:r>
            <a:r>
              <a:rPr lang="en-US" b="1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dirty="0">
              <a:solidFill>
                <a:srgbClr val="26262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    }</a:t>
            </a:r>
          </a:p>
          <a:p>
            <a:r>
              <a:rPr lang="de-DE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7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Transaction Demarcation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@Transactional </a:t>
            </a:r>
            <a:r>
              <a:rPr lang="en-US" dirty="0" smtClean="0"/>
              <a:t>over class (method)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EnableTransactionManagement</a:t>
            </a:r>
            <a:r>
              <a:rPr lang="en-US" dirty="0" smtClean="0"/>
              <a:t> in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5232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@Transactional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015739" y="2178050"/>
            <a:ext cx="8064500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>
              <a:buFont typeface="Wingdings" charset="2"/>
              <a:buNone/>
            </a:pPr>
            <a:r>
              <a:rPr lang="en-US" altLang="en-US" sz="1600" b="1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en-US" sz="1400" dirty="0" smtClean="0"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altLang="en-US" sz="1400" dirty="0" err="1" smtClean="0">
                <a:latin typeface="Consolas" charset="0"/>
                <a:ea typeface="Consolas" charset="0"/>
                <a:cs typeface="Consolas" charset="0"/>
              </a:rPr>
              <a:t>PetStoreImpl</a:t>
            </a:r>
            <a:r>
              <a:rPr lang="en-US" altLang="en-US" sz="1400" dirty="0" smtClean="0">
                <a:latin typeface="Consolas" charset="0"/>
                <a:ea typeface="Consolas" charset="0"/>
                <a:cs typeface="Consolas" charset="0"/>
              </a:rPr>
              <a:t> implements </a:t>
            </a:r>
            <a:r>
              <a:rPr lang="en-US" altLang="en-US" sz="1400" dirty="0" err="1" smtClean="0">
                <a:latin typeface="Consolas" charset="0"/>
                <a:ea typeface="Consolas" charset="0"/>
                <a:cs typeface="Consolas" charset="0"/>
              </a:rPr>
              <a:t>PetStoreFacade</a:t>
            </a:r>
            <a:r>
              <a:rPr lang="en-US" altLang="en-US" sz="1400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altLang="en-US" sz="1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sz="1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de-AT" altLang="en-US" sz="1400" dirty="0" err="1" smtClean="0">
                <a:latin typeface="Consolas" charset="0"/>
                <a:ea typeface="Consolas" charset="0"/>
                <a:cs typeface="Consolas" charset="0"/>
              </a:rPr>
              <a:t>OrderDao</a:t>
            </a:r>
            <a: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AT" altLang="en-US" sz="1400" dirty="0" err="1" smtClean="0">
                <a:latin typeface="Consolas" charset="0"/>
                <a:ea typeface="Consolas" charset="0"/>
                <a:cs typeface="Consolas" charset="0"/>
              </a:rPr>
              <a:t>orderDao</a:t>
            </a:r>
            <a: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  <a:t>  private </a:t>
            </a:r>
            <a:r>
              <a:rPr lang="de-AT" altLang="en-US" sz="1400" dirty="0" err="1" smtClean="0">
                <a:latin typeface="Consolas" charset="0"/>
                <a:ea typeface="Consolas" charset="0"/>
                <a:cs typeface="Consolas" charset="0"/>
              </a:rPr>
              <a:t>ItemDao</a:t>
            </a:r>
            <a: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AT" altLang="en-US" sz="1400" dirty="0" err="1" smtClean="0">
                <a:latin typeface="Consolas" charset="0"/>
                <a:ea typeface="Consolas" charset="0"/>
                <a:cs typeface="Consolas" charset="0"/>
              </a:rPr>
              <a:t>itemDao</a:t>
            </a:r>
            <a: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  <a:t>  ...</a:t>
            </a:r>
            <a:b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AT" altLang="en-US" sz="1400" dirty="0" err="1" smtClean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AT" altLang="en-US" sz="1400" dirty="0" err="1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AT" altLang="en-US" sz="1400" dirty="0" err="1" smtClean="0">
                <a:latin typeface="Consolas" charset="0"/>
                <a:ea typeface="Consolas" charset="0"/>
                <a:cs typeface="Consolas" charset="0"/>
              </a:rPr>
              <a:t>setOrderDao</a:t>
            </a:r>
            <a: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AT" altLang="en-US" sz="1400" dirty="0" err="1" smtClean="0">
                <a:latin typeface="Consolas" charset="0"/>
                <a:ea typeface="Consolas" charset="0"/>
                <a:cs typeface="Consolas" charset="0"/>
              </a:rPr>
              <a:t>OrderDao</a:t>
            </a:r>
            <a: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AT" altLang="en-US" sz="1400" dirty="0" err="1" smtClean="0">
                <a:latin typeface="Consolas" charset="0"/>
                <a:ea typeface="Consolas" charset="0"/>
                <a:cs typeface="Consolas" charset="0"/>
              </a:rPr>
              <a:t>orderDao</a:t>
            </a:r>
            <a: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AT" altLang="en-US" sz="1400" dirty="0" err="1" smtClean="0">
                <a:latin typeface="Consolas" charset="0"/>
                <a:ea typeface="Consolas" charset="0"/>
                <a:cs typeface="Consolas" charset="0"/>
              </a:rPr>
              <a:t>this.orderDao</a:t>
            </a:r>
            <a: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de-AT" altLang="en-US" sz="1400" dirty="0" err="1" smtClean="0">
                <a:latin typeface="Consolas" charset="0"/>
                <a:ea typeface="Consolas" charset="0"/>
                <a:cs typeface="Consolas" charset="0"/>
              </a:rPr>
              <a:t>orderDao</a:t>
            </a:r>
            <a: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AT" altLang="en-US" sz="1400" dirty="0" err="1" smtClean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AT" altLang="en-US" sz="1400" dirty="0" err="1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AT" altLang="en-US" sz="1400" dirty="0" err="1" smtClean="0">
                <a:latin typeface="Consolas" charset="0"/>
                <a:ea typeface="Consolas" charset="0"/>
                <a:cs typeface="Consolas" charset="0"/>
              </a:rPr>
              <a:t>setItemDao</a:t>
            </a:r>
            <a: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AT" altLang="en-US" sz="1400" dirty="0" err="1" smtClean="0">
                <a:latin typeface="Consolas" charset="0"/>
                <a:ea typeface="Consolas" charset="0"/>
                <a:cs typeface="Consolas" charset="0"/>
              </a:rPr>
              <a:t>ItemDao</a:t>
            </a:r>
            <a: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AT" altLang="en-US" sz="1400" dirty="0" err="1" smtClean="0">
                <a:latin typeface="Consolas" charset="0"/>
                <a:ea typeface="Consolas" charset="0"/>
                <a:cs typeface="Consolas" charset="0"/>
              </a:rPr>
              <a:t>itemDao</a:t>
            </a:r>
            <a: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AT" altLang="en-US" sz="1400" dirty="0" err="1" smtClean="0">
                <a:latin typeface="Consolas" charset="0"/>
                <a:ea typeface="Consolas" charset="0"/>
                <a:cs typeface="Consolas" charset="0"/>
              </a:rPr>
              <a:t>this.itemDao</a:t>
            </a:r>
            <a: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de-AT" altLang="en-US" sz="1400" dirty="0" err="1" smtClean="0">
                <a:latin typeface="Consolas" charset="0"/>
                <a:ea typeface="Consolas" charset="0"/>
                <a:cs typeface="Consolas" charset="0"/>
              </a:rPr>
              <a:t>itemDao</a:t>
            </a:r>
            <a: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  <a:t>  ...</a:t>
            </a:r>
            <a:b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AT" altLang="en-US" sz="1400" b="1" dirty="0" smtClean="0">
                <a:latin typeface="Consolas" charset="0"/>
                <a:ea typeface="Consolas" charset="0"/>
                <a:cs typeface="Consolas" charset="0"/>
              </a:rPr>
              <a:t>  @</a:t>
            </a:r>
            <a:r>
              <a:rPr lang="de-AT" altLang="en-US" sz="1400" b="1" dirty="0" err="1" smtClean="0">
                <a:latin typeface="Consolas" charset="0"/>
                <a:ea typeface="Consolas" charset="0"/>
                <a:cs typeface="Consolas" charset="0"/>
              </a:rPr>
              <a:t>Transactional</a:t>
            </a:r>
            <a: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AT" altLang="en-US" sz="1400" dirty="0" err="1" smtClean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AT" altLang="en-US" sz="1400" dirty="0" err="1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AT" altLang="en-US" sz="1400" dirty="0" err="1" smtClean="0">
                <a:latin typeface="Consolas" charset="0"/>
                <a:ea typeface="Consolas" charset="0"/>
                <a:cs typeface="Consolas" charset="0"/>
              </a:rPr>
              <a:t>insertOrder</a:t>
            </a:r>
            <a: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  <a:t>(Order </a:t>
            </a:r>
            <a:r>
              <a:rPr lang="de-AT" altLang="en-US" sz="1400" dirty="0" err="1" smtClean="0">
                <a:latin typeface="Consolas" charset="0"/>
                <a:ea typeface="Consolas" charset="0"/>
                <a:cs typeface="Consolas" charset="0"/>
              </a:rPr>
              <a:t>order</a:t>
            </a:r>
            <a: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AT" altLang="en-US" sz="1400" dirty="0" err="1" smtClean="0">
                <a:latin typeface="Consolas" charset="0"/>
                <a:ea typeface="Consolas" charset="0"/>
                <a:cs typeface="Consolas" charset="0"/>
              </a:rPr>
              <a:t>this.orderDao.insertOrder</a:t>
            </a:r>
            <a: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AT" altLang="en-US" sz="1400" dirty="0" err="1" smtClean="0">
                <a:latin typeface="Consolas" charset="0"/>
                <a:ea typeface="Consolas" charset="0"/>
                <a:cs typeface="Consolas" charset="0"/>
              </a:rPr>
              <a:t>order</a:t>
            </a:r>
            <a: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AT" altLang="en-US" sz="1400" dirty="0" err="1" smtClean="0">
                <a:latin typeface="Consolas" charset="0"/>
                <a:ea typeface="Consolas" charset="0"/>
                <a:cs typeface="Consolas" charset="0"/>
              </a:rPr>
              <a:t>this.itemDao.updateQuantity</a:t>
            </a:r>
            <a: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AT" altLang="en-US" sz="1400" dirty="0" err="1" smtClean="0">
                <a:latin typeface="Consolas" charset="0"/>
                <a:ea typeface="Consolas" charset="0"/>
                <a:cs typeface="Consolas" charset="0"/>
              </a:rPr>
              <a:t>order</a:t>
            </a:r>
            <a: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de-AT" altLang="en-US" sz="1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90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@Transactional works via AOP Proxy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919" y="1825625"/>
            <a:ext cx="72121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3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rollback declarative transaction?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via properties of @Transactional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900462"/>
              </p:ext>
            </p:extLst>
          </p:nvPr>
        </p:nvGraphicFramePr>
        <p:xfrm>
          <a:off x="1569232" y="4053523"/>
          <a:ext cx="885311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934"/>
                <a:gridCol w="62511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rollbackFor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 of Class objects, must be derived from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Throwable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rollbackForClassname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 of String class names. Classes must be derived from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Throwable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noRollbackFor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 of Class objects, must be derived from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Throwable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noRollbackForClassname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 of String class names, must be derived from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Throwable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34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90389" y="2610188"/>
            <a:ext cx="8530225" cy="258532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@Transactional(</a:t>
            </a:r>
            <a:r>
              <a:rPr lang="en-US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readOnly</a:t>
            </a:r>
            <a:r>
              <a:rPr lang="en-US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=true)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interface </a:t>
            </a:r>
            <a:r>
              <a:rPr lang="en-US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TestService</a:t>
            </a:r>
            <a:r>
              <a:rPr lang="en-US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endParaRPr lang="en-US" dirty="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 @Transactional(</a:t>
            </a:r>
            <a:r>
              <a:rPr lang="en-US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readOnly</a:t>
            </a:r>
            <a:r>
              <a:rPr lang="en-US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=false,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              </a:t>
            </a:r>
            <a:r>
              <a:rPr lang="en-US" b="1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rollbackFor</a:t>
            </a:r>
            <a:r>
              <a:rPr lang="en-US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DuplicateOrderIdException.class</a:t>
            </a:r>
            <a:r>
              <a:rPr lang="en-US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 void </a:t>
            </a:r>
            <a:r>
              <a:rPr lang="en-US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createOrder</a:t>
            </a:r>
            <a:r>
              <a:rPr lang="en-US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(Order order) throws </a:t>
            </a:r>
            <a:r>
              <a:rPr lang="en-US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DuplicateOrderIdException</a:t>
            </a:r>
            <a:r>
              <a:rPr lang="en-US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;</a:t>
            </a:r>
          </a:p>
          <a:p>
            <a:endParaRPr lang="en-US" dirty="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 List </a:t>
            </a:r>
            <a:r>
              <a:rPr lang="en-US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queryByCriteria</a:t>
            </a:r>
            <a:r>
              <a:rPr lang="en-US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(Order criteria);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55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Transaction Management with the Spring </a:t>
            </a:r>
            <a:r>
              <a:rPr lang="en-US" altLang="en-US" dirty="0" smtClean="0"/>
              <a:t>Framework, </a:t>
            </a:r>
            <a:r>
              <a:rPr lang="en-US" altLang="en-US" dirty="0"/>
              <a:t>Jürgen </a:t>
            </a:r>
            <a:r>
              <a:rPr lang="en-US" altLang="en-US" dirty="0" err="1" smtClean="0"/>
              <a:t>Höller</a:t>
            </a:r>
            <a:r>
              <a:rPr lang="en-US" altLang="en-US" dirty="0" smtClean="0"/>
              <a:t>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://slideplayer.com/slide/4793614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Transaction Management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docs.spring.io/spring-framework/docs/4.2.x/spring-framework-reference/html/transaction.html#transaction-strategies</a:t>
            </a:r>
            <a:endParaRPr lang="uk-UA" dirty="0" smtClean="0"/>
          </a:p>
          <a:p>
            <a:r>
              <a:rPr lang="en-US" dirty="0" smtClean="0"/>
              <a:t>What </a:t>
            </a:r>
            <a:r>
              <a:rPr lang="en-US" dirty="0"/>
              <a:t>is a Transaction Manager</a:t>
            </a:r>
            <a:r>
              <a:rPr lang="en-US" dirty="0" smtClean="0"/>
              <a:t>?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access.redhat.com/documentation/en-US/Fuse_ESB_Enterprise/7.1/html/EIP_Transaction_Guide/files/TxnManagers-WhatIs.html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03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Домашечка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Добавить поддержку транзакций в </a:t>
            </a:r>
            <a:r>
              <a:rPr lang="ru-RU" smtClean="0"/>
              <a:t>свое приложение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JdbcTemplate</a:t>
            </a:r>
            <a:r>
              <a:rPr lang="en-US" dirty="0"/>
              <a:t> </a:t>
            </a:r>
            <a:r>
              <a:rPr lang="en-US" dirty="0" smtClean="0"/>
              <a:t>(see last lesson) is </a:t>
            </a:r>
            <a:r>
              <a:rPr lang="en-US" dirty="0"/>
              <a:t>not a substitute for transaction </a:t>
            </a:r>
            <a:r>
              <a:rPr lang="en-US" dirty="0" smtClean="0"/>
              <a:t>management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Consider</a:t>
            </a:r>
            <a:r>
              <a:rPr lang="en-US" dirty="0"/>
              <a:t>: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userService.updateUser</a:t>
            </a:r>
            <a:r>
              <a:rPr lang="en-US" dirty="0"/>
              <a:t> will operate in a </a:t>
            </a:r>
            <a:r>
              <a:rPr lang="en-US" i="1" dirty="0"/>
              <a:t>database</a:t>
            </a:r>
            <a:r>
              <a:rPr lang="en-US" dirty="0"/>
              <a:t> </a:t>
            </a:r>
            <a:r>
              <a:rPr lang="en-US" dirty="0" smtClean="0"/>
              <a:t>transaction and if </a:t>
            </a:r>
            <a:r>
              <a:rPr lang="en-US" dirty="0" err="1" smtClean="0"/>
              <a:t>accountService.updateUserAccount</a:t>
            </a:r>
            <a:r>
              <a:rPr lang="en-US" dirty="0" smtClean="0"/>
              <a:t>(user) fails then </a:t>
            </a:r>
            <a:r>
              <a:rPr lang="en-US" dirty="0" err="1" smtClean="0"/>
              <a:t>userService.updateUser</a:t>
            </a:r>
            <a:r>
              <a:rPr lang="en-US" dirty="0" smtClean="0"/>
              <a:t> will not rollback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60735" y="2968048"/>
            <a:ext cx="5269282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userService.updateUser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(user);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accountService.updateUserAccount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(user);</a:t>
            </a:r>
          </a:p>
        </p:txBody>
      </p:sp>
    </p:spTree>
    <p:extLst>
      <p:ext uri="{BB962C8B-B14F-4D97-AF65-F5344CB8AC3E}">
        <p14:creationId xmlns:p14="http://schemas.microsoft.com/office/powerpoint/2010/main" val="6025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Manager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transaction manager</a:t>
            </a:r>
            <a:r>
              <a:rPr lang="en-US" dirty="0"/>
              <a:t> is the part of an application that is responsible for coordinating transactions across one or more resources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responsibilities of the transaction manager are as follows:</a:t>
            </a:r>
          </a:p>
          <a:p>
            <a:pPr lvl="1"/>
            <a:r>
              <a:rPr lang="en-US" i="1" dirty="0"/>
              <a:t>Demarcation</a:t>
            </a:r>
            <a:r>
              <a:rPr lang="en-US" dirty="0"/>
              <a:t>—starting and ending transactions using </a:t>
            </a:r>
            <a:r>
              <a:rPr lang="en-US" i="1" dirty="0"/>
              <a:t>begin</a:t>
            </a:r>
            <a:r>
              <a:rPr lang="en-US" dirty="0"/>
              <a:t>, </a:t>
            </a:r>
            <a:r>
              <a:rPr lang="en-US" i="1" dirty="0"/>
              <a:t>commit</a:t>
            </a:r>
            <a:r>
              <a:rPr lang="en-US" dirty="0"/>
              <a:t>, and </a:t>
            </a:r>
            <a:r>
              <a:rPr lang="en-US" i="1" dirty="0"/>
              <a:t>rollback</a:t>
            </a:r>
            <a:r>
              <a:rPr lang="en-US" dirty="0"/>
              <a:t> methods.</a:t>
            </a:r>
          </a:p>
          <a:p>
            <a:pPr lvl="1"/>
            <a:r>
              <a:rPr lang="en-US" i="1" dirty="0"/>
              <a:t>Managing the transaction context</a:t>
            </a:r>
            <a:r>
              <a:rPr lang="en-US" dirty="0"/>
              <a:t>—a transaction context contains the information that a transaction manager needs to keep track of a transaction. The transaction manager is responsible for creating transaction contexts and attaching them to the current thread.</a:t>
            </a:r>
          </a:p>
          <a:p>
            <a:pPr lvl="1"/>
            <a:r>
              <a:rPr lang="en-US" i="1" dirty="0"/>
              <a:t>Coordinating the transaction across multiple resources</a:t>
            </a:r>
            <a:r>
              <a:rPr lang="en-US" dirty="0"/>
              <a:t>—enterprise-level transaction managers typically have the capability to coordinate a transaction across multiple resources. This feature requires the 2-phase commit protocol and resources must be registered and managed using the XA protocol (see </a:t>
            </a:r>
            <a:r>
              <a:rPr lang="en-US" dirty="0">
                <a:hlinkClick r:id="rId2"/>
              </a:rPr>
              <a:t>X/Open XA standard</a:t>
            </a:r>
            <a:r>
              <a:rPr lang="en-US" dirty="0" smtClean="0">
                <a:hlinkClick r:id="rId2"/>
              </a:rPr>
              <a:t>).</a:t>
            </a:r>
            <a:endParaRPr lang="en-US" dirty="0">
              <a:hlinkClick r:id="rId2"/>
            </a:endParaRPr>
          </a:p>
          <a:p>
            <a:pPr lvl="1"/>
            <a:r>
              <a:rPr lang="en-US" i="1" dirty="0"/>
              <a:t>Recovery from failure</a:t>
            </a:r>
            <a:r>
              <a:rPr lang="en-US" dirty="0"/>
              <a:t>—transaction managers are responsible for ensuring that resources are not left in an inconsistent state, if there is a system failure and the application crashes. In some cases, manual intervention might be required to restore the system to a consistent state.</a:t>
            </a:r>
          </a:p>
        </p:txBody>
      </p:sp>
    </p:spTree>
    <p:extLst>
      <p:ext uri="{BB962C8B-B14F-4D97-AF65-F5344CB8AC3E}">
        <p14:creationId xmlns:p14="http://schemas.microsoft.com/office/powerpoint/2010/main" val="80055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Transaction Managers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Local</a:t>
            </a:r>
            <a:r>
              <a:rPr lang="en-US" dirty="0" smtClean="0"/>
              <a:t>. </a:t>
            </a:r>
            <a:r>
              <a:rPr lang="en-US" dirty="0"/>
              <a:t>A </a:t>
            </a:r>
            <a:r>
              <a:rPr lang="en-US" i="1" dirty="0"/>
              <a:t>local transaction manager</a:t>
            </a:r>
            <a:r>
              <a:rPr lang="en-US" dirty="0"/>
              <a:t> is a transaction manager that can coordinate transactions over a </a:t>
            </a:r>
            <a:r>
              <a:rPr lang="en-US" i="1" dirty="0"/>
              <a:t>single</a:t>
            </a:r>
            <a:r>
              <a:rPr lang="en-US" dirty="0"/>
              <a:t> resource only. In this case, the implementation of the transaction manager is typically embedded in the resource itself and the Spring transaction manager is just a thin wrapper around this built-in transaction manager</a:t>
            </a:r>
            <a:endParaRPr lang="en-US" dirty="0" smtClean="0"/>
          </a:p>
          <a:p>
            <a:r>
              <a:rPr lang="en-US" b="1" dirty="0" smtClean="0"/>
              <a:t>Global</a:t>
            </a:r>
            <a:r>
              <a:rPr lang="en-US" dirty="0" smtClean="0"/>
              <a:t>, </a:t>
            </a:r>
            <a:r>
              <a:rPr lang="en-US" dirty="0"/>
              <a:t>coordinate transactions over </a:t>
            </a:r>
            <a:r>
              <a:rPr lang="en-US" i="1" dirty="0"/>
              <a:t>multiple</a:t>
            </a:r>
            <a:r>
              <a:rPr lang="en-US" dirty="0"/>
              <a:t> resources</a:t>
            </a:r>
            <a:endParaRPr lang="en-US" dirty="0" smtClean="0"/>
          </a:p>
          <a:p>
            <a:r>
              <a:rPr lang="en-US" b="1" dirty="0" smtClean="0"/>
              <a:t>Distributed</a:t>
            </a:r>
          </a:p>
        </p:txBody>
      </p:sp>
    </p:spTree>
    <p:extLst>
      <p:ext uri="{BB962C8B-B14F-4D97-AF65-F5344CB8AC3E}">
        <p14:creationId xmlns:p14="http://schemas.microsoft.com/office/powerpoint/2010/main" val="23918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Transaction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42" y="1825625"/>
            <a:ext cx="4685778" cy="4351338"/>
          </a:xfrm>
        </p:spPr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Based on “local” (resource) transactions which are tied to Connection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Local Transaction Manager is built over connection pool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This transaction manager will associate Connections with thread-bound transactions itself, according to the specified propagation behavior. It assumes that a separate, independent Connection can be obtained even during an ongoing transaction</a:t>
            </a:r>
            <a:endParaRPr lang="en-US" dirty="0" smtClean="0"/>
          </a:p>
          <a:p>
            <a:pPr marL="228600" lvl="1">
              <a:spcBef>
                <a:spcPts val="1000"/>
              </a:spcBef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620" y="1825625"/>
            <a:ext cx="7067461" cy="378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2FAFD7-220E-A749-BBB7-A25BFD7993ED}" type="slidenum">
              <a:rPr lang="ru-RU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ru-RU" altLang="en-US" sz="10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129" y="195265"/>
            <a:ext cx="9224375" cy="9302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500" dirty="0" smtClean="0"/>
              <a:t>Global Transaction </a:t>
            </a:r>
            <a:r>
              <a:rPr lang="en-US" altLang="en-US" sz="3500" dirty="0"/>
              <a:t>M</a:t>
            </a:r>
            <a:r>
              <a:rPr lang="en-US" altLang="en-US" sz="3500" dirty="0" smtClean="0"/>
              <a:t>anager</a:t>
            </a:r>
            <a:endParaRPr lang="ru-RU" altLang="en-US" sz="3500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3129" y="1286671"/>
            <a:ext cx="7931150" cy="3078163"/>
          </a:xfrm>
        </p:spPr>
        <p:txBody>
          <a:bodyPr/>
          <a:lstStyle/>
          <a:p>
            <a:pPr eaLnBrk="1" hangingPunct="1"/>
            <a:r>
              <a:rPr lang="uk-UA" altLang="en-US" sz="2000" dirty="0"/>
              <a:t>Учасники </a:t>
            </a:r>
            <a:r>
              <a:rPr lang="uk-UA" altLang="en-US" sz="2000" dirty="0" smtClean="0"/>
              <a:t>транзакції</a:t>
            </a:r>
            <a:endParaRPr lang="uk-UA" altLang="en-US" sz="2000" dirty="0"/>
          </a:p>
          <a:p>
            <a:pPr lvl="1" eaLnBrk="1" hangingPunct="1"/>
            <a:r>
              <a:rPr lang="uk-UA" altLang="en-US" sz="1800" dirty="0"/>
              <a:t>Прикладна програма</a:t>
            </a:r>
            <a:endParaRPr lang="ru-RU" altLang="en-US" sz="1800" dirty="0"/>
          </a:p>
          <a:p>
            <a:pPr lvl="1" eaLnBrk="1" hangingPunct="1"/>
            <a:r>
              <a:rPr lang="uk-UA" altLang="en-US" sz="1800" dirty="0"/>
              <a:t>Менеджер ресурсу</a:t>
            </a:r>
            <a:endParaRPr lang="ru-RU" altLang="en-US" sz="1800" dirty="0"/>
          </a:p>
          <a:p>
            <a:pPr lvl="1" eaLnBrk="1" hangingPunct="1"/>
            <a:r>
              <a:rPr lang="uk-UA" altLang="en-US" sz="1800" dirty="0"/>
              <a:t>Менеджер транзакцій</a:t>
            </a:r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38" y="3148014"/>
            <a:ext cx="48006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09" y="4221164"/>
            <a:ext cx="2952750" cy="181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288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2A1729-7D87-8E40-A551-7841EE33B0A3}" type="slidenum">
              <a:rPr lang="ru-RU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ru-RU" altLang="en-US" sz="10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122239"/>
            <a:ext cx="9102725" cy="9302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500" dirty="0" smtClean="0"/>
              <a:t>Distributed Transaction Manager</a:t>
            </a:r>
            <a:endParaRPr lang="ru-RU" altLang="en-US" sz="35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60850" y="1052514"/>
            <a:ext cx="7931150" cy="3078163"/>
          </a:xfrm>
        </p:spPr>
        <p:txBody>
          <a:bodyPr/>
          <a:lstStyle/>
          <a:p>
            <a:pPr eaLnBrk="1" hangingPunct="1"/>
            <a:r>
              <a:rPr lang="uk-UA" altLang="en-US" sz="1700" dirty="0"/>
              <a:t>Учасники розподіленої транзакції</a:t>
            </a:r>
          </a:p>
          <a:p>
            <a:pPr lvl="1" eaLnBrk="1" hangingPunct="1"/>
            <a:r>
              <a:rPr lang="uk-UA" altLang="en-US" sz="1400" dirty="0"/>
              <a:t>Прикладна програма</a:t>
            </a:r>
            <a:endParaRPr lang="ru-RU" altLang="en-US" sz="1400" dirty="0"/>
          </a:p>
          <a:p>
            <a:pPr lvl="1" eaLnBrk="1" hangingPunct="1"/>
            <a:r>
              <a:rPr lang="uk-UA" altLang="en-US" sz="1400" dirty="0"/>
              <a:t>Менеджер ресурсу </a:t>
            </a:r>
          </a:p>
          <a:p>
            <a:pPr lvl="1" eaLnBrk="1" hangingPunct="1"/>
            <a:r>
              <a:rPr lang="uk-UA" altLang="en-US" sz="1400" dirty="0"/>
              <a:t>Менеджер транзакцій</a:t>
            </a:r>
          </a:p>
          <a:p>
            <a:pPr lvl="1" eaLnBrk="1" hangingPunct="1"/>
            <a:r>
              <a:rPr lang="uk-UA" altLang="en-US" sz="1400" dirty="0"/>
              <a:t>Менеджер комунікації з іншими менеджерами транзакцій</a:t>
            </a:r>
          </a:p>
          <a:p>
            <a:pPr eaLnBrk="1" hangingPunct="1"/>
            <a:r>
              <a:rPr lang="uk-UA" altLang="en-US" sz="1700" dirty="0"/>
              <a:t>Для розподілених транзакцій, кожний сервер має локальний менеджер транзакцій, який взаємодіє з іншими менеджерами транзакцій за допомогою менеджера комунікацій</a:t>
            </a:r>
            <a:endParaRPr lang="ru-RU" altLang="en-US" sz="1700" dirty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3644900"/>
            <a:ext cx="886777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903128"/>
            <a:ext cx="3117850" cy="3227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0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FC2F4C-183B-0F48-83D2-6BFBE79DA5B5}" type="slidenum">
              <a:rPr lang="ru-RU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ru-RU" altLang="en-US" sz="10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25885" y="122239"/>
            <a:ext cx="9099115" cy="714375"/>
          </a:xfrm>
        </p:spPr>
        <p:txBody>
          <a:bodyPr/>
          <a:lstStyle/>
          <a:p>
            <a:pPr eaLnBrk="1" hangingPunct="1"/>
            <a:r>
              <a:rPr lang="en-US" altLang="en-US"/>
              <a:t>Java Transaction API (JTA)</a:t>
            </a:r>
            <a:endParaRPr lang="ru-RU" altLang="en-US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26510" y="981076"/>
            <a:ext cx="9196953" cy="3743325"/>
          </a:xfrm>
        </p:spPr>
        <p:txBody>
          <a:bodyPr/>
          <a:lstStyle/>
          <a:p>
            <a:pPr eaLnBrk="1" hangingPunct="1"/>
            <a:r>
              <a:rPr lang="en-US" altLang="en-US" sz="1600" b="1" dirty="0"/>
              <a:t>Java Transaction API</a:t>
            </a:r>
            <a:r>
              <a:rPr lang="en-US" altLang="en-US" sz="1600" dirty="0"/>
              <a:t> </a:t>
            </a:r>
            <a:r>
              <a:rPr lang="uk-UA" altLang="en-US" sz="1600" dirty="0"/>
              <a:t>(</a:t>
            </a:r>
            <a:r>
              <a:rPr lang="en-US" altLang="en-US" sz="1600" dirty="0"/>
              <a:t>JTA</a:t>
            </a:r>
            <a:r>
              <a:rPr lang="uk-UA" altLang="en-US" sz="1600" dirty="0"/>
              <a:t>) </a:t>
            </a:r>
            <a:r>
              <a:rPr lang="en-US" altLang="en-US" sz="1600" dirty="0"/>
              <a:t>– </a:t>
            </a:r>
            <a:r>
              <a:rPr lang="uk-UA" altLang="en-US" sz="1600" dirty="0"/>
              <a:t>це </a:t>
            </a:r>
            <a:r>
              <a:rPr lang="en-US" altLang="en-US" sz="1600" dirty="0"/>
              <a:t>API</a:t>
            </a:r>
            <a:r>
              <a:rPr lang="uk-UA" altLang="en-US" sz="1600" dirty="0"/>
              <a:t>, яке надається програмісту для управляти транзакціями на платформі </a:t>
            </a:r>
            <a:r>
              <a:rPr lang="en-US" altLang="en-US" sz="1600" dirty="0"/>
              <a:t>Java </a:t>
            </a:r>
            <a:r>
              <a:rPr lang="en-US" altLang="en-US" sz="1600" dirty="0" smtClean="0"/>
              <a:t>EE </a:t>
            </a:r>
            <a:r>
              <a:rPr lang="uk-UA" altLang="en-US" sz="1600" dirty="0" smtClean="0"/>
              <a:t>в інфраструктурі </a:t>
            </a:r>
            <a:r>
              <a:rPr lang="en-US" altLang="en-US" sz="1600" dirty="0" smtClean="0"/>
              <a:t>application server</a:t>
            </a:r>
            <a:endParaRPr lang="en-US" altLang="en-US" sz="1600" dirty="0"/>
          </a:p>
          <a:p>
            <a:pPr eaLnBrk="1" hangingPunct="1"/>
            <a:endParaRPr lang="uk-UA" altLang="en-US" sz="1600" dirty="0"/>
          </a:p>
          <a:p>
            <a:pPr eaLnBrk="1" hangingPunct="1"/>
            <a:r>
              <a:rPr lang="en-US" altLang="en-US" sz="1600" b="1" dirty="0"/>
              <a:t>JTA - </a:t>
            </a:r>
            <a:r>
              <a:rPr lang="uk-UA" altLang="en-US" sz="1600" dirty="0"/>
              <a:t>це специфікація інтерфейсу взаємодії між </a:t>
            </a:r>
            <a:r>
              <a:rPr lang="uk-UA" altLang="en-US" sz="1600" b="1" dirty="0"/>
              <a:t>прикладною програмою</a:t>
            </a:r>
            <a:r>
              <a:rPr lang="en-US" altLang="en-US" sz="1600" b="1" dirty="0"/>
              <a:t>,</a:t>
            </a:r>
            <a:r>
              <a:rPr lang="uk-UA" altLang="en-US" sz="1600" dirty="0"/>
              <a:t> </a:t>
            </a:r>
            <a:r>
              <a:rPr lang="uk-UA" altLang="en-US" sz="1600" b="1" dirty="0"/>
              <a:t>менеджером транзакцій</a:t>
            </a:r>
            <a:r>
              <a:rPr lang="en-US" altLang="en-US" sz="1600" b="1" dirty="0"/>
              <a:t>,</a:t>
            </a:r>
            <a:r>
              <a:rPr lang="uk-UA" altLang="en-US" sz="1600" b="1" dirty="0"/>
              <a:t> менеджером ресурсів</a:t>
            </a:r>
            <a:endParaRPr lang="en-US" altLang="en-US" sz="1600" b="1" dirty="0"/>
          </a:p>
          <a:p>
            <a:pPr eaLnBrk="1" hangingPunct="1"/>
            <a:endParaRPr lang="en-US" altLang="en-US" sz="1600" b="1" dirty="0"/>
          </a:p>
          <a:p>
            <a:pPr eaLnBrk="1" hangingPunct="1"/>
            <a:r>
              <a:rPr lang="en-US" altLang="en-US" sz="1600" b="1" dirty="0"/>
              <a:t>JTA-</a:t>
            </a:r>
            <a:r>
              <a:rPr lang="uk-UA" altLang="en-US" sz="1600" b="1" dirty="0"/>
              <a:t>транзакція </a:t>
            </a:r>
            <a:r>
              <a:rPr lang="en-US" altLang="en-US" sz="1600" b="1" dirty="0" smtClean="0"/>
              <a:t>(</a:t>
            </a:r>
            <a:r>
              <a:rPr lang="en-US" altLang="en-US" sz="1600" b="1" dirty="0" err="1" smtClean="0"/>
              <a:t>UserTransaction</a:t>
            </a:r>
            <a:r>
              <a:rPr lang="en-US" altLang="en-US" sz="1600" b="1" dirty="0" smtClean="0"/>
              <a:t>) </a:t>
            </a:r>
            <a:r>
              <a:rPr lang="uk-UA" altLang="en-US" sz="1600" dirty="0" smtClean="0"/>
              <a:t>– </a:t>
            </a:r>
            <a:r>
              <a:rPr lang="uk-UA" altLang="en-US" sz="1600" dirty="0"/>
              <a:t>це транзакція, яка управляється та координується платформою </a:t>
            </a:r>
            <a:r>
              <a:rPr lang="en-US" altLang="en-US" sz="1600" dirty="0"/>
              <a:t>Java EE.</a:t>
            </a:r>
            <a:endParaRPr lang="uk-UA" altLang="en-US" sz="1600" dirty="0"/>
          </a:p>
          <a:p>
            <a:pPr eaLnBrk="1" hangingPunct="1"/>
            <a:endParaRPr lang="uk-UA" altLang="en-US" sz="1600" dirty="0"/>
          </a:p>
          <a:p>
            <a:pPr eaLnBrk="1" hangingPunct="1"/>
            <a:r>
              <a:rPr lang="en-US" altLang="en-US" sz="1600" dirty="0"/>
              <a:t>JTA </a:t>
            </a:r>
            <a:r>
              <a:rPr lang="uk-UA" altLang="en-US" sz="1600" dirty="0"/>
              <a:t>визначено в пакеті </a:t>
            </a:r>
          </a:p>
          <a:p>
            <a:pPr eaLnBrk="1" hangingPunct="1">
              <a:buFont typeface="Wingdings" charset="2"/>
              <a:buNone/>
            </a:pPr>
            <a:r>
              <a:rPr lang="uk-UA" altLang="en-US" sz="1600" b="1" dirty="0"/>
              <a:t>      </a:t>
            </a:r>
            <a:r>
              <a:rPr lang="en-US" altLang="en-US" sz="1600" b="1" dirty="0" err="1"/>
              <a:t>javax.transaction</a:t>
            </a:r>
            <a:r>
              <a:rPr lang="en-US" altLang="en-US" sz="1600" b="1" dirty="0"/>
              <a:t>.*</a:t>
            </a:r>
            <a:endParaRPr lang="uk-UA" altLang="en-US" sz="1600" b="1" dirty="0"/>
          </a:p>
          <a:p>
            <a:pPr eaLnBrk="1" hangingPunct="1">
              <a:buFont typeface="Wingdings" charset="2"/>
              <a:buNone/>
            </a:pPr>
            <a:endParaRPr lang="uk-UA" altLang="en-US" sz="1600" b="1" dirty="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1524001" y="-346248"/>
            <a:ext cx="184731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3900">
              <a:solidFill>
                <a:schemeClr val="tx2"/>
              </a:solidFill>
            </a:endParaRP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1524001" y="-346248"/>
            <a:ext cx="184731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3900">
              <a:solidFill>
                <a:schemeClr val="tx2"/>
              </a:solidFill>
            </a:endParaRPr>
          </a:p>
        </p:txBody>
      </p:sp>
      <p:graphicFrame>
        <p:nvGraphicFramePr>
          <p:cNvPr id="30726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4435476" y="3978275"/>
          <a:ext cx="6264275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name="Visio" r:id="rId4" imgW="7810500" imgH="3454400" progId="Visio.Drawing.11">
                  <p:embed/>
                </p:oleObj>
              </mc:Choice>
              <mc:Fallback>
                <p:oleObj name="Visio" r:id="rId4" imgW="7810500" imgH="34544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5476" y="3978275"/>
                        <a:ext cx="6264275" cy="276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Box 1"/>
          <p:cNvSpPr txBox="1">
            <a:spLocks noChangeArrowheads="1"/>
          </p:cNvSpPr>
          <p:nvPr/>
        </p:nvSpPr>
        <p:spPr bwMode="auto">
          <a:xfrm>
            <a:off x="924437" y="4951413"/>
            <a:ext cx="3313112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/>
              <a:t>UserTransaction</a:t>
            </a:r>
            <a:r>
              <a:rPr lang="en-US" altLang="en-US" sz="1600" dirty="0"/>
              <a:t> – </a:t>
            </a:r>
            <a:r>
              <a:rPr lang="uk-UA" altLang="en-US" sz="1600" dirty="0"/>
              <a:t>один із основних класів </a:t>
            </a:r>
            <a:r>
              <a:rPr lang="en-US" altLang="en-US" sz="1600" dirty="0"/>
              <a:t>JTA.</a:t>
            </a:r>
            <a:r>
              <a:rPr lang="ru-RU" altLang="en-US" sz="1600" dirty="0"/>
              <a:t> </a:t>
            </a:r>
            <a:r>
              <a:rPr lang="uk-UA" altLang="en-US" sz="1600" dirty="0"/>
              <a:t>Це «міст» між прикладною програмою та менеджером транзакцій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8565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7728</TotalTime>
  <Words>1034</Words>
  <Application>Microsoft Macintosh PowerPoint</Application>
  <PresentationFormat>Widescreen</PresentationFormat>
  <Paragraphs>213</Paragraphs>
  <Slides>29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Calibri</vt:lpstr>
      <vt:lpstr>Calibri Light</vt:lpstr>
      <vt:lpstr>Consolas</vt:lpstr>
      <vt:lpstr>Courier</vt:lpstr>
      <vt:lpstr>Courier New</vt:lpstr>
      <vt:lpstr>Courier-Bold</vt:lpstr>
      <vt:lpstr>Times New Roman</vt:lpstr>
      <vt:lpstr>Wingdings</vt:lpstr>
      <vt:lpstr>Arial</vt:lpstr>
      <vt:lpstr>Office Theme</vt:lpstr>
      <vt:lpstr>Visio</vt:lpstr>
      <vt:lpstr>Transactions in Spring</vt:lpstr>
      <vt:lpstr>Agenda</vt:lpstr>
      <vt:lpstr>Consider example</vt:lpstr>
      <vt:lpstr>Transaction Manager Functions</vt:lpstr>
      <vt:lpstr>Types of Transaction Managers</vt:lpstr>
      <vt:lpstr>Local Transaction Manager</vt:lpstr>
      <vt:lpstr>Global Transaction Manager</vt:lpstr>
      <vt:lpstr>Distributed Transaction Manager</vt:lpstr>
      <vt:lpstr>Java Transaction API (JTA)</vt:lpstr>
      <vt:lpstr>Transaction Managers supported by Spring</vt:lpstr>
      <vt:lpstr>Native transaction managers</vt:lpstr>
      <vt:lpstr>JTA transaction managers</vt:lpstr>
      <vt:lpstr>PlatformTransactionManager – way to obtain and manage transactions</vt:lpstr>
      <vt:lpstr>Transaction Definition</vt:lpstr>
      <vt:lpstr>Transaction propagation</vt:lpstr>
      <vt:lpstr>Transaction Propagation</vt:lpstr>
      <vt:lpstr>Transaction Isolation</vt:lpstr>
      <vt:lpstr>Programmatic Transaction Demarcation</vt:lpstr>
      <vt:lpstr>Practical Example, Programmatic Transaction Demarcation</vt:lpstr>
      <vt:lpstr>Transaction demarcation via Platform Transaction manager</vt:lpstr>
      <vt:lpstr>TransactionTemplate</vt:lpstr>
      <vt:lpstr>Declarative Transaction Demarcation</vt:lpstr>
      <vt:lpstr>PowerPoint Presentation</vt:lpstr>
      <vt:lpstr>@Transactional</vt:lpstr>
      <vt:lpstr>@Transactional works via AOP Proxy</vt:lpstr>
      <vt:lpstr>How to rollback declarative transaction? </vt:lpstr>
      <vt:lpstr>Example</vt:lpstr>
      <vt:lpstr>Bibliography</vt:lpstr>
      <vt:lpstr>Домашечка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Olena Syrota</dc:creator>
  <cp:lastModifiedBy>Olena Syrota</cp:lastModifiedBy>
  <cp:revision>193</cp:revision>
  <dcterms:created xsi:type="dcterms:W3CDTF">2016-12-27T18:50:48Z</dcterms:created>
  <dcterms:modified xsi:type="dcterms:W3CDTF">2017-01-12T09:20:51Z</dcterms:modified>
</cp:coreProperties>
</file>