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  <p:sldMasterId id="214748368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Inter Light"/>
      <p:regular r:id="rId14"/>
      <p:bold r:id="rId15"/>
    </p:embeddedFont>
    <p:embeddedFont>
      <p:font typeface="Inter"/>
      <p:regular r:id="rId16"/>
      <p:bold r:id="rId17"/>
    </p:embeddedFont>
    <p:embeddedFont>
      <p:font typeface="Inter ExtraBold"/>
      <p:bold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Inter Black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6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66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4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3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InterBlack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InterLight-bold.fntdata"/><Relationship Id="rId14" Type="http://schemas.openxmlformats.org/officeDocument/2006/relationships/font" Target="fonts/InterLight-regular.fntdata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InterExtra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357282fbc_0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5357282fbc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86f1f0cb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086f1f0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c3cd4ef4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6c3cd4e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357282fbc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5357282fbc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357282fbc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5357282fbc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357282fbc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5357282fbc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bg>
      <p:bgPr>
        <a:solidFill>
          <a:srgbClr val="EBEBEB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2">
  <p:cSld name="BLANK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">
  <p:cSld name="BLANK_1_1">
    <p:bg>
      <p:bgPr>
        <a:solidFill>
          <a:srgbClr val="EBEBE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8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129125"/>
            <a:ext cx="67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/>
          <p:nvPr/>
        </p:nvSpPr>
        <p:spPr>
          <a:xfrm>
            <a:off x="7492075" y="145775"/>
            <a:ext cx="1503000" cy="430500"/>
          </a:xfrm>
          <a:prstGeom prst="roundRect">
            <a:avLst>
              <a:gd fmla="val 50000" name="adj"/>
            </a:avLst>
          </a:prstGeom>
          <a:solidFill>
            <a:srgbClr val="2A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2775" y="220313"/>
            <a:ext cx="247825" cy="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/>
        </p:nvSpPr>
        <p:spPr>
          <a:xfrm>
            <a:off x="7965900" y="160038"/>
            <a:ext cx="98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4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8"/>
          <p:cNvPicPr preferRelativeResize="0"/>
          <p:nvPr/>
        </p:nvPicPr>
        <p:blipFill rotWithShape="1">
          <a:blip r:embed="rId2">
            <a:alphaModFix amt="16000"/>
          </a:blip>
          <a:srcRect b="0" l="0" r="74271" t="22570"/>
          <a:stretch/>
        </p:blipFill>
        <p:spPr>
          <a:xfrm>
            <a:off x="8802925" y="4724600"/>
            <a:ext cx="193050" cy="2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8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 Light"/>
              <a:buChar char="●"/>
              <a:defRPr sz="16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○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■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●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○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■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●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○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■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bg>
      <p:bgPr>
        <a:solidFill>
          <a:srgbClr val="EBEBE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9"/>
          <p:cNvPicPr preferRelativeResize="0"/>
          <p:nvPr/>
        </p:nvPicPr>
        <p:blipFill rotWithShape="1">
          <a:blip r:embed="rId2">
            <a:alphaModFix/>
          </a:blip>
          <a:srcRect b="0" l="0" r="75864" t="0"/>
          <a:stretch/>
        </p:blipFill>
        <p:spPr>
          <a:xfrm>
            <a:off x="8830375" y="4657275"/>
            <a:ext cx="193050" cy="3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9"/>
          <p:cNvPicPr preferRelativeResize="0"/>
          <p:nvPr/>
        </p:nvPicPr>
        <p:blipFill rotWithShape="1">
          <a:blip r:embed="rId3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9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18" name="Google Shape;118;p29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●"/>
              <a:defRPr sz="16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 sz="12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 sz="12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">
  <p:cSld name="BLANK_1_1">
    <p:bg>
      <p:bgPr>
        <a:solidFill>
          <a:srgbClr val="EBEBE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 b="0" l="0" r="75864" t="0"/>
          <a:stretch/>
        </p:blipFill>
        <p:spPr>
          <a:xfrm>
            <a:off x="8830375" y="4657275"/>
            <a:ext cx="193050" cy="3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0"/>
          <p:cNvPicPr preferRelativeResize="0"/>
          <p:nvPr/>
        </p:nvPicPr>
        <p:blipFill rotWithShape="1">
          <a:blip r:embed="rId3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0"/>
          <p:cNvSpPr txBox="1"/>
          <p:nvPr>
            <p:ph type="title"/>
          </p:nvPr>
        </p:nvSpPr>
        <p:spPr>
          <a:xfrm>
            <a:off x="311700" y="129125"/>
            <a:ext cx="67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●"/>
              <a:defRPr sz="16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 sz="12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 sz="12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4" name="Google Shape;124;p30"/>
          <p:cNvSpPr/>
          <p:nvPr/>
        </p:nvSpPr>
        <p:spPr>
          <a:xfrm>
            <a:off x="7492075" y="145775"/>
            <a:ext cx="1503000" cy="430500"/>
          </a:xfrm>
          <a:prstGeom prst="roundRect">
            <a:avLst>
              <a:gd fmla="val 50000" name="adj"/>
            </a:avLst>
          </a:prstGeom>
          <a:solidFill>
            <a:srgbClr val="2A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775" y="220313"/>
            <a:ext cx="247825" cy="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0"/>
          <p:cNvSpPr txBox="1"/>
          <p:nvPr/>
        </p:nvSpPr>
        <p:spPr>
          <a:xfrm>
            <a:off x="7965900" y="160038"/>
            <a:ext cx="98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Download</a:t>
            </a:r>
            <a:endParaRPr b="1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" name="Google Shape;1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36" name="Google Shape;13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7" name="Google Shape;13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" name="Google Shape;141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6" name="Google Shape;156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1" name="Google Shape;1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2">
  <p:cSld name="BLANK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41"/>
          <p:cNvPicPr preferRelativeResize="0"/>
          <p:nvPr/>
        </p:nvPicPr>
        <p:blipFill rotWithShape="1">
          <a:blip r:embed="rId2">
            <a:alphaModFix amt="16000"/>
          </a:blip>
          <a:srcRect b="0" l="0" r="74271" t="22570"/>
          <a:stretch/>
        </p:blipFill>
        <p:spPr>
          <a:xfrm>
            <a:off x="8802925" y="4724600"/>
            <a:ext cx="193050" cy="2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"/>
          <p:cNvSpPr txBox="1"/>
          <p:nvPr/>
        </p:nvSpPr>
        <p:spPr>
          <a:xfrm>
            <a:off x="618300" y="1139450"/>
            <a:ext cx="7907400" cy="1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Spring Boot 3 </a:t>
            </a:r>
            <a:b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Aplique las mejores </a:t>
            </a: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prácticas</a:t>
            </a: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 y proteja un API  Rest </a:t>
            </a:r>
            <a:endParaRPr b="1" i="0" sz="30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t/>
            </a:r>
            <a:endParaRPr b="1" i="0" sz="1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3" name="Google Shape;17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725" y="3222523"/>
            <a:ext cx="1238200" cy="57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"/>
          <p:cNvSpPr txBox="1"/>
          <p:nvPr>
            <p:ph type="title"/>
          </p:nvPr>
        </p:nvSpPr>
        <p:spPr>
          <a:xfrm>
            <a:off x="490050" y="168950"/>
            <a:ext cx="816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Lo que aprendimos en el curso anterior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79" name="Google Shape;179;p43"/>
          <p:cNvSpPr txBox="1"/>
          <p:nvPr>
            <p:ph type="title"/>
          </p:nvPr>
        </p:nvSpPr>
        <p:spPr>
          <a:xfrm>
            <a:off x="719650" y="1053000"/>
            <a:ext cx="8242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Creación de una API Rest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CRUD (Create, Read, Update, Delete)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Validaciones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Paginación y orden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9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4"/>
          <p:cNvSpPr txBox="1"/>
          <p:nvPr>
            <p:ph type="title"/>
          </p:nvPr>
        </p:nvSpPr>
        <p:spPr>
          <a:xfrm>
            <a:off x="3067350" y="176250"/>
            <a:ext cx="30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Objetivos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85" name="Google Shape;185;p44"/>
          <p:cNvSpPr txBox="1"/>
          <p:nvPr>
            <p:ph type="title"/>
          </p:nvPr>
        </p:nvSpPr>
        <p:spPr>
          <a:xfrm>
            <a:off x="780175" y="1053000"/>
            <a:ext cx="8242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Buenas 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prácticas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 en API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Tratamiento de errores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Autenticación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 y Autorización 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Tokens JWT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9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86" name="Google Shape;1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100" y="176253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/>
        </p:nvSpPr>
        <p:spPr>
          <a:xfrm>
            <a:off x="966900" y="1869050"/>
            <a:ext cx="721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4200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Qué</a:t>
            </a:r>
            <a:r>
              <a:rPr lang="pt-BR" sz="4200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 proyecto vamos a desarrollar</a:t>
            </a:r>
            <a:r>
              <a:rPr b="0" i="0" lang="pt-BR" sz="4200" u="none" cap="none" strike="noStrike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?</a:t>
            </a:r>
            <a:endParaRPr b="1" i="1" sz="4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54761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761" y="152400"/>
            <a:ext cx="2754761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122" y="152400"/>
            <a:ext cx="269538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6"/>
          <p:cNvSpPr txBox="1"/>
          <p:nvPr/>
        </p:nvSpPr>
        <p:spPr>
          <a:xfrm>
            <a:off x="4154550" y="905825"/>
            <a:ext cx="8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Buscar</a:t>
            </a:r>
            <a:endParaRPr/>
          </a:p>
        </p:txBody>
      </p:sp>
      <p:sp>
        <p:nvSpPr>
          <p:cNvPr id="200" name="Google Shape;200;p46"/>
          <p:cNvSpPr/>
          <p:nvPr/>
        </p:nvSpPr>
        <p:spPr>
          <a:xfrm>
            <a:off x="3294875" y="865900"/>
            <a:ext cx="2056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6"/>
          <p:cNvSpPr txBox="1"/>
          <p:nvPr/>
        </p:nvSpPr>
        <p:spPr>
          <a:xfrm>
            <a:off x="3351050" y="905825"/>
            <a:ext cx="117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Buscar</a:t>
            </a:r>
            <a:endParaRPr sz="1100"/>
          </a:p>
        </p:txBody>
      </p:sp>
      <p:sp>
        <p:nvSpPr>
          <p:cNvPr id="202" name="Google Shape;202;p46"/>
          <p:cNvSpPr/>
          <p:nvPr/>
        </p:nvSpPr>
        <p:spPr>
          <a:xfrm>
            <a:off x="6287450" y="3642000"/>
            <a:ext cx="2380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Dirección</a:t>
            </a:r>
            <a:endParaRPr sz="700"/>
          </a:p>
        </p:txBody>
      </p:sp>
      <p:sp>
        <p:nvSpPr>
          <p:cNvPr id="203" name="Google Shape;203;p46"/>
          <p:cNvSpPr/>
          <p:nvPr/>
        </p:nvSpPr>
        <p:spPr>
          <a:xfrm>
            <a:off x="380775" y="1226700"/>
            <a:ext cx="22980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Elija el </a:t>
            </a:r>
            <a:r>
              <a:rPr lang="pt-BR" sz="1000"/>
              <a:t>área</a:t>
            </a:r>
            <a:r>
              <a:rPr lang="pt-BR" sz="1000"/>
              <a:t> que desea iniciar</a:t>
            </a:r>
            <a:endParaRPr sz="700"/>
          </a:p>
        </p:txBody>
      </p:sp>
      <p:sp>
        <p:nvSpPr>
          <p:cNvPr id="204" name="Google Shape;204;p46"/>
          <p:cNvSpPr/>
          <p:nvPr/>
        </p:nvSpPr>
        <p:spPr>
          <a:xfrm>
            <a:off x="6287450" y="4537675"/>
            <a:ext cx="2380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Ciudad</a:t>
            </a:r>
            <a:endParaRPr sz="700"/>
          </a:p>
        </p:txBody>
      </p:sp>
      <p:sp>
        <p:nvSpPr>
          <p:cNvPr id="205" name="Google Shape;205;p46"/>
          <p:cNvSpPr/>
          <p:nvPr/>
        </p:nvSpPr>
        <p:spPr>
          <a:xfrm>
            <a:off x="6287450" y="2836650"/>
            <a:ext cx="2380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Teléfono</a:t>
            </a:r>
            <a:endParaRPr sz="700"/>
          </a:p>
        </p:txBody>
      </p:sp>
      <p:sp>
        <p:nvSpPr>
          <p:cNvPr id="206" name="Google Shape;206;p46"/>
          <p:cNvSpPr/>
          <p:nvPr/>
        </p:nvSpPr>
        <p:spPr>
          <a:xfrm>
            <a:off x="7699250" y="1545225"/>
            <a:ext cx="9684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Documento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7"/>
          <p:cNvSpPr txBox="1"/>
          <p:nvPr/>
        </p:nvSpPr>
        <p:spPr>
          <a:xfrm>
            <a:off x="966900" y="1869050"/>
            <a:ext cx="721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4200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Vamos</a:t>
            </a:r>
            <a:r>
              <a:rPr b="0" i="0" lang="pt-BR" sz="4200" u="none" cap="none" strike="noStrike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?</a:t>
            </a:r>
            <a:endParaRPr b="1" i="1" sz="4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