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57" r:id="rId3"/>
    <p:sldId id="258" r:id="rId4"/>
    <p:sldId id="259" r:id="rId5"/>
    <p:sldId id="261" r:id="rId6"/>
    <p:sldId id="273" r:id="rId7"/>
    <p:sldId id="264" r:id="rId8"/>
    <p:sldId id="276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A71BF-89FD-A341-9C04-DF74749A48F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39DA-8428-7A4D-B7A5-1C44615C9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82AB-9DE3-2C45-84C6-FCE2D62D89C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4.emf"/><Relationship Id="rId7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emf"/><Relationship Id="rId5" Type="http://schemas.openxmlformats.org/officeDocument/2006/relationships/image" Target="../media/image38.png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Epipolar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Geometry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13361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803707" y="3748755"/>
            <a:ext cx="7610317" cy="2603560"/>
            <a:chOff x="803707" y="3748755"/>
            <a:chExt cx="7610317" cy="260356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707" y="3748755"/>
              <a:ext cx="3471413" cy="260356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611" y="3748755"/>
              <a:ext cx="3471413" cy="260356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736058" y="5655675"/>
              <a:ext cx="4581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FF"/>
                  </a:solidFill>
                  <a:latin typeface="Times"/>
                  <a:cs typeface="Times"/>
                </a:rPr>
                <a:t>I</a:t>
              </a:r>
              <a:r>
                <a:rPr lang="en-US" sz="3200" baseline="-25000" dirty="0">
                  <a:solidFill>
                    <a:srgbClr val="FFFFFF"/>
                  </a:solidFill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01605" y="5640543"/>
              <a:ext cx="4581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FF"/>
                  </a:solidFill>
                  <a:latin typeface="Times"/>
                  <a:cs typeface="Times"/>
                </a:rPr>
                <a:t>I</a:t>
              </a:r>
              <a:r>
                <a:rPr lang="en-US" sz="3200" baseline="-25000" dirty="0">
                  <a:solidFill>
                    <a:srgbClr val="FFFFFF"/>
                  </a:solidFill>
                  <a:latin typeface="Times"/>
                  <a:cs typeface="Times"/>
                </a:rPr>
                <a:t>2</a:t>
              </a:r>
            </a:p>
          </p:txBody>
        </p:sp>
      </p:grp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3046089" y="2721058"/>
            <a:ext cx="632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351204" y="2721058"/>
            <a:ext cx="5960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0779" y="275231"/>
            <a:ext cx="3994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rebuchet MS"/>
                <a:cs typeface="Trebuchet MS"/>
              </a:rPr>
              <a:t>Uncalibrated</a:t>
            </a:r>
            <a:r>
              <a:rPr lang="en-US" sz="3200" b="1" dirty="0">
                <a:latin typeface="Trebuchet MS"/>
                <a:cs typeface="Trebuchet MS"/>
              </a:rPr>
              <a:t> Views</a:t>
            </a:r>
          </a:p>
          <a:p>
            <a:r>
              <a:rPr lang="en-US" sz="2800" b="1" dirty="0">
                <a:latin typeface="Trebuchet MS"/>
                <a:cs typeface="Trebuchet MS"/>
              </a:rPr>
              <a:t>(A and B are unknown)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20525" y="2105062"/>
            <a:ext cx="8135386" cy="1210236"/>
            <a:chOff x="410779" y="2293222"/>
            <a:chExt cx="8135386" cy="1210236"/>
          </a:xfrm>
        </p:grpSpPr>
        <p:sp>
          <p:nvSpPr>
            <p:cNvPr id="12" name="Rectangle 11"/>
            <p:cNvSpPr/>
            <p:nvPr/>
          </p:nvSpPr>
          <p:spPr>
            <a:xfrm>
              <a:off x="3569205" y="2293222"/>
              <a:ext cx="1672253" cy="12102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9205" y="2586052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rebuchet MS"/>
                  <a:cs typeface="Trebuchet MS"/>
                </a:rPr>
                <a:t>FUNDAMENTAL </a:t>
              </a:r>
            </a:p>
            <a:p>
              <a:pPr algn="ctr"/>
              <a:r>
                <a:rPr lang="en-US" dirty="0">
                  <a:latin typeface="Trebuchet MS"/>
                  <a:cs typeface="Trebuchet MS"/>
                </a:rPr>
                <a:t>MATRIX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0779" y="2442312"/>
              <a:ext cx="24802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rebuchet MS"/>
                  <a:cs typeface="Trebuchet MS"/>
                </a:rPr>
                <a:t>Corresponding </a:t>
              </a:r>
            </a:p>
            <a:p>
              <a:pPr algn="ctr"/>
              <a:r>
                <a:rPr lang="en-US" sz="2800" dirty="0">
                  <a:latin typeface="Trebuchet MS"/>
                  <a:cs typeface="Trebuchet MS"/>
                </a:rPr>
                <a:t>points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4935" y="2646695"/>
              <a:ext cx="2621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rebuchet MS"/>
                  <a:cs typeface="Trebuchet MS"/>
                </a:rPr>
                <a:t>Estimation of F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57310" y="4019022"/>
            <a:ext cx="3896575" cy="533392"/>
            <a:chOff x="2257310" y="4019022"/>
            <a:chExt cx="3896575" cy="533392"/>
          </a:xfrm>
        </p:grpSpPr>
        <p:grpSp>
          <p:nvGrpSpPr>
            <p:cNvPr id="32" name="Group 31"/>
            <p:cNvGrpSpPr/>
            <p:nvPr/>
          </p:nvGrpSpPr>
          <p:grpSpPr>
            <a:xfrm>
              <a:off x="2257310" y="4163813"/>
              <a:ext cx="301660" cy="388601"/>
              <a:chOff x="2370557" y="3070069"/>
              <a:chExt cx="301660" cy="388601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495534" y="3396506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370557" y="307006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852225" y="4019022"/>
              <a:ext cx="301660" cy="511753"/>
              <a:chOff x="2370557" y="2931523"/>
              <a:chExt cx="301660" cy="51175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503231" y="3381112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70557" y="293152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070437" y="3750786"/>
            <a:ext cx="4443062" cy="579574"/>
            <a:chOff x="1710823" y="4019022"/>
            <a:chExt cx="4443062" cy="579574"/>
          </a:xfrm>
        </p:grpSpPr>
        <p:grpSp>
          <p:nvGrpSpPr>
            <p:cNvPr id="50" name="Group 49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852225" y="4019022"/>
              <a:ext cx="301660" cy="511753"/>
              <a:chOff x="2370557" y="2931523"/>
              <a:chExt cx="301660" cy="51175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503231" y="3381112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70557" y="293152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3458543" y="3699189"/>
            <a:ext cx="4427668" cy="659448"/>
            <a:chOff x="1710823" y="4048358"/>
            <a:chExt cx="4427668" cy="659448"/>
          </a:xfrm>
        </p:grpSpPr>
        <p:grpSp>
          <p:nvGrpSpPr>
            <p:cNvPr id="59" name="Group 58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836831" y="4196053"/>
              <a:ext cx="301660" cy="511753"/>
              <a:chOff x="2355163" y="3108554"/>
              <a:chExt cx="301660" cy="51175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487837" y="3558143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55163" y="310855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281038" y="4194997"/>
            <a:ext cx="4317601" cy="547824"/>
            <a:chOff x="1710823" y="4050772"/>
            <a:chExt cx="4317601" cy="547824"/>
          </a:xfrm>
        </p:grpSpPr>
        <p:grpSp>
          <p:nvGrpSpPr>
            <p:cNvPr id="66" name="Group 65"/>
            <p:cNvGrpSpPr/>
            <p:nvPr/>
          </p:nvGrpSpPr>
          <p:grpSpPr>
            <a:xfrm>
              <a:off x="1710823" y="4109934"/>
              <a:ext cx="301660" cy="488662"/>
              <a:chOff x="1824070" y="3016190"/>
              <a:chExt cx="301660" cy="48866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824070" y="301619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726764" y="4050772"/>
              <a:ext cx="301660" cy="448253"/>
              <a:chOff x="2245096" y="2963273"/>
              <a:chExt cx="301660" cy="44825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377770" y="3349362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45096" y="296327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517871" y="4723677"/>
            <a:ext cx="4237473" cy="616118"/>
            <a:chOff x="1724535" y="3982478"/>
            <a:chExt cx="4237473" cy="616118"/>
          </a:xfrm>
        </p:grpSpPr>
        <p:grpSp>
          <p:nvGrpSpPr>
            <p:cNvPr id="73" name="Group 72"/>
            <p:cNvGrpSpPr/>
            <p:nvPr/>
          </p:nvGrpSpPr>
          <p:grpSpPr>
            <a:xfrm>
              <a:off x="1724535" y="4048358"/>
              <a:ext cx="301660" cy="550238"/>
              <a:chOff x="1837782" y="2954614"/>
              <a:chExt cx="301660" cy="550238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37782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660348" y="3982478"/>
              <a:ext cx="301660" cy="511753"/>
              <a:chOff x="2178680" y="2894979"/>
              <a:chExt cx="301660" cy="511753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1354" y="334456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78680" y="289497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1070437" y="5456372"/>
            <a:ext cx="4443062" cy="579574"/>
            <a:chOff x="1710823" y="4019022"/>
            <a:chExt cx="4443062" cy="579574"/>
          </a:xfrm>
        </p:grpSpPr>
        <p:grpSp>
          <p:nvGrpSpPr>
            <p:cNvPr id="80" name="Group 79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5852225" y="4019022"/>
              <a:ext cx="301660" cy="511753"/>
              <a:chOff x="2370557" y="2931523"/>
              <a:chExt cx="301660" cy="511753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503231" y="3381112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70557" y="293152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2257310" y="5685011"/>
            <a:ext cx="3867431" cy="550238"/>
            <a:chOff x="1710823" y="4048358"/>
            <a:chExt cx="3867431" cy="550238"/>
          </a:xfrm>
        </p:grpSpPr>
        <p:grpSp>
          <p:nvGrpSpPr>
            <p:cNvPr id="87" name="Group 86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276594" y="4055566"/>
              <a:ext cx="301660" cy="511753"/>
              <a:chOff x="1794926" y="2968067"/>
              <a:chExt cx="301660" cy="51175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927600" y="3417656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794926" y="296806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426204" y="5395224"/>
            <a:ext cx="4433925" cy="637729"/>
            <a:chOff x="1710823" y="4048358"/>
            <a:chExt cx="4433925" cy="637729"/>
          </a:xfrm>
        </p:grpSpPr>
        <p:grpSp>
          <p:nvGrpSpPr>
            <p:cNvPr id="94" name="Group 93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43088" y="4174334"/>
              <a:ext cx="301660" cy="511753"/>
              <a:chOff x="2361420" y="3086835"/>
              <a:chExt cx="301660" cy="511753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2494094" y="3536424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361420" y="30868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858387" y="4818893"/>
            <a:ext cx="4114130" cy="550238"/>
            <a:chOff x="1710823" y="4048358"/>
            <a:chExt cx="4114130" cy="550238"/>
          </a:xfrm>
        </p:grpSpPr>
        <p:grpSp>
          <p:nvGrpSpPr>
            <p:cNvPr id="101" name="Group 100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523293" y="4082974"/>
              <a:ext cx="301660" cy="511753"/>
              <a:chOff x="2041625" y="2995475"/>
              <a:chExt cx="301660" cy="51175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2174299" y="3445064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041625" y="29954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28" y="1427423"/>
            <a:ext cx="6107418" cy="12723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60418" y="347215"/>
            <a:ext cx="4781026" cy="769441"/>
            <a:chOff x="1160418" y="347215"/>
            <a:chExt cx="4781026" cy="769441"/>
          </a:xfrm>
        </p:grpSpPr>
        <p:sp>
          <p:nvSpPr>
            <p:cNvPr id="4" name="TextBox 3"/>
            <p:cNvSpPr txBox="1"/>
            <p:nvPr/>
          </p:nvSpPr>
          <p:spPr>
            <a:xfrm>
              <a:off x="1160418" y="347215"/>
              <a:ext cx="47810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pair of points                                         and                          </a:t>
              </a:r>
            </a:p>
            <a:p>
              <a:endParaRPr lang="en-US" sz="800" dirty="0"/>
            </a:p>
            <a:p>
              <a:r>
                <a:rPr lang="en-US" dirty="0"/>
                <a:t>we have the </a:t>
              </a:r>
              <a:r>
                <a:rPr lang="en-US" dirty="0" err="1"/>
                <a:t>epipolar</a:t>
              </a:r>
              <a:r>
                <a:rPr lang="en-US" dirty="0"/>
                <a:t> constraint: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3037" y="793694"/>
              <a:ext cx="1288023" cy="27742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27" y="2947011"/>
            <a:ext cx="6107419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42" y="393051"/>
            <a:ext cx="1891389" cy="306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444" y="393051"/>
            <a:ext cx="1891389" cy="306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97081"/>
            <a:ext cx="9144000" cy="28671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50382" y="5404330"/>
            <a:ext cx="8876627" cy="482600"/>
            <a:chOff x="1" y="5404330"/>
            <a:chExt cx="8876627" cy="482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" y="5578782"/>
              <a:ext cx="8229600" cy="230144"/>
            </a:xfrm>
            <a:prstGeom prst="rect">
              <a:avLst/>
            </a:prstGeom>
          </p:spPr>
        </p:pic>
        <p:pic>
          <p:nvPicPr>
            <p:cNvPr id="15" name="Picture 14" descr="Screen Shot 2014-11-24 at 9.03.03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728" y="5404330"/>
              <a:ext cx="5969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1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60418" y="347215"/>
            <a:ext cx="4781026" cy="769441"/>
            <a:chOff x="1160418" y="347215"/>
            <a:chExt cx="4781026" cy="769441"/>
          </a:xfrm>
        </p:grpSpPr>
        <p:sp>
          <p:nvSpPr>
            <p:cNvPr id="4" name="TextBox 3"/>
            <p:cNvSpPr txBox="1"/>
            <p:nvPr/>
          </p:nvSpPr>
          <p:spPr>
            <a:xfrm>
              <a:off x="1160418" y="347215"/>
              <a:ext cx="47810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pair of points                                         and                          </a:t>
              </a:r>
            </a:p>
            <a:p>
              <a:endParaRPr lang="en-US" sz="800" dirty="0"/>
            </a:p>
            <a:p>
              <a:r>
                <a:rPr lang="en-US" dirty="0"/>
                <a:t>we have the </a:t>
              </a:r>
              <a:r>
                <a:rPr lang="en-US" dirty="0" err="1"/>
                <a:t>epipolar</a:t>
              </a:r>
              <a:r>
                <a:rPr lang="en-US" dirty="0"/>
                <a:t> constraint: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037" y="793694"/>
              <a:ext cx="1288023" cy="27742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42" y="393051"/>
            <a:ext cx="1891389" cy="306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44" y="393051"/>
            <a:ext cx="1891389" cy="30629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50382" y="5404330"/>
            <a:ext cx="8876627" cy="482600"/>
            <a:chOff x="1" y="5404330"/>
            <a:chExt cx="8876627" cy="482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" y="5578782"/>
              <a:ext cx="8229600" cy="230144"/>
            </a:xfrm>
            <a:prstGeom prst="rect">
              <a:avLst/>
            </a:prstGeom>
          </p:spPr>
        </p:pic>
        <p:pic>
          <p:nvPicPr>
            <p:cNvPr id="15" name="Picture 14" descr="Screen Shot 2014-11-24 at 9.03.03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728" y="5404330"/>
              <a:ext cx="596900" cy="4826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71" y="2529253"/>
            <a:ext cx="8442222" cy="35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3215E-8 2.22428E-6 L -0.0073 -0.57067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418" y="347215"/>
            <a:ext cx="781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sz="2000" i="1" dirty="0">
                <a:latin typeface="Times"/>
                <a:cs typeface="Times"/>
              </a:rPr>
              <a:t>n</a:t>
            </a:r>
            <a:r>
              <a:rPr lang="en-US" dirty="0"/>
              <a:t> pair of points                                         and                                               (</a:t>
            </a:r>
            <a:r>
              <a:rPr lang="en-US" i="1" dirty="0" err="1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=1 </a:t>
            </a:r>
            <a:r>
              <a:rPr lang="en-US" i="1" dirty="0">
                <a:latin typeface="Times"/>
                <a:cs typeface="Times"/>
              </a:rPr>
              <a:t>… n</a:t>
            </a:r>
            <a:r>
              <a:rPr lang="en-US" dirty="0">
                <a:latin typeface="Times"/>
                <a:cs typeface="Times"/>
              </a:rPr>
              <a:t>)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we have </a:t>
            </a:r>
            <a:r>
              <a:rPr lang="en-US" sz="2000" i="1" dirty="0">
                <a:latin typeface="Times"/>
                <a:cs typeface="Times"/>
              </a:rPr>
              <a:t>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constraints: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0" y="1848718"/>
            <a:ext cx="8745167" cy="338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90" y="380639"/>
            <a:ext cx="2007608" cy="325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24" y="380640"/>
            <a:ext cx="2007608" cy="325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79" y="789318"/>
            <a:ext cx="1685764" cy="3470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24371" y="5520737"/>
            <a:ext cx="2547893" cy="1077218"/>
          </a:xfrm>
          <a:prstGeom prst="rect">
            <a:avLst/>
          </a:prstGeom>
          <a:solidFill>
            <a:srgbClr val="E6E0E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can set </a:t>
            </a:r>
            <a:r>
              <a:rPr lang="en-US" sz="2400" dirty="0">
                <a:latin typeface="Times"/>
                <a:cs typeface="Times"/>
              </a:rPr>
              <a:t>F</a:t>
            </a:r>
            <a:r>
              <a:rPr lang="en-US" sz="2400" baseline="-25000" dirty="0">
                <a:latin typeface="Times"/>
                <a:cs typeface="Times"/>
              </a:rPr>
              <a:t>33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1600" dirty="0"/>
              <a:t>(because F is homogeneous)</a:t>
            </a:r>
          </a:p>
        </p:txBody>
      </p:sp>
    </p:spTree>
    <p:extLst>
      <p:ext uri="{BB962C8B-B14F-4D97-AF65-F5344CB8AC3E}">
        <p14:creationId xmlns:p14="http://schemas.microsoft.com/office/powerpoint/2010/main" val="16318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418" y="347215"/>
            <a:ext cx="781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sz="2000" i="1" dirty="0">
                <a:latin typeface="Times"/>
                <a:cs typeface="Times"/>
              </a:rPr>
              <a:t>n</a:t>
            </a:r>
            <a:r>
              <a:rPr lang="en-US" dirty="0"/>
              <a:t> pair of points                                         and                                               (</a:t>
            </a:r>
            <a:r>
              <a:rPr lang="en-US" i="1" dirty="0" err="1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=1 </a:t>
            </a:r>
            <a:r>
              <a:rPr lang="en-US" i="1" dirty="0">
                <a:latin typeface="Times"/>
                <a:cs typeface="Times"/>
              </a:rPr>
              <a:t>… n</a:t>
            </a:r>
            <a:r>
              <a:rPr lang="en-US" dirty="0">
                <a:latin typeface="Times"/>
                <a:cs typeface="Times"/>
              </a:rPr>
              <a:t>)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we have </a:t>
            </a:r>
            <a:r>
              <a:rPr lang="en-US" sz="2000" i="1" dirty="0">
                <a:latin typeface="Times"/>
                <a:cs typeface="Times"/>
              </a:rPr>
              <a:t>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constraints: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0" y="2038653"/>
            <a:ext cx="8745167" cy="3002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90" y="380639"/>
            <a:ext cx="2007608" cy="325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24" y="380640"/>
            <a:ext cx="2007608" cy="325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79" y="789318"/>
            <a:ext cx="1685764" cy="3470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36427" y="1375125"/>
            <a:ext cx="1634482" cy="461665"/>
          </a:xfrm>
          <a:prstGeom prst="rect">
            <a:avLst/>
          </a:prstGeom>
          <a:solidFill>
            <a:srgbClr val="E6E0E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with </a:t>
            </a:r>
            <a:r>
              <a:rPr lang="en-US" sz="2400" dirty="0">
                <a:latin typeface="Times"/>
                <a:cs typeface="Times"/>
              </a:rPr>
              <a:t>F</a:t>
            </a:r>
            <a:r>
              <a:rPr lang="en-US" sz="2400" baseline="-25000" dirty="0">
                <a:latin typeface="Times"/>
                <a:cs typeface="Times"/>
              </a:rPr>
              <a:t>33</a:t>
            </a:r>
            <a:r>
              <a:rPr lang="en-US" sz="2400" dirty="0"/>
              <a:t>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00" y="5109795"/>
            <a:ext cx="14820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QF’ </a:t>
            </a:r>
            <a:r>
              <a:rPr lang="en-US" sz="3200" dirty="0">
                <a:latin typeface="Times"/>
                <a:cs typeface="Times"/>
              </a:rPr>
              <a:t>=</a:t>
            </a:r>
            <a:r>
              <a:rPr lang="en-US" sz="3200" b="1" dirty="0">
                <a:latin typeface="Times"/>
                <a:cs typeface="Times"/>
              </a:rPr>
              <a:t>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8041" y="5109795"/>
            <a:ext cx="31090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F’ </a:t>
            </a:r>
            <a:r>
              <a:rPr lang="en-US" sz="3200" dirty="0">
                <a:latin typeface="Times"/>
                <a:cs typeface="Times"/>
              </a:rPr>
              <a:t>=</a:t>
            </a:r>
            <a:r>
              <a:rPr lang="en-US" sz="3200" b="1" dirty="0">
                <a:latin typeface="Times"/>
                <a:cs typeface="Times"/>
              </a:rPr>
              <a:t> Q</a:t>
            </a:r>
            <a:r>
              <a:rPr lang="en-US" sz="3200" baseline="30000" dirty="0">
                <a:latin typeface="Trebuchet MS"/>
                <a:cs typeface="Trebuchet MS"/>
              </a:rPr>
              <a:t>-1</a:t>
            </a:r>
            <a:r>
              <a:rPr lang="en-US" sz="3200" b="1" dirty="0">
                <a:latin typeface="Times"/>
                <a:cs typeface="Times"/>
              </a:rPr>
              <a:t>r    </a:t>
            </a:r>
            <a:r>
              <a:rPr lang="en-US" sz="2400" dirty="0">
                <a:latin typeface="Trebuchet MS"/>
                <a:cs typeface="Trebuchet MS"/>
              </a:rPr>
              <a:t>for n=8</a:t>
            </a:r>
            <a:endParaRPr lang="en-US" sz="2400" b="1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9783" y="5791924"/>
            <a:ext cx="4147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F’ </a:t>
            </a:r>
            <a:r>
              <a:rPr lang="en-US" sz="3200" dirty="0">
                <a:latin typeface="Times"/>
                <a:cs typeface="Times"/>
              </a:rPr>
              <a:t>=</a:t>
            </a:r>
            <a:r>
              <a:rPr lang="en-US" sz="3200" b="1" dirty="0">
                <a:latin typeface="Times"/>
                <a:cs typeface="Times"/>
              </a:rPr>
              <a:t> [Q</a:t>
            </a:r>
            <a:r>
              <a:rPr lang="en-US" sz="3200" baseline="30000" dirty="0">
                <a:latin typeface="Trebuchet MS"/>
                <a:cs typeface="Trebuchet MS"/>
              </a:rPr>
              <a:t>T</a:t>
            </a:r>
            <a:r>
              <a:rPr lang="en-US" sz="3200" b="1" dirty="0">
                <a:latin typeface="Times"/>
                <a:cs typeface="Times"/>
              </a:rPr>
              <a:t>Q</a:t>
            </a:r>
            <a:r>
              <a:rPr lang="en-US" sz="3200" dirty="0">
                <a:latin typeface="Trebuchet MS"/>
                <a:cs typeface="Trebuchet MS"/>
              </a:rPr>
              <a:t>]</a:t>
            </a:r>
            <a:r>
              <a:rPr lang="en-US" sz="3200" baseline="30000" dirty="0">
                <a:latin typeface="Trebuchet MS"/>
                <a:cs typeface="Trebuchet MS"/>
              </a:rPr>
              <a:t>-1</a:t>
            </a:r>
            <a:r>
              <a:rPr lang="en-US" sz="3200" b="1" dirty="0">
                <a:latin typeface="Times"/>
                <a:cs typeface="Times"/>
              </a:rPr>
              <a:t>Q</a:t>
            </a:r>
            <a:r>
              <a:rPr lang="en-US" sz="3200" baseline="30000" dirty="0">
                <a:latin typeface="Trebuchet MS"/>
                <a:cs typeface="Trebuchet MS"/>
              </a:rPr>
              <a:t>T</a:t>
            </a:r>
            <a:r>
              <a:rPr lang="en-US" sz="3200" b="1" dirty="0">
                <a:latin typeface="Times"/>
                <a:cs typeface="Times"/>
              </a:rPr>
              <a:t>r  </a:t>
            </a:r>
            <a:r>
              <a:rPr lang="en-US" sz="2400" dirty="0">
                <a:latin typeface="Trebuchet MS"/>
                <a:cs typeface="Trebuchet MS"/>
              </a:rPr>
              <a:t>for n&gt;8</a:t>
            </a:r>
            <a:endParaRPr lang="en-US" sz="24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177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318" y="2726396"/>
            <a:ext cx="8368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Corresponding points can be established using SIFT</a:t>
            </a:r>
          </a:p>
          <a:p>
            <a:pPr algn="ctr"/>
            <a:endParaRPr lang="en-US" sz="2800" dirty="0">
              <a:latin typeface="Trebuchet MS"/>
              <a:cs typeface="Trebuchet MS"/>
            </a:endParaRP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(see demo using </a:t>
            </a:r>
            <a:r>
              <a:rPr lang="en-US" sz="2800" dirty="0" err="1">
                <a:latin typeface="Trebuchet MS"/>
                <a:cs typeface="Trebuchet MS"/>
              </a:rPr>
              <a:t>Bmv_fundamentalSIFT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769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624669" y="6052912"/>
            <a:ext cx="2165350" cy="691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2207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Geometry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36875" y="2408238"/>
            <a:ext cx="3222625" cy="2178050"/>
            <a:chOff x="1850" y="1517"/>
            <a:chExt cx="2030" cy="1372"/>
          </a:xfrm>
        </p:grpSpPr>
        <p:sp>
          <p:nvSpPr>
            <p:cNvPr id="3116" name="Line 13"/>
            <p:cNvSpPr>
              <a:spLocks noChangeShapeType="1"/>
            </p:cNvSpPr>
            <p:nvPr/>
          </p:nvSpPr>
          <p:spPr bwMode="auto">
            <a:xfrm flipV="1">
              <a:off x="1858" y="1517"/>
              <a:ext cx="1284" cy="1363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7" name="Line 14"/>
            <p:cNvSpPr>
              <a:spLocks noChangeShapeType="1"/>
            </p:cNvSpPr>
            <p:nvPr/>
          </p:nvSpPr>
          <p:spPr bwMode="auto">
            <a:xfrm flipV="1">
              <a:off x="1856" y="1608"/>
              <a:ext cx="1399" cy="127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8" name="Line 15"/>
            <p:cNvSpPr>
              <a:spLocks noChangeShapeType="1"/>
            </p:cNvSpPr>
            <p:nvPr/>
          </p:nvSpPr>
          <p:spPr bwMode="auto">
            <a:xfrm flipV="1">
              <a:off x="1856" y="1695"/>
              <a:ext cx="1531" cy="1190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9" name="Line 16"/>
            <p:cNvSpPr>
              <a:spLocks noChangeShapeType="1"/>
            </p:cNvSpPr>
            <p:nvPr/>
          </p:nvSpPr>
          <p:spPr bwMode="auto">
            <a:xfrm flipV="1">
              <a:off x="1850" y="1781"/>
              <a:ext cx="1666" cy="1108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0" name="Line 17"/>
            <p:cNvSpPr>
              <a:spLocks noChangeShapeType="1"/>
            </p:cNvSpPr>
            <p:nvPr/>
          </p:nvSpPr>
          <p:spPr bwMode="auto">
            <a:xfrm flipV="1">
              <a:off x="1856" y="1875"/>
              <a:ext cx="1800" cy="1010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1" name="Line 18"/>
            <p:cNvSpPr>
              <a:spLocks noChangeShapeType="1"/>
            </p:cNvSpPr>
            <p:nvPr/>
          </p:nvSpPr>
          <p:spPr bwMode="auto">
            <a:xfrm flipV="1">
              <a:off x="1858" y="1957"/>
              <a:ext cx="1903" cy="928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2" name="Line 19"/>
            <p:cNvSpPr>
              <a:spLocks noChangeShapeType="1"/>
            </p:cNvSpPr>
            <p:nvPr/>
          </p:nvSpPr>
          <p:spPr bwMode="auto">
            <a:xfrm flipV="1">
              <a:off x="1853" y="2043"/>
              <a:ext cx="2027" cy="83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4987925" y="2411413"/>
            <a:ext cx="1192213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de-DE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de-DE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de-DE" sz="1200" i="1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33850" y="3228975"/>
            <a:ext cx="666750" cy="642938"/>
            <a:chOff x="2606" y="2034"/>
            <a:chExt cx="420" cy="405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739" y="2159"/>
              <a:ext cx="47" cy="47"/>
              <a:chOff x="2352" y="3360"/>
              <a:chExt cx="96" cy="96"/>
            </a:xfrm>
          </p:grpSpPr>
          <p:sp>
            <p:nvSpPr>
              <p:cNvPr id="3110" name="Line 37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1" name="Line 38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2" name="Line 39"/>
              <p:cNvSpPr>
                <a:spLocks noChangeShapeType="1"/>
              </p:cNvSpPr>
              <p:nvPr/>
            </p:nvSpPr>
            <p:spPr bwMode="auto">
              <a:xfrm flipH="1">
                <a:off x="2352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3" name="Line 40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3104" name="AutoShape 41"/>
            <p:cNvSpPr>
              <a:spLocks noChangeArrowheads="1"/>
            </p:cNvSpPr>
            <p:nvPr/>
          </p:nvSpPr>
          <p:spPr bwMode="auto">
            <a:xfrm>
              <a:off x="2979" y="2392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5" name="AutoShape 42"/>
            <p:cNvSpPr>
              <a:spLocks noChangeArrowheads="1"/>
            </p:cNvSpPr>
            <p:nvPr/>
          </p:nvSpPr>
          <p:spPr bwMode="auto">
            <a:xfrm>
              <a:off x="2921" y="233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6" name="AutoShape 43"/>
            <p:cNvSpPr>
              <a:spLocks noChangeArrowheads="1"/>
            </p:cNvSpPr>
            <p:nvPr/>
          </p:nvSpPr>
          <p:spPr bwMode="auto">
            <a:xfrm>
              <a:off x="2866" y="2282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7" name="AutoShape 44"/>
            <p:cNvSpPr>
              <a:spLocks noChangeArrowheads="1"/>
            </p:cNvSpPr>
            <p:nvPr/>
          </p:nvSpPr>
          <p:spPr bwMode="auto">
            <a:xfrm>
              <a:off x="2803" y="2217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8" name="AutoShape 45"/>
            <p:cNvSpPr>
              <a:spLocks noChangeArrowheads="1"/>
            </p:cNvSpPr>
            <p:nvPr/>
          </p:nvSpPr>
          <p:spPr bwMode="auto">
            <a:xfrm>
              <a:off x="2673" y="209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9" name="AutoShape 46"/>
            <p:cNvSpPr>
              <a:spLocks noChangeArrowheads="1"/>
            </p:cNvSpPr>
            <p:nvPr/>
          </p:nvSpPr>
          <p:spPr bwMode="auto">
            <a:xfrm>
              <a:off x="2606" y="203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5905506" y="2901955"/>
            <a:ext cx="1474789" cy="276226"/>
            <a:chOff x="3720" y="1828"/>
            <a:chExt cx="929" cy="174"/>
          </a:xfrm>
        </p:grpSpPr>
        <p:sp>
          <p:nvSpPr>
            <p:cNvPr id="3101" name="Text Box 48"/>
            <p:cNvSpPr txBox="1">
              <a:spLocks noChangeArrowheads="1"/>
            </p:cNvSpPr>
            <p:nvPr/>
          </p:nvSpPr>
          <p:spPr bwMode="auto">
            <a:xfrm>
              <a:off x="3954" y="1828"/>
              <a:ext cx="6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Epipolar</a:t>
              </a:r>
              <a:r>
                <a:rPr lang="de-DE" sz="1200" i="1" dirty="0">
                  <a:solidFill>
                    <a:srgbClr val="10253F"/>
                  </a:solidFill>
                  <a:latin typeface="Trebuchet MS"/>
                  <a:cs typeface="Trebuchet MS"/>
                </a:rPr>
                <a:t> </a:t>
              </a:r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line</a:t>
              </a:r>
              <a:endParaRPr lang="de-DE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2" name="Line 49"/>
            <p:cNvSpPr>
              <a:spLocks noChangeShapeType="1"/>
            </p:cNvSpPr>
            <p:nvPr/>
          </p:nvSpPr>
          <p:spPr bwMode="auto">
            <a:xfrm>
              <a:off x="3720" y="1925"/>
              <a:ext cx="254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4610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Constraint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If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y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are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corresponding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points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then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lies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the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line of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23800" y="767978"/>
            <a:ext cx="1286224" cy="1055395"/>
            <a:chOff x="3923800" y="767978"/>
            <a:chExt cx="1286224" cy="1055395"/>
          </a:xfrm>
        </p:grpSpPr>
        <p:sp>
          <p:nvSpPr>
            <p:cNvPr id="13" name="Freeform 12"/>
            <p:cNvSpPr/>
            <p:nvPr/>
          </p:nvSpPr>
          <p:spPr>
            <a:xfrm>
              <a:off x="3923800" y="1251265"/>
              <a:ext cx="1286224" cy="572108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830" y="767978"/>
              <a:ext cx="304800" cy="31750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138" y="2886516"/>
            <a:ext cx="1376069" cy="3261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69" y="6166872"/>
            <a:ext cx="4405798" cy="4102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465" y="3244479"/>
            <a:ext cx="1376069" cy="2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2276" grpId="0" animBg="1"/>
      <p:bldP spid="352277" grpId="0" animBg="1"/>
      <p:bldP spid="3523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885018" y="2443070"/>
            <a:ext cx="1299882" cy="1538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00624" y="2460806"/>
            <a:ext cx="1299882" cy="1538941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36471" y="244854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405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Geometry for 3 views:</a:t>
            </a: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324220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764096" y="3084790"/>
            <a:ext cx="74612" cy="7461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>
            <a:off x="1962677" y="375495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>
            <a:off x="4921199" y="372927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609689" y="2752555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95327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5901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335286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306076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73579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813177" y="4788647"/>
            <a:ext cx="2211294" cy="1374589"/>
            <a:chOff x="6813177" y="3242233"/>
            <a:chExt cx="2211294" cy="1374589"/>
          </a:xfrm>
        </p:grpSpPr>
        <p:sp>
          <p:nvSpPr>
            <p:cNvPr id="37" name="Rectangle 36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46" y="6163236"/>
            <a:ext cx="2908300" cy="406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19404" y="1540312"/>
            <a:ext cx="8257615" cy="2959341"/>
            <a:chOff x="619404" y="1540312"/>
            <a:chExt cx="8257615" cy="2959341"/>
          </a:xfrm>
        </p:grpSpPr>
        <p:sp>
          <p:nvSpPr>
            <p:cNvPr id="46" name="Freeform 45"/>
            <p:cNvSpPr/>
            <p:nvPr/>
          </p:nvSpPr>
          <p:spPr>
            <a:xfrm>
              <a:off x="2620935" y="1975667"/>
              <a:ext cx="3284565" cy="392105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6955" y="1540312"/>
              <a:ext cx="673100" cy="393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819" y="2811160"/>
              <a:ext cx="2489200" cy="406400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4885018" y="3060760"/>
              <a:ext cx="1299882" cy="366713"/>
            </a:xfrm>
            <a:prstGeom prst="line">
              <a:avLst/>
            </a:prstGeom>
            <a:ln w="635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404" y="4170826"/>
              <a:ext cx="3481739" cy="32882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36456" y="1256473"/>
            <a:ext cx="8215557" cy="3629860"/>
            <a:chOff x="636456" y="1256473"/>
            <a:chExt cx="8215557" cy="3629860"/>
          </a:xfrm>
        </p:grpSpPr>
        <p:sp>
          <p:nvSpPr>
            <p:cNvPr id="42" name="Freeform 41"/>
            <p:cNvSpPr/>
            <p:nvPr/>
          </p:nvSpPr>
          <p:spPr>
            <a:xfrm>
              <a:off x="3923800" y="1847105"/>
              <a:ext cx="1286224" cy="572108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9100" y="1256473"/>
              <a:ext cx="673100" cy="393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0113" y="3593526"/>
              <a:ext cx="2501900" cy="406400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4885018" y="3013874"/>
              <a:ext cx="1299882" cy="699718"/>
            </a:xfrm>
            <a:prstGeom prst="line">
              <a:avLst/>
            </a:prstGeom>
            <a:ln w="6350" cmpd="sng">
              <a:solidFill>
                <a:srgbClr val="3366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456" y="4562701"/>
              <a:ext cx="3481233" cy="32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31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176213" y="303212"/>
            <a:ext cx="8388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Correspondence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in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two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images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:</a:t>
            </a:r>
          </a:p>
          <a:p>
            <a:endParaRPr lang="es-ES" sz="2400" dirty="0">
              <a:solidFill>
                <a:schemeClr val="tx2">
                  <a:lumMod val="50000"/>
                </a:schemeClr>
              </a:solidFill>
              <a:latin typeface="Trebuchet MS"/>
              <a:cs typeface="Trebuchet MS"/>
            </a:endParaRPr>
          </a:p>
          <a:p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Two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points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are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corresponding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points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if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they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are 2D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projections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of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same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3D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point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.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31988" y="2990850"/>
            <a:ext cx="5676900" cy="2452688"/>
            <a:chOff x="1217" y="1884"/>
            <a:chExt cx="3576" cy="1545"/>
          </a:xfrm>
        </p:grpSpPr>
        <p:pic>
          <p:nvPicPr>
            <p:cNvPr id="2065" name="Picture 12" descr="hervelef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7" y="1893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6" name="Picture 13" descr="herverigh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57" y="1884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679825" y="4572000"/>
            <a:ext cx="3136900" cy="744538"/>
            <a:chOff x="2318" y="2880"/>
            <a:chExt cx="1976" cy="469"/>
          </a:xfrm>
        </p:grpSpPr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2318" y="2880"/>
              <a:ext cx="32" cy="3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4262" y="3024"/>
              <a:ext cx="32" cy="3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" name="Freeform 22"/>
            <p:cNvSpPr>
              <a:spLocks/>
            </p:cNvSpPr>
            <p:nvPr/>
          </p:nvSpPr>
          <p:spPr bwMode="auto">
            <a:xfrm>
              <a:off x="2382" y="2964"/>
              <a:ext cx="1824" cy="385"/>
            </a:xfrm>
            <a:custGeom>
              <a:avLst/>
              <a:gdLst>
                <a:gd name="T0" fmla="*/ 0 w 1872"/>
                <a:gd name="T1" fmla="*/ 0 h 385"/>
                <a:gd name="T2" fmla="*/ 666 w 1872"/>
                <a:gd name="T3" fmla="*/ 366 h 385"/>
                <a:gd name="T4" fmla="*/ 1872 w 1872"/>
                <a:gd name="T5" fmla="*/ 114 h 385"/>
                <a:gd name="T6" fmla="*/ 0 60000 65536"/>
                <a:gd name="T7" fmla="*/ 0 60000 65536"/>
                <a:gd name="T8" fmla="*/ 0 60000 65536"/>
                <a:gd name="T9" fmla="*/ 0 w 1872"/>
                <a:gd name="T10" fmla="*/ 0 h 385"/>
                <a:gd name="T11" fmla="*/ 1872 w 1872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5">
                  <a:moveTo>
                    <a:pt x="0" y="0"/>
                  </a:moveTo>
                  <a:cubicBezTo>
                    <a:pt x="177" y="173"/>
                    <a:pt x="354" y="347"/>
                    <a:pt x="666" y="366"/>
                  </a:cubicBezTo>
                  <a:cubicBezTo>
                    <a:pt x="978" y="385"/>
                    <a:pt x="1425" y="249"/>
                    <a:pt x="1872" y="11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679825" y="3495675"/>
            <a:ext cx="3194050" cy="701675"/>
            <a:chOff x="2318" y="2202"/>
            <a:chExt cx="2012" cy="442"/>
          </a:xfrm>
        </p:grpSpPr>
        <p:sp>
          <p:nvSpPr>
            <p:cNvPr id="2059" name="Oval 20"/>
            <p:cNvSpPr>
              <a:spLocks noChangeArrowheads="1"/>
            </p:cNvSpPr>
            <p:nvPr/>
          </p:nvSpPr>
          <p:spPr bwMode="auto">
            <a:xfrm>
              <a:off x="2318" y="2484"/>
              <a:ext cx="32" cy="3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" name="Oval 21"/>
            <p:cNvSpPr>
              <a:spLocks noChangeArrowheads="1"/>
            </p:cNvSpPr>
            <p:nvPr/>
          </p:nvSpPr>
          <p:spPr bwMode="auto">
            <a:xfrm>
              <a:off x="4298" y="2610"/>
              <a:ext cx="32" cy="3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" name="Freeform 23"/>
            <p:cNvSpPr>
              <a:spLocks/>
            </p:cNvSpPr>
            <p:nvPr/>
          </p:nvSpPr>
          <p:spPr bwMode="auto">
            <a:xfrm rot="10800000">
              <a:off x="2370" y="2202"/>
              <a:ext cx="1902" cy="385"/>
            </a:xfrm>
            <a:custGeom>
              <a:avLst/>
              <a:gdLst>
                <a:gd name="T0" fmla="*/ 0 w 1872"/>
                <a:gd name="T1" fmla="*/ 0 h 385"/>
                <a:gd name="T2" fmla="*/ 666 w 1872"/>
                <a:gd name="T3" fmla="*/ 366 h 385"/>
                <a:gd name="T4" fmla="*/ 1872 w 1872"/>
                <a:gd name="T5" fmla="*/ 114 h 385"/>
                <a:gd name="T6" fmla="*/ 0 60000 65536"/>
                <a:gd name="T7" fmla="*/ 0 60000 65536"/>
                <a:gd name="T8" fmla="*/ 0 60000 65536"/>
                <a:gd name="T9" fmla="*/ 0 w 1872"/>
                <a:gd name="T10" fmla="*/ 0 h 385"/>
                <a:gd name="T11" fmla="*/ 1872 w 1872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5">
                  <a:moveTo>
                    <a:pt x="0" y="0"/>
                  </a:moveTo>
                  <a:cubicBezTo>
                    <a:pt x="177" y="173"/>
                    <a:pt x="354" y="347"/>
                    <a:pt x="666" y="366"/>
                  </a:cubicBezTo>
                  <a:cubicBezTo>
                    <a:pt x="978" y="385"/>
                    <a:pt x="1425" y="249"/>
                    <a:pt x="1872" y="114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3305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2207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Geometry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36875" y="2408238"/>
            <a:ext cx="3222625" cy="2178050"/>
            <a:chOff x="1850" y="1517"/>
            <a:chExt cx="2030" cy="1372"/>
          </a:xfrm>
        </p:grpSpPr>
        <p:sp>
          <p:nvSpPr>
            <p:cNvPr id="3116" name="Line 13"/>
            <p:cNvSpPr>
              <a:spLocks noChangeShapeType="1"/>
            </p:cNvSpPr>
            <p:nvPr/>
          </p:nvSpPr>
          <p:spPr bwMode="auto">
            <a:xfrm flipV="1">
              <a:off x="1858" y="1517"/>
              <a:ext cx="1284" cy="1363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7" name="Line 14"/>
            <p:cNvSpPr>
              <a:spLocks noChangeShapeType="1"/>
            </p:cNvSpPr>
            <p:nvPr/>
          </p:nvSpPr>
          <p:spPr bwMode="auto">
            <a:xfrm flipV="1">
              <a:off x="1856" y="1608"/>
              <a:ext cx="1399" cy="127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8" name="Line 15"/>
            <p:cNvSpPr>
              <a:spLocks noChangeShapeType="1"/>
            </p:cNvSpPr>
            <p:nvPr/>
          </p:nvSpPr>
          <p:spPr bwMode="auto">
            <a:xfrm flipV="1">
              <a:off x="1856" y="1695"/>
              <a:ext cx="1531" cy="1190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9" name="Line 16"/>
            <p:cNvSpPr>
              <a:spLocks noChangeShapeType="1"/>
            </p:cNvSpPr>
            <p:nvPr/>
          </p:nvSpPr>
          <p:spPr bwMode="auto">
            <a:xfrm flipV="1">
              <a:off x="1850" y="1781"/>
              <a:ext cx="1666" cy="1108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0" name="Line 17"/>
            <p:cNvSpPr>
              <a:spLocks noChangeShapeType="1"/>
            </p:cNvSpPr>
            <p:nvPr/>
          </p:nvSpPr>
          <p:spPr bwMode="auto">
            <a:xfrm flipV="1">
              <a:off x="1856" y="1875"/>
              <a:ext cx="1800" cy="1010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1" name="Line 18"/>
            <p:cNvSpPr>
              <a:spLocks noChangeShapeType="1"/>
            </p:cNvSpPr>
            <p:nvPr/>
          </p:nvSpPr>
          <p:spPr bwMode="auto">
            <a:xfrm flipV="1">
              <a:off x="1858" y="1957"/>
              <a:ext cx="1903" cy="928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2" name="Line 19"/>
            <p:cNvSpPr>
              <a:spLocks noChangeShapeType="1"/>
            </p:cNvSpPr>
            <p:nvPr/>
          </p:nvSpPr>
          <p:spPr bwMode="auto">
            <a:xfrm flipV="1">
              <a:off x="1853" y="2043"/>
              <a:ext cx="2027" cy="83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4987925" y="2411413"/>
            <a:ext cx="1192213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de-DE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de-DE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de-DE" sz="1200" i="1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33850" y="3228975"/>
            <a:ext cx="666750" cy="642938"/>
            <a:chOff x="2606" y="2034"/>
            <a:chExt cx="420" cy="405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739" y="2159"/>
              <a:ext cx="47" cy="47"/>
              <a:chOff x="2352" y="3360"/>
              <a:chExt cx="96" cy="96"/>
            </a:xfrm>
          </p:grpSpPr>
          <p:sp>
            <p:nvSpPr>
              <p:cNvPr id="3110" name="Line 37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1" name="Line 38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2" name="Line 39"/>
              <p:cNvSpPr>
                <a:spLocks noChangeShapeType="1"/>
              </p:cNvSpPr>
              <p:nvPr/>
            </p:nvSpPr>
            <p:spPr bwMode="auto">
              <a:xfrm flipH="1">
                <a:off x="2352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3" name="Line 40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3104" name="AutoShape 41"/>
            <p:cNvSpPr>
              <a:spLocks noChangeArrowheads="1"/>
            </p:cNvSpPr>
            <p:nvPr/>
          </p:nvSpPr>
          <p:spPr bwMode="auto">
            <a:xfrm>
              <a:off x="2979" y="2392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5" name="AutoShape 42"/>
            <p:cNvSpPr>
              <a:spLocks noChangeArrowheads="1"/>
            </p:cNvSpPr>
            <p:nvPr/>
          </p:nvSpPr>
          <p:spPr bwMode="auto">
            <a:xfrm>
              <a:off x="2921" y="233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6" name="AutoShape 43"/>
            <p:cNvSpPr>
              <a:spLocks noChangeArrowheads="1"/>
            </p:cNvSpPr>
            <p:nvPr/>
          </p:nvSpPr>
          <p:spPr bwMode="auto">
            <a:xfrm>
              <a:off x="2866" y="2282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7" name="AutoShape 44"/>
            <p:cNvSpPr>
              <a:spLocks noChangeArrowheads="1"/>
            </p:cNvSpPr>
            <p:nvPr/>
          </p:nvSpPr>
          <p:spPr bwMode="auto">
            <a:xfrm>
              <a:off x="2803" y="2217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8" name="AutoShape 45"/>
            <p:cNvSpPr>
              <a:spLocks noChangeArrowheads="1"/>
            </p:cNvSpPr>
            <p:nvPr/>
          </p:nvSpPr>
          <p:spPr bwMode="auto">
            <a:xfrm>
              <a:off x="2673" y="209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9" name="AutoShape 46"/>
            <p:cNvSpPr>
              <a:spLocks noChangeArrowheads="1"/>
            </p:cNvSpPr>
            <p:nvPr/>
          </p:nvSpPr>
          <p:spPr bwMode="auto">
            <a:xfrm>
              <a:off x="2606" y="203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5905506" y="2901955"/>
            <a:ext cx="1474789" cy="276226"/>
            <a:chOff x="3720" y="1828"/>
            <a:chExt cx="929" cy="174"/>
          </a:xfrm>
        </p:grpSpPr>
        <p:sp>
          <p:nvSpPr>
            <p:cNvPr id="3101" name="Text Box 48"/>
            <p:cNvSpPr txBox="1">
              <a:spLocks noChangeArrowheads="1"/>
            </p:cNvSpPr>
            <p:nvPr/>
          </p:nvSpPr>
          <p:spPr bwMode="auto">
            <a:xfrm>
              <a:off x="3954" y="1828"/>
              <a:ext cx="6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Epipolar</a:t>
              </a:r>
              <a:r>
                <a:rPr lang="de-DE" sz="1200" i="1" dirty="0">
                  <a:solidFill>
                    <a:srgbClr val="10253F"/>
                  </a:solidFill>
                  <a:latin typeface="Trebuchet MS"/>
                  <a:cs typeface="Trebuchet MS"/>
                </a:rPr>
                <a:t> </a:t>
              </a:r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line</a:t>
              </a:r>
              <a:endParaRPr lang="de-DE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2" name="Line 49"/>
            <p:cNvSpPr>
              <a:spLocks noChangeShapeType="1"/>
            </p:cNvSpPr>
            <p:nvPr/>
          </p:nvSpPr>
          <p:spPr bwMode="auto">
            <a:xfrm>
              <a:off x="3720" y="1925"/>
              <a:ext cx="254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4610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Constraint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If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are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corresponding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points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then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lies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the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line of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29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6" grpId="0" animBg="1"/>
      <p:bldP spid="352277" grpId="0" animBg="1"/>
      <p:bldP spid="3523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403225" y="1079500"/>
            <a:ext cx="83883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Correspondence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in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two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images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pPr lvl="1"/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Constraint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31988" y="2990850"/>
            <a:ext cx="5676900" cy="2452688"/>
            <a:chOff x="1217" y="1884"/>
            <a:chExt cx="3576" cy="1545"/>
          </a:xfrm>
        </p:grpSpPr>
        <p:pic>
          <p:nvPicPr>
            <p:cNvPr id="4115" name="Picture 11" descr="hervelef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7" y="1893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6" name="Picture 12" descr="herverigh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57" y="1884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3679825" y="4572000"/>
            <a:ext cx="50800" cy="5397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06" name="Oval 18"/>
          <p:cNvSpPr>
            <a:spLocks noChangeArrowheads="1"/>
          </p:cNvSpPr>
          <p:nvPr/>
        </p:nvSpPr>
        <p:spPr bwMode="auto">
          <a:xfrm>
            <a:off x="3679825" y="3943350"/>
            <a:ext cx="50800" cy="539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765925" y="4143375"/>
            <a:ext cx="107950" cy="701675"/>
            <a:chOff x="4262" y="2610"/>
            <a:chExt cx="68" cy="442"/>
          </a:xfrm>
        </p:grpSpPr>
        <p:sp>
          <p:nvSpPr>
            <p:cNvPr id="4113" name="Oval 15"/>
            <p:cNvSpPr>
              <a:spLocks noChangeArrowheads="1"/>
            </p:cNvSpPr>
            <p:nvPr/>
          </p:nvSpPr>
          <p:spPr bwMode="auto">
            <a:xfrm>
              <a:off x="4262" y="3018"/>
              <a:ext cx="32" cy="3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14" name="Oval 19"/>
            <p:cNvSpPr>
              <a:spLocks noChangeArrowheads="1"/>
            </p:cNvSpPr>
            <p:nvPr/>
          </p:nvSpPr>
          <p:spPr bwMode="auto">
            <a:xfrm>
              <a:off x="4298" y="2610"/>
              <a:ext cx="32" cy="3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455701" name="Line 21"/>
          <p:cNvSpPr>
            <a:spLocks noChangeShapeType="1"/>
          </p:cNvSpPr>
          <p:nvPr/>
        </p:nvSpPr>
        <p:spPr bwMode="auto">
          <a:xfrm>
            <a:off x="5172075" y="3676650"/>
            <a:ext cx="3200400" cy="9334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55702" name="Line 22"/>
          <p:cNvSpPr>
            <a:spLocks noChangeShapeType="1"/>
          </p:cNvSpPr>
          <p:nvPr/>
        </p:nvSpPr>
        <p:spPr bwMode="auto">
          <a:xfrm flipV="1">
            <a:off x="5162550" y="4505325"/>
            <a:ext cx="33147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708904" y="4533904"/>
            <a:ext cx="960438" cy="560388"/>
            <a:chOff x="4856" y="2856"/>
            <a:chExt cx="605" cy="353"/>
          </a:xfrm>
        </p:grpSpPr>
        <p:sp>
          <p:nvSpPr>
            <p:cNvPr id="4111" name="Oval 23"/>
            <p:cNvSpPr>
              <a:spLocks noChangeArrowheads="1"/>
            </p:cNvSpPr>
            <p:nvPr/>
          </p:nvSpPr>
          <p:spPr bwMode="auto">
            <a:xfrm>
              <a:off x="5150" y="2856"/>
              <a:ext cx="32" cy="3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112" name="Text Box 24"/>
            <p:cNvSpPr txBox="1">
              <a:spLocks noChangeArrowheads="1"/>
            </p:cNvSpPr>
            <p:nvPr/>
          </p:nvSpPr>
          <p:spPr bwMode="auto">
            <a:xfrm>
              <a:off x="4856" y="2996"/>
              <a:ext cx="6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" sz="1600" dirty="0">
                  <a:solidFill>
                    <a:srgbClr val="10253F"/>
                  </a:solidFill>
                  <a:latin typeface="Trebuchet MS"/>
                  <a:cs typeface="Trebuchet MS"/>
                </a:rPr>
                <a:t>EPIPOLE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1" grpId="0" animBg="1"/>
      <p:bldP spid="4557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9" descr="img0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879475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0" descr="img0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4050" y="3756025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62150" y="1860550"/>
            <a:ext cx="5791200" cy="4400550"/>
            <a:chOff x="1236" y="924"/>
            <a:chExt cx="3648" cy="2772"/>
          </a:xfrm>
        </p:grpSpPr>
        <p:sp>
          <p:nvSpPr>
            <p:cNvPr id="6169" name="Oval 12"/>
            <p:cNvSpPr>
              <a:spLocks noChangeArrowheads="1"/>
            </p:cNvSpPr>
            <p:nvPr/>
          </p:nvSpPr>
          <p:spPr bwMode="auto">
            <a:xfrm>
              <a:off x="3372" y="924"/>
              <a:ext cx="47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6170" name="Line 13"/>
            <p:cNvSpPr>
              <a:spLocks noChangeShapeType="1"/>
            </p:cNvSpPr>
            <p:nvPr/>
          </p:nvSpPr>
          <p:spPr bwMode="auto">
            <a:xfrm flipV="1">
              <a:off x="1236" y="2268"/>
              <a:ext cx="3648" cy="14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8650" y="1231900"/>
            <a:ext cx="7239000" cy="2990850"/>
            <a:chOff x="396" y="528"/>
            <a:chExt cx="4560" cy="1884"/>
          </a:xfrm>
        </p:grpSpPr>
        <p:sp>
          <p:nvSpPr>
            <p:cNvPr id="6167" name="Oval 15"/>
            <p:cNvSpPr>
              <a:spLocks noChangeArrowheads="1"/>
            </p:cNvSpPr>
            <p:nvPr/>
          </p:nvSpPr>
          <p:spPr bwMode="auto">
            <a:xfrm>
              <a:off x="1476" y="528"/>
              <a:ext cx="47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6168" name="Line 16"/>
            <p:cNvSpPr>
              <a:spLocks noChangeShapeType="1"/>
            </p:cNvSpPr>
            <p:nvPr/>
          </p:nvSpPr>
          <p:spPr bwMode="auto">
            <a:xfrm flipV="1">
              <a:off x="396" y="2388"/>
              <a:ext cx="4560" cy="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76300" y="1879600"/>
            <a:ext cx="7334250" cy="3352800"/>
            <a:chOff x="552" y="936"/>
            <a:chExt cx="4620" cy="2112"/>
          </a:xfrm>
        </p:grpSpPr>
        <p:sp>
          <p:nvSpPr>
            <p:cNvPr id="6165" name="Oval 18"/>
            <p:cNvSpPr>
              <a:spLocks noChangeArrowheads="1"/>
            </p:cNvSpPr>
            <p:nvPr/>
          </p:nvSpPr>
          <p:spPr bwMode="auto">
            <a:xfrm>
              <a:off x="1788" y="936"/>
              <a:ext cx="47" cy="4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6166" name="Line 19"/>
            <p:cNvSpPr>
              <a:spLocks noChangeShapeType="1"/>
            </p:cNvSpPr>
            <p:nvPr/>
          </p:nvSpPr>
          <p:spPr bwMode="auto">
            <a:xfrm flipV="1">
              <a:off x="552" y="2280"/>
              <a:ext cx="4620" cy="76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899279" y="4165598"/>
            <a:ext cx="976313" cy="676275"/>
            <a:chOff x="4346" y="2376"/>
            <a:chExt cx="615" cy="426"/>
          </a:xfrm>
        </p:grpSpPr>
        <p:sp>
          <p:nvSpPr>
            <p:cNvPr id="6163" name="Oval 21"/>
            <p:cNvSpPr>
              <a:spLocks noChangeArrowheads="1"/>
            </p:cNvSpPr>
            <p:nvPr/>
          </p:nvSpPr>
          <p:spPr bwMode="auto">
            <a:xfrm>
              <a:off x="4536" y="23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164" name="Text Box 22"/>
            <p:cNvSpPr txBox="1">
              <a:spLocks noChangeArrowheads="1"/>
            </p:cNvSpPr>
            <p:nvPr/>
          </p:nvSpPr>
          <p:spPr bwMode="auto">
            <a:xfrm>
              <a:off x="4346" y="2569"/>
              <a:ext cx="6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Epipole</a:t>
              </a:r>
              <a:endParaRPr lang="es-ES_tradnl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6157" name="Text Box 23"/>
          <p:cNvSpPr txBox="1">
            <a:spLocks noChangeArrowheads="1"/>
          </p:cNvSpPr>
          <p:nvPr/>
        </p:nvSpPr>
        <p:spPr bwMode="auto">
          <a:xfrm>
            <a:off x="6823075" y="2947988"/>
            <a:ext cx="1039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_tradnl" i="1" dirty="0" err="1">
                <a:solidFill>
                  <a:srgbClr val="10253F"/>
                </a:solidFill>
                <a:latin typeface="Trebuchet MS"/>
                <a:cs typeface="Trebuchet MS"/>
              </a:rPr>
              <a:t>Image</a:t>
            </a:r>
            <a:r>
              <a:rPr lang="es-ES_tradnl" i="1" dirty="0">
                <a:solidFill>
                  <a:srgbClr val="10253F"/>
                </a:solidFill>
                <a:latin typeface="Trebuchet MS"/>
                <a:cs typeface="Trebuchet MS"/>
              </a:rPr>
              <a:t> 1</a:t>
            </a:r>
          </a:p>
        </p:txBody>
      </p:sp>
      <p:sp>
        <p:nvSpPr>
          <p:cNvPr id="6158" name="Text Box 24"/>
          <p:cNvSpPr txBox="1">
            <a:spLocks noChangeArrowheads="1"/>
          </p:cNvSpPr>
          <p:nvPr/>
        </p:nvSpPr>
        <p:spPr bwMode="auto">
          <a:xfrm>
            <a:off x="6823075" y="5786438"/>
            <a:ext cx="1039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_tradnl" i="1" dirty="0" err="1">
                <a:solidFill>
                  <a:srgbClr val="10253F"/>
                </a:solidFill>
                <a:latin typeface="Trebuchet MS"/>
                <a:cs typeface="Trebuchet MS"/>
              </a:rPr>
              <a:t>Image</a:t>
            </a:r>
            <a:r>
              <a:rPr lang="es-ES_tradnl" i="1" dirty="0">
                <a:solidFill>
                  <a:srgbClr val="10253F"/>
                </a:solidFill>
                <a:latin typeface="Trebuchet MS"/>
                <a:cs typeface="Trebuchet MS"/>
              </a:rPr>
              <a:t> 2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349500" y="1346200"/>
            <a:ext cx="3251200" cy="3441700"/>
            <a:chOff x="1480" y="848"/>
            <a:chExt cx="2048" cy="2168"/>
          </a:xfrm>
        </p:grpSpPr>
        <p:sp>
          <p:nvSpPr>
            <p:cNvPr id="6160" name="Line 26"/>
            <p:cNvSpPr>
              <a:spLocks noChangeShapeType="1"/>
            </p:cNvSpPr>
            <p:nvPr/>
          </p:nvSpPr>
          <p:spPr bwMode="auto">
            <a:xfrm>
              <a:off x="3400" y="1224"/>
              <a:ext cx="128" cy="1768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6161" name="Line 27"/>
            <p:cNvSpPr>
              <a:spLocks noChangeShapeType="1"/>
            </p:cNvSpPr>
            <p:nvPr/>
          </p:nvSpPr>
          <p:spPr bwMode="auto">
            <a:xfrm>
              <a:off x="1816" y="1256"/>
              <a:ext cx="152" cy="1760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6162" name="Line 28"/>
            <p:cNvSpPr>
              <a:spLocks noChangeShapeType="1"/>
            </p:cNvSpPr>
            <p:nvPr/>
          </p:nvSpPr>
          <p:spPr bwMode="auto">
            <a:xfrm>
              <a:off x="1480" y="848"/>
              <a:ext cx="152" cy="1776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911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862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Estimation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of Fundamental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Matrix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179703" y="2040465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3145028" y="2310340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 rot="504809">
            <a:off x="2279323" y="2857497"/>
            <a:ext cx="1869818" cy="1555882"/>
            <a:chOff x="1853" y="1285"/>
            <a:chExt cx="2027" cy="1597"/>
          </a:xfrm>
        </p:grpSpPr>
        <p:sp>
          <p:nvSpPr>
            <p:cNvPr id="3116" name="Line 13"/>
            <p:cNvSpPr>
              <a:spLocks noChangeShapeType="1"/>
            </p:cNvSpPr>
            <p:nvPr/>
          </p:nvSpPr>
          <p:spPr bwMode="auto">
            <a:xfrm flipV="1">
              <a:off x="1858" y="1285"/>
              <a:ext cx="864" cy="1595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2" name="Line 19"/>
            <p:cNvSpPr>
              <a:spLocks noChangeShapeType="1"/>
            </p:cNvSpPr>
            <p:nvPr/>
          </p:nvSpPr>
          <p:spPr bwMode="auto">
            <a:xfrm flipV="1">
              <a:off x="1853" y="2043"/>
              <a:ext cx="2027" cy="83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1868678" y="2981853"/>
            <a:ext cx="1111379" cy="1071562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3195829" y="2759626"/>
            <a:ext cx="1069950" cy="110487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2942750" y="4016108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145796" y="4219259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3497849" y="3063116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1816291" y="2935815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370914" y="3874987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de-DE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4653430" y="4125567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1662303" y="2643715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lang="de-DE" sz="1200" i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3427999" y="2774191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1982283" y="3923984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2980056" y="4016108"/>
            <a:ext cx="7730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 = 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p </a:t>
            </a:r>
            <a:endParaRPr lang="de-DE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753067" y="3144120"/>
            <a:ext cx="1474789" cy="276226"/>
            <a:chOff x="3720" y="1828"/>
            <a:chExt cx="929" cy="174"/>
          </a:xfrm>
        </p:grpSpPr>
        <p:sp>
          <p:nvSpPr>
            <p:cNvPr id="3101" name="Text Box 48"/>
            <p:cNvSpPr txBox="1">
              <a:spLocks noChangeArrowheads="1"/>
            </p:cNvSpPr>
            <p:nvPr/>
          </p:nvSpPr>
          <p:spPr bwMode="auto">
            <a:xfrm>
              <a:off x="3954" y="1828"/>
              <a:ext cx="6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Epipolar</a:t>
              </a:r>
              <a:r>
                <a:rPr lang="de-DE" sz="1200" i="1" dirty="0">
                  <a:solidFill>
                    <a:srgbClr val="10253F"/>
                  </a:solidFill>
                  <a:latin typeface="Trebuchet MS"/>
                  <a:cs typeface="Trebuchet MS"/>
                </a:rPr>
                <a:t> </a:t>
              </a:r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line</a:t>
              </a:r>
              <a:endParaRPr lang="de-DE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2" name="Line 49"/>
            <p:cNvSpPr>
              <a:spLocks noChangeShapeType="1"/>
            </p:cNvSpPr>
            <p:nvPr/>
          </p:nvSpPr>
          <p:spPr bwMode="auto">
            <a:xfrm>
              <a:off x="3720" y="1925"/>
              <a:ext cx="254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4464241" y="4053415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909828" y="3831165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2550612" y="3630187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3954629" y="335318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4099865" y="3680908"/>
            <a:ext cx="74613" cy="746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3059710" y="2421200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3204946" y="2748920"/>
            <a:ext cx="74613" cy="746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2408392" y="3313748"/>
            <a:ext cx="7730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q </a:t>
            </a:r>
            <a:endParaRPr lang="de-DE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 descr="Screen Shot 2014-11-24 at 9.31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69" y="3034894"/>
            <a:ext cx="279400" cy="520700"/>
          </a:xfrm>
          <a:prstGeom prst="rect">
            <a:avLst/>
          </a:prstGeom>
        </p:spPr>
      </p:pic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128540" y="335678"/>
            <a:ext cx="28364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10253F"/>
                </a:solidFill>
                <a:latin typeface="Trebuchet MS"/>
                <a:cs typeface="Trebuchet MS"/>
              </a:rPr>
              <a:t>[ STEP 1 ]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points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&lt;C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,m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&gt;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1)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C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null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(A)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2)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A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[AA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]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-1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= A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+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125719" y="2689394"/>
            <a:ext cx="270616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10253F"/>
                </a:solidFill>
                <a:latin typeface="Trebuchet MS"/>
                <a:cs typeface="Trebuchet MS"/>
              </a:rPr>
              <a:t>[ STEP 2 ]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Projection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onto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image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2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λ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=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BM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,  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λ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=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BM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  </a:t>
            </a: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128711" y="4317040"/>
            <a:ext cx="258639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10253F"/>
                </a:solidFill>
                <a:latin typeface="Trebuchet MS"/>
                <a:cs typeface="Trebuchet MS"/>
              </a:rPr>
              <a:t>[ STEP 3 ]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Line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   =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x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endParaRPr lang="es-ES" baseline="-25000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s-ES" baseline="-25000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   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[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BM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] x [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BM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]</a:t>
            </a:r>
          </a:p>
          <a:p>
            <a:endParaRPr lang="es-ES" baseline="-25000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   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[BC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]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x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BA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+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Fm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56" name="Picture 55" descr="Screen Shot 2014-11-24 at 9.31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01" y="5329690"/>
            <a:ext cx="279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76206" y="275231"/>
            <a:ext cx="2211294" cy="1210236"/>
            <a:chOff x="6858001" y="5184588"/>
            <a:chExt cx="2211294" cy="1210236"/>
          </a:xfrm>
        </p:grpSpPr>
        <p:sp>
          <p:nvSpPr>
            <p:cNvPr id="4" name="Rectangle 3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64396" y="4343335"/>
            <a:ext cx="3057145" cy="369332"/>
            <a:chOff x="564396" y="4343335"/>
            <a:chExt cx="3057145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64396" y="4343335"/>
              <a:ext cx="842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where: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2026" y="4359015"/>
              <a:ext cx="1799515" cy="32321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706460" y="4029239"/>
            <a:ext cx="2890784" cy="2107735"/>
            <a:chOff x="4706460" y="4029239"/>
            <a:chExt cx="2890784" cy="210773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6460" y="4029239"/>
              <a:ext cx="2890784" cy="90993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5810" y="5447109"/>
              <a:ext cx="1829727" cy="30223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870109" y="5767642"/>
              <a:ext cx="1458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 product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916" y="1822824"/>
            <a:ext cx="8991988" cy="1210236"/>
            <a:chOff x="72916" y="1822824"/>
            <a:chExt cx="8991988" cy="1210236"/>
          </a:xfrm>
        </p:grpSpPr>
        <p:sp>
          <p:nvSpPr>
            <p:cNvPr id="12" name="Rectangle 11"/>
            <p:cNvSpPr/>
            <p:nvPr/>
          </p:nvSpPr>
          <p:spPr>
            <a:xfrm>
              <a:off x="1938598" y="1822824"/>
              <a:ext cx="1672253" cy="12102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38598" y="2115654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FUNDAMENTAL </a:t>
              </a:r>
            </a:p>
            <a:p>
              <a:pPr algn="ctr"/>
              <a:r>
                <a:rPr lang="en-US" dirty="0"/>
                <a:t>MATRIX</a:t>
              </a:r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>
              <a:off x="1305736" y="2438820"/>
              <a:ext cx="632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>
              <a:off x="3610851" y="2438820"/>
              <a:ext cx="596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16" y="2264390"/>
              <a:ext cx="939800" cy="4191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8604" y="2233380"/>
              <a:ext cx="4686300" cy="46990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8604" y="2742950"/>
            <a:ext cx="3479800" cy="520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0779" y="275231"/>
            <a:ext cx="3570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rebuchet MS"/>
                <a:cs typeface="Trebuchet MS"/>
              </a:rPr>
              <a:t>Calibrated Views</a:t>
            </a:r>
          </a:p>
          <a:p>
            <a:r>
              <a:rPr lang="en-US" sz="2800" b="1" dirty="0">
                <a:latin typeface="Trebuchet MS"/>
                <a:cs typeface="Trebuchet MS"/>
              </a:rPr>
              <a:t>(A and B are known)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0843" y="5080290"/>
            <a:ext cx="3213922" cy="1505272"/>
            <a:chOff x="250843" y="5080290"/>
            <a:chExt cx="3213922" cy="1505272"/>
          </a:xfrm>
        </p:grpSpPr>
        <p:sp>
          <p:nvSpPr>
            <p:cNvPr id="25" name="Rectangle 24"/>
            <p:cNvSpPr/>
            <p:nvPr/>
          </p:nvSpPr>
          <p:spPr>
            <a:xfrm>
              <a:off x="250843" y="5080290"/>
              <a:ext cx="3213922" cy="1505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0290" y="5247054"/>
              <a:ext cx="2689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EPIPOLAR CONSTRAINT:</a:t>
              </a:r>
              <a:endParaRPr lang="en-US" sz="2000" dirty="0">
                <a:latin typeface="Courier"/>
                <a:cs typeface="Courier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0348" y="5803629"/>
              <a:ext cx="24765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7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0F897-2BDF-8347-82ED-9A7A5E40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67039"/>
            <a:ext cx="8178799" cy="292392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76206" y="275231"/>
            <a:ext cx="2211294" cy="1210236"/>
            <a:chOff x="6858001" y="5184588"/>
            <a:chExt cx="2211294" cy="1210236"/>
          </a:xfrm>
        </p:grpSpPr>
        <p:sp>
          <p:nvSpPr>
            <p:cNvPr id="4" name="Rectangle 3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10779" y="275231"/>
            <a:ext cx="3994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rebuchet MS"/>
                <a:cs typeface="Trebuchet MS"/>
              </a:rPr>
              <a:t>Uncalibrated</a:t>
            </a:r>
            <a:r>
              <a:rPr lang="en-US" sz="3200" b="1" dirty="0">
                <a:latin typeface="Trebuchet MS"/>
                <a:cs typeface="Trebuchet MS"/>
              </a:rPr>
              <a:t> Views</a:t>
            </a:r>
          </a:p>
          <a:p>
            <a:r>
              <a:rPr lang="en-US" sz="2800" b="1" dirty="0">
                <a:latin typeface="Trebuchet MS"/>
                <a:cs typeface="Trebuchet MS"/>
              </a:rPr>
              <a:t>(A and B are unknown)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85810" y="0"/>
            <a:ext cx="1829727" cy="1975224"/>
            <a:chOff x="5585810" y="0"/>
            <a:chExt cx="1829727" cy="1975224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585810" y="152400"/>
              <a:ext cx="1489379" cy="1822824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669156" y="0"/>
              <a:ext cx="1746381" cy="1975224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3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445</Words>
  <Application>Microsoft Macintosh PowerPoint</Application>
  <PresentationFormat>On-screen Show (4:3)</PresentationFormat>
  <Paragraphs>148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26</cp:revision>
  <dcterms:created xsi:type="dcterms:W3CDTF">2014-11-18T18:53:55Z</dcterms:created>
  <dcterms:modified xsi:type="dcterms:W3CDTF">2021-09-13T14:20:57Z</dcterms:modified>
</cp:coreProperties>
</file>