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s/slide22.xml" ContentType="application/vnd.openxmlformats-officedocument.presentationml.slide+xml"/>
  <Override PartName="/ppt/slides/slide28.xml" ContentType="application/vnd.openxmlformats-officedocument.presentationml.slide+xml"/>
  <Override PartName="/ppt/theme/theme2.xml" ContentType="application/vnd.openxmlformats-officedocument.theme+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s/slide30.xml" ContentType="application/vnd.openxmlformats-officedocument.presentationml.slide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theme/theme3.xml" ContentType="application/vnd.openxmlformats-officedocument.theme+xml"/>
  <Override PartName="/ppt/slideLayouts/slideLayout3.xml" ContentType="application/vnd.openxmlformats-officedocument.presentationml.slideLayout+xml"/>
  <Override PartName="/ppt/slides/slide21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23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slides/slide26.xml" ContentType="application/vnd.openxmlformats-officedocument.presentationml.slide+xml"/>
  <Override PartName="/ppt/slideMasters/slideMaster1.xml" ContentType="application/vnd.openxmlformats-officedocument.presentationml.slideMaster+xml"/>
  <Override PartName="/ppt/viewProps.xml" ContentType="application/vnd.openxmlformats-officedocument.presentationml.viewProps+xml"/>
  <Override PartName="/ppt/slides/slide25.xml" ContentType="application/vnd.openxmlformats-officedocument.presentationml.slide+xml"/>
  <Override PartName="/ppt/notesSlides/notesSlide4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5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27.xml" ContentType="application/vnd.openxmlformats-officedocument.presentationml.slide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ppt/slides/slide8.xml" ContentType="application/vnd.openxmlformats-officedocument.presentationml.slide+xml"/>
  <Override PartName="/ppt/slides/slide31.xml" ContentType="application/vnd.openxmlformats-officedocument.presentationml.slide+xml"/>
  <Override PartName="/ppt/slides/slide15.xml" ContentType="application/vnd.openxmlformats-officedocument.presentationml.slide+xml"/>
  <Default Extension="bin" ContentType="application/vnd.openxmlformats-officedocument.presentationml.printerSettings"/>
  <Default Extension="rels" ContentType="application/vnd.openxmlformats-package.relationships+xml"/>
  <Override PartName="/ppt/slides/slide9.xml" ContentType="application/vnd.openxmlformats-officedocument.presentationml.slide+xml"/>
  <Override PartName="/ppt/slides/slide24.xml" ContentType="application/vnd.openxmlformats-officedocument.presentationml.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Default Extension="pdf" ContentType="application/pdf"/>
  <Override PartName="/ppt/slides/slide19.xml" ContentType="application/vnd.openxmlformats-officedocument.presentationml.slide+xml"/>
  <Override PartName="/ppt/slides/slide12.xml" ContentType="application/vnd.openxmlformats-officedocument.presentationml.slide+xml"/>
  <Override PartName="/ppt/slides/slide2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 autoCompressPictures="0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263" r:id="rId3"/>
    <p:sldId id="264" r:id="rId4"/>
    <p:sldId id="265" r:id="rId5"/>
    <p:sldId id="261" r:id="rId6"/>
    <p:sldId id="266" r:id="rId7"/>
    <p:sldId id="267" r:id="rId8"/>
    <p:sldId id="269" r:id="rId9"/>
    <p:sldId id="271" r:id="rId10"/>
    <p:sldId id="288" r:id="rId11"/>
    <p:sldId id="292" r:id="rId12"/>
    <p:sldId id="272" r:id="rId13"/>
    <p:sldId id="273" r:id="rId14"/>
    <p:sldId id="287" r:id="rId15"/>
    <p:sldId id="274" r:id="rId16"/>
    <p:sldId id="286" r:id="rId17"/>
    <p:sldId id="275" r:id="rId18"/>
    <p:sldId id="277" r:id="rId19"/>
    <p:sldId id="289" r:id="rId20"/>
    <p:sldId id="278" r:id="rId21"/>
    <p:sldId id="298" r:id="rId22"/>
    <p:sldId id="300" r:id="rId23"/>
    <p:sldId id="303" r:id="rId24"/>
    <p:sldId id="302" r:id="rId25"/>
    <p:sldId id="290" r:id="rId26"/>
    <p:sldId id="294" r:id="rId27"/>
    <p:sldId id="295" r:id="rId28"/>
    <p:sldId id="296" r:id="rId29"/>
    <p:sldId id="297" r:id="rId30"/>
    <p:sldId id="293" r:id="rId31"/>
    <p:sldId id="285" r:id="rId3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" pitchFamily="-65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" pitchFamily="-65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" pitchFamily="-65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" pitchFamily="-65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" pitchFamily="-65" charset="0"/>
        <a:ea typeface="+mn-ea"/>
        <a:cs typeface="+mn-cs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Times" pitchFamily="-65" charset="0"/>
        <a:ea typeface="+mn-ea"/>
        <a:cs typeface="+mn-cs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Times" pitchFamily="-65" charset="0"/>
        <a:ea typeface="+mn-ea"/>
        <a:cs typeface="+mn-cs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Times" pitchFamily="-65" charset="0"/>
        <a:ea typeface="+mn-ea"/>
        <a:cs typeface="+mn-cs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Times" pitchFamily="-65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  <p:showPr showNarration="1">
    <p:present/>
    <p:sldAll/>
    <p:penClr>
      <a:schemeClr val="tx1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preferSingleView="1">
    <p:restoredLeft sz="32787"/>
    <p:restoredTop sz="90929"/>
  </p:normalViewPr>
  <p:slideViewPr>
    <p:cSldViewPr>
      <p:cViewPr varScale="1">
        <p:scale>
          <a:sx n="111" d="100"/>
          <a:sy n="111" d="100"/>
        </p:scale>
        <p:origin x="-720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0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5" Type="http://schemas.openxmlformats.org/officeDocument/2006/relationships/printerSettings" Target="printerSettings/printerSettings1.bin"/><Relationship Id="rId31" Type="http://schemas.openxmlformats.org/officeDocument/2006/relationships/slide" Target="slides/slide30.xml"/><Relationship Id="rId34" Type="http://schemas.openxmlformats.org/officeDocument/2006/relationships/handoutMaster" Target="handoutMasters/handoutMaster1.xml"/><Relationship Id="rId39" Type="http://schemas.openxmlformats.org/officeDocument/2006/relationships/tableStyles" Target="tableStyles.xml"/><Relationship Id="rId7" Type="http://schemas.openxmlformats.org/officeDocument/2006/relationships/slide" Target="slides/slide6.xml"/><Relationship Id="rId3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0" Type="http://schemas.openxmlformats.org/officeDocument/2006/relationships/slide" Target="slides/slide9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7" Type="http://schemas.openxmlformats.org/officeDocument/2006/relationships/slide" Target="slides/slide26.xml"/><Relationship Id="rId14" Type="http://schemas.openxmlformats.org/officeDocument/2006/relationships/slide" Target="slides/slide13.xml"/><Relationship Id="rId23" Type="http://schemas.openxmlformats.org/officeDocument/2006/relationships/slide" Target="slides/slide22.xml"/><Relationship Id="rId4" Type="http://schemas.openxmlformats.org/officeDocument/2006/relationships/slide" Target="slides/slide3.xml"/><Relationship Id="rId28" Type="http://schemas.openxmlformats.org/officeDocument/2006/relationships/slide" Target="slides/slide27.xml"/><Relationship Id="rId26" Type="http://schemas.openxmlformats.org/officeDocument/2006/relationships/slide" Target="slides/slide25.xml"/><Relationship Id="rId30" Type="http://schemas.openxmlformats.org/officeDocument/2006/relationships/slide" Target="slides/slide29.xml"/><Relationship Id="rId11" Type="http://schemas.openxmlformats.org/officeDocument/2006/relationships/slide" Target="slides/slide10.xml"/><Relationship Id="rId29" Type="http://schemas.openxmlformats.org/officeDocument/2006/relationships/slide" Target="slides/slide28.xml"/><Relationship Id="rId6" Type="http://schemas.openxmlformats.org/officeDocument/2006/relationships/slide" Target="slides/slide5.xml"/><Relationship Id="rId16" Type="http://schemas.openxmlformats.org/officeDocument/2006/relationships/slide" Target="slides/slide15.xml"/><Relationship Id="rId3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9" Type="http://schemas.openxmlformats.org/officeDocument/2006/relationships/slide" Target="slides/slide18.xml"/><Relationship Id="rId38" Type="http://schemas.openxmlformats.org/officeDocument/2006/relationships/theme" Target="theme/theme1.xml"/><Relationship Id="rId20" Type="http://schemas.openxmlformats.org/officeDocument/2006/relationships/slide" Target="slides/slide19.xml"/><Relationship Id="rId22" Type="http://schemas.openxmlformats.org/officeDocument/2006/relationships/slide" Target="slides/slide21.xml"/><Relationship Id="rId21" Type="http://schemas.openxmlformats.org/officeDocument/2006/relationships/slide" Target="slides/slide20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E3E437-76B1-FC45-9DEB-446F4A463073}" type="datetimeFigureOut">
              <a:rPr lang="en-US" smtClean="0"/>
              <a:pPr/>
              <a:t>1/13/11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A9C7CA-BCC6-994D-B1D7-23A969CB798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3BDDF8-7F48-0A40-B47A-9CD09F856F23}" type="datetimeFigureOut">
              <a:rPr lang="en-US" smtClean="0"/>
              <a:pPr/>
              <a:t>1/13/11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4E2583-0DD8-7B44-BEE4-57C89AD112F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990D05-B911-4D96-8F99-3F367BFAE3C3}" type="slidenum">
              <a:rPr lang="en-US"/>
              <a:pPr/>
              <a:t>25</a:t>
            </a:fld>
            <a:endParaRPr 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990D05-B911-4D96-8F99-3F367BFAE3C3}" type="slidenum">
              <a:rPr lang="en-US"/>
              <a:pPr/>
              <a:t>26</a:t>
            </a:fld>
            <a:endParaRPr 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990D05-B911-4D96-8F99-3F367BFAE3C3}" type="slidenum">
              <a:rPr lang="en-US"/>
              <a:pPr/>
              <a:t>27</a:t>
            </a:fld>
            <a:endParaRPr 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990D05-B911-4D96-8F99-3F367BFAE3C3}" type="slidenum">
              <a:rPr lang="en-US"/>
              <a:pPr/>
              <a:t>28</a:t>
            </a:fld>
            <a:endParaRPr 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990D05-B911-4D96-8F99-3F367BFAE3C3}" type="slidenum">
              <a:rPr lang="en-US"/>
              <a:pPr/>
              <a:t>29</a:t>
            </a:fld>
            <a:endParaRPr 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990D05-B911-4D96-8F99-3F367BFAE3C3}" type="slidenum">
              <a:rPr lang="en-US"/>
              <a:pPr/>
              <a:t>30</a:t>
            </a:fld>
            <a:endParaRPr 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D1E7F174-51E7-A247-AFFB-7BB47BFF4F24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C399164A-3739-B547-A330-97ED65E3376B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29009CE-AD2F-DD48-BF4E-7B3188132B33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86CDCD8-D4A8-0846-A409-A7157A5D0950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DF8942D8-5C18-3545-9722-FE7C58D69C1A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038F70AF-F2AE-CE4D-BF8F-91C788D22AD4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09B8723-EB1C-4345-92B5-C8869FFA6C89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618575F-B796-984C-A5BF-4CD40FE9E5B1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3132310-94A9-1647-B657-0065D02807C4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740BA3C-6C73-B240-BA12-7C1174A73357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DD85727-ED75-7447-B415-2A7069EE98BD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E16CF78-60BF-E34A-BF95-A54D087E59DD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elvetica" pitchFamily="-65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elvetica" pitchFamily="-65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elvetica" pitchFamily="-65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elvetica" pitchFamily="-65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elvetica" pitchFamily="-65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elvetica" pitchFamily="-65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elvetica" pitchFamily="-65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elvetica" pitchFamily="-65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-65" charset="-128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-65" charset="-128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65" charset="-128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df"/><Relationship Id="rId3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df"/><Relationship Id="rId3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df"/><Relationship Id="rId3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df"/><Relationship Id="rId3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df"/><Relationship Id="rId3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df"/><Relationship Id="rId3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 sz="2000" dirty="0"/>
              <a:t>6.092: </a:t>
            </a:r>
            <a:r>
              <a:rPr lang="en-US" sz="2000" dirty="0" smtClean="0"/>
              <a:t>Introduction </a:t>
            </a:r>
            <a:r>
              <a:rPr lang="en-US" sz="2000" dirty="0"/>
              <a:t>to Java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1: Types, Variables, Operators</a:t>
            </a:r>
            <a:endParaRPr lang="en-US" dirty="0"/>
          </a:p>
        </p:txBody>
      </p:sp>
    </p:spTree>
  </p:cSld>
  <p:clrMapOvr>
    <a:masterClrMapping/>
  </p:clrMapOvr>
  <p:transition advTm="2592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 err="1" smtClean="0"/>
              <a:t>System.out.println(</a:t>
            </a:r>
            <a:r>
              <a:rPr lang="en-US" i="1" dirty="0" err="1" smtClean="0"/>
              <a:t>“your</a:t>
            </a:r>
            <a:r>
              <a:rPr lang="en-US" i="1" dirty="0" smtClean="0"/>
              <a:t> text here”</a:t>
            </a:r>
            <a:r>
              <a:rPr lang="en-US" dirty="0" smtClean="0"/>
              <a:t>) outputs to the console</a:t>
            </a:r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r>
              <a:rPr lang="en-US" dirty="0"/>
              <a:t>Example:</a:t>
            </a:r>
          </a:p>
          <a:p>
            <a:pPr>
              <a:buFontTx/>
              <a:buNone/>
            </a:pPr>
            <a:r>
              <a:rPr lang="en-US" dirty="0" smtClean="0"/>
              <a:t>	</a:t>
            </a:r>
            <a:r>
              <a:rPr lang="en-US" dirty="0" err="1" smtClean="0"/>
              <a:t>System.out.println(“output</a:t>
            </a:r>
            <a:r>
              <a:rPr lang="en-US" dirty="0" smtClean="0"/>
              <a:t>”);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  <a:endParaRPr lang="en-US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 smtClean="0">
                <a:solidFill>
                  <a:srgbClr val="008400"/>
                </a:solidFill>
              </a:rPr>
              <a:t>// this text is ignored</a:t>
            </a:r>
          </a:p>
          <a:p>
            <a:pPr>
              <a:buFontTx/>
              <a:buNone/>
            </a:pPr>
            <a:endParaRPr lang="en-US" dirty="0" smtClean="0">
              <a:solidFill>
                <a:srgbClr val="008400"/>
              </a:solidFill>
            </a:endParaRPr>
          </a:p>
          <a:p>
            <a:pPr>
              <a:buFontTx/>
              <a:buNone/>
            </a:pPr>
            <a:r>
              <a:rPr lang="en-US" dirty="0" smtClean="0"/>
              <a:t>Comments are notes for humans</a:t>
            </a:r>
          </a:p>
          <a:p>
            <a:pPr>
              <a:buFontTx/>
              <a:buNone/>
            </a:pPr>
            <a:r>
              <a:rPr lang="en-US" dirty="0" smtClean="0"/>
              <a:t>Both yourself, and others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Program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981200"/>
            <a:ext cx="87630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sz="2800" b="1" dirty="0">
                <a:solidFill>
                  <a:srgbClr val="0A0084"/>
                </a:solidFill>
              </a:rPr>
              <a:t>class</a:t>
            </a:r>
            <a:r>
              <a:rPr lang="en-US" sz="2800" dirty="0">
                <a:solidFill>
                  <a:srgbClr val="808080"/>
                </a:solidFill>
              </a:rPr>
              <a:t> </a:t>
            </a:r>
            <a:r>
              <a:rPr lang="en-US" sz="2800" dirty="0">
                <a:solidFill>
                  <a:srgbClr val="000000"/>
                </a:solidFill>
              </a:rPr>
              <a:t>Hello2</a:t>
            </a:r>
            <a:r>
              <a:rPr lang="en-US" sz="2800" dirty="0">
                <a:solidFill>
                  <a:srgbClr val="808080"/>
                </a:solidFill>
              </a:rPr>
              <a:t> </a:t>
            </a:r>
            <a:r>
              <a:rPr lang="en-US" sz="2800" b="1" dirty="0">
                <a:solidFill>
                  <a:srgbClr val="000000"/>
                </a:solidFill>
              </a:rPr>
              <a:t>{</a:t>
            </a:r>
            <a:endParaRPr lang="en-US" sz="2800" dirty="0">
              <a:solidFill>
                <a:srgbClr val="808080"/>
              </a:solidFill>
            </a:endParaRPr>
          </a:p>
          <a:p>
            <a:pPr>
              <a:buFontTx/>
              <a:buNone/>
            </a:pPr>
            <a:r>
              <a:rPr lang="en-US" sz="2800" dirty="0">
                <a:solidFill>
                  <a:srgbClr val="808080"/>
                </a:solidFill>
              </a:rPr>
              <a:t>    </a:t>
            </a:r>
            <a:r>
              <a:rPr lang="en-US" sz="2800" b="1" dirty="0">
                <a:solidFill>
                  <a:srgbClr val="0A0084"/>
                </a:solidFill>
              </a:rPr>
              <a:t>public</a:t>
            </a:r>
            <a:r>
              <a:rPr lang="en-US" sz="2800" dirty="0">
                <a:solidFill>
                  <a:srgbClr val="808080"/>
                </a:solidFill>
              </a:rPr>
              <a:t> </a:t>
            </a:r>
            <a:r>
              <a:rPr lang="en-US" sz="2800" b="1" dirty="0">
                <a:solidFill>
                  <a:srgbClr val="0A0084"/>
                </a:solidFill>
              </a:rPr>
              <a:t>static</a:t>
            </a:r>
            <a:r>
              <a:rPr lang="en-US" sz="2800" dirty="0">
                <a:solidFill>
                  <a:srgbClr val="808080"/>
                </a:solidFill>
              </a:rPr>
              <a:t> </a:t>
            </a:r>
            <a:r>
              <a:rPr lang="en-US" sz="2800" b="1" dirty="0">
                <a:solidFill>
                  <a:srgbClr val="0A0084"/>
                </a:solidFill>
              </a:rPr>
              <a:t>void</a:t>
            </a:r>
            <a:r>
              <a:rPr lang="en-US" sz="2800" dirty="0">
                <a:solidFill>
                  <a:srgbClr val="808080"/>
                </a:solidFill>
              </a:rPr>
              <a:t> </a:t>
            </a:r>
            <a:r>
              <a:rPr lang="en-US" sz="2800" dirty="0">
                <a:solidFill>
                  <a:srgbClr val="000000"/>
                </a:solidFill>
              </a:rPr>
              <a:t>main</a:t>
            </a:r>
            <a:r>
              <a:rPr lang="en-US" sz="2800" b="1" dirty="0">
                <a:solidFill>
                  <a:srgbClr val="000000"/>
                </a:solidFill>
              </a:rPr>
              <a:t>(</a:t>
            </a:r>
            <a:r>
              <a:rPr lang="en-US" sz="2800" dirty="0">
                <a:solidFill>
                  <a:srgbClr val="000000"/>
                </a:solidFill>
              </a:rPr>
              <a:t>String</a:t>
            </a:r>
            <a:r>
              <a:rPr lang="en-US" sz="2800" b="1" dirty="0">
                <a:solidFill>
                  <a:srgbClr val="000000"/>
                </a:solidFill>
              </a:rPr>
              <a:t>[]</a:t>
            </a:r>
            <a:r>
              <a:rPr lang="en-US" sz="2800" dirty="0">
                <a:solidFill>
                  <a:srgbClr val="808080"/>
                </a:solidFill>
              </a:rPr>
              <a:t> </a:t>
            </a:r>
            <a:r>
              <a:rPr lang="en-US" sz="2800" dirty="0">
                <a:solidFill>
                  <a:srgbClr val="000000"/>
                </a:solidFill>
              </a:rPr>
              <a:t>arguments</a:t>
            </a:r>
            <a:r>
              <a:rPr lang="en-US" sz="2800" b="1" dirty="0">
                <a:solidFill>
                  <a:srgbClr val="000000"/>
                </a:solidFill>
              </a:rPr>
              <a:t>)</a:t>
            </a:r>
            <a:r>
              <a:rPr lang="en-US" sz="2800" dirty="0">
                <a:solidFill>
                  <a:srgbClr val="808080"/>
                </a:solidFill>
              </a:rPr>
              <a:t> </a:t>
            </a:r>
            <a:r>
              <a:rPr lang="en-US" sz="2800" b="1" dirty="0">
                <a:solidFill>
                  <a:srgbClr val="000000"/>
                </a:solidFill>
              </a:rPr>
              <a:t>{</a:t>
            </a:r>
            <a:endParaRPr lang="en-US" sz="2800" dirty="0">
              <a:solidFill>
                <a:srgbClr val="808080"/>
              </a:solidFill>
            </a:endParaRPr>
          </a:p>
          <a:p>
            <a:pPr>
              <a:buFontTx/>
              <a:buNone/>
            </a:pPr>
            <a:r>
              <a:rPr lang="en-US" sz="2800" dirty="0">
                <a:solidFill>
                  <a:srgbClr val="808080"/>
                </a:solidFill>
              </a:rPr>
              <a:t>        </a:t>
            </a:r>
            <a:r>
              <a:rPr lang="en-US" sz="2800" dirty="0">
                <a:solidFill>
                  <a:srgbClr val="000000"/>
                </a:solidFill>
              </a:rPr>
              <a:t>System</a:t>
            </a:r>
            <a:r>
              <a:rPr lang="en-US" sz="2800" b="1" dirty="0">
                <a:solidFill>
                  <a:srgbClr val="000000"/>
                </a:solidFill>
              </a:rPr>
              <a:t>.</a:t>
            </a:r>
            <a:r>
              <a:rPr lang="en-US" sz="2800" dirty="0">
                <a:solidFill>
                  <a:srgbClr val="000000"/>
                </a:solidFill>
              </a:rPr>
              <a:t>out</a:t>
            </a:r>
            <a:r>
              <a:rPr lang="en-US" sz="2800" b="1" dirty="0">
                <a:solidFill>
                  <a:srgbClr val="000000"/>
                </a:solidFill>
              </a:rPr>
              <a:t>.</a:t>
            </a:r>
            <a:r>
              <a:rPr lang="en-US" sz="2800" dirty="0">
                <a:solidFill>
                  <a:srgbClr val="000000"/>
                </a:solidFill>
              </a:rPr>
              <a:t>println</a:t>
            </a:r>
            <a:r>
              <a:rPr lang="en-US" sz="2800" b="1" dirty="0">
                <a:solidFill>
                  <a:srgbClr val="000000"/>
                </a:solidFill>
              </a:rPr>
              <a:t>(</a:t>
            </a:r>
            <a:r>
              <a:rPr lang="en-US" sz="2800" dirty="0">
                <a:solidFill>
                  <a:srgbClr val="960082"/>
                </a:solidFill>
              </a:rPr>
              <a:t>"Hello world."</a:t>
            </a:r>
            <a:r>
              <a:rPr lang="en-US" sz="2800" b="1" dirty="0">
                <a:solidFill>
                  <a:srgbClr val="000000"/>
                </a:solidFill>
              </a:rPr>
              <a:t>);</a:t>
            </a:r>
            <a:r>
              <a:rPr lang="en-US" sz="2800" dirty="0">
                <a:solidFill>
                  <a:srgbClr val="808080"/>
                </a:solidFill>
              </a:rPr>
              <a:t>  </a:t>
            </a:r>
            <a:r>
              <a:rPr lang="en-US" sz="2800" dirty="0">
                <a:solidFill>
                  <a:srgbClr val="008400"/>
                </a:solidFill>
              </a:rPr>
              <a:t>// Print once</a:t>
            </a:r>
          </a:p>
          <a:p>
            <a:pPr>
              <a:buFontTx/>
              <a:buNone/>
            </a:pPr>
            <a:r>
              <a:rPr lang="en-US" sz="2800" dirty="0">
                <a:solidFill>
                  <a:srgbClr val="808080"/>
                </a:solidFill>
              </a:rPr>
              <a:t>        </a:t>
            </a:r>
            <a:r>
              <a:rPr lang="en-US" sz="2800" dirty="0">
                <a:solidFill>
                  <a:srgbClr val="000000"/>
                </a:solidFill>
              </a:rPr>
              <a:t>System</a:t>
            </a:r>
            <a:r>
              <a:rPr lang="en-US" sz="2800" b="1" dirty="0">
                <a:solidFill>
                  <a:srgbClr val="000000"/>
                </a:solidFill>
              </a:rPr>
              <a:t>.</a:t>
            </a:r>
            <a:r>
              <a:rPr lang="en-US" sz="2800" dirty="0">
                <a:solidFill>
                  <a:srgbClr val="000000"/>
                </a:solidFill>
              </a:rPr>
              <a:t>out</a:t>
            </a:r>
            <a:r>
              <a:rPr lang="en-US" sz="2800" b="1" dirty="0">
                <a:solidFill>
                  <a:srgbClr val="000000"/>
                </a:solidFill>
              </a:rPr>
              <a:t>.</a:t>
            </a:r>
            <a:r>
              <a:rPr lang="en-US" sz="2800" dirty="0">
                <a:solidFill>
                  <a:srgbClr val="000000"/>
                </a:solidFill>
              </a:rPr>
              <a:t>println</a:t>
            </a:r>
            <a:r>
              <a:rPr lang="en-US" sz="2800" b="1" dirty="0">
                <a:solidFill>
                  <a:srgbClr val="000000"/>
                </a:solidFill>
              </a:rPr>
              <a:t>(</a:t>
            </a:r>
            <a:r>
              <a:rPr lang="en-US" sz="2800" dirty="0">
                <a:solidFill>
                  <a:srgbClr val="960082"/>
                </a:solidFill>
              </a:rPr>
              <a:t>"Line number 2"</a:t>
            </a:r>
            <a:r>
              <a:rPr lang="en-US" sz="2800" b="1" dirty="0">
                <a:solidFill>
                  <a:srgbClr val="000000"/>
                </a:solidFill>
              </a:rPr>
              <a:t>);</a:t>
            </a:r>
            <a:r>
              <a:rPr lang="en-US" sz="2800" dirty="0">
                <a:solidFill>
                  <a:srgbClr val="808080"/>
                </a:solidFill>
              </a:rPr>
              <a:t>  </a:t>
            </a:r>
            <a:r>
              <a:rPr lang="en-US" sz="2800" dirty="0">
                <a:solidFill>
                  <a:srgbClr val="008400"/>
                </a:solidFill>
              </a:rPr>
              <a:t>// Again!</a:t>
            </a:r>
          </a:p>
          <a:p>
            <a:pPr>
              <a:buFontTx/>
              <a:buNone/>
            </a:pPr>
            <a:r>
              <a:rPr lang="en-US" sz="2800" dirty="0">
                <a:solidFill>
                  <a:srgbClr val="808080"/>
                </a:solidFill>
              </a:rPr>
              <a:t>    </a:t>
            </a:r>
            <a:r>
              <a:rPr lang="en-US" sz="2800" b="1" dirty="0">
                <a:solidFill>
                  <a:srgbClr val="000000"/>
                </a:solidFill>
              </a:rPr>
              <a:t>}</a:t>
            </a:r>
            <a:endParaRPr lang="en-US" sz="2800" dirty="0">
              <a:solidFill>
                <a:srgbClr val="808080"/>
              </a:solidFill>
            </a:endParaRPr>
          </a:p>
          <a:p>
            <a:pPr>
              <a:buFontTx/>
              <a:buNone/>
            </a:pPr>
            <a:r>
              <a:rPr lang="en-US" sz="2800" b="1" dirty="0">
                <a:solidFill>
                  <a:srgbClr val="000000"/>
                </a:solidFill>
              </a:rPr>
              <a:t>}</a:t>
            </a:r>
            <a:endParaRPr lang="en-US" sz="1200" dirty="0">
              <a:solidFill>
                <a:srgbClr val="808080"/>
              </a:solidFill>
            </a:endParaRPr>
          </a:p>
          <a:p>
            <a:endParaRPr lang="en-US" sz="2800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 smtClean="0"/>
              <a:t>Kinds of values that can be stored and manipulated.</a:t>
            </a:r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r>
              <a:rPr lang="en-US" b="1" dirty="0" err="1" smtClean="0"/>
              <a:t>boolean</a:t>
            </a:r>
            <a:r>
              <a:rPr lang="en-US" dirty="0" smtClean="0"/>
              <a:t>: Truth value (</a:t>
            </a:r>
            <a:r>
              <a:rPr lang="en-US" b="1" dirty="0" smtClean="0"/>
              <a:t>true </a:t>
            </a:r>
            <a:r>
              <a:rPr lang="en-US" dirty="0" smtClean="0"/>
              <a:t>or </a:t>
            </a:r>
            <a:r>
              <a:rPr lang="en-US" b="1" dirty="0" smtClean="0"/>
              <a:t>false</a:t>
            </a:r>
            <a:r>
              <a:rPr lang="en-US" dirty="0" smtClean="0"/>
              <a:t>).</a:t>
            </a:r>
          </a:p>
          <a:p>
            <a:pPr>
              <a:buFontTx/>
              <a:buNone/>
            </a:pPr>
            <a:r>
              <a:rPr lang="en-US" b="1" dirty="0" err="1" smtClean="0"/>
              <a:t>int</a:t>
            </a:r>
            <a:r>
              <a:rPr lang="en-US" dirty="0" smtClean="0"/>
              <a:t>: Integer (0, 1, -47).</a:t>
            </a:r>
          </a:p>
          <a:p>
            <a:pPr>
              <a:buFontTx/>
              <a:buNone/>
            </a:pPr>
            <a:r>
              <a:rPr lang="en-US" b="1" dirty="0" smtClean="0"/>
              <a:t>double</a:t>
            </a:r>
            <a:r>
              <a:rPr lang="en-US" dirty="0" smtClean="0"/>
              <a:t>: Real number (3.14, 1.0, -2.1).</a:t>
            </a:r>
          </a:p>
          <a:p>
            <a:pPr>
              <a:buNone/>
            </a:pPr>
            <a:r>
              <a:rPr lang="en-US" b="1" dirty="0" smtClean="0"/>
              <a:t>String</a:t>
            </a:r>
            <a:r>
              <a:rPr lang="en-US" dirty="0" smtClean="0"/>
              <a:t>: Text (“hello”, “example”).</a:t>
            </a:r>
          </a:p>
          <a:p>
            <a:pPr>
              <a:buFontTx/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 smtClean="0"/>
              <a:t>A “box” that </a:t>
            </a:r>
            <a:r>
              <a:rPr lang="en-US" dirty="0"/>
              <a:t>stores a </a:t>
            </a:r>
            <a:r>
              <a:rPr lang="en-US" dirty="0" smtClean="0"/>
              <a:t>value of one type.</a:t>
            </a:r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r>
              <a:rPr lang="en-US" dirty="0"/>
              <a:t>Form:</a:t>
            </a:r>
            <a:br>
              <a:rPr lang="en-US" dirty="0"/>
            </a:br>
            <a:r>
              <a:rPr lang="en-US" b="1" i="1" dirty="0"/>
              <a:t>TYPE NAME</a:t>
            </a:r>
            <a:r>
              <a:rPr lang="en-US" dirty="0"/>
              <a:t>;</a:t>
            </a:r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r>
              <a:rPr lang="en-US" dirty="0"/>
              <a:t>Example:</a:t>
            </a:r>
          </a:p>
          <a:p>
            <a:pPr>
              <a:buFontTx/>
              <a:buNone/>
            </a:pPr>
            <a:r>
              <a:rPr lang="en-US" dirty="0"/>
              <a:t>	String foo;</a:t>
            </a:r>
          </a:p>
        </p:txBody>
      </p:sp>
      <p:pic>
        <p:nvPicPr>
          <p:cNvPr id="5" name="Picture 4" descr="boxes.pdf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2"/>
              <a:stretch>
                <a:fillRect/>
              </a:stretch>
            </p:blipFill>
          </mc:Choice>
          <mc:Fallback xmlns:ma="http://schemas.microsoft.com/office/mac/drawingml/2008/main" xmlns=""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6400800" y="4572000"/>
            <a:ext cx="990600" cy="159462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/>
              <a:t>Use = to give variables a value.</a:t>
            </a:r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r>
              <a:rPr lang="en-US" dirty="0"/>
              <a:t>Example:</a:t>
            </a:r>
          </a:p>
          <a:p>
            <a:pPr>
              <a:buNone/>
            </a:pPr>
            <a:r>
              <a:rPr lang="en-US" dirty="0" smtClean="0"/>
              <a:t>	String </a:t>
            </a:r>
            <a:r>
              <a:rPr lang="en-US" dirty="0" err="1" smtClean="0"/>
              <a:t>foo</a:t>
            </a:r>
            <a:r>
              <a:rPr lang="en-US" dirty="0" smtClean="0"/>
              <a:t>;</a:t>
            </a:r>
          </a:p>
          <a:p>
            <a:pPr>
              <a:buFontTx/>
              <a:buNone/>
            </a:pPr>
            <a:r>
              <a:rPr lang="en-US" dirty="0" smtClean="0"/>
              <a:t>	</a:t>
            </a:r>
            <a:r>
              <a:rPr lang="en-US" dirty="0" err="1" smtClean="0"/>
              <a:t>foo</a:t>
            </a:r>
            <a:r>
              <a:rPr lang="en-US" dirty="0" smtClean="0"/>
              <a:t> = “IAP 6.092”;</a:t>
            </a:r>
            <a:endParaRPr lang="en-US" dirty="0"/>
          </a:p>
        </p:txBody>
      </p:sp>
      <p:pic>
        <p:nvPicPr>
          <p:cNvPr id="4" name="Picture 3" descr="boxes2.pdf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2"/>
              <a:stretch>
                <a:fillRect/>
              </a:stretch>
            </p:blipFill>
          </mc:Choice>
          <mc:Fallback xmlns:ma="http://schemas.microsoft.com/office/mac/drawingml/2008/main" xmlns=""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5867400" y="3657600"/>
            <a:ext cx="1600200" cy="165020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 smtClean="0"/>
              <a:t>Can be combined with a variable declaration.</a:t>
            </a:r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r>
              <a:rPr lang="en-US" dirty="0"/>
              <a:t>Example:</a:t>
            </a:r>
          </a:p>
          <a:p>
            <a:pPr>
              <a:buFontTx/>
              <a:buNone/>
            </a:pPr>
            <a:r>
              <a:rPr lang="en-US" dirty="0" smtClean="0"/>
              <a:t>	double </a:t>
            </a:r>
            <a:r>
              <a:rPr lang="en-US" dirty="0" err="1" smtClean="0"/>
              <a:t>badPi</a:t>
            </a:r>
            <a:r>
              <a:rPr lang="en-US" dirty="0" smtClean="0"/>
              <a:t> </a:t>
            </a:r>
            <a:r>
              <a:rPr lang="en-US" dirty="0"/>
              <a:t>=</a:t>
            </a:r>
            <a:r>
              <a:rPr lang="en-US" dirty="0" smtClean="0"/>
              <a:t> 3.14;</a:t>
            </a:r>
          </a:p>
          <a:p>
            <a:pPr>
              <a:buFontTx/>
              <a:buNone/>
            </a:pPr>
            <a:r>
              <a:rPr lang="en-US" dirty="0" smtClean="0"/>
              <a:t>	</a:t>
            </a:r>
            <a:r>
              <a:rPr lang="en-US" dirty="0" err="1" smtClean="0"/>
              <a:t>boolean</a:t>
            </a:r>
            <a:r>
              <a:rPr lang="en-US" dirty="0" smtClean="0"/>
              <a:t> </a:t>
            </a:r>
            <a:r>
              <a:rPr lang="en-US" dirty="0" err="1" smtClean="0"/>
              <a:t>isJanuary</a:t>
            </a:r>
            <a:r>
              <a:rPr lang="en-US" dirty="0" smtClean="0"/>
              <a:t> = true;</a:t>
            </a:r>
            <a:endParaRPr lang="en-US" dirty="0"/>
          </a:p>
        </p:txBody>
      </p:sp>
      <p:pic>
        <p:nvPicPr>
          <p:cNvPr id="4" name="Picture 3" descr="boxes3.pdf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2"/>
              <a:stretch>
                <a:fillRect/>
              </a:stretch>
            </p:blipFill>
          </mc:Choice>
          <mc:Fallback xmlns:ma="http://schemas.microsoft.com/office/mac/drawingml/2008/main" xmlns=""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6172200" y="3962400"/>
            <a:ext cx="2819400" cy="1285033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763000" cy="41148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b="1" dirty="0">
                <a:solidFill>
                  <a:srgbClr val="0A0084"/>
                </a:solidFill>
              </a:rPr>
              <a:t>class</a:t>
            </a:r>
            <a:r>
              <a:rPr lang="en-US" sz="2800" dirty="0">
                <a:solidFill>
                  <a:srgbClr val="808080"/>
                </a:solidFill>
              </a:rPr>
              <a:t> </a:t>
            </a:r>
            <a:r>
              <a:rPr lang="en-US" sz="2800" dirty="0">
                <a:solidFill>
                  <a:srgbClr val="000000"/>
                </a:solidFill>
              </a:rPr>
              <a:t>Hello3</a:t>
            </a:r>
            <a:r>
              <a:rPr lang="en-US" sz="2800" dirty="0">
                <a:solidFill>
                  <a:srgbClr val="808080"/>
                </a:solidFill>
              </a:rPr>
              <a:t> </a:t>
            </a:r>
            <a:r>
              <a:rPr lang="en-US" sz="2800" b="1" dirty="0">
                <a:solidFill>
                  <a:srgbClr val="000000"/>
                </a:solidFill>
              </a:rPr>
              <a:t>{</a:t>
            </a:r>
            <a:endParaRPr lang="en-US" sz="2800" dirty="0">
              <a:solidFill>
                <a:srgbClr val="80808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rgbClr val="808080"/>
                </a:solidFill>
              </a:rPr>
              <a:t>    </a:t>
            </a:r>
            <a:r>
              <a:rPr lang="en-US" sz="2800" b="1" dirty="0">
                <a:solidFill>
                  <a:srgbClr val="0A0084"/>
                </a:solidFill>
              </a:rPr>
              <a:t>public</a:t>
            </a:r>
            <a:r>
              <a:rPr lang="en-US" sz="2800" dirty="0">
                <a:solidFill>
                  <a:srgbClr val="808080"/>
                </a:solidFill>
              </a:rPr>
              <a:t> </a:t>
            </a:r>
            <a:r>
              <a:rPr lang="en-US" sz="2800" b="1" dirty="0">
                <a:solidFill>
                  <a:srgbClr val="0A0084"/>
                </a:solidFill>
              </a:rPr>
              <a:t>static</a:t>
            </a:r>
            <a:r>
              <a:rPr lang="en-US" sz="2800" dirty="0">
                <a:solidFill>
                  <a:srgbClr val="808080"/>
                </a:solidFill>
              </a:rPr>
              <a:t> </a:t>
            </a:r>
            <a:r>
              <a:rPr lang="en-US" sz="2800" b="1" dirty="0">
                <a:solidFill>
                  <a:srgbClr val="0A0084"/>
                </a:solidFill>
              </a:rPr>
              <a:t>void</a:t>
            </a:r>
            <a:r>
              <a:rPr lang="en-US" sz="2800" dirty="0">
                <a:solidFill>
                  <a:srgbClr val="808080"/>
                </a:solidFill>
              </a:rPr>
              <a:t> </a:t>
            </a:r>
            <a:r>
              <a:rPr lang="en-US" sz="2800" dirty="0">
                <a:solidFill>
                  <a:srgbClr val="000000"/>
                </a:solidFill>
              </a:rPr>
              <a:t>main</a:t>
            </a:r>
            <a:r>
              <a:rPr lang="en-US" sz="2800" b="1" dirty="0">
                <a:solidFill>
                  <a:srgbClr val="000000"/>
                </a:solidFill>
              </a:rPr>
              <a:t>(</a:t>
            </a:r>
            <a:r>
              <a:rPr lang="en-US" sz="2800" dirty="0">
                <a:solidFill>
                  <a:srgbClr val="000000"/>
                </a:solidFill>
              </a:rPr>
              <a:t>String</a:t>
            </a:r>
            <a:r>
              <a:rPr lang="en-US" sz="2800" b="1" dirty="0">
                <a:solidFill>
                  <a:srgbClr val="000000"/>
                </a:solidFill>
              </a:rPr>
              <a:t>[]</a:t>
            </a:r>
            <a:r>
              <a:rPr lang="en-US" sz="2800" dirty="0">
                <a:solidFill>
                  <a:srgbClr val="808080"/>
                </a:solidFill>
              </a:rPr>
              <a:t> </a:t>
            </a:r>
            <a:r>
              <a:rPr lang="en-US" sz="2800" dirty="0">
                <a:solidFill>
                  <a:srgbClr val="000000"/>
                </a:solidFill>
              </a:rPr>
              <a:t>arguments</a:t>
            </a:r>
            <a:r>
              <a:rPr lang="en-US" sz="2800" b="1" dirty="0">
                <a:solidFill>
                  <a:srgbClr val="000000"/>
                </a:solidFill>
              </a:rPr>
              <a:t>)</a:t>
            </a:r>
            <a:r>
              <a:rPr lang="en-US" sz="2800" dirty="0">
                <a:solidFill>
                  <a:srgbClr val="808080"/>
                </a:solidFill>
              </a:rPr>
              <a:t> </a:t>
            </a:r>
            <a:r>
              <a:rPr lang="en-US" sz="2800" b="1" dirty="0">
                <a:solidFill>
                  <a:srgbClr val="000000"/>
                </a:solidFill>
              </a:rPr>
              <a:t>{</a:t>
            </a:r>
            <a:endParaRPr lang="en-US" sz="2800" dirty="0">
              <a:solidFill>
                <a:srgbClr val="80808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rgbClr val="808080"/>
                </a:solidFill>
              </a:rPr>
              <a:t>        </a:t>
            </a:r>
            <a:r>
              <a:rPr lang="en-US" sz="2800" dirty="0">
                <a:solidFill>
                  <a:srgbClr val="000000"/>
                </a:solidFill>
              </a:rPr>
              <a:t>String</a:t>
            </a:r>
            <a:r>
              <a:rPr lang="en-US" sz="2800" dirty="0">
                <a:solidFill>
                  <a:srgbClr val="808080"/>
                </a:solidFill>
              </a:rPr>
              <a:t> </a:t>
            </a:r>
            <a:r>
              <a:rPr lang="en-US" sz="2800" dirty="0" smtClean="0">
                <a:solidFill>
                  <a:srgbClr val="000000"/>
                </a:solidFill>
              </a:rPr>
              <a:t>foo </a:t>
            </a:r>
            <a:r>
              <a:rPr lang="en-US" sz="2800" b="1" dirty="0" smtClean="0">
                <a:solidFill>
                  <a:srgbClr val="000000"/>
                </a:solidFill>
              </a:rPr>
              <a:t>=</a:t>
            </a:r>
            <a:r>
              <a:rPr lang="en-US" sz="2800" dirty="0" smtClean="0">
                <a:solidFill>
                  <a:srgbClr val="808080"/>
                </a:solidFill>
              </a:rPr>
              <a:t> </a:t>
            </a:r>
            <a:r>
              <a:rPr lang="en-US" sz="2800" dirty="0">
                <a:solidFill>
                  <a:srgbClr val="960082"/>
                </a:solidFill>
              </a:rPr>
              <a:t>"IAP 6.092"</a:t>
            </a:r>
            <a:r>
              <a:rPr lang="en-US" sz="2800" b="1" dirty="0">
                <a:solidFill>
                  <a:srgbClr val="000000"/>
                </a:solidFill>
              </a:rPr>
              <a:t>;</a:t>
            </a:r>
            <a:endParaRPr lang="en-US" sz="2800" dirty="0">
              <a:solidFill>
                <a:srgbClr val="80808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rgbClr val="808080"/>
                </a:solidFill>
              </a:rPr>
              <a:t>        </a:t>
            </a:r>
            <a:r>
              <a:rPr lang="en-US" sz="2800" dirty="0">
                <a:solidFill>
                  <a:srgbClr val="000000"/>
                </a:solidFill>
              </a:rPr>
              <a:t>System</a:t>
            </a:r>
            <a:r>
              <a:rPr lang="en-US" sz="2800" b="1" dirty="0">
                <a:solidFill>
                  <a:srgbClr val="000000"/>
                </a:solidFill>
              </a:rPr>
              <a:t>.</a:t>
            </a:r>
            <a:r>
              <a:rPr lang="en-US" sz="2800" dirty="0">
                <a:solidFill>
                  <a:srgbClr val="000000"/>
                </a:solidFill>
              </a:rPr>
              <a:t>out</a:t>
            </a:r>
            <a:r>
              <a:rPr lang="en-US" sz="2800" b="1" dirty="0">
                <a:solidFill>
                  <a:srgbClr val="000000"/>
                </a:solidFill>
              </a:rPr>
              <a:t>.</a:t>
            </a:r>
            <a:r>
              <a:rPr lang="en-US" sz="2800" dirty="0">
                <a:solidFill>
                  <a:srgbClr val="000000"/>
                </a:solidFill>
              </a:rPr>
              <a:t>println</a:t>
            </a:r>
            <a:r>
              <a:rPr lang="en-US" sz="2800" b="1" dirty="0">
                <a:solidFill>
                  <a:srgbClr val="000000"/>
                </a:solidFill>
              </a:rPr>
              <a:t>(</a:t>
            </a:r>
            <a:r>
              <a:rPr lang="en-US" sz="2800" dirty="0">
                <a:solidFill>
                  <a:srgbClr val="000000"/>
                </a:solidFill>
              </a:rPr>
              <a:t>foo</a:t>
            </a:r>
            <a:r>
              <a:rPr lang="en-US" sz="2800" b="1" dirty="0">
                <a:solidFill>
                  <a:srgbClr val="000000"/>
                </a:solidFill>
              </a:rPr>
              <a:t>);</a:t>
            </a:r>
            <a:endParaRPr lang="en-US" sz="2800" dirty="0">
              <a:solidFill>
                <a:srgbClr val="80808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rgbClr val="808080"/>
                </a:solidFill>
              </a:rPr>
              <a:t>        </a:t>
            </a:r>
            <a:r>
              <a:rPr lang="en-US" sz="2800" dirty="0">
                <a:solidFill>
                  <a:srgbClr val="000000"/>
                </a:solidFill>
              </a:rPr>
              <a:t>foo</a:t>
            </a:r>
            <a:r>
              <a:rPr lang="en-US" sz="2800" dirty="0">
                <a:solidFill>
                  <a:srgbClr val="808080"/>
                </a:solidFill>
              </a:rPr>
              <a:t> </a:t>
            </a:r>
            <a:r>
              <a:rPr lang="en-US" sz="2800" b="1" dirty="0">
                <a:solidFill>
                  <a:srgbClr val="000000"/>
                </a:solidFill>
              </a:rPr>
              <a:t>=</a:t>
            </a:r>
            <a:r>
              <a:rPr lang="en-US" sz="2800" dirty="0">
                <a:solidFill>
                  <a:srgbClr val="808080"/>
                </a:solidFill>
              </a:rPr>
              <a:t> </a:t>
            </a:r>
            <a:r>
              <a:rPr lang="en-US" sz="2800" dirty="0">
                <a:solidFill>
                  <a:srgbClr val="960082"/>
                </a:solidFill>
              </a:rPr>
              <a:t>"Something else"</a:t>
            </a:r>
            <a:r>
              <a:rPr lang="en-US" sz="2800" b="1" dirty="0">
                <a:solidFill>
                  <a:srgbClr val="000000"/>
                </a:solidFill>
              </a:rPr>
              <a:t>;</a:t>
            </a:r>
            <a:endParaRPr lang="en-US" sz="2800" dirty="0">
              <a:solidFill>
                <a:srgbClr val="80808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rgbClr val="808080"/>
                </a:solidFill>
              </a:rPr>
              <a:t>        </a:t>
            </a:r>
            <a:r>
              <a:rPr lang="en-US" sz="2800" dirty="0">
                <a:solidFill>
                  <a:srgbClr val="000000"/>
                </a:solidFill>
              </a:rPr>
              <a:t>System</a:t>
            </a:r>
            <a:r>
              <a:rPr lang="en-US" sz="2800" b="1" dirty="0">
                <a:solidFill>
                  <a:srgbClr val="000000"/>
                </a:solidFill>
              </a:rPr>
              <a:t>.</a:t>
            </a:r>
            <a:r>
              <a:rPr lang="en-US" sz="2800" dirty="0">
                <a:solidFill>
                  <a:srgbClr val="000000"/>
                </a:solidFill>
              </a:rPr>
              <a:t>out</a:t>
            </a:r>
            <a:r>
              <a:rPr lang="en-US" sz="2800" b="1" dirty="0">
                <a:solidFill>
                  <a:srgbClr val="000000"/>
                </a:solidFill>
              </a:rPr>
              <a:t>.</a:t>
            </a:r>
            <a:r>
              <a:rPr lang="en-US" sz="2800" dirty="0">
                <a:solidFill>
                  <a:srgbClr val="000000"/>
                </a:solidFill>
              </a:rPr>
              <a:t>println</a:t>
            </a:r>
            <a:r>
              <a:rPr lang="en-US" sz="2800" b="1" dirty="0">
                <a:solidFill>
                  <a:srgbClr val="000000"/>
                </a:solidFill>
              </a:rPr>
              <a:t>(</a:t>
            </a:r>
            <a:r>
              <a:rPr lang="en-US" sz="2800" dirty="0">
                <a:solidFill>
                  <a:srgbClr val="000000"/>
                </a:solidFill>
              </a:rPr>
              <a:t>foo</a:t>
            </a:r>
            <a:r>
              <a:rPr lang="en-US" sz="2800" b="1" dirty="0">
                <a:solidFill>
                  <a:srgbClr val="000000"/>
                </a:solidFill>
              </a:rPr>
              <a:t>);</a:t>
            </a:r>
            <a:endParaRPr lang="en-US" sz="2800" dirty="0">
              <a:solidFill>
                <a:srgbClr val="00840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rgbClr val="808080"/>
                </a:solidFill>
              </a:rPr>
              <a:t>    </a:t>
            </a:r>
            <a:r>
              <a:rPr lang="en-US" sz="2800" b="1" dirty="0">
                <a:solidFill>
                  <a:srgbClr val="000000"/>
                </a:solidFill>
              </a:rPr>
              <a:t>}</a:t>
            </a:r>
            <a:endParaRPr lang="en-US" sz="2800" dirty="0">
              <a:solidFill>
                <a:srgbClr val="80808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b="1" dirty="0">
                <a:solidFill>
                  <a:srgbClr val="000000"/>
                </a:solidFill>
              </a:rPr>
              <a:t>}</a:t>
            </a:r>
            <a:endParaRPr lang="en-US" sz="1000" dirty="0">
              <a:solidFill>
                <a:srgbClr val="80808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2400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800" dirty="0"/>
              <a:t>Symbols that perform simple computations</a:t>
            </a:r>
          </a:p>
          <a:p>
            <a:pPr>
              <a:buFontTx/>
              <a:buNone/>
            </a:pPr>
            <a:endParaRPr lang="en-US" sz="2800" dirty="0"/>
          </a:p>
          <a:p>
            <a:pPr>
              <a:buFontTx/>
              <a:buNone/>
            </a:pPr>
            <a:r>
              <a:rPr lang="en-US" sz="2800" dirty="0"/>
              <a:t>Assignment: =</a:t>
            </a:r>
          </a:p>
          <a:p>
            <a:pPr>
              <a:buFontTx/>
              <a:buNone/>
            </a:pPr>
            <a:r>
              <a:rPr lang="en-US" sz="2800" dirty="0"/>
              <a:t>Addition: +</a:t>
            </a:r>
          </a:p>
          <a:p>
            <a:pPr>
              <a:buFontTx/>
              <a:buNone/>
            </a:pPr>
            <a:r>
              <a:rPr lang="en-US" sz="2800" dirty="0"/>
              <a:t>Subtraction: -</a:t>
            </a:r>
          </a:p>
          <a:p>
            <a:pPr>
              <a:buFontTx/>
              <a:buNone/>
            </a:pPr>
            <a:r>
              <a:rPr lang="en-US" sz="2800" dirty="0"/>
              <a:t>Multiplication: *</a:t>
            </a:r>
          </a:p>
          <a:p>
            <a:pPr>
              <a:buFontTx/>
              <a:buNone/>
            </a:pPr>
            <a:r>
              <a:rPr lang="en-US" sz="2800" dirty="0"/>
              <a:t>Division: /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of Operations</a:t>
            </a:r>
            <a:endParaRPr lang="en-US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800" dirty="0" smtClean="0"/>
              <a:t>Follows standard math rules:</a:t>
            </a:r>
          </a:p>
          <a:p>
            <a:pPr>
              <a:buFontTx/>
              <a:buNone/>
            </a:pPr>
            <a:endParaRPr lang="en-US" sz="2800" dirty="0" smtClean="0"/>
          </a:p>
          <a:p>
            <a:pPr marL="514350" indent="-514350">
              <a:buFontTx/>
              <a:buAutoNum type="arabicPeriod"/>
            </a:pPr>
            <a:r>
              <a:rPr lang="en-US" sz="2800" dirty="0" smtClean="0"/>
              <a:t>Parentheses</a:t>
            </a:r>
          </a:p>
          <a:p>
            <a:pPr marL="514350" indent="-514350">
              <a:buFontTx/>
              <a:buAutoNum type="arabicPeriod"/>
            </a:pPr>
            <a:r>
              <a:rPr lang="en-US" sz="2800" dirty="0" smtClean="0"/>
              <a:t>Multiplication and division</a:t>
            </a:r>
          </a:p>
          <a:p>
            <a:pPr marL="514350" indent="-514350">
              <a:buFontTx/>
              <a:buAutoNum type="arabicPeriod"/>
            </a:pPr>
            <a:r>
              <a:rPr lang="en-US" sz="2800" dirty="0" smtClean="0"/>
              <a:t>Addition and subtraction</a:t>
            </a:r>
          </a:p>
          <a:p>
            <a:pPr>
              <a:buFontTx/>
              <a:buNone/>
            </a:pPr>
            <a:endParaRPr lang="en-US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Details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5213734"/>
          </a:xfrm>
        </p:spPr>
        <p:txBody>
          <a:bodyPr>
            <a:noAutofit/>
          </a:bodyPr>
          <a:lstStyle/>
          <a:p>
            <a:pPr>
              <a:buFontTx/>
              <a:buNone/>
            </a:pPr>
            <a:r>
              <a:rPr lang="en-US" dirty="0" smtClean="0"/>
              <a:t>Stellar web site:</a:t>
            </a:r>
          </a:p>
          <a:p>
            <a:pPr>
              <a:buFontTx/>
              <a:buNone/>
            </a:pPr>
            <a:r>
              <a:rPr lang="en-US" dirty="0" smtClean="0"/>
              <a:t>	</a:t>
            </a:r>
            <a:r>
              <a:rPr lang="en-US" sz="2600" dirty="0" smtClean="0"/>
              <a:t>http</a:t>
            </a:r>
            <a:r>
              <a:rPr lang="en-US" sz="2600" dirty="0"/>
              <a:t>:</a:t>
            </a:r>
            <a:r>
              <a:rPr lang="en-US" sz="2600" dirty="0" smtClean="0"/>
              <a:t>//stellar.mit</a:t>
            </a:r>
            <a:r>
              <a:rPr lang="en-US" sz="2600" dirty="0"/>
              <a:t>.edu</a:t>
            </a:r>
            <a:r>
              <a:rPr lang="en-US" sz="2600" dirty="0" smtClean="0"/>
              <a:t>/S/course/6/ia11/6.092/</a:t>
            </a:r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r>
              <a:rPr lang="en-US" dirty="0" smtClean="0"/>
              <a:t>6 </a:t>
            </a:r>
            <a:r>
              <a:rPr lang="en-US" dirty="0"/>
              <a:t>Lectures + Assignments</a:t>
            </a:r>
          </a:p>
        </p:txBody>
      </p:sp>
    </p:spTree>
  </p:cSld>
  <p:clrMapOvr>
    <a:masterClrMapping/>
  </p:clrMapOvr>
  <p:transition advTm="56096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457200"/>
            <a:ext cx="8763000" cy="5257800"/>
          </a:xfrm>
        </p:spPr>
        <p:txBody>
          <a:bodyPr/>
          <a:lstStyle/>
          <a:p>
            <a:pPr>
              <a:buFontTx/>
              <a:buNone/>
            </a:pPr>
            <a:r>
              <a:rPr lang="en-US" sz="3000" b="1" dirty="0">
                <a:solidFill>
                  <a:srgbClr val="0A0084"/>
                </a:solidFill>
              </a:rPr>
              <a:t>class</a:t>
            </a:r>
            <a:r>
              <a:rPr lang="en-US" sz="3000" dirty="0">
                <a:solidFill>
                  <a:srgbClr val="808080"/>
                </a:solidFill>
              </a:rPr>
              <a:t> </a:t>
            </a:r>
            <a:r>
              <a:rPr lang="en-US" sz="3000" dirty="0">
                <a:solidFill>
                  <a:srgbClr val="000000"/>
                </a:solidFill>
              </a:rPr>
              <a:t>DoMath</a:t>
            </a:r>
            <a:r>
              <a:rPr lang="en-US" sz="3000" dirty="0">
                <a:solidFill>
                  <a:srgbClr val="808080"/>
                </a:solidFill>
              </a:rPr>
              <a:t> </a:t>
            </a:r>
            <a:r>
              <a:rPr lang="en-US" sz="3000" b="1" dirty="0">
                <a:solidFill>
                  <a:srgbClr val="000000"/>
                </a:solidFill>
              </a:rPr>
              <a:t>{</a:t>
            </a:r>
            <a:endParaRPr lang="en-US" sz="3000" dirty="0">
              <a:solidFill>
                <a:srgbClr val="808080"/>
              </a:solidFill>
            </a:endParaRPr>
          </a:p>
          <a:p>
            <a:pPr>
              <a:buFontTx/>
              <a:buNone/>
            </a:pPr>
            <a:r>
              <a:rPr lang="en-US" sz="3000" dirty="0">
                <a:solidFill>
                  <a:srgbClr val="808080"/>
                </a:solidFill>
              </a:rPr>
              <a:t>    </a:t>
            </a:r>
            <a:r>
              <a:rPr lang="en-US" sz="3000" b="1" dirty="0">
                <a:solidFill>
                  <a:srgbClr val="0A0084"/>
                </a:solidFill>
              </a:rPr>
              <a:t>public</a:t>
            </a:r>
            <a:r>
              <a:rPr lang="en-US" sz="3000" dirty="0">
                <a:solidFill>
                  <a:srgbClr val="808080"/>
                </a:solidFill>
              </a:rPr>
              <a:t> </a:t>
            </a:r>
            <a:r>
              <a:rPr lang="en-US" sz="3000" b="1" dirty="0">
                <a:solidFill>
                  <a:srgbClr val="0A0084"/>
                </a:solidFill>
              </a:rPr>
              <a:t>static</a:t>
            </a:r>
            <a:r>
              <a:rPr lang="en-US" sz="3000" dirty="0">
                <a:solidFill>
                  <a:srgbClr val="808080"/>
                </a:solidFill>
              </a:rPr>
              <a:t> </a:t>
            </a:r>
            <a:r>
              <a:rPr lang="en-US" sz="3000" b="1" dirty="0">
                <a:solidFill>
                  <a:srgbClr val="0A0084"/>
                </a:solidFill>
              </a:rPr>
              <a:t>void</a:t>
            </a:r>
            <a:r>
              <a:rPr lang="en-US" sz="3000" dirty="0">
                <a:solidFill>
                  <a:srgbClr val="808080"/>
                </a:solidFill>
              </a:rPr>
              <a:t> </a:t>
            </a:r>
            <a:r>
              <a:rPr lang="en-US" sz="3000" dirty="0">
                <a:solidFill>
                  <a:srgbClr val="000000"/>
                </a:solidFill>
              </a:rPr>
              <a:t>main</a:t>
            </a:r>
            <a:r>
              <a:rPr lang="en-US" sz="3000" b="1" dirty="0">
                <a:solidFill>
                  <a:srgbClr val="000000"/>
                </a:solidFill>
              </a:rPr>
              <a:t>(</a:t>
            </a:r>
            <a:r>
              <a:rPr lang="en-US" sz="3000" dirty="0">
                <a:solidFill>
                  <a:srgbClr val="000000"/>
                </a:solidFill>
              </a:rPr>
              <a:t>String</a:t>
            </a:r>
            <a:r>
              <a:rPr lang="en-US" sz="3000" b="1" dirty="0">
                <a:solidFill>
                  <a:srgbClr val="000000"/>
                </a:solidFill>
              </a:rPr>
              <a:t>[]</a:t>
            </a:r>
            <a:r>
              <a:rPr lang="en-US" sz="3000" dirty="0">
                <a:solidFill>
                  <a:srgbClr val="808080"/>
                </a:solidFill>
              </a:rPr>
              <a:t> </a:t>
            </a:r>
            <a:r>
              <a:rPr lang="en-US" sz="3000" dirty="0">
                <a:solidFill>
                  <a:srgbClr val="000000"/>
                </a:solidFill>
              </a:rPr>
              <a:t>arguments</a:t>
            </a:r>
            <a:r>
              <a:rPr lang="en-US" sz="3000" b="1" dirty="0">
                <a:solidFill>
                  <a:srgbClr val="000000"/>
                </a:solidFill>
              </a:rPr>
              <a:t>)</a:t>
            </a:r>
            <a:r>
              <a:rPr lang="en-US" sz="3000" dirty="0">
                <a:solidFill>
                  <a:srgbClr val="808080"/>
                </a:solidFill>
              </a:rPr>
              <a:t> </a:t>
            </a:r>
            <a:r>
              <a:rPr lang="en-US" sz="3000" b="1" dirty="0">
                <a:solidFill>
                  <a:srgbClr val="000000"/>
                </a:solidFill>
              </a:rPr>
              <a:t>{</a:t>
            </a:r>
            <a:endParaRPr lang="en-US" sz="3000" dirty="0">
              <a:solidFill>
                <a:srgbClr val="808080"/>
              </a:solidFill>
            </a:endParaRPr>
          </a:p>
          <a:p>
            <a:pPr>
              <a:buFontTx/>
              <a:buNone/>
            </a:pPr>
            <a:r>
              <a:rPr lang="en-US" sz="3000" dirty="0">
                <a:solidFill>
                  <a:srgbClr val="808080"/>
                </a:solidFill>
              </a:rPr>
              <a:t>       </a:t>
            </a:r>
            <a:r>
              <a:rPr lang="en-US" sz="3000" dirty="0" smtClean="0">
                <a:solidFill>
                  <a:srgbClr val="808080"/>
                </a:solidFill>
              </a:rPr>
              <a:t> </a:t>
            </a:r>
            <a:r>
              <a:rPr lang="en-US" sz="3000" b="1" dirty="0" smtClean="0">
                <a:solidFill>
                  <a:srgbClr val="0A0084"/>
                </a:solidFill>
              </a:rPr>
              <a:t>double</a:t>
            </a:r>
            <a:r>
              <a:rPr lang="en-US" sz="3000" dirty="0" smtClean="0">
                <a:solidFill>
                  <a:srgbClr val="808080"/>
                </a:solidFill>
              </a:rPr>
              <a:t> </a:t>
            </a:r>
            <a:r>
              <a:rPr lang="en-US" sz="3000" dirty="0" smtClean="0">
                <a:solidFill>
                  <a:srgbClr val="000000"/>
                </a:solidFill>
              </a:rPr>
              <a:t>score </a:t>
            </a:r>
            <a:r>
              <a:rPr lang="en-US" sz="3000" b="1" dirty="0" smtClean="0">
                <a:solidFill>
                  <a:srgbClr val="000000"/>
                </a:solidFill>
              </a:rPr>
              <a:t>=</a:t>
            </a:r>
            <a:r>
              <a:rPr lang="en-US" sz="3000" dirty="0" smtClean="0">
                <a:solidFill>
                  <a:srgbClr val="808080"/>
                </a:solidFill>
              </a:rPr>
              <a:t> </a:t>
            </a:r>
            <a:r>
              <a:rPr lang="en-US" sz="3000" dirty="0" smtClean="0">
                <a:solidFill>
                  <a:srgbClr val="008281"/>
                </a:solidFill>
              </a:rPr>
              <a:t>1.0</a:t>
            </a:r>
            <a:r>
              <a:rPr lang="en-US" sz="3000" dirty="0" smtClean="0">
                <a:solidFill>
                  <a:srgbClr val="808080"/>
                </a:solidFill>
              </a:rPr>
              <a:t> </a:t>
            </a:r>
            <a:r>
              <a:rPr lang="en-US" sz="3000" b="1" dirty="0">
                <a:solidFill>
                  <a:srgbClr val="000000"/>
                </a:solidFill>
              </a:rPr>
              <a:t>+</a:t>
            </a:r>
            <a:r>
              <a:rPr lang="en-US" sz="3000" dirty="0">
                <a:solidFill>
                  <a:srgbClr val="808080"/>
                </a:solidFill>
              </a:rPr>
              <a:t> </a:t>
            </a:r>
            <a:r>
              <a:rPr lang="en-US" sz="3000" dirty="0" smtClean="0">
                <a:solidFill>
                  <a:srgbClr val="008281"/>
                </a:solidFill>
              </a:rPr>
              <a:t>2.0</a:t>
            </a:r>
            <a:r>
              <a:rPr lang="en-US" sz="3000" dirty="0" smtClean="0">
                <a:solidFill>
                  <a:srgbClr val="808080"/>
                </a:solidFill>
              </a:rPr>
              <a:t> </a:t>
            </a:r>
            <a:r>
              <a:rPr lang="en-US" sz="3000" b="1" dirty="0">
                <a:solidFill>
                  <a:srgbClr val="000000"/>
                </a:solidFill>
              </a:rPr>
              <a:t>*</a:t>
            </a:r>
            <a:r>
              <a:rPr lang="en-US" sz="3000" dirty="0">
                <a:solidFill>
                  <a:srgbClr val="808080"/>
                </a:solidFill>
              </a:rPr>
              <a:t> </a:t>
            </a:r>
            <a:r>
              <a:rPr lang="en-US" sz="3000" dirty="0" smtClean="0">
                <a:solidFill>
                  <a:srgbClr val="008281"/>
                </a:solidFill>
              </a:rPr>
              <a:t>3.0</a:t>
            </a:r>
            <a:r>
              <a:rPr lang="en-US" sz="3000" b="1" dirty="0" smtClean="0">
                <a:solidFill>
                  <a:srgbClr val="000000"/>
                </a:solidFill>
              </a:rPr>
              <a:t>;</a:t>
            </a:r>
            <a:endParaRPr lang="en-US" sz="3000" dirty="0">
              <a:solidFill>
                <a:srgbClr val="808080"/>
              </a:solidFill>
            </a:endParaRPr>
          </a:p>
          <a:p>
            <a:pPr>
              <a:buFontTx/>
              <a:buNone/>
            </a:pPr>
            <a:r>
              <a:rPr lang="en-US" sz="3000" dirty="0">
                <a:solidFill>
                  <a:srgbClr val="808080"/>
                </a:solidFill>
              </a:rPr>
              <a:t>        </a:t>
            </a:r>
            <a:r>
              <a:rPr lang="en-US" sz="3000" dirty="0">
                <a:solidFill>
                  <a:srgbClr val="000000"/>
                </a:solidFill>
              </a:rPr>
              <a:t>System</a:t>
            </a:r>
            <a:r>
              <a:rPr lang="en-US" sz="3000" b="1" dirty="0">
                <a:solidFill>
                  <a:srgbClr val="000000"/>
                </a:solidFill>
              </a:rPr>
              <a:t>.</a:t>
            </a:r>
            <a:r>
              <a:rPr lang="en-US" sz="3000" dirty="0">
                <a:solidFill>
                  <a:srgbClr val="000000"/>
                </a:solidFill>
              </a:rPr>
              <a:t>out</a:t>
            </a:r>
            <a:r>
              <a:rPr lang="en-US" sz="3000" b="1" dirty="0">
                <a:solidFill>
                  <a:srgbClr val="000000"/>
                </a:solidFill>
              </a:rPr>
              <a:t>.</a:t>
            </a:r>
            <a:r>
              <a:rPr lang="en-US" sz="3000" dirty="0">
                <a:solidFill>
                  <a:srgbClr val="000000"/>
                </a:solidFill>
              </a:rPr>
              <a:t>println</a:t>
            </a:r>
            <a:r>
              <a:rPr lang="en-US" sz="3000" b="1" dirty="0">
                <a:solidFill>
                  <a:srgbClr val="000000"/>
                </a:solidFill>
              </a:rPr>
              <a:t>(</a:t>
            </a:r>
            <a:r>
              <a:rPr lang="en-US" sz="3000" dirty="0">
                <a:solidFill>
                  <a:srgbClr val="000000"/>
                </a:solidFill>
              </a:rPr>
              <a:t>score</a:t>
            </a:r>
            <a:r>
              <a:rPr lang="en-US" sz="3000" b="1" dirty="0">
                <a:solidFill>
                  <a:srgbClr val="000000"/>
                </a:solidFill>
              </a:rPr>
              <a:t>);</a:t>
            </a:r>
            <a:endParaRPr lang="en-US" sz="3000" dirty="0">
              <a:solidFill>
                <a:srgbClr val="808080"/>
              </a:solidFill>
            </a:endParaRPr>
          </a:p>
          <a:p>
            <a:pPr>
              <a:buFontTx/>
              <a:buNone/>
            </a:pPr>
            <a:r>
              <a:rPr lang="en-US" sz="3000" dirty="0">
                <a:solidFill>
                  <a:srgbClr val="808080"/>
                </a:solidFill>
              </a:rPr>
              <a:t>        </a:t>
            </a:r>
            <a:r>
              <a:rPr lang="en-US" sz="3000" dirty="0">
                <a:solidFill>
                  <a:srgbClr val="000000"/>
                </a:solidFill>
              </a:rPr>
              <a:t>score</a:t>
            </a:r>
            <a:r>
              <a:rPr lang="en-US" sz="3000" dirty="0">
                <a:solidFill>
                  <a:srgbClr val="808080"/>
                </a:solidFill>
              </a:rPr>
              <a:t> </a:t>
            </a:r>
            <a:r>
              <a:rPr lang="en-US" sz="3000" b="1" dirty="0">
                <a:solidFill>
                  <a:srgbClr val="000000"/>
                </a:solidFill>
              </a:rPr>
              <a:t>=</a:t>
            </a:r>
            <a:r>
              <a:rPr lang="en-US" sz="3000" dirty="0">
                <a:solidFill>
                  <a:srgbClr val="808080"/>
                </a:solidFill>
              </a:rPr>
              <a:t> </a:t>
            </a:r>
            <a:r>
              <a:rPr lang="en-US" sz="3000" dirty="0">
                <a:solidFill>
                  <a:srgbClr val="000000"/>
                </a:solidFill>
              </a:rPr>
              <a:t>score</a:t>
            </a:r>
            <a:r>
              <a:rPr lang="en-US" sz="3000" dirty="0">
                <a:solidFill>
                  <a:srgbClr val="808080"/>
                </a:solidFill>
              </a:rPr>
              <a:t> </a:t>
            </a:r>
            <a:r>
              <a:rPr lang="en-US" sz="3000" b="1" dirty="0">
                <a:solidFill>
                  <a:srgbClr val="000000"/>
                </a:solidFill>
              </a:rPr>
              <a:t>/</a:t>
            </a:r>
            <a:r>
              <a:rPr lang="en-US" sz="3000" dirty="0">
                <a:solidFill>
                  <a:srgbClr val="808080"/>
                </a:solidFill>
              </a:rPr>
              <a:t> </a:t>
            </a:r>
            <a:r>
              <a:rPr lang="en-US" sz="3000" dirty="0" smtClean="0">
                <a:solidFill>
                  <a:srgbClr val="008281"/>
                </a:solidFill>
              </a:rPr>
              <a:t>2.0</a:t>
            </a:r>
            <a:r>
              <a:rPr lang="en-US" sz="3000" b="1" dirty="0" smtClean="0">
                <a:solidFill>
                  <a:srgbClr val="000000"/>
                </a:solidFill>
              </a:rPr>
              <a:t>;</a:t>
            </a:r>
            <a:endParaRPr lang="en-US" sz="3000" dirty="0">
              <a:solidFill>
                <a:srgbClr val="808080"/>
              </a:solidFill>
            </a:endParaRPr>
          </a:p>
          <a:p>
            <a:pPr>
              <a:buFontTx/>
              <a:buNone/>
            </a:pPr>
            <a:r>
              <a:rPr lang="en-US" sz="3000" dirty="0">
                <a:solidFill>
                  <a:srgbClr val="808080"/>
                </a:solidFill>
              </a:rPr>
              <a:t>        </a:t>
            </a:r>
            <a:r>
              <a:rPr lang="en-US" sz="3000" dirty="0">
                <a:solidFill>
                  <a:srgbClr val="000000"/>
                </a:solidFill>
              </a:rPr>
              <a:t>System</a:t>
            </a:r>
            <a:r>
              <a:rPr lang="en-US" sz="3000" b="1" dirty="0">
                <a:solidFill>
                  <a:srgbClr val="000000"/>
                </a:solidFill>
              </a:rPr>
              <a:t>.</a:t>
            </a:r>
            <a:r>
              <a:rPr lang="en-US" sz="3000" dirty="0">
                <a:solidFill>
                  <a:srgbClr val="000000"/>
                </a:solidFill>
              </a:rPr>
              <a:t>out</a:t>
            </a:r>
            <a:r>
              <a:rPr lang="en-US" sz="3000" b="1" dirty="0">
                <a:solidFill>
                  <a:srgbClr val="000000"/>
                </a:solidFill>
              </a:rPr>
              <a:t>.</a:t>
            </a:r>
            <a:r>
              <a:rPr lang="en-US" sz="3000" dirty="0">
                <a:solidFill>
                  <a:srgbClr val="000000"/>
                </a:solidFill>
              </a:rPr>
              <a:t>println</a:t>
            </a:r>
            <a:r>
              <a:rPr lang="en-US" sz="3000" b="1" dirty="0">
                <a:solidFill>
                  <a:srgbClr val="000000"/>
                </a:solidFill>
              </a:rPr>
              <a:t>(</a:t>
            </a:r>
            <a:r>
              <a:rPr lang="en-US" sz="3000" dirty="0">
                <a:solidFill>
                  <a:srgbClr val="000000"/>
                </a:solidFill>
              </a:rPr>
              <a:t>score</a:t>
            </a:r>
            <a:r>
              <a:rPr lang="en-US" sz="3000" b="1" dirty="0">
                <a:solidFill>
                  <a:srgbClr val="000000"/>
                </a:solidFill>
              </a:rPr>
              <a:t>);</a:t>
            </a:r>
            <a:endParaRPr lang="en-US" sz="3000" dirty="0">
              <a:solidFill>
                <a:srgbClr val="808080"/>
              </a:solidFill>
            </a:endParaRPr>
          </a:p>
          <a:p>
            <a:pPr>
              <a:buFontTx/>
              <a:buNone/>
            </a:pPr>
            <a:r>
              <a:rPr lang="en-US" sz="3000" dirty="0">
                <a:solidFill>
                  <a:srgbClr val="808080"/>
                </a:solidFill>
              </a:rPr>
              <a:t>    </a:t>
            </a:r>
            <a:r>
              <a:rPr lang="en-US" sz="3000" b="1" dirty="0">
                <a:solidFill>
                  <a:srgbClr val="000000"/>
                </a:solidFill>
              </a:rPr>
              <a:t>}</a:t>
            </a:r>
            <a:endParaRPr lang="en-US" sz="3000" dirty="0">
              <a:solidFill>
                <a:srgbClr val="808080"/>
              </a:solidFill>
            </a:endParaRPr>
          </a:p>
          <a:p>
            <a:pPr>
              <a:buFontTx/>
              <a:buNone/>
            </a:pPr>
            <a:r>
              <a:rPr lang="en-US" sz="3000" b="1" dirty="0">
                <a:solidFill>
                  <a:srgbClr val="000000"/>
                </a:solidFill>
              </a:rPr>
              <a:t>}</a:t>
            </a:r>
            <a:endParaRPr lang="en-US" sz="3000" dirty="0">
              <a:solidFill>
                <a:srgbClr val="80808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2400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457200"/>
            <a:ext cx="8763000" cy="52578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3000" b="1" dirty="0">
                <a:solidFill>
                  <a:srgbClr val="0A0084"/>
                </a:solidFill>
              </a:rPr>
              <a:t>class</a:t>
            </a:r>
            <a:r>
              <a:rPr lang="en-US" sz="3000" dirty="0">
                <a:solidFill>
                  <a:srgbClr val="808080"/>
                </a:solidFill>
              </a:rPr>
              <a:t> </a:t>
            </a:r>
            <a:r>
              <a:rPr lang="en-US" sz="3000" dirty="0">
                <a:solidFill>
                  <a:srgbClr val="000000"/>
                </a:solidFill>
              </a:rPr>
              <a:t>DoMath2</a:t>
            </a:r>
            <a:r>
              <a:rPr lang="en-US" sz="3000" dirty="0">
                <a:solidFill>
                  <a:srgbClr val="808080"/>
                </a:solidFill>
              </a:rPr>
              <a:t> </a:t>
            </a:r>
            <a:r>
              <a:rPr lang="en-US" sz="3000" b="1" dirty="0">
                <a:solidFill>
                  <a:srgbClr val="000000"/>
                </a:solidFill>
              </a:rPr>
              <a:t>{</a:t>
            </a:r>
            <a:endParaRPr lang="en-US" sz="3000" dirty="0">
              <a:solidFill>
                <a:srgbClr val="80808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3000" dirty="0">
                <a:solidFill>
                  <a:srgbClr val="808080"/>
                </a:solidFill>
              </a:rPr>
              <a:t>    </a:t>
            </a:r>
            <a:r>
              <a:rPr lang="en-US" sz="3000" b="1" dirty="0">
                <a:solidFill>
                  <a:srgbClr val="0A0084"/>
                </a:solidFill>
              </a:rPr>
              <a:t>public</a:t>
            </a:r>
            <a:r>
              <a:rPr lang="en-US" sz="3000" dirty="0">
                <a:solidFill>
                  <a:srgbClr val="808080"/>
                </a:solidFill>
              </a:rPr>
              <a:t> </a:t>
            </a:r>
            <a:r>
              <a:rPr lang="en-US" sz="3000" b="1" dirty="0">
                <a:solidFill>
                  <a:srgbClr val="0A0084"/>
                </a:solidFill>
              </a:rPr>
              <a:t>static</a:t>
            </a:r>
            <a:r>
              <a:rPr lang="en-US" sz="3000" dirty="0">
                <a:solidFill>
                  <a:srgbClr val="808080"/>
                </a:solidFill>
              </a:rPr>
              <a:t> </a:t>
            </a:r>
            <a:r>
              <a:rPr lang="en-US" sz="3000" b="1" dirty="0">
                <a:solidFill>
                  <a:srgbClr val="0A0084"/>
                </a:solidFill>
              </a:rPr>
              <a:t>void</a:t>
            </a:r>
            <a:r>
              <a:rPr lang="en-US" sz="3000" dirty="0">
                <a:solidFill>
                  <a:srgbClr val="808080"/>
                </a:solidFill>
              </a:rPr>
              <a:t> </a:t>
            </a:r>
            <a:r>
              <a:rPr lang="en-US" sz="3000" dirty="0">
                <a:solidFill>
                  <a:srgbClr val="000000"/>
                </a:solidFill>
              </a:rPr>
              <a:t>main</a:t>
            </a:r>
            <a:r>
              <a:rPr lang="en-US" sz="3000" b="1" dirty="0">
                <a:solidFill>
                  <a:srgbClr val="000000"/>
                </a:solidFill>
              </a:rPr>
              <a:t>(</a:t>
            </a:r>
            <a:r>
              <a:rPr lang="en-US" sz="3000" dirty="0">
                <a:solidFill>
                  <a:srgbClr val="000000"/>
                </a:solidFill>
              </a:rPr>
              <a:t>String</a:t>
            </a:r>
            <a:r>
              <a:rPr lang="en-US" sz="3000" b="1" dirty="0">
                <a:solidFill>
                  <a:srgbClr val="000000"/>
                </a:solidFill>
              </a:rPr>
              <a:t>[]</a:t>
            </a:r>
            <a:r>
              <a:rPr lang="en-US" sz="3000" dirty="0">
                <a:solidFill>
                  <a:srgbClr val="808080"/>
                </a:solidFill>
              </a:rPr>
              <a:t> </a:t>
            </a:r>
            <a:r>
              <a:rPr lang="en-US" sz="3000" dirty="0">
                <a:solidFill>
                  <a:srgbClr val="000000"/>
                </a:solidFill>
              </a:rPr>
              <a:t>arguments</a:t>
            </a:r>
            <a:r>
              <a:rPr lang="en-US" sz="3000" b="1" dirty="0">
                <a:solidFill>
                  <a:srgbClr val="000000"/>
                </a:solidFill>
              </a:rPr>
              <a:t>)</a:t>
            </a:r>
            <a:r>
              <a:rPr lang="en-US" sz="3000" dirty="0">
                <a:solidFill>
                  <a:srgbClr val="808080"/>
                </a:solidFill>
              </a:rPr>
              <a:t> </a:t>
            </a:r>
            <a:r>
              <a:rPr lang="en-US" sz="3000" b="1" dirty="0">
                <a:solidFill>
                  <a:srgbClr val="000000"/>
                </a:solidFill>
              </a:rPr>
              <a:t>{</a:t>
            </a:r>
            <a:endParaRPr lang="en-US" sz="3000" dirty="0">
              <a:solidFill>
                <a:srgbClr val="80808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3000" dirty="0">
                <a:solidFill>
                  <a:srgbClr val="808080"/>
                </a:solidFill>
              </a:rPr>
              <a:t>       </a:t>
            </a:r>
            <a:r>
              <a:rPr lang="en-US" sz="3000" dirty="0" smtClean="0">
                <a:solidFill>
                  <a:srgbClr val="808080"/>
                </a:solidFill>
              </a:rPr>
              <a:t> </a:t>
            </a:r>
            <a:r>
              <a:rPr lang="en-US" sz="3000" b="1" dirty="0" smtClean="0">
                <a:solidFill>
                  <a:srgbClr val="0A0084"/>
                </a:solidFill>
              </a:rPr>
              <a:t>double </a:t>
            </a:r>
            <a:r>
              <a:rPr lang="en-US" sz="3000" dirty="0" smtClean="0">
                <a:solidFill>
                  <a:srgbClr val="000000"/>
                </a:solidFill>
              </a:rPr>
              <a:t>score</a:t>
            </a:r>
            <a:r>
              <a:rPr lang="en-US" sz="3000" b="1" dirty="0" smtClean="0">
                <a:solidFill>
                  <a:srgbClr val="000000"/>
                </a:solidFill>
              </a:rPr>
              <a:t> =</a:t>
            </a:r>
            <a:r>
              <a:rPr lang="en-US" sz="3000" dirty="0" smtClean="0">
                <a:solidFill>
                  <a:srgbClr val="808080"/>
                </a:solidFill>
              </a:rPr>
              <a:t> </a:t>
            </a:r>
            <a:r>
              <a:rPr lang="en-US" sz="3000" dirty="0" smtClean="0">
                <a:solidFill>
                  <a:srgbClr val="008281"/>
                </a:solidFill>
              </a:rPr>
              <a:t>1.0</a:t>
            </a:r>
            <a:r>
              <a:rPr lang="en-US" sz="3000" dirty="0" smtClean="0">
                <a:solidFill>
                  <a:srgbClr val="808080"/>
                </a:solidFill>
              </a:rPr>
              <a:t> </a:t>
            </a:r>
            <a:r>
              <a:rPr lang="en-US" sz="3000" b="1" dirty="0">
                <a:solidFill>
                  <a:srgbClr val="000000"/>
                </a:solidFill>
              </a:rPr>
              <a:t>+</a:t>
            </a:r>
            <a:r>
              <a:rPr lang="en-US" sz="3000" dirty="0">
                <a:solidFill>
                  <a:srgbClr val="808080"/>
                </a:solidFill>
              </a:rPr>
              <a:t> </a:t>
            </a:r>
            <a:r>
              <a:rPr lang="en-US" sz="3000" dirty="0" smtClean="0">
                <a:solidFill>
                  <a:srgbClr val="008281"/>
                </a:solidFill>
              </a:rPr>
              <a:t>2.0</a:t>
            </a:r>
            <a:r>
              <a:rPr lang="en-US" sz="3000" dirty="0" smtClean="0">
                <a:solidFill>
                  <a:srgbClr val="808080"/>
                </a:solidFill>
              </a:rPr>
              <a:t> </a:t>
            </a:r>
            <a:r>
              <a:rPr lang="en-US" sz="3000" b="1" dirty="0">
                <a:solidFill>
                  <a:srgbClr val="000000"/>
                </a:solidFill>
              </a:rPr>
              <a:t>*</a:t>
            </a:r>
            <a:r>
              <a:rPr lang="en-US" sz="3000" dirty="0">
                <a:solidFill>
                  <a:srgbClr val="808080"/>
                </a:solidFill>
              </a:rPr>
              <a:t> </a:t>
            </a:r>
            <a:r>
              <a:rPr lang="en-US" sz="3000" dirty="0" smtClean="0">
                <a:solidFill>
                  <a:srgbClr val="008281"/>
                </a:solidFill>
              </a:rPr>
              <a:t>3.0</a:t>
            </a:r>
            <a:r>
              <a:rPr lang="en-US" sz="3000" b="1" dirty="0" smtClean="0">
                <a:solidFill>
                  <a:srgbClr val="000000"/>
                </a:solidFill>
              </a:rPr>
              <a:t>;</a:t>
            </a:r>
            <a:endParaRPr lang="en-US" sz="3000" dirty="0">
              <a:solidFill>
                <a:srgbClr val="80808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3000" dirty="0">
                <a:solidFill>
                  <a:srgbClr val="808080"/>
                </a:solidFill>
              </a:rPr>
              <a:t>        </a:t>
            </a:r>
            <a:r>
              <a:rPr lang="en-US" sz="3000" dirty="0">
                <a:solidFill>
                  <a:srgbClr val="000000"/>
                </a:solidFill>
              </a:rPr>
              <a:t>System</a:t>
            </a:r>
            <a:r>
              <a:rPr lang="en-US" sz="3000" b="1" dirty="0">
                <a:solidFill>
                  <a:srgbClr val="000000"/>
                </a:solidFill>
              </a:rPr>
              <a:t>.</a:t>
            </a:r>
            <a:r>
              <a:rPr lang="en-US" sz="3000" dirty="0">
                <a:solidFill>
                  <a:srgbClr val="000000"/>
                </a:solidFill>
              </a:rPr>
              <a:t>out</a:t>
            </a:r>
            <a:r>
              <a:rPr lang="en-US" sz="3000" b="1" dirty="0">
                <a:solidFill>
                  <a:srgbClr val="000000"/>
                </a:solidFill>
              </a:rPr>
              <a:t>.</a:t>
            </a:r>
            <a:r>
              <a:rPr lang="en-US" sz="3000" dirty="0">
                <a:solidFill>
                  <a:srgbClr val="000000"/>
                </a:solidFill>
              </a:rPr>
              <a:t>println</a:t>
            </a:r>
            <a:r>
              <a:rPr lang="en-US" sz="3000" b="1" dirty="0">
                <a:solidFill>
                  <a:srgbClr val="000000"/>
                </a:solidFill>
              </a:rPr>
              <a:t>(</a:t>
            </a:r>
            <a:r>
              <a:rPr lang="en-US" sz="3000" dirty="0">
                <a:solidFill>
                  <a:srgbClr val="000000"/>
                </a:solidFill>
              </a:rPr>
              <a:t>score</a:t>
            </a:r>
            <a:r>
              <a:rPr lang="en-US" sz="3000" b="1" dirty="0">
                <a:solidFill>
                  <a:srgbClr val="000000"/>
                </a:solidFill>
              </a:rPr>
              <a:t>);</a:t>
            </a:r>
            <a:endParaRPr lang="en-US" sz="3000" dirty="0">
              <a:solidFill>
                <a:srgbClr val="80808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3000" dirty="0">
                <a:solidFill>
                  <a:srgbClr val="808080"/>
                </a:solidFill>
              </a:rPr>
              <a:t>        </a:t>
            </a:r>
            <a:r>
              <a:rPr lang="en-US" sz="3000" b="1" dirty="0">
                <a:solidFill>
                  <a:srgbClr val="0A0084"/>
                </a:solidFill>
              </a:rPr>
              <a:t>double</a:t>
            </a:r>
            <a:r>
              <a:rPr lang="en-US" sz="3000" dirty="0">
                <a:solidFill>
                  <a:srgbClr val="808080"/>
                </a:solidFill>
              </a:rPr>
              <a:t> </a:t>
            </a:r>
            <a:r>
              <a:rPr lang="en-US" sz="3000" dirty="0">
                <a:solidFill>
                  <a:srgbClr val="000000"/>
                </a:solidFill>
              </a:rPr>
              <a:t>copy</a:t>
            </a:r>
            <a:r>
              <a:rPr lang="en-US" sz="3000" dirty="0">
                <a:solidFill>
                  <a:srgbClr val="808080"/>
                </a:solidFill>
              </a:rPr>
              <a:t> </a:t>
            </a:r>
            <a:r>
              <a:rPr lang="en-US" sz="3000" b="1" dirty="0">
                <a:solidFill>
                  <a:srgbClr val="000000"/>
                </a:solidFill>
              </a:rPr>
              <a:t>=</a:t>
            </a:r>
            <a:r>
              <a:rPr lang="en-US" sz="3000" dirty="0">
                <a:solidFill>
                  <a:srgbClr val="808080"/>
                </a:solidFill>
              </a:rPr>
              <a:t> </a:t>
            </a:r>
            <a:r>
              <a:rPr lang="en-US" sz="3000" dirty="0">
                <a:solidFill>
                  <a:srgbClr val="000000"/>
                </a:solidFill>
              </a:rPr>
              <a:t>score</a:t>
            </a:r>
            <a:r>
              <a:rPr lang="en-US" sz="3000" b="1" dirty="0">
                <a:solidFill>
                  <a:srgbClr val="000000"/>
                </a:solidFill>
              </a:rPr>
              <a:t>;</a:t>
            </a:r>
            <a:endParaRPr lang="en-US" sz="3000" dirty="0">
              <a:solidFill>
                <a:srgbClr val="80808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3000" dirty="0">
                <a:solidFill>
                  <a:srgbClr val="808080"/>
                </a:solidFill>
              </a:rPr>
              <a:t>        </a:t>
            </a:r>
            <a:r>
              <a:rPr lang="en-US" sz="3000" dirty="0">
                <a:solidFill>
                  <a:srgbClr val="000000"/>
                </a:solidFill>
              </a:rPr>
              <a:t>copy</a:t>
            </a:r>
            <a:r>
              <a:rPr lang="en-US" sz="3000" dirty="0">
                <a:solidFill>
                  <a:srgbClr val="808080"/>
                </a:solidFill>
              </a:rPr>
              <a:t> </a:t>
            </a:r>
            <a:r>
              <a:rPr lang="en-US" sz="3000" b="1" dirty="0">
                <a:solidFill>
                  <a:srgbClr val="000000"/>
                </a:solidFill>
              </a:rPr>
              <a:t>=</a:t>
            </a:r>
            <a:r>
              <a:rPr lang="en-US" sz="3000" dirty="0">
                <a:solidFill>
                  <a:srgbClr val="808080"/>
                </a:solidFill>
              </a:rPr>
              <a:t> </a:t>
            </a:r>
            <a:r>
              <a:rPr lang="en-US" sz="3000" dirty="0">
                <a:solidFill>
                  <a:srgbClr val="000000"/>
                </a:solidFill>
              </a:rPr>
              <a:t>copy</a:t>
            </a:r>
            <a:r>
              <a:rPr lang="en-US" sz="3000" dirty="0">
                <a:solidFill>
                  <a:srgbClr val="808080"/>
                </a:solidFill>
              </a:rPr>
              <a:t> </a:t>
            </a:r>
            <a:r>
              <a:rPr lang="en-US" sz="3000" b="1" dirty="0">
                <a:solidFill>
                  <a:srgbClr val="000000"/>
                </a:solidFill>
              </a:rPr>
              <a:t>/</a:t>
            </a:r>
            <a:r>
              <a:rPr lang="en-US" sz="3000" dirty="0">
                <a:solidFill>
                  <a:srgbClr val="808080"/>
                </a:solidFill>
              </a:rPr>
              <a:t> </a:t>
            </a:r>
            <a:r>
              <a:rPr lang="en-US" sz="3000" dirty="0" smtClean="0">
                <a:solidFill>
                  <a:srgbClr val="008281"/>
                </a:solidFill>
              </a:rPr>
              <a:t>2.0</a:t>
            </a:r>
            <a:r>
              <a:rPr lang="en-US" sz="3000" b="1" dirty="0" smtClean="0">
                <a:solidFill>
                  <a:srgbClr val="000000"/>
                </a:solidFill>
              </a:rPr>
              <a:t>;</a:t>
            </a:r>
            <a:endParaRPr lang="en-US" sz="3000" dirty="0">
              <a:solidFill>
                <a:srgbClr val="80808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3000" dirty="0">
                <a:solidFill>
                  <a:srgbClr val="808080"/>
                </a:solidFill>
              </a:rPr>
              <a:t>        </a:t>
            </a:r>
            <a:r>
              <a:rPr lang="en-US" sz="3000" dirty="0" err="1">
                <a:solidFill>
                  <a:srgbClr val="000000"/>
                </a:solidFill>
              </a:rPr>
              <a:t>System</a:t>
            </a:r>
            <a:r>
              <a:rPr lang="en-US" sz="3000" b="1" dirty="0" err="1">
                <a:solidFill>
                  <a:srgbClr val="000000"/>
                </a:solidFill>
              </a:rPr>
              <a:t>.</a:t>
            </a:r>
            <a:r>
              <a:rPr lang="en-US" sz="3000" dirty="0" err="1">
                <a:solidFill>
                  <a:srgbClr val="000000"/>
                </a:solidFill>
              </a:rPr>
              <a:t>out</a:t>
            </a:r>
            <a:r>
              <a:rPr lang="en-US" sz="3000" b="1" dirty="0" err="1">
                <a:solidFill>
                  <a:srgbClr val="000000"/>
                </a:solidFill>
              </a:rPr>
              <a:t>.</a:t>
            </a:r>
            <a:r>
              <a:rPr lang="en-US" sz="3000" dirty="0" err="1">
                <a:solidFill>
                  <a:srgbClr val="000000"/>
                </a:solidFill>
              </a:rPr>
              <a:t>println</a:t>
            </a:r>
            <a:r>
              <a:rPr lang="en-US" sz="3000" b="1" dirty="0" err="1">
                <a:solidFill>
                  <a:srgbClr val="000000"/>
                </a:solidFill>
              </a:rPr>
              <a:t>(</a:t>
            </a:r>
            <a:r>
              <a:rPr lang="en-US" sz="3000" dirty="0" err="1">
                <a:solidFill>
                  <a:srgbClr val="000000"/>
                </a:solidFill>
              </a:rPr>
              <a:t>copy</a:t>
            </a:r>
            <a:r>
              <a:rPr lang="en-US" sz="3000" b="1" dirty="0">
                <a:solidFill>
                  <a:srgbClr val="000000"/>
                </a:solidFill>
              </a:rPr>
              <a:t>)</a:t>
            </a:r>
            <a:r>
              <a:rPr lang="en-US" sz="3000" b="1" dirty="0" smtClean="0">
                <a:solidFill>
                  <a:srgbClr val="000000"/>
                </a:solidFill>
              </a:rPr>
              <a:t>;</a:t>
            </a:r>
            <a:endParaRPr lang="en-US" sz="3000" dirty="0" smtClean="0">
              <a:solidFill>
                <a:srgbClr val="80808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3000" dirty="0" smtClean="0">
                <a:solidFill>
                  <a:srgbClr val="000000"/>
                </a:solidFill>
              </a:rPr>
              <a:t>        </a:t>
            </a:r>
            <a:r>
              <a:rPr lang="en-US" sz="3000" dirty="0" err="1" smtClean="0">
                <a:solidFill>
                  <a:srgbClr val="000000"/>
                </a:solidFill>
              </a:rPr>
              <a:t>System</a:t>
            </a:r>
            <a:r>
              <a:rPr lang="en-US" sz="3000" b="1" dirty="0" err="1" smtClean="0">
                <a:solidFill>
                  <a:srgbClr val="000000"/>
                </a:solidFill>
              </a:rPr>
              <a:t>.</a:t>
            </a:r>
            <a:r>
              <a:rPr lang="en-US" sz="3000" dirty="0" err="1" smtClean="0">
                <a:solidFill>
                  <a:srgbClr val="000000"/>
                </a:solidFill>
              </a:rPr>
              <a:t>out</a:t>
            </a:r>
            <a:r>
              <a:rPr lang="en-US" sz="3000" b="1" dirty="0" err="1" smtClean="0">
                <a:solidFill>
                  <a:srgbClr val="000000"/>
                </a:solidFill>
              </a:rPr>
              <a:t>.</a:t>
            </a:r>
            <a:r>
              <a:rPr lang="en-US" sz="3000" dirty="0" err="1" smtClean="0">
                <a:solidFill>
                  <a:srgbClr val="000000"/>
                </a:solidFill>
              </a:rPr>
              <a:t>println</a:t>
            </a:r>
            <a:r>
              <a:rPr lang="en-US" sz="3000" b="1" dirty="0" err="1" smtClean="0">
                <a:solidFill>
                  <a:srgbClr val="000000"/>
                </a:solidFill>
              </a:rPr>
              <a:t>(</a:t>
            </a:r>
            <a:r>
              <a:rPr lang="en-US" sz="3000" dirty="0" err="1" smtClean="0">
                <a:solidFill>
                  <a:srgbClr val="000000"/>
                </a:solidFill>
              </a:rPr>
              <a:t>score</a:t>
            </a:r>
            <a:r>
              <a:rPr lang="en-US" sz="3000" b="1" dirty="0" smtClean="0">
                <a:solidFill>
                  <a:srgbClr val="000000"/>
                </a:solidFill>
              </a:rPr>
              <a:t>);</a:t>
            </a:r>
            <a:endParaRPr lang="en-US" sz="3000" dirty="0" smtClean="0">
              <a:solidFill>
                <a:srgbClr val="80808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3000" dirty="0" smtClean="0">
                <a:solidFill>
                  <a:srgbClr val="808080"/>
                </a:solidFill>
              </a:rPr>
              <a:t>    </a:t>
            </a:r>
            <a:r>
              <a:rPr lang="en-US" sz="3000" b="1" dirty="0">
                <a:solidFill>
                  <a:srgbClr val="000000"/>
                </a:solidFill>
              </a:rPr>
              <a:t>}</a:t>
            </a:r>
            <a:endParaRPr lang="en-US" sz="3000" dirty="0">
              <a:solidFill>
                <a:srgbClr val="80808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3000" b="1" dirty="0">
                <a:solidFill>
                  <a:srgbClr val="000000"/>
                </a:solidFill>
              </a:rPr>
              <a:t>}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457200"/>
            <a:ext cx="8763000" cy="52578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3000" b="1" dirty="0">
                <a:solidFill>
                  <a:srgbClr val="0A0084"/>
                </a:solidFill>
              </a:rPr>
              <a:t>class</a:t>
            </a:r>
            <a:r>
              <a:rPr lang="en-US" sz="3000" dirty="0">
                <a:solidFill>
                  <a:srgbClr val="808080"/>
                </a:solidFill>
              </a:rPr>
              <a:t> </a:t>
            </a:r>
            <a:r>
              <a:rPr lang="en-US" sz="3000" dirty="0">
                <a:solidFill>
                  <a:srgbClr val="000000"/>
                </a:solidFill>
              </a:rPr>
              <a:t>DoMath2</a:t>
            </a:r>
            <a:r>
              <a:rPr lang="en-US" sz="3000" dirty="0">
                <a:solidFill>
                  <a:srgbClr val="808080"/>
                </a:solidFill>
              </a:rPr>
              <a:t> </a:t>
            </a:r>
            <a:r>
              <a:rPr lang="en-US" sz="3000" b="1" dirty="0">
                <a:solidFill>
                  <a:srgbClr val="000000"/>
                </a:solidFill>
              </a:rPr>
              <a:t>{</a:t>
            </a:r>
            <a:endParaRPr lang="en-US" sz="3000" dirty="0">
              <a:solidFill>
                <a:srgbClr val="80808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3000" dirty="0">
                <a:solidFill>
                  <a:srgbClr val="808080"/>
                </a:solidFill>
              </a:rPr>
              <a:t>    </a:t>
            </a:r>
            <a:r>
              <a:rPr lang="en-US" sz="3000" b="1" dirty="0">
                <a:solidFill>
                  <a:srgbClr val="0A0084"/>
                </a:solidFill>
              </a:rPr>
              <a:t>public</a:t>
            </a:r>
            <a:r>
              <a:rPr lang="en-US" sz="3000" dirty="0">
                <a:solidFill>
                  <a:srgbClr val="808080"/>
                </a:solidFill>
              </a:rPr>
              <a:t> </a:t>
            </a:r>
            <a:r>
              <a:rPr lang="en-US" sz="3000" b="1" dirty="0">
                <a:solidFill>
                  <a:srgbClr val="0A0084"/>
                </a:solidFill>
              </a:rPr>
              <a:t>static</a:t>
            </a:r>
            <a:r>
              <a:rPr lang="en-US" sz="3000" dirty="0">
                <a:solidFill>
                  <a:srgbClr val="808080"/>
                </a:solidFill>
              </a:rPr>
              <a:t> </a:t>
            </a:r>
            <a:r>
              <a:rPr lang="en-US" sz="3000" b="1" dirty="0">
                <a:solidFill>
                  <a:srgbClr val="0A0084"/>
                </a:solidFill>
              </a:rPr>
              <a:t>void</a:t>
            </a:r>
            <a:r>
              <a:rPr lang="en-US" sz="3000" dirty="0">
                <a:solidFill>
                  <a:srgbClr val="808080"/>
                </a:solidFill>
              </a:rPr>
              <a:t> </a:t>
            </a:r>
            <a:r>
              <a:rPr lang="en-US" sz="3000" dirty="0">
                <a:solidFill>
                  <a:srgbClr val="000000"/>
                </a:solidFill>
              </a:rPr>
              <a:t>main</a:t>
            </a:r>
            <a:r>
              <a:rPr lang="en-US" sz="3000" b="1" dirty="0">
                <a:solidFill>
                  <a:srgbClr val="000000"/>
                </a:solidFill>
              </a:rPr>
              <a:t>(</a:t>
            </a:r>
            <a:r>
              <a:rPr lang="en-US" sz="3000" dirty="0">
                <a:solidFill>
                  <a:srgbClr val="000000"/>
                </a:solidFill>
              </a:rPr>
              <a:t>String</a:t>
            </a:r>
            <a:r>
              <a:rPr lang="en-US" sz="3000" b="1" dirty="0">
                <a:solidFill>
                  <a:srgbClr val="000000"/>
                </a:solidFill>
              </a:rPr>
              <a:t>[]</a:t>
            </a:r>
            <a:r>
              <a:rPr lang="en-US" sz="3000" dirty="0">
                <a:solidFill>
                  <a:srgbClr val="808080"/>
                </a:solidFill>
              </a:rPr>
              <a:t> </a:t>
            </a:r>
            <a:r>
              <a:rPr lang="en-US" sz="3000" dirty="0">
                <a:solidFill>
                  <a:srgbClr val="000000"/>
                </a:solidFill>
              </a:rPr>
              <a:t>arguments</a:t>
            </a:r>
            <a:r>
              <a:rPr lang="en-US" sz="3000" b="1" dirty="0">
                <a:solidFill>
                  <a:srgbClr val="000000"/>
                </a:solidFill>
              </a:rPr>
              <a:t>)</a:t>
            </a:r>
            <a:r>
              <a:rPr lang="en-US" sz="3000" dirty="0">
                <a:solidFill>
                  <a:srgbClr val="808080"/>
                </a:solidFill>
              </a:rPr>
              <a:t> </a:t>
            </a:r>
            <a:r>
              <a:rPr lang="en-US" sz="3000" b="1" dirty="0">
                <a:solidFill>
                  <a:srgbClr val="000000"/>
                </a:solidFill>
              </a:rPr>
              <a:t>{</a:t>
            </a:r>
            <a:endParaRPr lang="en-US" sz="3000" dirty="0">
              <a:solidFill>
                <a:srgbClr val="80808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3000" dirty="0">
                <a:solidFill>
                  <a:srgbClr val="808080"/>
                </a:solidFill>
              </a:rPr>
              <a:t>       </a:t>
            </a:r>
            <a:r>
              <a:rPr lang="en-US" sz="3000" dirty="0" smtClean="0">
                <a:solidFill>
                  <a:srgbClr val="808080"/>
                </a:solidFill>
              </a:rPr>
              <a:t> </a:t>
            </a:r>
            <a:r>
              <a:rPr lang="en-US" sz="3000" b="1" dirty="0" smtClean="0">
                <a:solidFill>
                  <a:srgbClr val="0A0084"/>
                </a:solidFill>
              </a:rPr>
              <a:t>double </a:t>
            </a:r>
            <a:r>
              <a:rPr lang="en-US" sz="3000" dirty="0" smtClean="0">
                <a:solidFill>
                  <a:srgbClr val="000000"/>
                </a:solidFill>
              </a:rPr>
              <a:t>score</a:t>
            </a:r>
            <a:r>
              <a:rPr lang="en-US" sz="3000" b="1" dirty="0" smtClean="0">
                <a:solidFill>
                  <a:srgbClr val="000000"/>
                </a:solidFill>
              </a:rPr>
              <a:t> =</a:t>
            </a:r>
            <a:r>
              <a:rPr lang="en-US" sz="3000" dirty="0" smtClean="0">
                <a:solidFill>
                  <a:srgbClr val="808080"/>
                </a:solidFill>
              </a:rPr>
              <a:t> </a:t>
            </a:r>
            <a:r>
              <a:rPr lang="en-US" sz="3000" dirty="0" smtClean="0">
                <a:solidFill>
                  <a:srgbClr val="008281"/>
                </a:solidFill>
              </a:rPr>
              <a:t>1.0</a:t>
            </a:r>
            <a:r>
              <a:rPr lang="en-US" sz="3000" dirty="0" smtClean="0">
                <a:solidFill>
                  <a:srgbClr val="808080"/>
                </a:solidFill>
              </a:rPr>
              <a:t> </a:t>
            </a:r>
            <a:r>
              <a:rPr lang="en-US" sz="3000" b="1" dirty="0">
                <a:solidFill>
                  <a:srgbClr val="000000"/>
                </a:solidFill>
              </a:rPr>
              <a:t>+</a:t>
            </a:r>
            <a:r>
              <a:rPr lang="en-US" sz="3000" dirty="0">
                <a:solidFill>
                  <a:srgbClr val="808080"/>
                </a:solidFill>
              </a:rPr>
              <a:t> </a:t>
            </a:r>
            <a:r>
              <a:rPr lang="en-US" sz="3000" dirty="0" smtClean="0">
                <a:solidFill>
                  <a:srgbClr val="008281"/>
                </a:solidFill>
              </a:rPr>
              <a:t>2.0</a:t>
            </a:r>
            <a:r>
              <a:rPr lang="en-US" sz="3000" dirty="0" smtClean="0">
                <a:solidFill>
                  <a:srgbClr val="808080"/>
                </a:solidFill>
              </a:rPr>
              <a:t> </a:t>
            </a:r>
            <a:r>
              <a:rPr lang="en-US" sz="3000" b="1" dirty="0">
                <a:solidFill>
                  <a:srgbClr val="000000"/>
                </a:solidFill>
              </a:rPr>
              <a:t>*</a:t>
            </a:r>
            <a:r>
              <a:rPr lang="en-US" sz="3000" dirty="0">
                <a:solidFill>
                  <a:srgbClr val="808080"/>
                </a:solidFill>
              </a:rPr>
              <a:t> </a:t>
            </a:r>
            <a:r>
              <a:rPr lang="en-US" sz="3000" dirty="0" smtClean="0">
                <a:solidFill>
                  <a:srgbClr val="008281"/>
                </a:solidFill>
              </a:rPr>
              <a:t>3.0</a:t>
            </a:r>
            <a:r>
              <a:rPr lang="en-US" sz="3000" b="1" dirty="0" smtClean="0">
                <a:solidFill>
                  <a:srgbClr val="000000"/>
                </a:solidFill>
              </a:rPr>
              <a:t>;</a:t>
            </a:r>
            <a:endParaRPr lang="en-US" sz="3000" dirty="0">
              <a:solidFill>
                <a:srgbClr val="80808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3000" dirty="0">
                <a:solidFill>
                  <a:srgbClr val="808080"/>
                </a:solidFill>
              </a:rPr>
              <a:t>        </a:t>
            </a:r>
            <a:r>
              <a:rPr lang="en-US" sz="3000" dirty="0">
                <a:solidFill>
                  <a:srgbClr val="000000"/>
                </a:solidFill>
              </a:rPr>
              <a:t>System</a:t>
            </a:r>
            <a:r>
              <a:rPr lang="en-US" sz="3000" b="1" dirty="0">
                <a:solidFill>
                  <a:srgbClr val="000000"/>
                </a:solidFill>
              </a:rPr>
              <a:t>.</a:t>
            </a:r>
            <a:r>
              <a:rPr lang="en-US" sz="3000" dirty="0">
                <a:solidFill>
                  <a:srgbClr val="000000"/>
                </a:solidFill>
              </a:rPr>
              <a:t>out</a:t>
            </a:r>
            <a:r>
              <a:rPr lang="en-US" sz="3000" b="1" dirty="0">
                <a:solidFill>
                  <a:srgbClr val="000000"/>
                </a:solidFill>
              </a:rPr>
              <a:t>.</a:t>
            </a:r>
            <a:r>
              <a:rPr lang="en-US" sz="3000" dirty="0">
                <a:solidFill>
                  <a:srgbClr val="000000"/>
                </a:solidFill>
              </a:rPr>
              <a:t>println</a:t>
            </a:r>
            <a:r>
              <a:rPr lang="en-US" sz="3000" b="1" dirty="0">
                <a:solidFill>
                  <a:srgbClr val="000000"/>
                </a:solidFill>
              </a:rPr>
              <a:t>(</a:t>
            </a:r>
            <a:r>
              <a:rPr lang="en-US" sz="3000" dirty="0">
                <a:solidFill>
                  <a:srgbClr val="000000"/>
                </a:solidFill>
              </a:rPr>
              <a:t>score</a:t>
            </a:r>
            <a:r>
              <a:rPr lang="en-US" sz="3000" b="1" dirty="0">
                <a:solidFill>
                  <a:srgbClr val="000000"/>
                </a:solidFill>
              </a:rPr>
              <a:t>);</a:t>
            </a:r>
            <a:endParaRPr lang="en-US" sz="3000" dirty="0">
              <a:solidFill>
                <a:srgbClr val="80808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3000" dirty="0">
                <a:solidFill>
                  <a:srgbClr val="808080"/>
                </a:solidFill>
              </a:rPr>
              <a:t>        </a:t>
            </a:r>
            <a:r>
              <a:rPr lang="en-US" sz="3000" b="1" dirty="0">
                <a:solidFill>
                  <a:srgbClr val="0A0084"/>
                </a:solidFill>
              </a:rPr>
              <a:t>double</a:t>
            </a:r>
            <a:r>
              <a:rPr lang="en-US" sz="3000" dirty="0">
                <a:solidFill>
                  <a:srgbClr val="808080"/>
                </a:solidFill>
              </a:rPr>
              <a:t> </a:t>
            </a:r>
            <a:r>
              <a:rPr lang="en-US" sz="3000" dirty="0">
                <a:solidFill>
                  <a:srgbClr val="000000"/>
                </a:solidFill>
              </a:rPr>
              <a:t>copy</a:t>
            </a:r>
            <a:r>
              <a:rPr lang="en-US" sz="3000" dirty="0">
                <a:solidFill>
                  <a:srgbClr val="808080"/>
                </a:solidFill>
              </a:rPr>
              <a:t> </a:t>
            </a:r>
            <a:r>
              <a:rPr lang="en-US" sz="3000" b="1" dirty="0">
                <a:solidFill>
                  <a:srgbClr val="000000"/>
                </a:solidFill>
              </a:rPr>
              <a:t>=</a:t>
            </a:r>
            <a:r>
              <a:rPr lang="en-US" sz="3000" dirty="0">
                <a:solidFill>
                  <a:srgbClr val="808080"/>
                </a:solidFill>
              </a:rPr>
              <a:t> </a:t>
            </a:r>
            <a:r>
              <a:rPr lang="en-US" sz="3000" dirty="0">
                <a:solidFill>
                  <a:srgbClr val="000000"/>
                </a:solidFill>
              </a:rPr>
              <a:t>score</a:t>
            </a:r>
            <a:r>
              <a:rPr lang="en-US" sz="3000" b="1" dirty="0">
                <a:solidFill>
                  <a:srgbClr val="000000"/>
                </a:solidFill>
              </a:rPr>
              <a:t>;</a:t>
            </a:r>
            <a:endParaRPr lang="en-US" sz="3000" dirty="0">
              <a:solidFill>
                <a:srgbClr val="80808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3000" dirty="0">
                <a:solidFill>
                  <a:srgbClr val="808080"/>
                </a:solidFill>
              </a:rPr>
              <a:t>        </a:t>
            </a:r>
            <a:r>
              <a:rPr lang="en-US" sz="3000" dirty="0">
                <a:solidFill>
                  <a:srgbClr val="000000"/>
                </a:solidFill>
              </a:rPr>
              <a:t>copy</a:t>
            </a:r>
            <a:r>
              <a:rPr lang="en-US" sz="3000" dirty="0">
                <a:solidFill>
                  <a:srgbClr val="808080"/>
                </a:solidFill>
              </a:rPr>
              <a:t> </a:t>
            </a:r>
            <a:r>
              <a:rPr lang="en-US" sz="3000" b="1" dirty="0">
                <a:solidFill>
                  <a:srgbClr val="000000"/>
                </a:solidFill>
              </a:rPr>
              <a:t>=</a:t>
            </a:r>
            <a:r>
              <a:rPr lang="en-US" sz="3000" dirty="0">
                <a:solidFill>
                  <a:srgbClr val="808080"/>
                </a:solidFill>
              </a:rPr>
              <a:t> </a:t>
            </a:r>
            <a:r>
              <a:rPr lang="en-US" sz="3000" dirty="0">
                <a:solidFill>
                  <a:srgbClr val="000000"/>
                </a:solidFill>
              </a:rPr>
              <a:t>copy</a:t>
            </a:r>
            <a:r>
              <a:rPr lang="en-US" sz="3000" dirty="0">
                <a:solidFill>
                  <a:srgbClr val="808080"/>
                </a:solidFill>
              </a:rPr>
              <a:t> </a:t>
            </a:r>
            <a:r>
              <a:rPr lang="en-US" sz="3000" b="1" dirty="0">
                <a:solidFill>
                  <a:srgbClr val="000000"/>
                </a:solidFill>
              </a:rPr>
              <a:t>/</a:t>
            </a:r>
            <a:r>
              <a:rPr lang="en-US" sz="3000" dirty="0">
                <a:solidFill>
                  <a:srgbClr val="808080"/>
                </a:solidFill>
              </a:rPr>
              <a:t> </a:t>
            </a:r>
            <a:r>
              <a:rPr lang="en-US" sz="3000" dirty="0" smtClean="0">
                <a:solidFill>
                  <a:srgbClr val="008281"/>
                </a:solidFill>
              </a:rPr>
              <a:t>2.0</a:t>
            </a:r>
            <a:r>
              <a:rPr lang="en-US" sz="3000" b="1" dirty="0" smtClean="0">
                <a:solidFill>
                  <a:srgbClr val="000000"/>
                </a:solidFill>
              </a:rPr>
              <a:t>;</a:t>
            </a:r>
            <a:endParaRPr lang="en-US" sz="3000" dirty="0">
              <a:solidFill>
                <a:srgbClr val="80808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3000" dirty="0">
                <a:solidFill>
                  <a:srgbClr val="808080"/>
                </a:solidFill>
              </a:rPr>
              <a:t>        </a:t>
            </a:r>
            <a:r>
              <a:rPr lang="en-US" sz="3000" dirty="0" err="1">
                <a:solidFill>
                  <a:srgbClr val="000000"/>
                </a:solidFill>
              </a:rPr>
              <a:t>System</a:t>
            </a:r>
            <a:r>
              <a:rPr lang="en-US" sz="3000" b="1" dirty="0" err="1">
                <a:solidFill>
                  <a:srgbClr val="000000"/>
                </a:solidFill>
              </a:rPr>
              <a:t>.</a:t>
            </a:r>
            <a:r>
              <a:rPr lang="en-US" sz="3000" dirty="0" err="1">
                <a:solidFill>
                  <a:srgbClr val="000000"/>
                </a:solidFill>
              </a:rPr>
              <a:t>out</a:t>
            </a:r>
            <a:r>
              <a:rPr lang="en-US" sz="3000" b="1" dirty="0" err="1">
                <a:solidFill>
                  <a:srgbClr val="000000"/>
                </a:solidFill>
              </a:rPr>
              <a:t>.</a:t>
            </a:r>
            <a:r>
              <a:rPr lang="en-US" sz="3000" dirty="0" err="1">
                <a:solidFill>
                  <a:srgbClr val="000000"/>
                </a:solidFill>
              </a:rPr>
              <a:t>println</a:t>
            </a:r>
            <a:r>
              <a:rPr lang="en-US" sz="3000" b="1" dirty="0" err="1">
                <a:solidFill>
                  <a:srgbClr val="000000"/>
                </a:solidFill>
              </a:rPr>
              <a:t>(</a:t>
            </a:r>
            <a:r>
              <a:rPr lang="en-US" sz="3000" dirty="0" err="1">
                <a:solidFill>
                  <a:srgbClr val="000000"/>
                </a:solidFill>
              </a:rPr>
              <a:t>copy</a:t>
            </a:r>
            <a:r>
              <a:rPr lang="en-US" sz="3000" b="1" dirty="0">
                <a:solidFill>
                  <a:srgbClr val="000000"/>
                </a:solidFill>
              </a:rPr>
              <a:t>)</a:t>
            </a:r>
            <a:r>
              <a:rPr lang="en-US" sz="3000" b="1" dirty="0" smtClean="0">
                <a:solidFill>
                  <a:srgbClr val="000000"/>
                </a:solidFill>
              </a:rPr>
              <a:t>;</a:t>
            </a:r>
            <a:endParaRPr lang="en-US" sz="3000" dirty="0" smtClean="0">
              <a:solidFill>
                <a:srgbClr val="80808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3000" dirty="0" smtClean="0">
                <a:solidFill>
                  <a:srgbClr val="000000"/>
                </a:solidFill>
              </a:rPr>
              <a:t>        </a:t>
            </a:r>
            <a:r>
              <a:rPr lang="en-US" sz="3000" dirty="0" err="1" smtClean="0">
                <a:solidFill>
                  <a:srgbClr val="000000"/>
                </a:solidFill>
              </a:rPr>
              <a:t>System</a:t>
            </a:r>
            <a:r>
              <a:rPr lang="en-US" sz="3000" b="1" dirty="0" err="1" smtClean="0">
                <a:solidFill>
                  <a:srgbClr val="000000"/>
                </a:solidFill>
              </a:rPr>
              <a:t>.</a:t>
            </a:r>
            <a:r>
              <a:rPr lang="en-US" sz="3000" dirty="0" err="1" smtClean="0">
                <a:solidFill>
                  <a:srgbClr val="000000"/>
                </a:solidFill>
              </a:rPr>
              <a:t>out</a:t>
            </a:r>
            <a:r>
              <a:rPr lang="en-US" sz="3000" b="1" dirty="0" err="1" smtClean="0">
                <a:solidFill>
                  <a:srgbClr val="000000"/>
                </a:solidFill>
              </a:rPr>
              <a:t>.</a:t>
            </a:r>
            <a:r>
              <a:rPr lang="en-US" sz="3000" dirty="0" err="1" smtClean="0">
                <a:solidFill>
                  <a:srgbClr val="000000"/>
                </a:solidFill>
              </a:rPr>
              <a:t>println</a:t>
            </a:r>
            <a:r>
              <a:rPr lang="en-US" sz="3000" b="1" dirty="0" err="1" smtClean="0">
                <a:solidFill>
                  <a:srgbClr val="000000"/>
                </a:solidFill>
              </a:rPr>
              <a:t>(</a:t>
            </a:r>
            <a:r>
              <a:rPr lang="en-US" sz="3000" dirty="0" err="1" smtClean="0">
                <a:solidFill>
                  <a:srgbClr val="000000"/>
                </a:solidFill>
              </a:rPr>
              <a:t>score</a:t>
            </a:r>
            <a:r>
              <a:rPr lang="en-US" sz="3000" b="1" dirty="0" smtClean="0">
                <a:solidFill>
                  <a:srgbClr val="000000"/>
                </a:solidFill>
              </a:rPr>
              <a:t>);</a:t>
            </a:r>
            <a:endParaRPr lang="en-US" sz="3000" dirty="0" smtClean="0">
              <a:solidFill>
                <a:srgbClr val="80808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3000" dirty="0" smtClean="0">
                <a:solidFill>
                  <a:srgbClr val="808080"/>
                </a:solidFill>
              </a:rPr>
              <a:t>    </a:t>
            </a:r>
            <a:r>
              <a:rPr lang="en-US" sz="3000" b="1" dirty="0">
                <a:solidFill>
                  <a:srgbClr val="000000"/>
                </a:solidFill>
              </a:rPr>
              <a:t>}</a:t>
            </a:r>
            <a:endParaRPr lang="en-US" sz="3000" dirty="0">
              <a:solidFill>
                <a:srgbClr val="80808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3000" b="1" dirty="0">
                <a:solidFill>
                  <a:srgbClr val="000000"/>
                </a:solidFill>
              </a:rPr>
              <a:t>}</a:t>
            </a:r>
          </a:p>
        </p:txBody>
      </p:sp>
      <p:pic>
        <p:nvPicPr>
          <p:cNvPr id="3" name="Picture 2" descr="boxes4a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3200400" y="5334000"/>
            <a:ext cx="1163781" cy="1219199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457200"/>
            <a:ext cx="8763000" cy="52578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3000" b="1" dirty="0">
                <a:solidFill>
                  <a:srgbClr val="0A0084"/>
                </a:solidFill>
              </a:rPr>
              <a:t>class</a:t>
            </a:r>
            <a:r>
              <a:rPr lang="en-US" sz="3000" dirty="0">
                <a:solidFill>
                  <a:srgbClr val="808080"/>
                </a:solidFill>
              </a:rPr>
              <a:t> </a:t>
            </a:r>
            <a:r>
              <a:rPr lang="en-US" sz="3000" dirty="0">
                <a:solidFill>
                  <a:srgbClr val="000000"/>
                </a:solidFill>
              </a:rPr>
              <a:t>DoMath2</a:t>
            </a:r>
            <a:r>
              <a:rPr lang="en-US" sz="3000" dirty="0">
                <a:solidFill>
                  <a:srgbClr val="808080"/>
                </a:solidFill>
              </a:rPr>
              <a:t> </a:t>
            </a:r>
            <a:r>
              <a:rPr lang="en-US" sz="3000" b="1" dirty="0">
                <a:solidFill>
                  <a:srgbClr val="000000"/>
                </a:solidFill>
              </a:rPr>
              <a:t>{</a:t>
            </a:r>
            <a:endParaRPr lang="en-US" sz="3000" dirty="0">
              <a:solidFill>
                <a:srgbClr val="80808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3000" dirty="0">
                <a:solidFill>
                  <a:srgbClr val="808080"/>
                </a:solidFill>
              </a:rPr>
              <a:t>    </a:t>
            </a:r>
            <a:r>
              <a:rPr lang="en-US" sz="3000" b="1" dirty="0">
                <a:solidFill>
                  <a:srgbClr val="0A0084"/>
                </a:solidFill>
              </a:rPr>
              <a:t>public</a:t>
            </a:r>
            <a:r>
              <a:rPr lang="en-US" sz="3000" dirty="0">
                <a:solidFill>
                  <a:srgbClr val="808080"/>
                </a:solidFill>
              </a:rPr>
              <a:t> </a:t>
            </a:r>
            <a:r>
              <a:rPr lang="en-US" sz="3000" b="1" dirty="0">
                <a:solidFill>
                  <a:srgbClr val="0A0084"/>
                </a:solidFill>
              </a:rPr>
              <a:t>static</a:t>
            </a:r>
            <a:r>
              <a:rPr lang="en-US" sz="3000" dirty="0">
                <a:solidFill>
                  <a:srgbClr val="808080"/>
                </a:solidFill>
              </a:rPr>
              <a:t> </a:t>
            </a:r>
            <a:r>
              <a:rPr lang="en-US" sz="3000" b="1" dirty="0">
                <a:solidFill>
                  <a:srgbClr val="0A0084"/>
                </a:solidFill>
              </a:rPr>
              <a:t>void</a:t>
            </a:r>
            <a:r>
              <a:rPr lang="en-US" sz="3000" dirty="0">
                <a:solidFill>
                  <a:srgbClr val="808080"/>
                </a:solidFill>
              </a:rPr>
              <a:t> </a:t>
            </a:r>
            <a:r>
              <a:rPr lang="en-US" sz="3000" dirty="0">
                <a:solidFill>
                  <a:srgbClr val="000000"/>
                </a:solidFill>
              </a:rPr>
              <a:t>main</a:t>
            </a:r>
            <a:r>
              <a:rPr lang="en-US" sz="3000" b="1" dirty="0">
                <a:solidFill>
                  <a:srgbClr val="000000"/>
                </a:solidFill>
              </a:rPr>
              <a:t>(</a:t>
            </a:r>
            <a:r>
              <a:rPr lang="en-US" sz="3000" dirty="0">
                <a:solidFill>
                  <a:srgbClr val="000000"/>
                </a:solidFill>
              </a:rPr>
              <a:t>String</a:t>
            </a:r>
            <a:r>
              <a:rPr lang="en-US" sz="3000" b="1" dirty="0">
                <a:solidFill>
                  <a:srgbClr val="000000"/>
                </a:solidFill>
              </a:rPr>
              <a:t>[]</a:t>
            </a:r>
            <a:r>
              <a:rPr lang="en-US" sz="3000" dirty="0">
                <a:solidFill>
                  <a:srgbClr val="808080"/>
                </a:solidFill>
              </a:rPr>
              <a:t> </a:t>
            </a:r>
            <a:r>
              <a:rPr lang="en-US" sz="3000" dirty="0">
                <a:solidFill>
                  <a:srgbClr val="000000"/>
                </a:solidFill>
              </a:rPr>
              <a:t>arguments</a:t>
            </a:r>
            <a:r>
              <a:rPr lang="en-US" sz="3000" b="1" dirty="0">
                <a:solidFill>
                  <a:srgbClr val="000000"/>
                </a:solidFill>
              </a:rPr>
              <a:t>)</a:t>
            </a:r>
            <a:r>
              <a:rPr lang="en-US" sz="3000" dirty="0">
                <a:solidFill>
                  <a:srgbClr val="808080"/>
                </a:solidFill>
              </a:rPr>
              <a:t> </a:t>
            </a:r>
            <a:r>
              <a:rPr lang="en-US" sz="3000" b="1" dirty="0">
                <a:solidFill>
                  <a:srgbClr val="000000"/>
                </a:solidFill>
              </a:rPr>
              <a:t>{</a:t>
            </a:r>
            <a:endParaRPr lang="en-US" sz="3000" dirty="0">
              <a:solidFill>
                <a:srgbClr val="80808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3000" dirty="0">
                <a:solidFill>
                  <a:srgbClr val="808080"/>
                </a:solidFill>
              </a:rPr>
              <a:t>       </a:t>
            </a:r>
            <a:r>
              <a:rPr lang="en-US" sz="3000" dirty="0" smtClean="0">
                <a:solidFill>
                  <a:srgbClr val="808080"/>
                </a:solidFill>
              </a:rPr>
              <a:t> </a:t>
            </a:r>
            <a:r>
              <a:rPr lang="en-US" sz="3000" b="1" dirty="0" smtClean="0">
                <a:solidFill>
                  <a:srgbClr val="0A0084"/>
                </a:solidFill>
              </a:rPr>
              <a:t>double </a:t>
            </a:r>
            <a:r>
              <a:rPr lang="en-US" sz="3000" dirty="0" smtClean="0">
                <a:solidFill>
                  <a:srgbClr val="000000"/>
                </a:solidFill>
              </a:rPr>
              <a:t>score</a:t>
            </a:r>
            <a:r>
              <a:rPr lang="en-US" sz="3000" b="1" dirty="0" smtClean="0">
                <a:solidFill>
                  <a:srgbClr val="000000"/>
                </a:solidFill>
              </a:rPr>
              <a:t> =</a:t>
            </a:r>
            <a:r>
              <a:rPr lang="en-US" sz="3000" dirty="0" smtClean="0">
                <a:solidFill>
                  <a:srgbClr val="808080"/>
                </a:solidFill>
              </a:rPr>
              <a:t> </a:t>
            </a:r>
            <a:r>
              <a:rPr lang="en-US" sz="3000" dirty="0" smtClean="0">
                <a:solidFill>
                  <a:srgbClr val="008281"/>
                </a:solidFill>
              </a:rPr>
              <a:t>1.0</a:t>
            </a:r>
            <a:r>
              <a:rPr lang="en-US" sz="3000" dirty="0" smtClean="0">
                <a:solidFill>
                  <a:srgbClr val="808080"/>
                </a:solidFill>
              </a:rPr>
              <a:t> </a:t>
            </a:r>
            <a:r>
              <a:rPr lang="en-US" sz="3000" b="1" dirty="0">
                <a:solidFill>
                  <a:srgbClr val="000000"/>
                </a:solidFill>
              </a:rPr>
              <a:t>+</a:t>
            </a:r>
            <a:r>
              <a:rPr lang="en-US" sz="3000" dirty="0">
                <a:solidFill>
                  <a:srgbClr val="808080"/>
                </a:solidFill>
              </a:rPr>
              <a:t> </a:t>
            </a:r>
            <a:r>
              <a:rPr lang="en-US" sz="3000" dirty="0" smtClean="0">
                <a:solidFill>
                  <a:srgbClr val="008281"/>
                </a:solidFill>
              </a:rPr>
              <a:t>2.0</a:t>
            </a:r>
            <a:r>
              <a:rPr lang="en-US" sz="3000" dirty="0" smtClean="0">
                <a:solidFill>
                  <a:srgbClr val="808080"/>
                </a:solidFill>
              </a:rPr>
              <a:t> </a:t>
            </a:r>
            <a:r>
              <a:rPr lang="en-US" sz="3000" b="1" dirty="0">
                <a:solidFill>
                  <a:srgbClr val="000000"/>
                </a:solidFill>
              </a:rPr>
              <a:t>*</a:t>
            </a:r>
            <a:r>
              <a:rPr lang="en-US" sz="3000" dirty="0">
                <a:solidFill>
                  <a:srgbClr val="808080"/>
                </a:solidFill>
              </a:rPr>
              <a:t> </a:t>
            </a:r>
            <a:r>
              <a:rPr lang="en-US" sz="3000" dirty="0" smtClean="0">
                <a:solidFill>
                  <a:srgbClr val="008281"/>
                </a:solidFill>
              </a:rPr>
              <a:t>3.0</a:t>
            </a:r>
            <a:r>
              <a:rPr lang="en-US" sz="3000" b="1" dirty="0" smtClean="0">
                <a:solidFill>
                  <a:srgbClr val="000000"/>
                </a:solidFill>
              </a:rPr>
              <a:t>;</a:t>
            </a:r>
            <a:endParaRPr lang="en-US" sz="3000" dirty="0">
              <a:solidFill>
                <a:srgbClr val="80808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3000" dirty="0">
                <a:solidFill>
                  <a:srgbClr val="808080"/>
                </a:solidFill>
              </a:rPr>
              <a:t>        </a:t>
            </a:r>
            <a:r>
              <a:rPr lang="en-US" sz="3000" dirty="0">
                <a:solidFill>
                  <a:srgbClr val="000000"/>
                </a:solidFill>
              </a:rPr>
              <a:t>System</a:t>
            </a:r>
            <a:r>
              <a:rPr lang="en-US" sz="3000" b="1" dirty="0">
                <a:solidFill>
                  <a:srgbClr val="000000"/>
                </a:solidFill>
              </a:rPr>
              <a:t>.</a:t>
            </a:r>
            <a:r>
              <a:rPr lang="en-US" sz="3000" dirty="0">
                <a:solidFill>
                  <a:srgbClr val="000000"/>
                </a:solidFill>
              </a:rPr>
              <a:t>out</a:t>
            </a:r>
            <a:r>
              <a:rPr lang="en-US" sz="3000" b="1" dirty="0">
                <a:solidFill>
                  <a:srgbClr val="000000"/>
                </a:solidFill>
              </a:rPr>
              <a:t>.</a:t>
            </a:r>
            <a:r>
              <a:rPr lang="en-US" sz="3000" dirty="0">
                <a:solidFill>
                  <a:srgbClr val="000000"/>
                </a:solidFill>
              </a:rPr>
              <a:t>println</a:t>
            </a:r>
            <a:r>
              <a:rPr lang="en-US" sz="3000" b="1" dirty="0">
                <a:solidFill>
                  <a:srgbClr val="000000"/>
                </a:solidFill>
              </a:rPr>
              <a:t>(</a:t>
            </a:r>
            <a:r>
              <a:rPr lang="en-US" sz="3000" dirty="0">
                <a:solidFill>
                  <a:srgbClr val="000000"/>
                </a:solidFill>
              </a:rPr>
              <a:t>score</a:t>
            </a:r>
            <a:r>
              <a:rPr lang="en-US" sz="3000" b="1" dirty="0">
                <a:solidFill>
                  <a:srgbClr val="000000"/>
                </a:solidFill>
              </a:rPr>
              <a:t>);</a:t>
            </a:r>
            <a:endParaRPr lang="en-US" sz="3000" dirty="0">
              <a:solidFill>
                <a:srgbClr val="80808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3000" dirty="0">
                <a:solidFill>
                  <a:srgbClr val="808080"/>
                </a:solidFill>
              </a:rPr>
              <a:t>        </a:t>
            </a:r>
            <a:r>
              <a:rPr lang="en-US" sz="3000" b="1" dirty="0">
                <a:solidFill>
                  <a:srgbClr val="0A0084"/>
                </a:solidFill>
              </a:rPr>
              <a:t>double</a:t>
            </a:r>
            <a:r>
              <a:rPr lang="en-US" sz="3000" dirty="0">
                <a:solidFill>
                  <a:srgbClr val="808080"/>
                </a:solidFill>
              </a:rPr>
              <a:t> </a:t>
            </a:r>
            <a:r>
              <a:rPr lang="en-US" sz="3000" dirty="0">
                <a:solidFill>
                  <a:srgbClr val="000000"/>
                </a:solidFill>
              </a:rPr>
              <a:t>copy</a:t>
            </a:r>
            <a:r>
              <a:rPr lang="en-US" sz="3000" dirty="0">
                <a:solidFill>
                  <a:srgbClr val="808080"/>
                </a:solidFill>
              </a:rPr>
              <a:t> </a:t>
            </a:r>
            <a:r>
              <a:rPr lang="en-US" sz="3000" b="1" dirty="0">
                <a:solidFill>
                  <a:srgbClr val="000000"/>
                </a:solidFill>
              </a:rPr>
              <a:t>=</a:t>
            </a:r>
            <a:r>
              <a:rPr lang="en-US" sz="3000" dirty="0">
                <a:solidFill>
                  <a:srgbClr val="808080"/>
                </a:solidFill>
              </a:rPr>
              <a:t> </a:t>
            </a:r>
            <a:r>
              <a:rPr lang="en-US" sz="3000" dirty="0">
                <a:solidFill>
                  <a:srgbClr val="000000"/>
                </a:solidFill>
              </a:rPr>
              <a:t>score</a:t>
            </a:r>
            <a:r>
              <a:rPr lang="en-US" sz="3000" b="1" dirty="0">
                <a:solidFill>
                  <a:srgbClr val="000000"/>
                </a:solidFill>
              </a:rPr>
              <a:t>;</a:t>
            </a:r>
            <a:endParaRPr lang="en-US" sz="3000" dirty="0">
              <a:solidFill>
                <a:srgbClr val="80808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3000" dirty="0">
                <a:solidFill>
                  <a:srgbClr val="808080"/>
                </a:solidFill>
              </a:rPr>
              <a:t>        </a:t>
            </a:r>
            <a:r>
              <a:rPr lang="en-US" sz="3000" dirty="0">
                <a:solidFill>
                  <a:srgbClr val="000000"/>
                </a:solidFill>
              </a:rPr>
              <a:t>copy</a:t>
            </a:r>
            <a:r>
              <a:rPr lang="en-US" sz="3000" dirty="0">
                <a:solidFill>
                  <a:srgbClr val="808080"/>
                </a:solidFill>
              </a:rPr>
              <a:t> </a:t>
            </a:r>
            <a:r>
              <a:rPr lang="en-US" sz="3000" b="1" dirty="0">
                <a:solidFill>
                  <a:srgbClr val="000000"/>
                </a:solidFill>
              </a:rPr>
              <a:t>=</a:t>
            </a:r>
            <a:r>
              <a:rPr lang="en-US" sz="3000" dirty="0">
                <a:solidFill>
                  <a:srgbClr val="808080"/>
                </a:solidFill>
              </a:rPr>
              <a:t> </a:t>
            </a:r>
            <a:r>
              <a:rPr lang="en-US" sz="3000" dirty="0">
                <a:solidFill>
                  <a:srgbClr val="000000"/>
                </a:solidFill>
              </a:rPr>
              <a:t>copy</a:t>
            </a:r>
            <a:r>
              <a:rPr lang="en-US" sz="3000" dirty="0">
                <a:solidFill>
                  <a:srgbClr val="808080"/>
                </a:solidFill>
              </a:rPr>
              <a:t> </a:t>
            </a:r>
            <a:r>
              <a:rPr lang="en-US" sz="3000" b="1" dirty="0">
                <a:solidFill>
                  <a:srgbClr val="000000"/>
                </a:solidFill>
              </a:rPr>
              <a:t>/</a:t>
            </a:r>
            <a:r>
              <a:rPr lang="en-US" sz="3000" dirty="0">
                <a:solidFill>
                  <a:srgbClr val="808080"/>
                </a:solidFill>
              </a:rPr>
              <a:t> </a:t>
            </a:r>
            <a:r>
              <a:rPr lang="en-US" sz="3000" dirty="0" smtClean="0">
                <a:solidFill>
                  <a:srgbClr val="008281"/>
                </a:solidFill>
              </a:rPr>
              <a:t>2.0</a:t>
            </a:r>
            <a:r>
              <a:rPr lang="en-US" sz="3000" b="1" dirty="0" smtClean="0">
                <a:solidFill>
                  <a:srgbClr val="000000"/>
                </a:solidFill>
              </a:rPr>
              <a:t>;</a:t>
            </a:r>
            <a:endParaRPr lang="en-US" sz="3000" dirty="0">
              <a:solidFill>
                <a:srgbClr val="80808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3000" dirty="0">
                <a:solidFill>
                  <a:srgbClr val="808080"/>
                </a:solidFill>
              </a:rPr>
              <a:t>        </a:t>
            </a:r>
            <a:r>
              <a:rPr lang="en-US" sz="3000" dirty="0" err="1">
                <a:solidFill>
                  <a:srgbClr val="000000"/>
                </a:solidFill>
              </a:rPr>
              <a:t>System</a:t>
            </a:r>
            <a:r>
              <a:rPr lang="en-US" sz="3000" b="1" dirty="0" err="1">
                <a:solidFill>
                  <a:srgbClr val="000000"/>
                </a:solidFill>
              </a:rPr>
              <a:t>.</a:t>
            </a:r>
            <a:r>
              <a:rPr lang="en-US" sz="3000" dirty="0" err="1">
                <a:solidFill>
                  <a:srgbClr val="000000"/>
                </a:solidFill>
              </a:rPr>
              <a:t>out</a:t>
            </a:r>
            <a:r>
              <a:rPr lang="en-US" sz="3000" b="1" dirty="0" err="1">
                <a:solidFill>
                  <a:srgbClr val="000000"/>
                </a:solidFill>
              </a:rPr>
              <a:t>.</a:t>
            </a:r>
            <a:r>
              <a:rPr lang="en-US" sz="3000" dirty="0" err="1">
                <a:solidFill>
                  <a:srgbClr val="000000"/>
                </a:solidFill>
              </a:rPr>
              <a:t>println</a:t>
            </a:r>
            <a:r>
              <a:rPr lang="en-US" sz="3000" b="1" dirty="0" err="1">
                <a:solidFill>
                  <a:srgbClr val="000000"/>
                </a:solidFill>
              </a:rPr>
              <a:t>(</a:t>
            </a:r>
            <a:r>
              <a:rPr lang="en-US" sz="3000" dirty="0" err="1">
                <a:solidFill>
                  <a:srgbClr val="000000"/>
                </a:solidFill>
              </a:rPr>
              <a:t>copy</a:t>
            </a:r>
            <a:r>
              <a:rPr lang="en-US" sz="3000" b="1" dirty="0">
                <a:solidFill>
                  <a:srgbClr val="000000"/>
                </a:solidFill>
              </a:rPr>
              <a:t>)</a:t>
            </a:r>
            <a:r>
              <a:rPr lang="en-US" sz="3000" b="1" dirty="0" smtClean="0">
                <a:solidFill>
                  <a:srgbClr val="000000"/>
                </a:solidFill>
              </a:rPr>
              <a:t>;</a:t>
            </a:r>
            <a:endParaRPr lang="en-US" sz="3000" dirty="0" smtClean="0">
              <a:solidFill>
                <a:srgbClr val="80808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3000" dirty="0" smtClean="0">
                <a:solidFill>
                  <a:srgbClr val="000000"/>
                </a:solidFill>
              </a:rPr>
              <a:t>        </a:t>
            </a:r>
            <a:r>
              <a:rPr lang="en-US" sz="3000" dirty="0" err="1" smtClean="0">
                <a:solidFill>
                  <a:srgbClr val="000000"/>
                </a:solidFill>
              </a:rPr>
              <a:t>System</a:t>
            </a:r>
            <a:r>
              <a:rPr lang="en-US" sz="3000" b="1" dirty="0" err="1" smtClean="0">
                <a:solidFill>
                  <a:srgbClr val="000000"/>
                </a:solidFill>
              </a:rPr>
              <a:t>.</a:t>
            </a:r>
            <a:r>
              <a:rPr lang="en-US" sz="3000" dirty="0" err="1" smtClean="0">
                <a:solidFill>
                  <a:srgbClr val="000000"/>
                </a:solidFill>
              </a:rPr>
              <a:t>out</a:t>
            </a:r>
            <a:r>
              <a:rPr lang="en-US" sz="3000" b="1" dirty="0" err="1" smtClean="0">
                <a:solidFill>
                  <a:srgbClr val="000000"/>
                </a:solidFill>
              </a:rPr>
              <a:t>.</a:t>
            </a:r>
            <a:r>
              <a:rPr lang="en-US" sz="3000" dirty="0" err="1" smtClean="0">
                <a:solidFill>
                  <a:srgbClr val="000000"/>
                </a:solidFill>
              </a:rPr>
              <a:t>println</a:t>
            </a:r>
            <a:r>
              <a:rPr lang="en-US" sz="3000" b="1" dirty="0" err="1" smtClean="0">
                <a:solidFill>
                  <a:srgbClr val="000000"/>
                </a:solidFill>
              </a:rPr>
              <a:t>(</a:t>
            </a:r>
            <a:r>
              <a:rPr lang="en-US" sz="3000" dirty="0" err="1" smtClean="0">
                <a:solidFill>
                  <a:srgbClr val="000000"/>
                </a:solidFill>
              </a:rPr>
              <a:t>score</a:t>
            </a:r>
            <a:r>
              <a:rPr lang="en-US" sz="3000" b="1" dirty="0" smtClean="0">
                <a:solidFill>
                  <a:srgbClr val="000000"/>
                </a:solidFill>
              </a:rPr>
              <a:t>);</a:t>
            </a:r>
            <a:endParaRPr lang="en-US" sz="3000" dirty="0" smtClean="0">
              <a:solidFill>
                <a:srgbClr val="80808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3000" dirty="0" smtClean="0">
                <a:solidFill>
                  <a:srgbClr val="808080"/>
                </a:solidFill>
              </a:rPr>
              <a:t>    </a:t>
            </a:r>
            <a:r>
              <a:rPr lang="en-US" sz="3000" b="1" dirty="0">
                <a:solidFill>
                  <a:srgbClr val="000000"/>
                </a:solidFill>
              </a:rPr>
              <a:t>}</a:t>
            </a:r>
            <a:endParaRPr lang="en-US" sz="3000" dirty="0">
              <a:solidFill>
                <a:srgbClr val="80808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3000" b="1" dirty="0">
                <a:solidFill>
                  <a:srgbClr val="000000"/>
                </a:solidFill>
              </a:rPr>
              <a:t>}</a:t>
            </a:r>
          </a:p>
        </p:txBody>
      </p:sp>
      <p:pic>
        <p:nvPicPr>
          <p:cNvPr id="3" name="Picture 2" descr="boxes4a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3225420" y="5334000"/>
            <a:ext cx="2693158" cy="12192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457200"/>
            <a:ext cx="8763000" cy="52578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3000" b="1" dirty="0">
                <a:solidFill>
                  <a:srgbClr val="0A0084"/>
                </a:solidFill>
              </a:rPr>
              <a:t>class</a:t>
            </a:r>
            <a:r>
              <a:rPr lang="en-US" sz="3000" dirty="0">
                <a:solidFill>
                  <a:srgbClr val="808080"/>
                </a:solidFill>
              </a:rPr>
              <a:t> </a:t>
            </a:r>
            <a:r>
              <a:rPr lang="en-US" sz="3000" dirty="0">
                <a:solidFill>
                  <a:srgbClr val="000000"/>
                </a:solidFill>
              </a:rPr>
              <a:t>DoMath2</a:t>
            </a:r>
            <a:r>
              <a:rPr lang="en-US" sz="3000" dirty="0">
                <a:solidFill>
                  <a:srgbClr val="808080"/>
                </a:solidFill>
              </a:rPr>
              <a:t> </a:t>
            </a:r>
            <a:r>
              <a:rPr lang="en-US" sz="3000" b="1" dirty="0">
                <a:solidFill>
                  <a:srgbClr val="000000"/>
                </a:solidFill>
              </a:rPr>
              <a:t>{</a:t>
            </a:r>
            <a:endParaRPr lang="en-US" sz="3000" dirty="0">
              <a:solidFill>
                <a:srgbClr val="80808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3000" dirty="0">
                <a:solidFill>
                  <a:srgbClr val="808080"/>
                </a:solidFill>
              </a:rPr>
              <a:t>    </a:t>
            </a:r>
            <a:r>
              <a:rPr lang="en-US" sz="3000" b="1" dirty="0">
                <a:solidFill>
                  <a:srgbClr val="0A0084"/>
                </a:solidFill>
              </a:rPr>
              <a:t>public</a:t>
            </a:r>
            <a:r>
              <a:rPr lang="en-US" sz="3000" dirty="0">
                <a:solidFill>
                  <a:srgbClr val="808080"/>
                </a:solidFill>
              </a:rPr>
              <a:t> </a:t>
            </a:r>
            <a:r>
              <a:rPr lang="en-US" sz="3000" b="1" dirty="0">
                <a:solidFill>
                  <a:srgbClr val="0A0084"/>
                </a:solidFill>
              </a:rPr>
              <a:t>static</a:t>
            </a:r>
            <a:r>
              <a:rPr lang="en-US" sz="3000" dirty="0">
                <a:solidFill>
                  <a:srgbClr val="808080"/>
                </a:solidFill>
              </a:rPr>
              <a:t> </a:t>
            </a:r>
            <a:r>
              <a:rPr lang="en-US" sz="3000" b="1" dirty="0">
                <a:solidFill>
                  <a:srgbClr val="0A0084"/>
                </a:solidFill>
              </a:rPr>
              <a:t>void</a:t>
            </a:r>
            <a:r>
              <a:rPr lang="en-US" sz="3000" dirty="0">
                <a:solidFill>
                  <a:srgbClr val="808080"/>
                </a:solidFill>
              </a:rPr>
              <a:t> </a:t>
            </a:r>
            <a:r>
              <a:rPr lang="en-US" sz="3000" dirty="0">
                <a:solidFill>
                  <a:srgbClr val="000000"/>
                </a:solidFill>
              </a:rPr>
              <a:t>main</a:t>
            </a:r>
            <a:r>
              <a:rPr lang="en-US" sz="3000" b="1" dirty="0">
                <a:solidFill>
                  <a:srgbClr val="000000"/>
                </a:solidFill>
              </a:rPr>
              <a:t>(</a:t>
            </a:r>
            <a:r>
              <a:rPr lang="en-US" sz="3000" dirty="0">
                <a:solidFill>
                  <a:srgbClr val="000000"/>
                </a:solidFill>
              </a:rPr>
              <a:t>String</a:t>
            </a:r>
            <a:r>
              <a:rPr lang="en-US" sz="3000" b="1" dirty="0">
                <a:solidFill>
                  <a:srgbClr val="000000"/>
                </a:solidFill>
              </a:rPr>
              <a:t>[]</a:t>
            </a:r>
            <a:r>
              <a:rPr lang="en-US" sz="3000" dirty="0">
                <a:solidFill>
                  <a:srgbClr val="808080"/>
                </a:solidFill>
              </a:rPr>
              <a:t> </a:t>
            </a:r>
            <a:r>
              <a:rPr lang="en-US" sz="3000" dirty="0">
                <a:solidFill>
                  <a:srgbClr val="000000"/>
                </a:solidFill>
              </a:rPr>
              <a:t>arguments</a:t>
            </a:r>
            <a:r>
              <a:rPr lang="en-US" sz="3000" b="1" dirty="0">
                <a:solidFill>
                  <a:srgbClr val="000000"/>
                </a:solidFill>
              </a:rPr>
              <a:t>)</a:t>
            </a:r>
            <a:r>
              <a:rPr lang="en-US" sz="3000" dirty="0">
                <a:solidFill>
                  <a:srgbClr val="808080"/>
                </a:solidFill>
              </a:rPr>
              <a:t> </a:t>
            </a:r>
            <a:r>
              <a:rPr lang="en-US" sz="3000" b="1" dirty="0">
                <a:solidFill>
                  <a:srgbClr val="000000"/>
                </a:solidFill>
              </a:rPr>
              <a:t>{</a:t>
            </a:r>
            <a:endParaRPr lang="en-US" sz="3000" dirty="0">
              <a:solidFill>
                <a:srgbClr val="80808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3000" dirty="0">
                <a:solidFill>
                  <a:srgbClr val="808080"/>
                </a:solidFill>
              </a:rPr>
              <a:t>       </a:t>
            </a:r>
            <a:r>
              <a:rPr lang="en-US" sz="3000" dirty="0" smtClean="0">
                <a:solidFill>
                  <a:srgbClr val="808080"/>
                </a:solidFill>
              </a:rPr>
              <a:t> </a:t>
            </a:r>
            <a:r>
              <a:rPr lang="en-US" sz="3000" b="1" dirty="0" smtClean="0">
                <a:solidFill>
                  <a:srgbClr val="0A0084"/>
                </a:solidFill>
              </a:rPr>
              <a:t>double </a:t>
            </a:r>
            <a:r>
              <a:rPr lang="en-US" sz="3000" dirty="0" smtClean="0">
                <a:solidFill>
                  <a:srgbClr val="000000"/>
                </a:solidFill>
              </a:rPr>
              <a:t>score</a:t>
            </a:r>
            <a:r>
              <a:rPr lang="en-US" sz="3000" b="1" dirty="0" smtClean="0">
                <a:solidFill>
                  <a:srgbClr val="000000"/>
                </a:solidFill>
              </a:rPr>
              <a:t> =</a:t>
            </a:r>
            <a:r>
              <a:rPr lang="en-US" sz="3000" dirty="0" smtClean="0">
                <a:solidFill>
                  <a:srgbClr val="808080"/>
                </a:solidFill>
              </a:rPr>
              <a:t> </a:t>
            </a:r>
            <a:r>
              <a:rPr lang="en-US" sz="3000" dirty="0" smtClean="0">
                <a:solidFill>
                  <a:srgbClr val="008281"/>
                </a:solidFill>
              </a:rPr>
              <a:t>1.0</a:t>
            </a:r>
            <a:r>
              <a:rPr lang="en-US" sz="3000" dirty="0" smtClean="0">
                <a:solidFill>
                  <a:srgbClr val="808080"/>
                </a:solidFill>
              </a:rPr>
              <a:t> </a:t>
            </a:r>
            <a:r>
              <a:rPr lang="en-US" sz="3000" b="1" dirty="0">
                <a:solidFill>
                  <a:srgbClr val="000000"/>
                </a:solidFill>
              </a:rPr>
              <a:t>+</a:t>
            </a:r>
            <a:r>
              <a:rPr lang="en-US" sz="3000" dirty="0">
                <a:solidFill>
                  <a:srgbClr val="808080"/>
                </a:solidFill>
              </a:rPr>
              <a:t> </a:t>
            </a:r>
            <a:r>
              <a:rPr lang="en-US" sz="3000" dirty="0" smtClean="0">
                <a:solidFill>
                  <a:srgbClr val="008281"/>
                </a:solidFill>
              </a:rPr>
              <a:t>2.0</a:t>
            </a:r>
            <a:r>
              <a:rPr lang="en-US" sz="3000" dirty="0" smtClean="0">
                <a:solidFill>
                  <a:srgbClr val="808080"/>
                </a:solidFill>
              </a:rPr>
              <a:t> </a:t>
            </a:r>
            <a:r>
              <a:rPr lang="en-US" sz="3000" b="1" dirty="0">
                <a:solidFill>
                  <a:srgbClr val="000000"/>
                </a:solidFill>
              </a:rPr>
              <a:t>*</a:t>
            </a:r>
            <a:r>
              <a:rPr lang="en-US" sz="3000" dirty="0">
                <a:solidFill>
                  <a:srgbClr val="808080"/>
                </a:solidFill>
              </a:rPr>
              <a:t> </a:t>
            </a:r>
            <a:r>
              <a:rPr lang="en-US" sz="3000" dirty="0" smtClean="0">
                <a:solidFill>
                  <a:srgbClr val="008281"/>
                </a:solidFill>
              </a:rPr>
              <a:t>3.0</a:t>
            </a:r>
            <a:r>
              <a:rPr lang="en-US" sz="3000" b="1" dirty="0" smtClean="0">
                <a:solidFill>
                  <a:srgbClr val="000000"/>
                </a:solidFill>
              </a:rPr>
              <a:t>;</a:t>
            </a:r>
            <a:endParaRPr lang="en-US" sz="3000" dirty="0">
              <a:solidFill>
                <a:srgbClr val="80808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3000" dirty="0">
                <a:solidFill>
                  <a:srgbClr val="808080"/>
                </a:solidFill>
              </a:rPr>
              <a:t>        </a:t>
            </a:r>
            <a:r>
              <a:rPr lang="en-US" sz="3000" dirty="0">
                <a:solidFill>
                  <a:srgbClr val="000000"/>
                </a:solidFill>
              </a:rPr>
              <a:t>System</a:t>
            </a:r>
            <a:r>
              <a:rPr lang="en-US" sz="3000" b="1" dirty="0">
                <a:solidFill>
                  <a:srgbClr val="000000"/>
                </a:solidFill>
              </a:rPr>
              <a:t>.</a:t>
            </a:r>
            <a:r>
              <a:rPr lang="en-US" sz="3000" dirty="0">
                <a:solidFill>
                  <a:srgbClr val="000000"/>
                </a:solidFill>
              </a:rPr>
              <a:t>out</a:t>
            </a:r>
            <a:r>
              <a:rPr lang="en-US" sz="3000" b="1" dirty="0">
                <a:solidFill>
                  <a:srgbClr val="000000"/>
                </a:solidFill>
              </a:rPr>
              <a:t>.</a:t>
            </a:r>
            <a:r>
              <a:rPr lang="en-US" sz="3000" dirty="0">
                <a:solidFill>
                  <a:srgbClr val="000000"/>
                </a:solidFill>
              </a:rPr>
              <a:t>println</a:t>
            </a:r>
            <a:r>
              <a:rPr lang="en-US" sz="3000" b="1" dirty="0">
                <a:solidFill>
                  <a:srgbClr val="000000"/>
                </a:solidFill>
              </a:rPr>
              <a:t>(</a:t>
            </a:r>
            <a:r>
              <a:rPr lang="en-US" sz="3000" dirty="0">
                <a:solidFill>
                  <a:srgbClr val="000000"/>
                </a:solidFill>
              </a:rPr>
              <a:t>score</a:t>
            </a:r>
            <a:r>
              <a:rPr lang="en-US" sz="3000" b="1" dirty="0">
                <a:solidFill>
                  <a:srgbClr val="000000"/>
                </a:solidFill>
              </a:rPr>
              <a:t>);</a:t>
            </a:r>
            <a:endParaRPr lang="en-US" sz="3000" dirty="0">
              <a:solidFill>
                <a:srgbClr val="80808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3000" dirty="0">
                <a:solidFill>
                  <a:srgbClr val="808080"/>
                </a:solidFill>
              </a:rPr>
              <a:t>        </a:t>
            </a:r>
            <a:r>
              <a:rPr lang="en-US" sz="3000" b="1" dirty="0">
                <a:solidFill>
                  <a:srgbClr val="0A0084"/>
                </a:solidFill>
              </a:rPr>
              <a:t>double</a:t>
            </a:r>
            <a:r>
              <a:rPr lang="en-US" sz="3000" dirty="0">
                <a:solidFill>
                  <a:srgbClr val="808080"/>
                </a:solidFill>
              </a:rPr>
              <a:t> </a:t>
            </a:r>
            <a:r>
              <a:rPr lang="en-US" sz="3000" dirty="0">
                <a:solidFill>
                  <a:srgbClr val="000000"/>
                </a:solidFill>
              </a:rPr>
              <a:t>copy</a:t>
            </a:r>
            <a:r>
              <a:rPr lang="en-US" sz="3000" dirty="0">
                <a:solidFill>
                  <a:srgbClr val="808080"/>
                </a:solidFill>
              </a:rPr>
              <a:t> </a:t>
            </a:r>
            <a:r>
              <a:rPr lang="en-US" sz="3000" b="1" dirty="0">
                <a:solidFill>
                  <a:srgbClr val="000000"/>
                </a:solidFill>
              </a:rPr>
              <a:t>=</a:t>
            </a:r>
            <a:r>
              <a:rPr lang="en-US" sz="3000" dirty="0">
                <a:solidFill>
                  <a:srgbClr val="808080"/>
                </a:solidFill>
              </a:rPr>
              <a:t> </a:t>
            </a:r>
            <a:r>
              <a:rPr lang="en-US" sz="3000" dirty="0">
                <a:solidFill>
                  <a:srgbClr val="000000"/>
                </a:solidFill>
              </a:rPr>
              <a:t>score</a:t>
            </a:r>
            <a:r>
              <a:rPr lang="en-US" sz="3000" b="1" dirty="0">
                <a:solidFill>
                  <a:srgbClr val="000000"/>
                </a:solidFill>
              </a:rPr>
              <a:t>;</a:t>
            </a:r>
            <a:endParaRPr lang="en-US" sz="3000" dirty="0">
              <a:solidFill>
                <a:srgbClr val="80808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3000" dirty="0">
                <a:solidFill>
                  <a:srgbClr val="808080"/>
                </a:solidFill>
              </a:rPr>
              <a:t>        </a:t>
            </a:r>
            <a:r>
              <a:rPr lang="en-US" sz="3000" dirty="0">
                <a:solidFill>
                  <a:srgbClr val="000000"/>
                </a:solidFill>
              </a:rPr>
              <a:t>copy</a:t>
            </a:r>
            <a:r>
              <a:rPr lang="en-US" sz="3000" dirty="0">
                <a:solidFill>
                  <a:srgbClr val="808080"/>
                </a:solidFill>
              </a:rPr>
              <a:t> </a:t>
            </a:r>
            <a:r>
              <a:rPr lang="en-US" sz="3000" b="1" dirty="0">
                <a:solidFill>
                  <a:srgbClr val="000000"/>
                </a:solidFill>
              </a:rPr>
              <a:t>=</a:t>
            </a:r>
            <a:r>
              <a:rPr lang="en-US" sz="3000" dirty="0">
                <a:solidFill>
                  <a:srgbClr val="808080"/>
                </a:solidFill>
              </a:rPr>
              <a:t> </a:t>
            </a:r>
            <a:r>
              <a:rPr lang="en-US" sz="3000" dirty="0">
                <a:solidFill>
                  <a:srgbClr val="000000"/>
                </a:solidFill>
              </a:rPr>
              <a:t>copy</a:t>
            </a:r>
            <a:r>
              <a:rPr lang="en-US" sz="3000" dirty="0">
                <a:solidFill>
                  <a:srgbClr val="808080"/>
                </a:solidFill>
              </a:rPr>
              <a:t> </a:t>
            </a:r>
            <a:r>
              <a:rPr lang="en-US" sz="3000" b="1" dirty="0">
                <a:solidFill>
                  <a:srgbClr val="000000"/>
                </a:solidFill>
              </a:rPr>
              <a:t>/</a:t>
            </a:r>
            <a:r>
              <a:rPr lang="en-US" sz="3000" dirty="0">
                <a:solidFill>
                  <a:srgbClr val="808080"/>
                </a:solidFill>
              </a:rPr>
              <a:t> </a:t>
            </a:r>
            <a:r>
              <a:rPr lang="en-US" sz="3000" dirty="0" smtClean="0">
                <a:solidFill>
                  <a:srgbClr val="008281"/>
                </a:solidFill>
              </a:rPr>
              <a:t>2.0</a:t>
            </a:r>
            <a:r>
              <a:rPr lang="en-US" sz="3000" b="1" dirty="0" smtClean="0">
                <a:solidFill>
                  <a:srgbClr val="000000"/>
                </a:solidFill>
              </a:rPr>
              <a:t>;</a:t>
            </a:r>
            <a:endParaRPr lang="en-US" sz="3000" dirty="0">
              <a:solidFill>
                <a:srgbClr val="80808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3000" dirty="0">
                <a:solidFill>
                  <a:srgbClr val="808080"/>
                </a:solidFill>
              </a:rPr>
              <a:t>        </a:t>
            </a:r>
            <a:r>
              <a:rPr lang="en-US" sz="3000" dirty="0" err="1">
                <a:solidFill>
                  <a:srgbClr val="000000"/>
                </a:solidFill>
              </a:rPr>
              <a:t>System</a:t>
            </a:r>
            <a:r>
              <a:rPr lang="en-US" sz="3000" b="1" dirty="0" err="1">
                <a:solidFill>
                  <a:srgbClr val="000000"/>
                </a:solidFill>
              </a:rPr>
              <a:t>.</a:t>
            </a:r>
            <a:r>
              <a:rPr lang="en-US" sz="3000" dirty="0" err="1">
                <a:solidFill>
                  <a:srgbClr val="000000"/>
                </a:solidFill>
              </a:rPr>
              <a:t>out</a:t>
            </a:r>
            <a:r>
              <a:rPr lang="en-US" sz="3000" b="1" dirty="0" err="1">
                <a:solidFill>
                  <a:srgbClr val="000000"/>
                </a:solidFill>
              </a:rPr>
              <a:t>.</a:t>
            </a:r>
            <a:r>
              <a:rPr lang="en-US" sz="3000" dirty="0" err="1">
                <a:solidFill>
                  <a:srgbClr val="000000"/>
                </a:solidFill>
              </a:rPr>
              <a:t>println</a:t>
            </a:r>
            <a:r>
              <a:rPr lang="en-US" sz="3000" b="1" dirty="0" err="1">
                <a:solidFill>
                  <a:srgbClr val="000000"/>
                </a:solidFill>
              </a:rPr>
              <a:t>(</a:t>
            </a:r>
            <a:r>
              <a:rPr lang="en-US" sz="3000" dirty="0" err="1">
                <a:solidFill>
                  <a:srgbClr val="000000"/>
                </a:solidFill>
              </a:rPr>
              <a:t>copy</a:t>
            </a:r>
            <a:r>
              <a:rPr lang="en-US" sz="3000" b="1" dirty="0">
                <a:solidFill>
                  <a:srgbClr val="000000"/>
                </a:solidFill>
              </a:rPr>
              <a:t>)</a:t>
            </a:r>
            <a:r>
              <a:rPr lang="en-US" sz="3000" b="1" dirty="0" smtClean="0">
                <a:solidFill>
                  <a:srgbClr val="000000"/>
                </a:solidFill>
              </a:rPr>
              <a:t>;</a:t>
            </a:r>
            <a:endParaRPr lang="en-US" sz="3000" dirty="0" smtClean="0">
              <a:solidFill>
                <a:srgbClr val="80808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3000" dirty="0" smtClean="0">
                <a:solidFill>
                  <a:srgbClr val="000000"/>
                </a:solidFill>
              </a:rPr>
              <a:t>        </a:t>
            </a:r>
            <a:r>
              <a:rPr lang="en-US" sz="3000" dirty="0" err="1" smtClean="0">
                <a:solidFill>
                  <a:srgbClr val="000000"/>
                </a:solidFill>
              </a:rPr>
              <a:t>System</a:t>
            </a:r>
            <a:r>
              <a:rPr lang="en-US" sz="3000" b="1" dirty="0" err="1" smtClean="0">
                <a:solidFill>
                  <a:srgbClr val="000000"/>
                </a:solidFill>
              </a:rPr>
              <a:t>.</a:t>
            </a:r>
            <a:r>
              <a:rPr lang="en-US" sz="3000" dirty="0" err="1" smtClean="0">
                <a:solidFill>
                  <a:srgbClr val="000000"/>
                </a:solidFill>
              </a:rPr>
              <a:t>out</a:t>
            </a:r>
            <a:r>
              <a:rPr lang="en-US" sz="3000" b="1" dirty="0" err="1" smtClean="0">
                <a:solidFill>
                  <a:srgbClr val="000000"/>
                </a:solidFill>
              </a:rPr>
              <a:t>.</a:t>
            </a:r>
            <a:r>
              <a:rPr lang="en-US" sz="3000" dirty="0" err="1" smtClean="0">
                <a:solidFill>
                  <a:srgbClr val="000000"/>
                </a:solidFill>
              </a:rPr>
              <a:t>println</a:t>
            </a:r>
            <a:r>
              <a:rPr lang="en-US" sz="3000" b="1" dirty="0" err="1" smtClean="0">
                <a:solidFill>
                  <a:srgbClr val="000000"/>
                </a:solidFill>
              </a:rPr>
              <a:t>(</a:t>
            </a:r>
            <a:r>
              <a:rPr lang="en-US" sz="3000" dirty="0" err="1" smtClean="0">
                <a:solidFill>
                  <a:srgbClr val="000000"/>
                </a:solidFill>
              </a:rPr>
              <a:t>score</a:t>
            </a:r>
            <a:r>
              <a:rPr lang="en-US" sz="3000" b="1" dirty="0" smtClean="0">
                <a:solidFill>
                  <a:srgbClr val="000000"/>
                </a:solidFill>
              </a:rPr>
              <a:t>);</a:t>
            </a:r>
            <a:endParaRPr lang="en-US" sz="3000" dirty="0" smtClean="0">
              <a:solidFill>
                <a:srgbClr val="80808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3000" dirty="0" smtClean="0">
                <a:solidFill>
                  <a:srgbClr val="808080"/>
                </a:solidFill>
              </a:rPr>
              <a:t>    </a:t>
            </a:r>
            <a:r>
              <a:rPr lang="en-US" sz="3000" b="1" dirty="0">
                <a:solidFill>
                  <a:srgbClr val="000000"/>
                </a:solidFill>
              </a:rPr>
              <a:t>}</a:t>
            </a:r>
            <a:endParaRPr lang="en-US" sz="3000" dirty="0">
              <a:solidFill>
                <a:srgbClr val="80808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3000" b="1" dirty="0">
                <a:solidFill>
                  <a:srgbClr val="000000"/>
                </a:solidFill>
              </a:rPr>
              <a:t>}</a:t>
            </a:r>
          </a:p>
        </p:txBody>
      </p:sp>
      <p:pic>
        <p:nvPicPr>
          <p:cNvPr id="3" name="Picture 2" descr="boxes4a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3234458" y="5338091"/>
            <a:ext cx="2675082" cy="12110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Division (/)</a:t>
            </a:r>
            <a:endParaRPr lang="en-US" dirty="0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800" b="1" dirty="0" smtClean="0">
                <a:solidFill>
                  <a:srgbClr val="0A0084"/>
                </a:solidFill>
              </a:rPr>
              <a:t>double</a:t>
            </a:r>
            <a:r>
              <a:rPr lang="en-US" sz="2800" dirty="0" smtClean="0">
                <a:solidFill>
                  <a:srgbClr val="808080"/>
                </a:solidFill>
              </a:rPr>
              <a:t> </a:t>
            </a:r>
            <a:r>
              <a:rPr lang="en-US" sz="2800" dirty="0" smtClean="0">
                <a:solidFill>
                  <a:srgbClr val="000000"/>
                </a:solidFill>
              </a:rPr>
              <a:t>score </a:t>
            </a:r>
            <a:r>
              <a:rPr lang="en-US" sz="2800" b="1" dirty="0" smtClean="0">
                <a:solidFill>
                  <a:srgbClr val="000000"/>
                </a:solidFill>
              </a:rPr>
              <a:t>=</a:t>
            </a:r>
            <a:r>
              <a:rPr lang="en-US" sz="2800" dirty="0" smtClean="0">
                <a:solidFill>
                  <a:srgbClr val="808080"/>
                </a:solidFill>
              </a:rPr>
              <a:t> </a:t>
            </a:r>
            <a:r>
              <a:rPr lang="en-US" sz="2800" dirty="0" smtClean="0">
                <a:solidFill>
                  <a:srgbClr val="008281"/>
                </a:solidFill>
              </a:rPr>
              <a:t>7.0 </a:t>
            </a:r>
            <a:r>
              <a:rPr lang="en-US" sz="2800" b="1" dirty="0" smtClean="0">
                <a:solidFill>
                  <a:srgbClr val="000000"/>
                </a:solidFill>
              </a:rPr>
              <a:t>/</a:t>
            </a:r>
            <a:r>
              <a:rPr lang="en-US" sz="2800" dirty="0" smtClean="0">
                <a:solidFill>
                  <a:srgbClr val="008281"/>
                </a:solidFill>
              </a:rPr>
              <a:t> 2.0</a:t>
            </a:r>
            <a:r>
              <a:rPr lang="en-US" sz="2800" b="1" dirty="0" smtClean="0">
                <a:solidFill>
                  <a:srgbClr val="000000"/>
                </a:solidFill>
              </a:rPr>
              <a:t>;  </a:t>
            </a:r>
            <a:r>
              <a:rPr lang="en-US" sz="2800" dirty="0" smtClean="0">
                <a:solidFill>
                  <a:srgbClr val="008400"/>
                </a:solidFill>
              </a:rPr>
              <a:t>// = 3.5</a:t>
            </a:r>
            <a:endParaRPr lang="en-US" sz="2800" dirty="0" smtClean="0">
              <a:solidFill>
                <a:srgbClr val="808080"/>
              </a:solidFill>
            </a:endParaRPr>
          </a:p>
          <a:p>
            <a:pPr>
              <a:buFontTx/>
              <a:buNone/>
            </a:pPr>
            <a:endParaRPr lang="en-US" sz="2800" dirty="0" smtClean="0">
              <a:solidFill>
                <a:srgbClr val="000000"/>
              </a:solidFill>
            </a:endParaRPr>
          </a:p>
          <a:p>
            <a:pPr>
              <a:buFontTx/>
              <a:buNone/>
            </a:pPr>
            <a:r>
              <a:rPr lang="en-US" sz="2800" dirty="0" smtClean="0">
                <a:solidFill>
                  <a:srgbClr val="000000"/>
                </a:solidFill>
              </a:rPr>
              <a:t>What about integers?</a:t>
            </a:r>
            <a:endParaRPr lang="en-US" sz="2800" dirty="0" smtClean="0">
              <a:solidFill>
                <a:srgbClr val="80808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 Division</a:t>
            </a:r>
            <a:endParaRPr lang="en-US" dirty="0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sz="2800" dirty="0" smtClean="0">
                <a:solidFill>
                  <a:srgbClr val="000000"/>
                </a:solidFill>
              </a:rPr>
              <a:t>When dividing integers, the fractional part is discarded:</a:t>
            </a:r>
          </a:p>
          <a:p>
            <a:pPr>
              <a:buNone/>
            </a:pPr>
            <a:endParaRPr lang="en-US" sz="2800" b="1" dirty="0" smtClean="0">
              <a:solidFill>
                <a:srgbClr val="0A0084"/>
              </a:solidFill>
            </a:endParaRPr>
          </a:p>
          <a:p>
            <a:pPr>
              <a:buFontTx/>
              <a:buNone/>
            </a:pPr>
            <a:r>
              <a:rPr lang="en-US" sz="2800" b="1" dirty="0" err="1" smtClean="0">
                <a:solidFill>
                  <a:srgbClr val="0A0084"/>
                </a:solidFill>
              </a:rPr>
              <a:t>int</a:t>
            </a:r>
            <a:r>
              <a:rPr lang="en-US" sz="2800" dirty="0" smtClean="0">
                <a:solidFill>
                  <a:srgbClr val="808080"/>
                </a:solidFill>
              </a:rPr>
              <a:t> </a:t>
            </a:r>
            <a:r>
              <a:rPr lang="en-US" sz="2800" dirty="0" smtClean="0">
                <a:solidFill>
                  <a:srgbClr val="000000"/>
                </a:solidFill>
              </a:rPr>
              <a:t>score </a:t>
            </a:r>
            <a:r>
              <a:rPr lang="en-US" sz="2800" b="1" dirty="0" smtClean="0">
                <a:solidFill>
                  <a:srgbClr val="000000"/>
                </a:solidFill>
              </a:rPr>
              <a:t>=</a:t>
            </a:r>
            <a:r>
              <a:rPr lang="en-US" sz="2800" dirty="0" smtClean="0">
                <a:solidFill>
                  <a:srgbClr val="808080"/>
                </a:solidFill>
              </a:rPr>
              <a:t> </a:t>
            </a:r>
            <a:r>
              <a:rPr lang="en-US" sz="2800" dirty="0" smtClean="0">
                <a:solidFill>
                  <a:srgbClr val="008281"/>
                </a:solidFill>
              </a:rPr>
              <a:t>7 </a:t>
            </a:r>
            <a:r>
              <a:rPr lang="en-US" sz="2800" b="1" dirty="0" smtClean="0">
                <a:solidFill>
                  <a:srgbClr val="000000"/>
                </a:solidFill>
              </a:rPr>
              <a:t>/</a:t>
            </a:r>
            <a:r>
              <a:rPr lang="en-US" sz="2800" dirty="0" smtClean="0">
                <a:solidFill>
                  <a:srgbClr val="008281"/>
                </a:solidFill>
              </a:rPr>
              <a:t> 2</a:t>
            </a:r>
            <a:r>
              <a:rPr lang="en-US" sz="2800" b="1" dirty="0" smtClean="0">
                <a:solidFill>
                  <a:srgbClr val="000000"/>
                </a:solidFill>
              </a:rPr>
              <a:t>;</a:t>
            </a:r>
            <a:endParaRPr lang="en-US" sz="2800" dirty="0" smtClean="0">
              <a:solidFill>
                <a:srgbClr val="808080"/>
              </a:solidFill>
            </a:endParaRPr>
          </a:p>
          <a:p>
            <a:pPr>
              <a:buFontTx/>
              <a:buNone/>
            </a:pPr>
            <a:endParaRPr lang="en-US" sz="2800" dirty="0" smtClean="0">
              <a:solidFill>
                <a:srgbClr val="80808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Assigning Different Types</a:t>
            </a:r>
            <a:endParaRPr lang="en-US" dirty="0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sz="2800" dirty="0" smtClean="0">
                <a:solidFill>
                  <a:srgbClr val="000000"/>
                </a:solidFill>
              </a:rPr>
              <a:t>What happens when assigning different types?</a:t>
            </a:r>
          </a:p>
          <a:p>
            <a:pPr>
              <a:buNone/>
            </a:pPr>
            <a:endParaRPr lang="en-US" sz="2800" b="1" dirty="0" smtClean="0">
              <a:solidFill>
                <a:srgbClr val="0A0084"/>
              </a:solidFill>
            </a:endParaRPr>
          </a:p>
          <a:p>
            <a:pPr>
              <a:buNone/>
            </a:pPr>
            <a:r>
              <a:rPr lang="en-US" sz="2800" b="1" dirty="0" smtClean="0">
                <a:solidFill>
                  <a:srgbClr val="0A0084"/>
                </a:solidFill>
              </a:rPr>
              <a:t>double</a:t>
            </a:r>
            <a:r>
              <a:rPr lang="en-US" sz="2800" dirty="0" smtClean="0">
                <a:solidFill>
                  <a:srgbClr val="808080"/>
                </a:solidFill>
              </a:rPr>
              <a:t> </a:t>
            </a:r>
            <a:r>
              <a:rPr lang="en-US" sz="2800" dirty="0" smtClean="0">
                <a:solidFill>
                  <a:srgbClr val="000000"/>
                </a:solidFill>
              </a:rPr>
              <a:t>score </a:t>
            </a:r>
            <a:r>
              <a:rPr lang="en-US" sz="2800" b="1" dirty="0" smtClean="0">
                <a:solidFill>
                  <a:srgbClr val="000000"/>
                </a:solidFill>
              </a:rPr>
              <a:t>=</a:t>
            </a:r>
            <a:r>
              <a:rPr lang="en-US" sz="2800" dirty="0" smtClean="0">
                <a:solidFill>
                  <a:srgbClr val="808080"/>
                </a:solidFill>
              </a:rPr>
              <a:t> </a:t>
            </a:r>
            <a:r>
              <a:rPr lang="en-US" sz="2800" dirty="0" smtClean="0">
                <a:solidFill>
                  <a:srgbClr val="008281"/>
                </a:solidFill>
              </a:rPr>
              <a:t>3.5</a:t>
            </a:r>
            <a:r>
              <a:rPr lang="en-US" sz="2800" b="1" dirty="0" smtClean="0">
                <a:solidFill>
                  <a:srgbClr val="000000"/>
                </a:solidFill>
              </a:rPr>
              <a:t>;</a:t>
            </a:r>
            <a:endParaRPr lang="en-US" sz="2800" b="1" dirty="0" smtClean="0">
              <a:solidFill>
                <a:srgbClr val="0A0084"/>
              </a:solidFill>
            </a:endParaRPr>
          </a:p>
          <a:p>
            <a:pPr>
              <a:buNone/>
            </a:pPr>
            <a:r>
              <a:rPr lang="en-US" sz="2800" b="1" dirty="0" err="1" smtClean="0">
                <a:solidFill>
                  <a:srgbClr val="0A0084"/>
                </a:solidFill>
              </a:rPr>
              <a:t>int</a:t>
            </a:r>
            <a:r>
              <a:rPr lang="en-US" sz="2800" dirty="0" smtClean="0">
                <a:solidFill>
                  <a:srgbClr val="808080"/>
                </a:solidFill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</a:rPr>
              <a:t>otherScore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b="1" dirty="0" smtClean="0">
                <a:solidFill>
                  <a:srgbClr val="000000"/>
                </a:solidFill>
              </a:rPr>
              <a:t>=</a:t>
            </a:r>
            <a:r>
              <a:rPr lang="en-US" sz="2800" dirty="0" smtClean="0">
                <a:solidFill>
                  <a:srgbClr val="808080"/>
                </a:solidFill>
              </a:rPr>
              <a:t> </a:t>
            </a:r>
            <a:r>
              <a:rPr lang="en-US" sz="2800" dirty="0" smtClean="0">
                <a:solidFill>
                  <a:srgbClr val="000000"/>
                </a:solidFill>
              </a:rPr>
              <a:t>score</a:t>
            </a:r>
            <a:r>
              <a:rPr lang="en-US" sz="2800" b="1" dirty="0" smtClean="0">
                <a:solidFill>
                  <a:srgbClr val="000000"/>
                </a:solidFill>
              </a:rPr>
              <a:t>;</a:t>
            </a:r>
            <a:endParaRPr lang="en-US" sz="2800" b="1" dirty="0" smtClean="0">
              <a:solidFill>
                <a:srgbClr val="000000"/>
              </a:solidFill>
            </a:endParaRPr>
          </a:p>
          <a:p>
            <a:pPr>
              <a:buFontTx/>
              <a:buNone/>
            </a:pPr>
            <a:endParaRPr dirty="0" smtClean="0"/>
          </a:p>
          <a:p>
            <a:pPr>
              <a:buFontTx/>
              <a:buNone/>
            </a:pPr>
            <a:endParaRPr lang="en-US" sz="2800" dirty="0" smtClean="0">
              <a:solidFill>
                <a:srgbClr val="80808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Assigning Different Types</a:t>
            </a:r>
            <a:endParaRPr lang="en-US" dirty="0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sz="2800" dirty="0" smtClean="0">
                <a:solidFill>
                  <a:srgbClr val="000000"/>
                </a:solidFill>
              </a:rPr>
              <a:t>What happens when assigning different types?</a:t>
            </a:r>
          </a:p>
          <a:p>
            <a:pPr>
              <a:buNone/>
            </a:pPr>
            <a:endParaRPr lang="en-US" sz="2800" b="1" dirty="0" smtClean="0">
              <a:solidFill>
                <a:srgbClr val="0A0084"/>
              </a:solidFill>
            </a:endParaRPr>
          </a:p>
          <a:p>
            <a:pPr>
              <a:buNone/>
            </a:pPr>
            <a:r>
              <a:rPr lang="en-US" sz="2800" b="1" dirty="0" smtClean="0">
                <a:solidFill>
                  <a:srgbClr val="0A0084"/>
                </a:solidFill>
              </a:rPr>
              <a:t>double</a:t>
            </a:r>
            <a:r>
              <a:rPr lang="en-US" sz="2800" dirty="0" smtClean="0">
                <a:solidFill>
                  <a:srgbClr val="808080"/>
                </a:solidFill>
              </a:rPr>
              <a:t> </a:t>
            </a:r>
            <a:r>
              <a:rPr lang="en-US" sz="2800" dirty="0" smtClean="0">
                <a:solidFill>
                  <a:srgbClr val="000000"/>
                </a:solidFill>
              </a:rPr>
              <a:t>score </a:t>
            </a:r>
            <a:r>
              <a:rPr lang="en-US" sz="2800" b="1" dirty="0" smtClean="0">
                <a:solidFill>
                  <a:srgbClr val="000000"/>
                </a:solidFill>
              </a:rPr>
              <a:t>=</a:t>
            </a:r>
            <a:r>
              <a:rPr lang="en-US" sz="2800" dirty="0" smtClean="0">
                <a:solidFill>
                  <a:srgbClr val="808080"/>
                </a:solidFill>
              </a:rPr>
              <a:t> </a:t>
            </a:r>
            <a:r>
              <a:rPr lang="en-US" sz="2800" dirty="0" smtClean="0">
                <a:solidFill>
                  <a:srgbClr val="008281"/>
                </a:solidFill>
              </a:rPr>
              <a:t>3.5</a:t>
            </a:r>
            <a:r>
              <a:rPr lang="en-US" sz="2800" b="1" dirty="0" smtClean="0">
                <a:solidFill>
                  <a:srgbClr val="000000"/>
                </a:solidFill>
              </a:rPr>
              <a:t>;</a:t>
            </a:r>
          </a:p>
          <a:p>
            <a:pPr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// Type mismatch: cannot convert from double to </a:t>
            </a:r>
            <a:r>
              <a:rPr lang="en-US" sz="2800" dirty="0" err="1" smtClean="0">
                <a:solidFill>
                  <a:srgbClr val="FF0000"/>
                </a:solidFill>
              </a:rPr>
              <a:t>int</a:t>
            </a:r>
            <a:endParaRPr lang="en-US" sz="2800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800" b="1" dirty="0" err="1" smtClean="0">
                <a:solidFill>
                  <a:srgbClr val="0A0084"/>
                </a:solidFill>
              </a:rPr>
              <a:t>int</a:t>
            </a:r>
            <a:r>
              <a:rPr lang="en-US" sz="2800" dirty="0" smtClean="0">
                <a:solidFill>
                  <a:srgbClr val="808080"/>
                </a:solidFill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</a:rPr>
              <a:t>otherScore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b="1" dirty="0" smtClean="0">
                <a:solidFill>
                  <a:srgbClr val="000000"/>
                </a:solidFill>
              </a:rPr>
              <a:t>=</a:t>
            </a:r>
            <a:r>
              <a:rPr lang="en-US" sz="2800" dirty="0" smtClean="0">
                <a:solidFill>
                  <a:srgbClr val="808080"/>
                </a:solidFill>
              </a:rPr>
              <a:t> </a:t>
            </a:r>
            <a:r>
              <a:rPr lang="en-US" sz="2800" dirty="0" smtClean="0">
                <a:solidFill>
                  <a:srgbClr val="000000"/>
                </a:solidFill>
              </a:rPr>
              <a:t>score</a:t>
            </a:r>
            <a:r>
              <a:rPr lang="en-US" sz="2800" b="1" dirty="0" smtClean="0">
                <a:solidFill>
                  <a:srgbClr val="000000"/>
                </a:solidFill>
              </a:rPr>
              <a:t>;  </a:t>
            </a:r>
            <a:endParaRPr lang="en-US" sz="2800" b="1" dirty="0" smtClean="0">
              <a:solidFill>
                <a:srgbClr val="000000"/>
              </a:solidFill>
            </a:endParaRPr>
          </a:p>
          <a:p>
            <a:pPr>
              <a:buFontTx/>
              <a:buNone/>
            </a:pPr>
            <a:endParaRPr dirty="0" smtClean="0"/>
          </a:p>
          <a:p>
            <a:pPr>
              <a:buFontTx/>
              <a:buNone/>
            </a:pPr>
            <a:endParaRPr lang="en-US" sz="2800" dirty="0" smtClean="0">
              <a:solidFill>
                <a:srgbClr val="80808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Between Types</a:t>
            </a:r>
            <a:endParaRPr lang="en-US" dirty="0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sz="2800" dirty="0" smtClean="0">
                <a:solidFill>
                  <a:srgbClr val="000000"/>
                </a:solidFill>
              </a:rPr>
              <a:t>If a conversion will not “lose” data, it is automatically permitted.</a:t>
            </a:r>
          </a:p>
          <a:p>
            <a:pPr>
              <a:buNone/>
            </a:pPr>
            <a:r>
              <a:rPr lang="en-US" sz="2800" dirty="0" smtClean="0">
                <a:solidFill>
                  <a:srgbClr val="000000"/>
                </a:solidFill>
              </a:rPr>
              <a:t>If a conversion might lose data, it must be forced (</a:t>
            </a:r>
            <a:r>
              <a:rPr lang="en-US" sz="2800" b="1" dirty="0" smtClean="0">
                <a:solidFill>
                  <a:srgbClr val="000000"/>
                </a:solidFill>
              </a:rPr>
              <a:t>casting</a:t>
            </a:r>
            <a:r>
              <a:rPr lang="en-US" sz="2800" dirty="0" smtClean="0">
                <a:solidFill>
                  <a:srgbClr val="000000"/>
                </a:solidFill>
              </a:rPr>
              <a:t>):</a:t>
            </a:r>
          </a:p>
          <a:p>
            <a:pPr>
              <a:buNone/>
            </a:pPr>
            <a:endParaRPr lang="en-US" sz="2800" b="1" dirty="0" smtClean="0">
              <a:solidFill>
                <a:srgbClr val="0A0084"/>
              </a:solidFill>
            </a:endParaRPr>
          </a:p>
          <a:p>
            <a:pPr>
              <a:buNone/>
            </a:pPr>
            <a:r>
              <a:rPr lang="en-US" sz="2800" b="1" dirty="0" smtClean="0">
                <a:solidFill>
                  <a:srgbClr val="0A0084"/>
                </a:solidFill>
              </a:rPr>
              <a:t>double</a:t>
            </a:r>
            <a:r>
              <a:rPr lang="en-US" sz="2800" dirty="0" smtClean="0">
                <a:solidFill>
                  <a:srgbClr val="808080"/>
                </a:solidFill>
              </a:rPr>
              <a:t> </a:t>
            </a:r>
            <a:r>
              <a:rPr lang="en-US" sz="2800" dirty="0" smtClean="0">
                <a:solidFill>
                  <a:srgbClr val="000000"/>
                </a:solidFill>
              </a:rPr>
              <a:t>score </a:t>
            </a:r>
            <a:r>
              <a:rPr lang="en-US" sz="2800" b="1" dirty="0" smtClean="0">
                <a:solidFill>
                  <a:srgbClr val="000000"/>
                </a:solidFill>
              </a:rPr>
              <a:t>=</a:t>
            </a:r>
            <a:r>
              <a:rPr lang="en-US" sz="2800" dirty="0" smtClean="0">
                <a:solidFill>
                  <a:srgbClr val="808080"/>
                </a:solidFill>
              </a:rPr>
              <a:t> </a:t>
            </a:r>
            <a:r>
              <a:rPr lang="en-US" sz="2800" dirty="0" smtClean="0">
                <a:solidFill>
                  <a:srgbClr val="008281"/>
                </a:solidFill>
              </a:rPr>
              <a:t>3.5</a:t>
            </a:r>
            <a:r>
              <a:rPr lang="en-US" sz="2800" b="1" dirty="0" smtClean="0">
                <a:solidFill>
                  <a:srgbClr val="000000"/>
                </a:solidFill>
              </a:rPr>
              <a:t>;</a:t>
            </a:r>
          </a:p>
          <a:p>
            <a:pPr>
              <a:buNone/>
            </a:pPr>
            <a:r>
              <a:rPr lang="en-US" sz="2800" b="1" dirty="0" err="1" smtClean="0">
                <a:solidFill>
                  <a:srgbClr val="0A0084"/>
                </a:solidFill>
              </a:rPr>
              <a:t>int</a:t>
            </a:r>
            <a:r>
              <a:rPr lang="en-US" sz="2800" dirty="0" smtClean="0">
                <a:solidFill>
                  <a:srgbClr val="808080"/>
                </a:solidFill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</a:rPr>
              <a:t>otherScore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b="1" dirty="0" smtClean="0">
                <a:solidFill>
                  <a:srgbClr val="000000"/>
                </a:solidFill>
              </a:rPr>
              <a:t>=</a:t>
            </a:r>
            <a:r>
              <a:rPr lang="en-US" sz="2800" dirty="0" smtClean="0">
                <a:solidFill>
                  <a:srgbClr val="808080"/>
                </a:solidFill>
              </a:rPr>
              <a:t> </a:t>
            </a:r>
            <a:r>
              <a:rPr lang="en-US" sz="2800" dirty="0" smtClean="0">
                <a:solidFill>
                  <a:srgbClr val="000000"/>
                </a:solidFill>
              </a:rPr>
              <a:t>(</a:t>
            </a:r>
            <a:r>
              <a:rPr lang="en-US" sz="2800" b="1" dirty="0" err="1" smtClean="0">
                <a:solidFill>
                  <a:srgbClr val="0A0084"/>
                </a:solidFill>
              </a:rPr>
              <a:t>int</a:t>
            </a:r>
            <a:r>
              <a:rPr lang="en-US" sz="2800" dirty="0" smtClean="0">
                <a:solidFill>
                  <a:srgbClr val="000000"/>
                </a:solidFill>
              </a:rPr>
              <a:t>) </a:t>
            </a:r>
            <a:r>
              <a:rPr lang="en-US" sz="2800" dirty="0" smtClean="0">
                <a:solidFill>
                  <a:srgbClr val="000000"/>
                </a:solidFill>
              </a:rPr>
              <a:t>score</a:t>
            </a:r>
            <a:r>
              <a:rPr lang="en-US" sz="2800" b="1" dirty="0" smtClean="0">
                <a:solidFill>
                  <a:srgbClr val="000000"/>
                </a:solidFill>
              </a:rPr>
              <a:t>;  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A0084"/>
                </a:solidFill>
              </a:rPr>
              <a:t>double</a:t>
            </a:r>
            <a:r>
              <a:rPr lang="en-US" sz="2800" dirty="0" smtClean="0">
                <a:solidFill>
                  <a:srgbClr val="808080"/>
                </a:solidFill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</a:rPr>
              <a:t>yetAnotherScore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b="1" dirty="0" smtClean="0">
                <a:solidFill>
                  <a:srgbClr val="000000"/>
                </a:solidFill>
              </a:rPr>
              <a:t>=</a:t>
            </a:r>
            <a:r>
              <a:rPr lang="en-US" sz="2800" dirty="0" smtClean="0">
                <a:solidFill>
                  <a:srgbClr val="808080"/>
                </a:solidFill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</a:rPr>
              <a:t>otherScore</a:t>
            </a:r>
            <a:r>
              <a:rPr lang="en-US" sz="2800" b="1" dirty="0" smtClean="0">
                <a:solidFill>
                  <a:srgbClr val="000000"/>
                </a:solidFill>
              </a:rPr>
              <a:t>;</a:t>
            </a:r>
            <a:endParaRPr lang="en-US" sz="2800" dirty="0" smtClean="0">
              <a:solidFill>
                <a:srgbClr val="808080"/>
              </a:solidFill>
            </a:endParaRPr>
          </a:p>
          <a:p>
            <a:pPr>
              <a:buFontTx/>
              <a:buNone/>
            </a:pPr>
            <a:endParaRPr dirty="0"/>
          </a:p>
          <a:p>
            <a:pPr>
              <a:buFontTx/>
              <a:buNone/>
            </a:pPr>
            <a:endParaRPr lang="en-US" sz="2800" dirty="0" smtClean="0">
              <a:solidFill>
                <a:srgbClr val="80808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 smtClean="0"/>
              <a:t>Learn enough Java </a:t>
            </a:r>
            <a:r>
              <a:rPr lang="en-US" dirty="0"/>
              <a:t>to do something </a:t>
            </a:r>
            <a:r>
              <a:rPr lang="en-US" dirty="0" smtClean="0"/>
              <a:t>useful</a:t>
            </a:r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r>
              <a:rPr lang="en-US" dirty="0"/>
              <a:t>Examples:</a:t>
            </a:r>
          </a:p>
          <a:p>
            <a:r>
              <a:rPr lang="en-US" dirty="0"/>
              <a:t>Simulate a natural/engineering </a:t>
            </a:r>
            <a:r>
              <a:rPr lang="en-US" dirty="0" smtClean="0"/>
              <a:t>process</a:t>
            </a:r>
          </a:p>
          <a:p>
            <a:r>
              <a:rPr lang="en-US" dirty="0" smtClean="0"/>
              <a:t>Manipulate data in some way</a:t>
            </a:r>
          </a:p>
          <a:p>
            <a:r>
              <a:rPr lang="en-US" dirty="0" smtClean="0"/>
              <a:t>Simple web applications</a:t>
            </a:r>
          </a:p>
          <a:p>
            <a:endParaRPr lang="en-US" dirty="0"/>
          </a:p>
        </p:txBody>
      </p:sp>
    </p:spTree>
  </p:cSld>
  <p:clrMapOvr>
    <a:masterClrMapping/>
  </p:clrMapOvr>
  <p:transition advTm="86064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</a:t>
            </a:r>
            <a:r>
              <a:rPr lang="en-US" dirty="0" smtClean="0"/>
              <a:t> Concatenation (+)</a:t>
            </a:r>
            <a:endParaRPr lang="en-US" dirty="0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sz="2800" dirty="0" smtClean="0">
                <a:solidFill>
                  <a:srgbClr val="000000"/>
                </a:solidFill>
                <a:ea typeface="Helvetica"/>
                <a:cs typeface="Helvetica"/>
              </a:rPr>
              <a:t>String</a:t>
            </a:r>
            <a:r>
              <a:rPr lang="en-US" sz="2800" dirty="0" smtClean="0">
                <a:solidFill>
                  <a:srgbClr val="808080"/>
                </a:solidFill>
                <a:ea typeface="Helvetica"/>
                <a:cs typeface="Helvetica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ea typeface="Helvetica"/>
                <a:cs typeface="Helvetica"/>
              </a:rPr>
              <a:t>text</a:t>
            </a:r>
            <a:r>
              <a:rPr lang="en-US" sz="2800" dirty="0" smtClean="0">
                <a:solidFill>
                  <a:srgbClr val="808080"/>
                </a:solidFill>
                <a:ea typeface="Helvetica"/>
                <a:cs typeface="Helvetica"/>
              </a:rPr>
              <a:t> </a:t>
            </a:r>
            <a:r>
              <a:rPr lang="en-US" sz="2800" b="1" dirty="0" smtClean="0">
                <a:solidFill>
                  <a:srgbClr val="000000"/>
                </a:solidFill>
                <a:ea typeface="Helvetica"/>
                <a:cs typeface="Helvetica"/>
              </a:rPr>
              <a:t>=</a:t>
            </a:r>
            <a:r>
              <a:rPr lang="en-US" sz="2800" dirty="0" smtClean="0">
                <a:solidFill>
                  <a:srgbClr val="808080"/>
                </a:solidFill>
                <a:ea typeface="Helvetica"/>
                <a:cs typeface="Helvetica"/>
              </a:rPr>
              <a:t> </a:t>
            </a:r>
            <a:r>
              <a:rPr lang="en-US" sz="2800" dirty="0" smtClean="0">
                <a:solidFill>
                  <a:srgbClr val="7E0980"/>
                </a:solidFill>
                <a:ea typeface="Helvetica"/>
                <a:cs typeface="Helvetica"/>
              </a:rPr>
              <a:t>"hello"</a:t>
            </a:r>
            <a:r>
              <a:rPr lang="en-US" sz="2800" dirty="0" smtClean="0">
                <a:solidFill>
                  <a:srgbClr val="808080"/>
                </a:solidFill>
                <a:ea typeface="Helvetica"/>
                <a:cs typeface="Helvetica"/>
              </a:rPr>
              <a:t> </a:t>
            </a:r>
            <a:r>
              <a:rPr lang="en-US" sz="2800" b="1" dirty="0" smtClean="0">
                <a:solidFill>
                  <a:srgbClr val="000000"/>
                </a:solidFill>
                <a:ea typeface="Helvetica"/>
                <a:cs typeface="Helvetica"/>
              </a:rPr>
              <a:t>+</a:t>
            </a:r>
            <a:r>
              <a:rPr lang="en-US" sz="2800" dirty="0" smtClean="0">
                <a:solidFill>
                  <a:srgbClr val="808080"/>
                </a:solidFill>
                <a:ea typeface="Helvetica"/>
                <a:cs typeface="Helvetica"/>
              </a:rPr>
              <a:t> </a:t>
            </a:r>
            <a:r>
              <a:rPr lang="en-US" sz="2800" dirty="0" smtClean="0">
                <a:solidFill>
                  <a:srgbClr val="7E0980"/>
                </a:solidFill>
                <a:ea typeface="Helvetica"/>
                <a:cs typeface="Helvetica"/>
              </a:rPr>
              <a:t>" world"</a:t>
            </a:r>
            <a:r>
              <a:rPr lang="en-US" sz="2800" b="1" dirty="0" smtClean="0">
                <a:solidFill>
                  <a:srgbClr val="000000"/>
                </a:solidFill>
                <a:ea typeface="Helvetica"/>
                <a:cs typeface="Helvetica"/>
              </a:rPr>
              <a:t>;</a:t>
            </a:r>
            <a:endParaRPr lang="en-US" sz="2800" dirty="0" smtClean="0">
              <a:solidFill>
                <a:srgbClr val="808080"/>
              </a:solidFill>
              <a:ea typeface="Helvetica"/>
              <a:cs typeface="Helvetica"/>
            </a:endParaRPr>
          </a:p>
          <a:p>
            <a:pPr>
              <a:buNone/>
            </a:pPr>
            <a:r>
              <a:rPr lang="en-US" sz="2800" dirty="0" smtClean="0">
                <a:solidFill>
                  <a:srgbClr val="000000"/>
                </a:solidFill>
                <a:ea typeface="Helvetica"/>
                <a:cs typeface="Helvetica"/>
              </a:rPr>
              <a:t>text</a:t>
            </a:r>
            <a:r>
              <a:rPr lang="en-US" sz="2800" dirty="0" smtClean="0">
                <a:solidFill>
                  <a:srgbClr val="808080"/>
                </a:solidFill>
                <a:ea typeface="Helvetica"/>
                <a:cs typeface="Helvetica"/>
              </a:rPr>
              <a:t> </a:t>
            </a:r>
            <a:r>
              <a:rPr lang="en-US" sz="2800" b="1" dirty="0" smtClean="0">
                <a:solidFill>
                  <a:srgbClr val="000000"/>
                </a:solidFill>
                <a:ea typeface="Helvetica"/>
                <a:cs typeface="Helvetica"/>
              </a:rPr>
              <a:t>=</a:t>
            </a:r>
            <a:r>
              <a:rPr lang="en-US" sz="2800" dirty="0" smtClean="0">
                <a:solidFill>
                  <a:srgbClr val="808080"/>
                </a:solidFill>
                <a:ea typeface="Helvetica"/>
                <a:cs typeface="Helvetica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ea typeface="Helvetica"/>
                <a:cs typeface="Helvetica"/>
              </a:rPr>
              <a:t>text</a:t>
            </a:r>
            <a:r>
              <a:rPr lang="en-US" sz="2800" dirty="0" smtClean="0">
                <a:solidFill>
                  <a:srgbClr val="808080"/>
                </a:solidFill>
                <a:ea typeface="Helvetica"/>
                <a:cs typeface="Helvetica"/>
              </a:rPr>
              <a:t> </a:t>
            </a:r>
            <a:r>
              <a:rPr lang="en-US" sz="2800" b="1" dirty="0" smtClean="0">
                <a:solidFill>
                  <a:srgbClr val="000000"/>
                </a:solidFill>
                <a:ea typeface="Helvetica"/>
                <a:cs typeface="Helvetica"/>
              </a:rPr>
              <a:t>+</a:t>
            </a:r>
            <a:r>
              <a:rPr lang="en-US" sz="2800" dirty="0" smtClean="0">
                <a:solidFill>
                  <a:srgbClr val="808080"/>
                </a:solidFill>
                <a:ea typeface="Helvetica"/>
                <a:cs typeface="Helvetica"/>
              </a:rPr>
              <a:t> </a:t>
            </a:r>
            <a:r>
              <a:rPr lang="en-US" sz="2800" dirty="0" smtClean="0">
                <a:solidFill>
                  <a:srgbClr val="7E0980"/>
                </a:solidFill>
                <a:ea typeface="Helvetica"/>
                <a:cs typeface="Helvetica"/>
              </a:rPr>
              <a:t>" number "</a:t>
            </a:r>
            <a:r>
              <a:rPr lang="en-US" sz="2800" dirty="0" smtClean="0">
                <a:solidFill>
                  <a:srgbClr val="808080"/>
                </a:solidFill>
                <a:ea typeface="Helvetica"/>
                <a:cs typeface="Helvetica"/>
              </a:rPr>
              <a:t> </a:t>
            </a:r>
            <a:r>
              <a:rPr lang="en-US" sz="2800" b="1" dirty="0" smtClean="0">
                <a:solidFill>
                  <a:srgbClr val="000000"/>
                </a:solidFill>
                <a:ea typeface="Helvetica"/>
                <a:cs typeface="Helvetica"/>
              </a:rPr>
              <a:t>+</a:t>
            </a:r>
            <a:r>
              <a:rPr lang="en-US" sz="2800" dirty="0" smtClean="0">
                <a:solidFill>
                  <a:srgbClr val="808080"/>
                </a:solidFill>
                <a:ea typeface="Helvetica"/>
                <a:cs typeface="Helvetica"/>
              </a:rPr>
              <a:t> </a:t>
            </a:r>
            <a:r>
              <a:rPr lang="en-US" sz="2800" dirty="0" smtClean="0">
                <a:solidFill>
                  <a:srgbClr val="117E7F"/>
                </a:solidFill>
                <a:ea typeface="Helvetica"/>
                <a:cs typeface="Helvetica"/>
              </a:rPr>
              <a:t>5</a:t>
            </a:r>
            <a:r>
              <a:rPr lang="en-US" sz="2800" b="1" dirty="0" smtClean="0">
                <a:solidFill>
                  <a:srgbClr val="000000"/>
                </a:solidFill>
                <a:ea typeface="Helvetica"/>
                <a:cs typeface="Helvetica"/>
              </a:rPr>
              <a:t>;  </a:t>
            </a:r>
            <a:r>
              <a:rPr lang="en-US" sz="2800" dirty="0" smtClean="0">
                <a:solidFill>
                  <a:srgbClr val="0E7E00"/>
                </a:solidFill>
                <a:ea typeface="Helvetica"/>
                <a:cs typeface="Helvetica"/>
              </a:rPr>
              <a:t>/</a:t>
            </a:r>
            <a:r>
              <a:rPr lang="en-US" sz="2800" dirty="0" smtClean="0">
                <a:solidFill>
                  <a:srgbClr val="0E7E00"/>
                </a:solidFill>
                <a:ea typeface="Helvetica"/>
                <a:cs typeface="Helvetica"/>
              </a:rPr>
              <a:t>/</a:t>
            </a:r>
            <a:r>
              <a:rPr lang="en-US" sz="2800" dirty="0" smtClean="0">
                <a:solidFill>
                  <a:srgbClr val="0E7E00"/>
                </a:solidFill>
                <a:ea typeface="Helvetica"/>
                <a:cs typeface="Helvetica"/>
              </a:rPr>
              <a:t> converted 					automatically </a:t>
            </a:r>
            <a:endParaRPr lang="en-US" sz="2800" dirty="0" smtClean="0">
              <a:solidFill>
                <a:srgbClr val="808080"/>
              </a:solidFill>
              <a:ea typeface="Helvetica"/>
              <a:cs typeface="Helvetica"/>
            </a:endParaRPr>
          </a:p>
          <a:p>
            <a:pPr>
              <a:buNone/>
            </a:pPr>
            <a:r>
              <a:rPr lang="en-US" sz="2800" dirty="0" smtClean="0">
                <a:solidFill>
                  <a:srgbClr val="0E7E00"/>
                </a:solidFill>
                <a:ea typeface="Helvetica"/>
                <a:cs typeface="Helvetica"/>
              </a:rPr>
              <a:t>// text = "hello world number 5"</a:t>
            </a:r>
            <a:endParaRPr lang="en-US" sz="28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Assignment:</a:t>
            </a:r>
            <a:r>
              <a:rPr lang="en-US" dirty="0" smtClean="0"/>
              <a:t> </a:t>
            </a:r>
            <a:r>
              <a:rPr lang="en-US" dirty="0" err="1" smtClean="0"/>
              <a:t>GravityCalculator</a:t>
            </a:r>
            <a:endParaRPr 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 smtClean="0"/>
              <a:t>Compute the position of a falling object:</a:t>
            </a:r>
            <a:endParaRPr lang="en-US" dirty="0"/>
          </a:p>
          <a:p>
            <a:pPr>
              <a:buFontTx/>
              <a:buNone/>
            </a:pPr>
            <a:endParaRPr lang="en-US" dirty="0" smtClean="0"/>
          </a:p>
          <a:p>
            <a:pPr algn="just">
              <a:spcAft>
                <a:spcPts val="1900"/>
              </a:spcAft>
              <a:buFontTx/>
              <a:buNone/>
            </a:pPr>
            <a:r>
              <a:rPr lang="en-US" dirty="0" err="1" smtClean="0"/>
              <a:t>x(t</a:t>
            </a:r>
            <a:r>
              <a:rPr lang="en-US" dirty="0" smtClean="0"/>
              <a:t>) = 0.5 × at</a:t>
            </a:r>
            <a:r>
              <a:rPr lang="en-US" baseline="30000" dirty="0" smtClean="0"/>
              <a:t>2</a:t>
            </a:r>
            <a:r>
              <a:rPr lang="en-US" dirty="0" smtClean="0"/>
              <a:t> +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i</a:t>
            </a:r>
            <a:r>
              <a:rPr lang="en-US" dirty="0" err="1" smtClean="0"/>
              <a:t>t</a:t>
            </a:r>
            <a:r>
              <a:rPr lang="en-US" dirty="0" smtClean="0"/>
              <a:t> + x</a:t>
            </a:r>
            <a:r>
              <a:rPr lang="en-US" baseline="-25000" dirty="0" smtClean="0"/>
              <a:t>i</a:t>
            </a:r>
          </a:p>
          <a:p>
            <a:pPr algn="just">
              <a:spcAft>
                <a:spcPts val="1900"/>
              </a:spcAft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r>
              <a:rPr lang="en-US" dirty="0" smtClean="0"/>
              <a:t>Details:</a:t>
            </a:r>
          </a:p>
          <a:p>
            <a:pPr>
              <a:buFontTx/>
              <a:buNone/>
            </a:pPr>
            <a:r>
              <a:rPr lang="en-US" dirty="0" smtClean="0"/>
              <a:t>	</a:t>
            </a:r>
            <a:r>
              <a:rPr lang="en-US" sz="2800" dirty="0" smtClean="0"/>
              <a:t>http://stellar.mit.edu/S/course/6/ia11/6.092/</a:t>
            </a:r>
            <a:endParaRPr lang="en-US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en-US" sz="2800" dirty="0" smtClean="0"/>
              <a:t>View and submit via Stellar</a:t>
            </a:r>
          </a:p>
          <a:p>
            <a:pPr marL="609600" indent="-609600"/>
            <a:r>
              <a:rPr lang="en-US" sz="2800" dirty="0"/>
              <a:t>Due at</a:t>
            </a:r>
            <a:r>
              <a:rPr lang="en-US" sz="2800" dirty="0" smtClean="0"/>
              <a:t> 3 </a:t>
            </a:r>
            <a:r>
              <a:rPr lang="en-US" sz="2800" dirty="0"/>
              <a:t>PM the next </a:t>
            </a:r>
            <a:r>
              <a:rPr lang="en-US" sz="2800" dirty="0" smtClean="0"/>
              <a:t>day (24 hours)</a:t>
            </a:r>
          </a:p>
          <a:p>
            <a:pPr marL="609600" indent="-609600"/>
            <a:r>
              <a:rPr lang="en-US" sz="2800" dirty="0" smtClean="0"/>
              <a:t>Collaborate with others</a:t>
            </a:r>
          </a:p>
          <a:p>
            <a:pPr marL="609600" indent="-609600"/>
            <a:r>
              <a:rPr lang="en-US" sz="2800" dirty="0" smtClean="0"/>
              <a:t>Write your </a:t>
            </a:r>
            <a:r>
              <a:rPr lang="en-US" sz="2800" b="1" dirty="0" smtClean="0"/>
              <a:t>own </a:t>
            </a:r>
            <a:r>
              <a:rPr lang="en-US" sz="2800" dirty="0" smtClean="0"/>
              <a:t>code</a:t>
            </a:r>
          </a:p>
          <a:p>
            <a:pPr marL="609600" indent="-609600"/>
            <a:r>
              <a:rPr lang="en-US" sz="2800" dirty="0" smtClean="0"/>
              <a:t>Must submit first assignment</a:t>
            </a:r>
          </a:p>
          <a:p>
            <a:pPr marL="609600" indent="-609600">
              <a:buFontTx/>
              <a:buNone/>
            </a:pPr>
            <a:endParaRPr lang="en-US" sz="2800" dirty="0" smtClean="0"/>
          </a:p>
          <a:p>
            <a:pPr marL="609600" indent="-609600">
              <a:buFontTx/>
              <a:buNone/>
            </a:pPr>
            <a:r>
              <a:rPr lang="en-US" sz="2800" dirty="0" smtClean="0"/>
              <a:t>Must submit a </a:t>
            </a:r>
            <a:r>
              <a:rPr lang="en-US" sz="2800" dirty="0"/>
              <a:t>“reasonable” attempt for</a:t>
            </a:r>
            <a:r>
              <a:rPr lang="en-US" sz="2800" dirty="0" smtClean="0"/>
              <a:t> 5/6 assignments </a:t>
            </a:r>
            <a:r>
              <a:rPr lang="en-US" sz="2800" dirty="0"/>
              <a:t>to pass</a:t>
            </a:r>
          </a:p>
        </p:txBody>
      </p:sp>
    </p:spTree>
  </p:cSld>
  <p:clrMapOvr>
    <a:masterClrMapping/>
  </p:clrMapOvr>
  <p:transition advTm="90896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CPU Instructions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22098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z = x + y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4648200" y="1981200"/>
            <a:ext cx="4114800" cy="277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dirty="0">
                <a:latin typeface="Helvetica" pitchFamily="-65" charset="0"/>
              </a:rPr>
              <a:t>Read location x</a:t>
            </a:r>
          </a:p>
          <a:p>
            <a:pPr>
              <a:spcBef>
                <a:spcPct val="50000"/>
              </a:spcBef>
            </a:pPr>
            <a:r>
              <a:rPr lang="en-US" sz="3200" dirty="0">
                <a:latin typeface="Helvetica" pitchFamily="-65" charset="0"/>
              </a:rPr>
              <a:t>Read location y</a:t>
            </a:r>
          </a:p>
          <a:p>
            <a:pPr>
              <a:spcBef>
                <a:spcPct val="50000"/>
              </a:spcBef>
            </a:pPr>
            <a:r>
              <a:rPr lang="en-US" sz="3200" dirty="0">
                <a:latin typeface="Helvetica" pitchFamily="-65" charset="0"/>
              </a:rPr>
              <a:t>Add</a:t>
            </a:r>
          </a:p>
          <a:p>
            <a:pPr>
              <a:spcBef>
                <a:spcPct val="50000"/>
              </a:spcBef>
            </a:pPr>
            <a:r>
              <a:rPr lang="en-US" sz="3200" dirty="0">
                <a:latin typeface="Helvetica" pitchFamily="-65" charset="0"/>
              </a:rPr>
              <a:t>Write to location z</a:t>
            </a:r>
          </a:p>
        </p:txBody>
      </p:sp>
    </p:spTree>
  </p:cSld>
  <p:clrMapOvr>
    <a:masterClrMapping/>
  </p:clrMapOvr>
  <p:transition advTm="39392"/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Easier to understand than CPU </a:t>
            </a:r>
            <a:r>
              <a:rPr lang="en-US" dirty="0" smtClean="0"/>
              <a:t>instructions</a:t>
            </a:r>
          </a:p>
          <a:p>
            <a:r>
              <a:rPr lang="en-US" dirty="0" smtClean="0"/>
              <a:t>Needs </a:t>
            </a:r>
            <a:r>
              <a:rPr lang="en-US" dirty="0"/>
              <a:t>to be translated for the</a:t>
            </a:r>
            <a:r>
              <a:rPr lang="en-US" dirty="0" smtClean="0"/>
              <a:t> computer</a:t>
            </a:r>
          </a:p>
          <a:p>
            <a:r>
              <a:rPr lang="en-US" dirty="0" smtClean="0"/>
              <a:t>Programs describe a process (“how to do </a:t>
            </a:r>
            <a:r>
              <a:rPr lang="en-US" dirty="0" err="1" smtClean="0"/>
              <a:t>x</a:t>
            </a:r>
            <a:r>
              <a:rPr lang="en-US" dirty="0" smtClean="0"/>
              <a:t>”) very precisely</a:t>
            </a:r>
          </a:p>
          <a:p>
            <a:pPr>
              <a:buFontTx/>
              <a:buNone/>
            </a:pPr>
            <a:endParaRPr lang="en-US" dirty="0"/>
          </a:p>
        </p:txBody>
      </p:sp>
    </p:spTree>
  </p:cSld>
  <p:clrMapOvr>
    <a:masterClrMapping/>
  </p:clrMapOvr>
  <p:transition advTm="48960"/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“Most popular” </a:t>
            </a:r>
            <a:r>
              <a:rPr lang="en-US" dirty="0" smtClean="0"/>
              <a:t>language</a:t>
            </a:r>
          </a:p>
          <a:p>
            <a:r>
              <a:rPr lang="en-US" dirty="0" smtClean="0"/>
              <a:t>More complex than some (eg. Python)</a:t>
            </a:r>
          </a:p>
          <a:p>
            <a:r>
              <a:rPr lang="en-US" dirty="0" smtClean="0"/>
              <a:t>Simpler than others (eg. C++)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Server apps (Gmail)</a:t>
            </a:r>
          </a:p>
          <a:p>
            <a:r>
              <a:rPr lang="en-US" dirty="0" smtClean="0"/>
              <a:t>Mobile apps (Android)</a:t>
            </a:r>
          </a:p>
          <a:p>
            <a:r>
              <a:rPr lang="en-US" dirty="0" smtClean="0"/>
              <a:t>Business apps (SAP)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 advTm="74800"/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Program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981200"/>
            <a:ext cx="87630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sz="2800" b="1" dirty="0">
                <a:solidFill>
                  <a:srgbClr val="0A0084"/>
                </a:solidFill>
              </a:rPr>
              <a:t>class</a:t>
            </a:r>
            <a:r>
              <a:rPr lang="en-US" sz="2800" dirty="0">
                <a:solidFill>
                  <a:srgbClr val="000000"/>
                </a:solidFill>
              </a:rPr>
              <a:t> Hello </a:t>
            </a:r>
            <a:r>
              <a:rPr lang="en-US" sz="2800" b="1" dirty="0">
                <a:solidFill>
                  <a:srgbClr val="000000"/>
                </a:solidFill>
              </a:rPr>
              <a:t>{</a:t>
            </a:r>
            <a:endParaRPr lang="en-US" sz="2800" dirty="0">
              <a:solidFill>
                <a:srgbClr val="000000"/>
              </a:solidFill>
            </a:endParaRPr>
          </a:p>
          <a:p>
            <a:pPr>
              <a:buFontTx/>
              <a:buNone/>
            </a:pPr>
            <a:r>
              <a:rPr lang="en-US" sz="2800" dirty="0">
                <a:solidFill>
                  <a:srgbClr val="808080"/>
                </a:solidFill>
              </a:rPr>
              <a:t>    </a:t>
            </a:r>
            <a:r>
              <a:rPr lang="en-US" sz="2800" b="1" dirty="0">
                <a:solidFill>
                  <a:srgbClr val="0A0084"/>
                </a:solidFill>
              </a:rPr>
              <a:t>public</a:t>
            </a:r>
            <a:r>
              <a:rPr lang="en-US" sz="2800" dirty="0">
                <a:solidFill>
                  <a:srgbClr val="808080"/>
                </a:solidFill>
              </a:rPr>
              <a:t> </a:t>
            </a:r>
            <a:r>
              <a:rPr lang="en-US" sz="2800" b="1" dirty="0">
                <a:solidFill>
                  <a:srgbClr val="0A0084"/>
                </a:solidFill>
              </a:rPr>
              <a:t>static</a:t>
            </a:r>
            <a:r>
              <a:rPr lang="en-US" sz="2800" dirty="0">
                <a:solidFill>
                  <a:srgbClr val="808080"/>
                </a:solidFill>
              </a:rPr>
              <a:t> </a:t>
            </a:r>
            <a:r>
              <a:rPr lang="en-US" sz="2800" b="1" dirty="0">
                <a:solidFill>
                  <a:srgbClr val="0A0084"/>
                </a:solidFill>
              </a:rPr>
              <a:t>void</a:t>
            </a:r>
            <a:r>
              <a:rPr lang="en-US" sz="2800" dirty="0">
                <a:solidFill>
                  <a:srgbClr val="000000"/>
                </a:solidFill>
              </a:rPr>
              <a:t> main</a:t>
            </a:r>
            <a:r>
              <a:rPr lang="en-US" sz="2800" b="1" dirty="0">
                <a:solidFill>
                  <a:srgbClr val="000000"/>
                </a:solidFill>
              </a:rPr>
              <a:t>(</a:t>
            </a:r>
            <a:r>
              <a:rPr lang="en-US" sz="2800" dirty="0">
                <a:solidFill>
                  <a:srgbClr val="000000"/>
                </a:solidFill>
              </a:rPr>
              <a:t>String</a:t>
            </a:r>
            <a:r>
              <a:rPr lang="en-US" sz="2800" b="1" dirty="0">
                <a:solidFill>
                  <a:srgbClr val="000000"/>
                </a:solidFill>
              </a:rPr>
              <a:t>[]</a:t>
            </a:r>
            <a:r>
              <a:rPr lang="en-US" sz="2800" dirty="0">
                <a:solidFill>
                  <a:srgbClr val="000000"/>
                </a:solidFill>
              </a:rPr>
              <a:t> arguments</a:t>
            </a:r>
            <a:r>
              <a:rPr lang="en-US" sz="2800" b="1" dirty="0">
                <a:solidFill>
                  <a:srgbClr val="000000"/>
                </a:solidFill>
              </a:rPr>
              <a:t>)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b="1" dirty="0">
                <a:solidFill>
                  <a:srgbClr val="000000"/>
                </a:solidFill>
              </a:rPr>
              <a:t>{</a:t>
            </a:r>
          </a:p>
          <a:p>
            <a:pPr>
              <a:buFontTx/>
              <a:buNone/>
            </a:pPr>
            <a:r>
              <a:rPr lang="en-US" sz="2800" b="1" dirty="0">
                <a:solidFill>
                  <a:srgbClr val="000000"/>
                </a:solidFill>
              </a:rPr>
              <a:t>       </a:t>
            </a:r>
            <a:r>
              <a:rPr lang="en-US" sz="2800" b="1" dirty="0" smtClean="0">
                <a:solidFill>
                  <a:srgbClr val="000000"/>
                </a:solidFill>
              </a:rPr>
              <a:t> </a:t>
            </a:r>
            <a:r>
              <a:rPr lang="en-US" sz="2800" dirty="0" smtClean="0">
                <a:solidFill>
                  <a:srgbClr val="008400"/>
                </a:solidFill>
              </a:rPr>
              <a:t>// Program execution begins here</a:t>
            </a:r>
            <a:endParaRPr lang="en-US" sz="2800" dirty="0" smtClean="0">
              <a:solidFill>
                <a:srgbClr val="000000"/>
              </a:solidFill>
            </a:endParaRPr>
          </a:p>
          <a:p>
            <a:pPr>
              <a:buFontTx/>
              <a:buNone/>
            </a:pPr>
            <a:r>
              <a:rPr lang="en-US" sz="2800" dirty="0">
                <a:solidFill>
                  <a:srgbClr val="000000"/>
                </a:solidFill>
              </a:rPr>
              <a:t>        System</a:t>
            </a:r>
            <a:r>
              <a:rPr lang="en-US" sz="2800" b="1" dirty="0">
                <a:solidFill>
                  <a:srgbClr val="000000"/>
                </a:solidFill>
              </a:rPr>
              <a:t>.</a:t>
            </a:r>
            <a:r>
              <a:rPr lang="en-US" sz="2800" dirty="0">
                <a:solidFill>
                  <a:srgbClr val="000000"/>
                </a:solidFill>
              </a:rPr>
              <a:t>out</a:t>
            </a:r>
            <a:r>
              <a:rPr lang="en-US" sz="2800" b="1" dirty="0">
                <a:solidFill>
                  <a:srgbClr val="000000"/>
                </a:solidFill>
              </a:rPr>
              <a:t>.</a:t>
            </a:r>
            <a:r>
              <a:rPr lang="en-US" sz="2800" dirty="0">
                <a:solidFill>
                  <a:srgbClr val="000000"/>
                </a:solidFill>
              </a:rPr>
              <a:t>println</a:t>
            </a:r>
            <a:r>
              <a:rPr lang="en-US" sz="2800" b="1" dirty="0">
                <a:solidFill>
                  <a:srgbClr val="000000"/>
                </a:solidFill>
              </a:rPr>
              <a:t>(</a:t>
            </a:r>
            <a:r>
              <a:rPr lang="en-US" sz="2800" dirty="0">
                <a:solidFill>
                  <a:srgbClr val="960082"/>
                </a:solidFill>
              </a:rPr>
              <a:t>"Hello world."</a:t>
            </a:r>
            <a:r>
              <a:rPr lang="en-US" sz="2800" b="1" dirty="0">
                <a:solidFill>
                  <a:srgbClr val="000000"/>
                </a:solidFill>
              </a:rPr>
              <a:t>);</a:t>
            </a:r>
            <a:endParaRPr lang="en-US" sz="2800" dirty="0">
              <a:solidFill>
                <a:srgbClr val="000000"/>
              </a:solidFill>
            </a:endParaRPr>
          </a:p>
          <a:p>
            <a:pPr>
              <a:buFontTx/>
              <a:buNone/>
            </a:pPr>
            <a:r>
              <a:rPr lang="en-US" sz="2800" dirty="0">
                <a:solidFill>
                  <a:srgbClr val="000000"/>
                </a:solidFill>
              </a:rPr>
              <a:t>    </a:t>
            </a:r>
            <a:r>
              <a:rPr lang="en-US" sz="2800" b="1" dirty="0">
                <a:solidFill>
                  <a:srgbClr val="000000"/>
                </a:solidFill>
              </a:rPr>
              <a:t>}</a:t>
            </a:r>
            <a:endParaRPr lang="en-US" sz="2800" dirty="0">
              <a:solidFill>
                <a:srgbClr val="000000"/>
              </a:solidFill>
            </a:endParaRPr>
          </a:p>
          <a:p>
            <a:pPr>
              <a:buFontTx/>
              <a:buNone/>
            </a:pPr>
            <a:r>
              <a:rPr lang="en-US" sz="2800" b="1" dirty="0">
                <a:solidFill>
                  <a:srgbClr val="000000"/>
                </a:solidFill>
              </a:rPr>
              <a:t>}</a:t>
            </a:r>
          </a:p>
        </p:txBody>
      </p:sp>
    </p:spTree>
  </p:cSld>
  <p:clrMapOvr>
    <a:masterClrMapping/>
  </p:clrMapOvr>
  <p:transition advTm="297136"/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Structure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981200"/>
            <a:ext cx="87630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sz="2800" b="1" dirty="0">
                <a:solidFill>
                  <a:srgbClr val="0A0084"/>
                </a:solidFill>
              </a:rPr>
              <a:t>class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b="1" i="1" dirty="0">
                <a:solidFill>
                  <a:srgbClr val="000000"/>
                </a:solidFill>
              </a:rPr>
              <a:t>CLASSNAME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b="1" dirty="0">
                <a:solidFill>
                  <a:srgbClr val="000000"/>
                </a:solidFill>
              </a:rPr>
              <a:t>{</a:t>
            </a:r>
            <a:endParaRPr lang="en-US" sz="2800" dirty="0">
              <a:solidFill>
                <a:srgbClr val="000000"/>
              </a:solidFill>
            </a:endParaRPr>
          </a:p>
          <a:p>
            <a:pPr>
              <a:buFontTx/>
              <a:buNone/>
            </a:pPr>
            <a:r>
              <a:rPr lang="en-US" sz="2800" dirty="0">
                <a:solidFill>
                  <a:srgbClr val="808080"/>
                </a:solidFill>
              </a:rPr>
              <a:t>    </a:t>
            </a:r>
            <a:r>
              <a:rPr lang="en-US" sz="2800" b="1" dirty="0">
                <a:solidFill>
                  <a:srgbClr val="0A0084"/>
                </a:solidFill>
              </a:rPr>
              <a:t>public</a:t>
            </a:r>
            <a:r>
              <a:rPr lang="en-US" sz="2800" dirty="0">
                <a:solidFill>
                  <a:srgbClr val="808080"/>
                </a:solidFill>
              </a:rPr>
              <a:t> </a:t>
            </a:r>
            <a:r>
              <a:rPr lang="en-US" sz="2800" b="1" dirty="0">
                <a:solidFill>
                  <a:srgbClr val="0A0084"/>
                </a:solidFill>
              </a:rPr>
              <a:t>static</a:t>
            </a:r>
            <a:r>
              <a:rPr lang="en-US" sz="2800" dirty="0">
                <a:solidFill>
                  <a:srgbClr val="808080"/>
                </a:solidFill>
              </a:rPr>
              <a:t> </a:t>
            </a:r>
            <a:r>
              <a:rPr lang="en-US" sz="2800" b="1" dirty="0">
                <a:solidFill>
                  <a:srgbClr val="0A0084"/>
                </a:solidFill>
              </a:rPr>
              <a:t>void</a:t>
            </a:r>
            <a:r>
              <a:rPr lang="en-US" sz="2800" dirty="0">
                <a:solidFill>
                  <a:srgbClr val="000000"/>
                </a:solidFill>
              </a:rPr>
              <a:t> main</a:t>
            </a:r>
            <a:r>
              <a:rPr lang="en-US" sz="2800" b="1" dirty="0">
                <a:solidFill>
                  <a:srgbClr val="000000"/>
                </a:solidFill>
              </a:rPr>
              <a:t>(</a:t>
            </a:r>
            <a:r>
              <a:rPr lang="en-US" sz="2800" dirty="0">
                <a:solidFill>
                  <a:srgbClr val="000000"/>
                </a:solidFill>
              </a:rPr>
              <a:t>String</a:t>
            </a:r>
            <a:r>
              <a:rPr lang="en-US" sz="2800" b="1" dirty="0">
                <a:solidFill>
                  <a:srgbClr val="000000"/>
                </a:solidFill>
              </a:rPr>
              <a:t>[]</a:t>
            </a:r>
            <a:r>
              <a:rPr lang="en-US" sz="2800" dirty="0">
                <a:solidFill>
                  <a:srgbClr val="000000"/>
                </a:solidFill>
              </a:rPr>
              <a:t> arguments</a:t>
            </a:r>
            <a:r>
              <a:rPr lang="en-US" sz="2800" b="1" dirty="0">
                <a:solidFill>
                  <a:srgbClr val="000000"/>
                </a:solidFill>
              </a:rPr>
              <a:t>)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b="1" dirty="0">
                <a:solidFill>
                  <a:srgbClr val="000000"/>
                </a:solidFill>
              </a:rPr>
              <a:t>{</a:t>
            </a:r>
            <a:endParaRPr lang="en-US" sz="2800" dirty="0">
              <a:solidFill>
                <a:srgbClr val="000000"/>
              </a:solidFill>
            </a:endParaRPr>
          </a:p>
          <a:p>
            <a:pPr>
              <a:buFontTx/>
              <a:buNone/>
            </a:pPr>
            <a:r>
              <a:rPr lang="en-US" sz="2800" dirty="0">
                <a:solidFill>
                  <a:srgbClr val="000000"/>
                </a:solidFill>
              </a:rPr>
              <a:t>        </a:t>
            </a:r>
            <a:r>
              <a:rPr lang="en-US" sz="2800" b="1" i="1" dirty="0">
                <a:solidFill>
                  <a:srgbClr val="000000"/>
                </a:solidFill>
              </a:rPr>
              <a:t>STATEMENTS</a:t>
            </a:r>
            <a:endParaRPr lang="en-US" sz="2800" dirty="0">
              <a:solidFill>
                <a:srgbClr val="000000"/>
              </a:solidFill>
            </a:endParaRPr>
          </a:p>
          <a:p>
            <a:pPr>
              <a:buFontTx/>
              <a:buNone/>
            </a:pPr>
            <a:r>
              <a:rPr lang="en-US" sz="2800" dirty="0">
                <a:solidFill>
                  <a:srgbClr val="000000"/>
                </a:solidFill>
              </a:rPr>
              <a:t>    </a:t>
            </a:r>
            <a:r>
              <a:rPr lang="en-US" sz="2800" b="1" dirty="0">
                <a:solidFill>
                  <a:srgbClr val="000000"/>
                </a:solidFill>
              </a:rPr>
              <a:t>}</a:t>
            </a:r>
            <a:endParaRPr lang="en-US" sz="2800" dirty="0">
              <a:solidFill>
                <a:srgbClr val="000000"/>
              </a:solidFill>
            </a:endParaRPr>
          </a:p>
          <a:p>
            <a:pPr>
              <a:buFontTx/>
              <a:buNone/>
            </a:pPr>
            <a:r>
              <a:rPr lang="en-US" sz="2800" b="1" dirty="0">
                <a:solidFill>
                  <a:srgbClr val="000000"/>
                </a:solidFill>
              </a:rPr>
              <a:t>}</a:t>
            </a:r>
            <a:endParaRPr lang="en-US" dirty="0">
              <a:latin typeface="Monaco" pitchFamily="-65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65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712</TotalTime>
  <Words>1161</Words>
  <Application>Microsoft Macintosh PowerPoint</Application>
  <PresentationFormat>On-screen Show (4:3)</PresentationFormat>
  <Paragraphs>209</Paragraphs>
  <Slides>31</Slides>
  <Notes>6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Blank Presentation</vt:lpstr>
      <vt:lpstr>6.092: Introduction to Java 1: Types, Variables, Operators</vt:lpstr>
      <vt:lpstr>Class Details</vt:lpstr>
      <vt:lpstr>Goal</vt:lpstr>
      <vt:lpstr>Assignments</vt:lpstr>
      <vt:lpstr>CPU Instructions</vt:lpstr>
      <vt:lpstr>Programming Languages</vt:lpstr>
      <vt:lpstr>Java</vt:lpstr>
      <vt:lpstr>First Program</vt:lpstr>
      <vt:lpstr>Program Structure</vt:lpstr>
      <vt:lpstr>Output</vt:lpstr>
      <vt:lpstr>Comments</vt:lpstr>
      <vt:lpstr>Second Program</vt:lpstr>
      <vt:lpstr>Types</vt:lpstr>
      <vt:lpstr>Variables</vt:lpstr>
      <vt:lpstr>Assignment</vt:lpstr>
      <vt:lpstr>Assignment</vt:lpstr>
      <vt:lpstr>Slide 17</vt:lpstr>
      <vt:lpstr>Operators</vt:lpstr>
      <vt:lpstr>Order of Operations</vt:lpstr>
      <vt:lpstr>Slide 20</vt:lpstr>
      <vt:lpstr>Slide 21</vt:lpstr>
      <vt:lpstr>Slide 22</vt:lpstr>
      <vt:lpstr>Slide 23</vt:lpstr>
      <vt:lpstr>Slide 24</vt:lpstr>
      <vt:lpstr>Division (/)</vt:lpstr>
      <vt:lpstr>Integer Division</vt:lpstr>
      <vt:lpstr>Assigning Different Types</vt:lpstr>
      <vt:lpstr>Assigning Different Types</vt:lpstr>
      <vt:lpstr>Converting Between Types</vt:lpstr>
      <vt:lpstr>String Concatenation (+)</vt:lpstr>
      <vt:lpstr>Assignment: GravityCalculator</vt:lpstr>
    </vt:vector>
  </TitlesOfParts>
  <Company>뿿퉠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Implementing Fast Paxos</dc:title>
  <dc:creator>Evan Jones</dc:creator>
  <cp:lastModifiedBy>Evan Jones</cp:lastModifiedBy>
  <cp:revision>118</cp:revision>
  <cp:lastPrinted>2008-01-08T01:56:26Z</cp:lastPrinted>
  <dcterms:created xsi:type="dcterms:W3CDTF">2011-01-13T19:14:48Z</dcterms:created>
  <dcterms:modified xsi:type="dcterms:W3CDTF">2011-01-13T19:21:44Z</dcterms:modified>
</cp:coreProperties>
</file>