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52"/>
  </p:notesMasterIdLst>
  <p:sldIdLst>
    <p:sldId id="256" r:id="rId2"/>
    <p:sldId id="331" r:id="rId3"/>
    <p:sldId id="337" r:id="rId4"/>
    <p:sldId id="306" r:id="rId5"/>
    <p:sldId id="338" r:id="rId6"/>
    <p:sldId id="357" r:id="rId7"/>
    <p:sldId id="358" r:id="rId8"/>
    <p:sldId id="326" r:id="rId9"/>
    <p:sldId id="347" r:id="rId10"/>
    <p:sldId id="333" r:id="rId11"/>
    <p:sldId id="348" r:id="rId12"/>
    <p:sldId id="288" r:id="rId13"/>
    <p:sldId id="289" r:id="rId14"/>
    <p:sldId id="343" r:id="rId15"/>
    <p:sldId id="344" r:id="rId16"/>
    <p:sldId id="290" r:id="rId17"/>
    <p:sldId id="291" r:id="rId18"/>
    <p:sldId id="295" r:id="rId19"/>
    <p:sldId id="323" r:id="rId20"/>
    <p:sldId id="293" r:id="rId21"/>
    <p:sldId id="296" r:id="rId22"/>
    <p:sldId id="319" r:id="rId23"/>
    <p:sldId id="339" r:id="rId24"/>
    <p:sldId id="298" r:id="rId25"/>
    <p:sldId id="367" r:id="rId26"/>
    <p:sldId id="368" r:id="rId27"/>
    <p:sldId id="299" r:id="rId28"/>
    <p:sldId id="345" r:id="rId29"/>
    <p:sldId id="334" r:id="rId30"/>
    <p:sldId id="321" r:id="rId31"/>
    <p:sldId id="301" r:id="rId32"/>
    <p:sldId id="302" r:id="rId33"/>
    <p:sldId id="362" r:id="rId34"/>
    <p:sldId id="365" r:id="rId35"/>
    <p:sldId id="353" r:id="rId36"/>
    <p:sldId id="364" r:id="rId37"/>
    <p:sldId id="300" r:id="rId38"/>
    <p:sldId id="303" r:id="rId39"/>
    <p:sldId id="318" r:id="rId40"/>
    <p:sldId id="305" r:id="rId41"/>
    <p:sldId id="359" r:id="rId42"/>
    <p:sldId id="360" r:id="rId43"/>
    <p:sldId id="361" r:id="rId44"/>
    <p:sldId id="349" r:id="rId45"/>
    <p:sldId id="322" r:id="rId46"/>
    <p:sldId id="336" r:id="rId47"/>
    <p:sldId id="354" r:id="rId48"/>
    <p:sldId id="356" r:id="rId49"/>
    <p:sldId id="351" r:id="rId50"/>
    <p:sldId id="352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1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1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1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1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16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" pitchFamily="16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" pitchFamily="16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" pitchFamily="16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2CD083"/>
    <a:srgbClr val="EEEEEE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2787"/>
    <p:restoredTop sz="90929"/>
  </p:normalViewPr>
  <p:slideViewPr>
    <p:cSldViewPr>
      <p:cViewPr varScale="1">
        <p:scale>
          <a:sx n="86" d="100"/>
          <a:sy n="86" d="100"/>
        </p:scale>
        <p:origin x="-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5D25FB-65DB-4A3D-B2A2-CC1D7B4E966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D4AC3-A625-407D-B896-8D5F400C15AB}" type="slidenum">
              <a:rPr lang="en-US"/>
              <a:pPr/>
              <a:t>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0A62F-9138-4B8F-900E-D16BF16B7076}" type="slidenum">
              <a:rPr lang="en-US"/>
              <a:pPr/>
              <a:t>17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B176E-0053-4D3E-A1F5-2EE324D44272}" type="slidenum">
              <a:rPr lang="en-US"/>
              <a:pPr/>
              <a:t>18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8B89D-7F89-46B3-AE09-0919763E917F}" type="slidenum">
              <a:rPr lang="en-US"/>
              <a:pPr/>
              <a:t>19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6A8F6-DDBE-4643-9740-BFEA849D471C}" type="slidenum">
              <a:rPr lang="en-US"/>
              <a:pPr/>
              <a:t>20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D5917-6AA0-450B-99C8-060094C6A401}" type="slidenum">
              <a:rPr lang="en-US"/>
              <a:pPr/>
              <a:t>21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DC89C-679B-43D1-B791-DA7C1D1E95E9}" type="slidenum">
              <a:rPr lang="en-US"/>
              <a:pPr/>
              <a:t>22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8B89D-7F89-46B3-AE09-0919763E917F}" type="slidenum">
              <a:rPr lang="en-US"/>
              <a:pPr/>
              <a:t>23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C1796-6A74-472C-B85D-A446BCB145DB}" type="slidenum">
              <a:rPr lang="en-US"/>
              <a:pPr/>
              <a:t>24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C1796-6A74-472C-B85D-A446BCB145DB}" type="slidenum">
              <a:rPr lang="en-US"/>
              <a:pPr/>
              <a:t>25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C1796-6A74-472C-B85D-A446BCB145DB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923DE-A573-402B-B090-DE834391DADE}" type="slidenum">
              <a:rPr lang="en-US"/>
              <a:pPr/>
              <a:t>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C5194-421A-463D-A3AB-E0F8B37A040A}" type="slidenum">
              <a:rPr lang="en-US"/>
              <a:pPr/>
              <a:t>27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EE46E-C25A-47DF-AF1B-97B9A09E20FC}" type="slidenum">
              <a:rPr lang="en-US"/>
              <a:pPr/>
              <a:t>28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6A2DB-45DC-492A-96B9-437E393B8052}" type="slidenum">
              <a:rPr lang="en-US"/>
              <a:pPr/>
              <a:t>30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7957B-DD27-4EA3-9307-7A9EF7C90DC1}" type="slidenum">
              <a:rPr lang="en-US"/>
              <a:pPr/>
              <a:t>31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312D7-9AA2-4878-8E29-E71389E95582}" type="slidenum">
              <a:rPr lang="en-US"/>
              <a:pPr/>
              <a:t>32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312D7-9AA2-4878-8E29-E71389E95582}" type="slidenum">
              <a:rPr lang="en-US"/>
              <a:pPr/>
              <a:t>35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312D7-9AA2-4878-8E29-E71389E95582}" type="slidenum">
              <a:rPr lang="en-US"/>
              <a:pPr/>
              <a:t>36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94B26-0615-49CC-B468-8415449F2229}" type="slidenum">
              <a:rPr lang="en-US"/>
              <a:pPr/>
              <a:t>37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4474-CF1D-4E4D-9D82-DE61D32193D5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A5DF0-E053-4C2A-9D43-31DD25704083}" type="slidenum">
              <a:rPr lang="en-US"/>
              <a:pPr/>
              <a:t>39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D0CBA-FA35-4664-9F0D-C6CA31F8D7AC}" type="slidenum">
              <a:rPr lang="en-US"/>
              <a:pPr/>
              <a:t>7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4555D-6C07-4D63-B2F8-D746AF97CEEA}" type="slidenum">
              <a:rPr lang="en-US"/>
              <a:pPr/>
              <a:t>40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1C436-4C87-45FE-ADF8-ECA8B05F3392}" type="slidenum">
              <a:rPr lang="en-US"/>
              <a:pPr/>
              <a:t>41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5CFA7-1EAF-40A7-AA42-FEC218132A5C}" type="slidenum">
              <a:rPr lang="en-US"/>
              <a:pPr/>
              <a:t>42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5B6F4-303D-4145-9C85-BFE1F91CC1AD}" type="slidenum">
              <a:rPr lang="en-US"/>
              <a:pPr/>
              <a:t>43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4A39A-D9A7-41CE-8951-201653A8B38B}" type="slidenum">
              <a:rPr lang="en-US"/>
              <a:pPr/>
              <a:t>45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23061-F5F5-4C87-A3DF-3FCF03DF786B}" type="slidenum">
              <a:rPr lang="en-US"/>
              <a:pPr/>
              <a:t>47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23061-F5F5-4C87-A3DF-3FCF03DF786B}" type="slidenum">
              <a:rPr lang="en-US"/>
              <a:pPr/>
              <a:t>8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5D102-D951-4C43-AD68-E6D86DC3925D}" type="slidenum">
              <a:rPr lang="en-US"/>
              <a:pPr/>
              <a:t>12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CB43D-A02C-4353-B803-7B962E4900EF}" type="slidenum">
              <a:rPr lang="en-US"/>
              <a:pPr/>
              <a:t>13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CB43D-A02C-4353-B803-7B962E4900EF}" type="slidenum">
              <a:rPr lang="en-US"/>
              <a:pPr/>
              <a:t>14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CB43D-A02C-4353-B803-7B962E4900EF}" type="slidenum">
              <a:rPr lang="en-US"/>
              <a:pPr/>
              <a:t>15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56FFD-7E64-46D0-BDA1-57D0C53771A1}" type="slidenum">
              <a:rPr lang="en-US"/>
              <a:pPr/>
              <a:t>16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592BC-9ED6-4CFD-AA5D-DF2EBF5F8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1BE40-28AF-482F-AAE9-FC52F2788E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F5D90-B437-428C-80C6-F08381ED3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80000"/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6E1A-304D-48F4-BA40-F5D6C7DD8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A41E1-9902-44F5-91E9-FF4C0F38E4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35619-ECD8-4983-BE7D-7C8E615754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97687-C145-4DBA-9776-D92202330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A2CEB-08E0-4CB5-902B-DA0670068F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027CC-15E4-483E-9FC3-CEA6EBF877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1411F-0C38-483A-A278-C32E3264B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22B8C-CAEC-4645-8339-01762C7A2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76035D-5018-41A1-8BC1-E4F762B0E1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1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3600" dirty="0"/>
              <a:t>6.092: Intro to </a:t>
            </a:r>
            <a:r>
              <a:rPr lang="en-US" sz="3600" dirty="0" smtClean="0"/>
              <a:t>Java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2: </a:t>
            </a:r>
            <a:r>
              <a:rPr lang="en-US" sz="3600" b="1" dirty="0" smtClean="0"/>
              <a:t>More types, Methods</a:t>
            </a:r>
            <a:r>
              <a:rPr lang="en-US" sz="3600" b="1" dirty="0"/>
              <a:t>, Conditionals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Lecture 1 Review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Methods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Conditionals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rgbClr val="808080"/>
                </a:solidFill>
              </a:rPr>
              <a:t> </a:t>
            </a:r>
            <a:r>
              <a:rPr lang="en-US" b="1" dirty="0" smtClean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dirty="0" smtClean="0">
                <a:solidFill>
                  <a:srgbClr val="808080"/>
                </a:solidFill>
              </a:rPr>
              <a:t> </a:t>
            </a:r>
            <a:r>
              <a:rPr lang="en-US" b="1" dirty="0" smtClean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dirty="0" smtClean="0">
                <a:solidFill>
                  <a:srgbClr val="808080"/>
                </a:solidFill>
              </a:rPr>
              <a:t> </a:t>
            </a:r>
            <a:r>
              <a:rPr lang="en-US" b="1" dirty="0" smtClean="0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dirty="0" smtClean="0">
                <a:solidFill>
                  <a:srgbClr val="808080"/>
                </a:solidFill>
              </a:rPr>
              <a:t> </a:t>
            </a:r>
            <a:r>
              <a:rPr lang="en-US" dirty="0" smtClean="0"/>
              <a:t>main</a:t>
            </a:r>
            <a:r>
              <a:rPr lang="en-US" b="1" dirty="0" smtClean="0">
                <a:latin typeface="Arial" charset="0"/>
              </a:rPr>
              <a:t>(</a:t>
            </a:r>
            <a:r>
              <a:rPr lang="en-US" dirty="0" smtClean="0"/>
              <a:t>String</a:t>
            </a:r>
            <a:r>
              <a:rPr lang="en-US" b="1" dirty="0" smtClean="0">
                <a:latin typeface="Arial" charset="0"/>
              </a:rPr>
              <a:t>[]</a:t>
            </a:r>
            <a:r>
              <a:rPr lang="en-US" dirty="0" smtClean="0">
                <a:solidFill>
                  <a:srgbClr val="808080"/>
                </a:solidFill>
              </a:rPr>
              <a:t> </a:t>
            </a:r>
            <a:r>
              <a:rPr lang="en-US" dirty="0" smtClean="0"/>
              <a:t>arguments</a:t>
            </a:r>
            <a:r>
              <a:rPr lang="en-US" b="1" dirty="0" smtClean="0">
                <a:latin typeface="Arial" charset="0"/>
              </a:rPr>
              <a:t>) </a:t>
            </a:r>
          </a:p>
          <a:p>
            <a:pPr>
              <a:buFontTx/>
              <a:buNone/>
            </a:pPr>
            <a:r>
              <a:rPr lang="en-US" b="1" dirty="0" smtClean="0">
                <a:latin typeface="Arial" charset="0"/>
              </a:rPr>
              <a:t>{</a:t>
            </a:r>
            <a:endParaRPr lang="en-US" dirty="0" smtClean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808080"/>
                </a:solidFill>
              </a:rPr>
              <a:t>        </a:t>
            </a:r>
            <a:r>
              <a:rPr lang="en-US" dirty="0" err="1" smtClean="0"/>
              <a:t>System</a:t>
            </a:r>
            <a:r>
              <a:rPr lang="en-US" b="1" dirty="0" err="1" smtClean="0">
                <a:latin typeface="Arial" charset="0"/>
              </a:rPr>
              <a:t>.</a:t>
            </a:r>
            <a:r>
              <a:rPr lang="en-US" dirty="0" err="1" smtClean="0"/>
              <a:t>out</a:t>
            </a:r>
            <a:r>
              <a:rPr lang="en-US" b="1" dirty="0" err="1" smtClean="0">
                <a:latin typeface="Arial" charset="0"/>
              </a:rPr>
              <a:t>.</a:t>
            </a:r>
            <a:r>
              <a:rPr lang="en-US" dirty="0" err="1" smtClean="0"/>
              <a:t>println</a:t>
            </a:r>
            <a:r>
              <a:rPr lang="en-US" b="1" dirty="0" smtClean="0">
                <a:latin typeface="Arial" charset="0"/>
              </a:rPr>
              <a:t>(</a:t>
            </a:r>
            <a:r>
              <a:rPr lang="en-US" dirty="0" smtClean="0"/>
              <a:t>“hi”</a:t>
            </a:r>
            <a:r>
              <a:rPr lang="en-US" b="1" dirty="0" smtClean="0">
                <a:latin typeface="Arial" charset="0"/>
              </a:rPr>
              <a:t>);</a:t>
            </a:r>
            <a:endParaRPr lang="en-US" dirty="0" smtClean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b="1" dirty="0" smtClean="0">
                <a:latin typeface="Arial" charset="0"/>
              </a:rPr>
              <a:t>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048000" y="1981200"/>
            <a:ext cx="990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6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953000" y="1828800"/>
            <a:ext cx="35814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1000" y="2590800"/>
            <a:ext cx="5334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1000" y="3733800"/>
            <a:ext cx="5334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Methods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public static void </a:t>
            </a:r>
            <a:r>
              <a:rPr lang="en-US" b="1" i="1" dirty="0" smtClean="0"/>
              <a:t>NAME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STATEMENTS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}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To call a method: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NAME();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7F"/>
                </a:solidFill>
              </a:rPr>
              <a:t>class</a:t>
            </a:r>
            <a:r>
              <a:rPr lang="en-US" sz="2400" dirty="0" smtClean="0">
                <a:solidFill>
                  <a:srgbClr val="808080"/>
                </a:solidFill>
              </a:rPr>
              <a:t> </a:t>
            </a:r>
            <a:r>
              <a:rPr lang="en-US" sz="2400" dirty="0" smtClean="0"/>
              <a:t>Methods </a:t>
            </a:r>
            <a:r>
              <a:rPr lang="en-US" sz="2400" b="1" dirty="0" smtClean="0"/>
              <a:t>{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public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static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void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newLine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System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out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println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""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);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public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static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void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threeLines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{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newLine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();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newLine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();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newLine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();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>
                <a:solidFill>
                  <a:srgbClr val="00007F"/>
                </a:solidFill>
              </a:rPr>
              <a:t>public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static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void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/>
              <a:t>main</a:t>
            </a:r>
            <a:r>
              <a:rPr lang="en-US" sz="2400" b="1" dirty="0"/>
              <a:t>(</a:t>
            </a:r>
            <a:r>
              <a:rPr lang="en-US" sz="2400" dirty="0"/>
              <a:t>String</a:t>
            </a:r>
            <a:r>
              <a:rPr lang="en-US" sz="2400" b="1" dirty="0"/>
              <a:t>[]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/>
              <a:t>arguments</a:t>
            </a:r>
            <a:r>
              <a:rPr lang="en-US" sz="2400" b="1" dirty="0"/>
              <a:t>)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/>
              <a:t>{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System</a:t>
            </a:r>
            <a:r>
              <a:rPr lang="en-US" sz="2400" b="1" dirty="0" err="1"/>
              <a:t>.</a:t>
            </a:r>
            <a:r>
              <a:rPr lang="en-US" sz="2400" dirty="0" err="1"/>
              <a:t>out</a:t>
            </a:r>
            <a:r>
              <a:rPr lang="en-US" sz="2400" b="1" dirty="0" err="1"/>
              <a:t>.</a:t>
            </a:r>
            <a:r>
              <a:rPr lang="en-US" sz="2400" dirty="0" err="1"/>
              <a:t>println</a:t>
            </a:r>
            <a:r>
              <a:rPr lang="en-US" sz="2400" b="1" dirty="0"/>
              <a:t>(</a:t>
            </a:r>
            <a:r>
              <a:rPr lang="en-US" sz="2400" dirty="0">
                <a:solidFill>
                  <a:srgbClr val="7F007F"/>
                </a:solidFill>
              </a:rPr>
              <a:t>"Line 1"</a:t>
            </a:r>
            <a:r>
              <a:rPr lang="en-US" sz="2400" b="1" dirty="0"/>
              <a:t>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threeLines</a:t>
            </a:r>
            <a:r>
              <a:rPr lang="en-US" sz="2400" b="1" dirty="0"/>
              <a:t>();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System</a:t>
            </a:r>
            <a:r>
              <a:rPr lang="en-US" sz="2400" b="1" dirty="0" err="1"/>
              <a:t>.</a:t>
            </a:r>
            <a:r>
              <a:rPr lang="en-US" sz="2400" dirty="0" err="1"/>
              <a:t>out</a:t>
            </a:r>
            <a:r>
              <a:rPr lang="en-US" sz="2400" b="1" dirty="0" err="1"/>
              <a:t>.</a:t>
            </a:r>
            <a:r>
              <a:rPr lang="en-US" sz="2400" dirty="0" err="1"/>
              <a:t>println</a:t>
            </a:r>
            <a:r>
              <a:rPr lang="en-US" sz="2400" b="1" dirty="0"/>
              <a:t>(</a:t>
            </a:r>
            <a:r>
              <a:rPr lang="en-US" sz="2400" dirty="0">
                <a:solidFill>
                  <a:srgbClr val="7F007F"/>
                </a:solidFill>
              </a:rPr>
              <a:t>"Line 2"</a:t>
            </a:r>
            <a:r>
              <a:rPr lang="en-US" sz="2400" b="1" dirty="0"/>
              <a:t>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/>
              <a:t>}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}</a:t>
            </a:r>
            <a:endParaRPr lang="en-US" sz="2400" dirty="0">
              <a:latin typeface="Times New Roman" pitchFamily="16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rot="10800000">
            <a:off x="5029200" y="4648200"/>
            <a:ext cx="259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7F"/>
                </a:solidFill>
              </a:rPr>
              <a:t>class</a:t>
            </a:r>
            <a:r>
              <a:rPr lang="en-US" sz="2400" dirty="0" smtClean="0">
                <a:solidFill>
                  <a:srgbClr val="808080"/>
                </a:solidFill>
              </a:rPr>
              <a:t> </a:t>
            </a:r>
            <a:r>
              <a:rPr lang="en-US" sz="2400" dirty="0" smtClean="0"/>
              <a:t>Methods </a:t>
            </a:r>
            <a:r>
              <a:rPr lang="en-US" sz="2400" b="1" dirty="0" smtClean="0"/>
              <a:t>{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>
                <a:solidFill>
                  <a:schemeClr val="accent3">
                    <a:lumMod val="65000"/>
                  </a:schemeClr>
                </a:solidFill>
              </a:rPr>
              <a:t>public</a:t>
            </a:r>
            <a:r>
              <a:rPr lang="en-US" sz="2400" dirty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65000"/>
                  </a:schemeClr>
                </a:solidFill>
              </a:rPr>
              <a:t>static</a:t>
            </a:r>
            <a:r>
              <a:rPr lang="en-US" sz="2400" dirty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65000"/>
                  </a:schemeClr>
                </a:solidFill>
              </a:rPr>
              <a:t>void</a:t>
            </a:r>
            <a:r>
              <a:rPr lang="en-US" sz="2400" dirty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65000"/>
                  </a:schemeClr>
                </a:solidFill>
              </a:rPr>
              <a:t>newLine</a:t>
            </a:r>
            <a:r>
              <a:rPr lang="en-US" sz="2400" b="1" dirty="0">
                <a:solidFill>
                  <a:schemeClr val="accent3">
                    <a:lumMod val="65000"/>
                  </a:schemeClr>
                </a:solidFill>
              </a:rPr>
              <a:t>()</a:t>
            </a:r>
            <a:r>
              <a:rPr lang="en-US" sz="2400" dirty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65000"/>
                  </a:schemeClr>
                </a:solidFill>
              </a:rPr>
              <a:t>{</a:t>
            </a:r>
            <a:endParaRPr lang="en-US" sz="2400" dirty="0">
              <a:solidFill>
                <a:schemeClr val="accent3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3">
                    <a:lumMod val="65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3">
                    <a:lumMod val="65000"/>
                  </a:schemeClr>
                </a:solidFill>
              </a:rPr>
              <a:t>System</a:t>
            </a:r>
            <a:r>
              <a:rPr lang="en-US" sz="2400" b="1" dirty="0" err="1">
                <a:solidFill>
                  <a:schemeClr val="accent3">
                    <a:lumMod val="65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accent3">
                    <a:lumMod val="65000"/>
                  </a:schemeClr>
                </a:solidFill>
              </a:rPr>
              <a:t>out</a:t>
            </a:r>
            <a:r>
              <a:rPr lang="en-US" sz="2400" b="1" dirty="0" err="1">
                <a:solidFill>
                  <a:schemeClr val="accent3">
                    <a:lumMod val="65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accent3">
                    <a:lumMod val="65000"/>
                  </a:schemeClr>
                </a:solidFill>
              </a:rPr>
              <a:t>println</a:t>
            </a:r>
            <a:r>
              <a:rPr lang="en-US" sz="2400" b="1" dirty="0">
                <a:solidFill>
                  <a:schemeClr val="accent3">
                    <a:lumMod val="6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accent3">
                    <a:lumMod val="65000"/>
                  </a:schemeClr>
                </a:solidFill>
              </a:rPr>
              <a:t>""</a:t>
            </a:r>
            <a:r>
              <a:rPr lang="en-US" sz="2400" b="1" dirty="0">
                <a:solidFill>
                  <a:schemeClr val="accent3">
                    <a:lumMod val="65000"/>
                  </a:schemeClr>
                </a:solidFill>
              </a:rPr>
              <a:t>);</a:t>
            </a:r>
            <a:endParaRPr lang="en-US" sz="2400" dirty="0">
              <a:solidFill>
                <a:schemeClr val="accent3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3">
                    <a:lumMod val="6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accent3">
                    <a:lumMod val="65000"/>
                  </a:schemeClr>
                </a:solidFill>
              </a:rPr>
              <a:t>}</a:t>
            </a:r>
            <a:endParaRPr lang="en-US" sz="2400" dirty="0">
              <a:solidFill>
                <a:schemeClr val="accent3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>
                <a:solidFill>
                  <a:srgbClr val="00007F"/>
                </a:solidFill>
              </a:rPr>
              <a:t>public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static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void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 err="1"/>
              <a:t>threeLines</a:t>
            </a:r>
            <a:r>
              <a:rPr lang="en-US" sz="2400" b="1" dirty="0"/>
              <a:t>()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/>
              <a:t>{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newLine</a:t>
            </a:r>
            <a:r>
              <a:rPr lang="en-US" sz="2400" b="1" dirty="0"/>
              <a:t>();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 err="1"/>
              <a:t>newLine</a:t>
            </a:r>
            <a:r>
              <a:rPr lang="en-US" sz="2400" b="1" dirty="0"/>
              <a:t>();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 err="1"/>
              <a:t>newLine</a:t>
            </a:r>
            <a:r>
              <a:rPr lang="en-US" sz="2400" b="1" dirty="0"/>
              <a:t>();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/>
              <a:t>}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>
                <a:solidFill>
                  <a:srgbClr val="00007F"/>
                </a:solidFill>
              </a:rPr>
              <a:t>public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static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void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/>
              <a:t>main</a:t>
            </a:r>
            <a:r>
              <a:rPr lang="en-US" sz="2400" b="1" dirty="0"/>
              <a:t>(</a:t>
            </a:r>
            <a:r>
              <a:rPr lang="en-US" sz="2400" dirty="0"/>
              <a:t>String</a:t>
            </a:r>
            <a:r>
              <a:rPr lang="en-US" sz="2400" b="1" dirty="0"/>
              <a:t>[]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/>
              <a:t>arguments</a:t>
            </a:r>
            <a:r>
              <a:rPr lang="en-US" sz="2400" b="1" dirty="0"/>
              <a:t>)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/>
              <a:t>{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System</a:t>
            </a:r>
            <a:r>
              <a:rPr lang="en-US" sz="2400" b="1" dirty="0" err="1"/>
              <a:t>.</a:t>
            </a:r>
            <a:r>
              <a:rPr lang="en-US" sz="2400" dirty="0" err="1"/>
              <a:t>out</a:t>
            </a:r>
            <a:r>
              <a:rPr lang="en-US" sz="2400" b="1" dirty="0" err="1"/>
              <a:t>.</a:t>
            </a:r>
            <a:r>
              <a:rPr lang="en-US" sz="2400" dirty="0" err="1"/>
              <a:t>println</a:t>
            </a:r>
            <a:r>
              <a:rPr lang="en-US" sz="2400" b="1" dirty="0"/>
              <a:t>(</a:t>
            </a:r>
            <a:r>
              <a:rPr lang="en-US" sz="2400" dirty="0">
                <a:solidFill>
                  <a:srgbClr val="7F007F"/>
                </a:solidFill>
              </a:rPr>
              <a:t>"Line 1"</a:t>
            </a:r>
            <a:r>
              <a:rPr lang="en-US" sz="2400" b="1" dirty="0"/>
              <a:t>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threeLines</a:t>
            </a:r>
            <a:r>
              <a:rPr lang="en-US" sz="2400" b="1" dirty="0"/>
              <a:t>();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System</a:t>
            </a:r>
            <a:r>
              <a:rPr lang="en-US" sz="2400" b="1" dirty="0" err="1"/>
              <a:t>.</a:t>
            </a:r>
            <a:r>
              <a:rPr lang="en-US" sz="2400" dirty="0" err="1"/>
              <a:t>out</a:t>
            </a:r>
            <a:r>
              <a:rPr lang="en-US" sz="2400" b="1" dirty="0" err="1"/>
              <a:t>.</a:t>
            </a:r>
            <a:r>
              <a:rPr lang="en-US" sz="2400" dirty="0" err="1"/>
              <a:t>println</a:t>
            </a:r>
            <a:r>
              <a:rPr lang="en-US" sz="2400" b="1" dirty="0"/>
              <a:t>(</a:t>
            </a:r>
            <a:r>
              <a:rPr lang="en-US" sz="2400" dirty="0">
                <a:solidFill>
                  <a:srgbClr val="7F007F"/>
                </a:solidFill>
              </a:rPr>
              <a:t>"Line 2"</a:t>
            </a:r>
            <a:r>
              <a:rPr lang="en-US" sz="2400" b="1" dirty="0"/>
              <a:t>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/>
              <a:t>}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}</a:t>
            </a:r>
            <a:endParaRPr lang="en-US" sz="2400" dirty="0">
              <a:latin typeface="Times New Roman" pitchFamily="16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rot="5400000" flipH="1" flipV="1">
            <a:off x="1562100" y="2781300"/>
            <a:ext cx="2133600" cy="205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007F"/>
                </a:solidFill>
              </a:rPr>
              <a:t>class</a:t>
            </a:r>
            <a:r>
              <a:rPr lang="en-US" sz="2400" dirty="0" smtClean="0">
                <a:solidFill>
                  <a:srgbClr val="808080"/>
                </a:solidFill>
              </a:rPr>
              <a:t> </a:t>
            </a:r>
            <a:r>
              <a:rPr lang="en-US" sz="2400" dirty="0" smtClean="0"/>
              <a:t>Methods </a:t>
            </a:r>
            <a:r>
              <a:rPr lang="en-US" sz="2400" b="1" dirty="0" smtClean="0"/>
              <a:t>{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>
                <a:solidFill>
                  <a:srgbClr val="00007F"/>
                </a:solidFill>
              </a:rPr>
              <a:t>public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static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void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 err="1"/>
              <a:t>newLine</a:t>
            </a:r>
            <a:r>
              <a:rPr lang="en-US" sz="2400" b="1" dirty="0"/>
              <a:t>()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/>
              <a:t>{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System</a:t>
            </a:r>
            <a:r>
              <a:rPr lang="en-US" sz="2400" b="1" dirty="0" err="1"/>
              <a:t>.</a:t>
            </a:r>
            <a:r>
              <a:rPr lang="en-US" sz="2400" dirty="0" err="1"/>
              <a:t>out</a:t>
            </a:r>
            <a:r>
              <a:rPr lang="en-US" sz="2400" b="1" dirty="0" err="1"/>
              <a:t>.</a:t>
            </a:r>
            <a:r>
              <a:rPr lang="en-US" sz="2400" dirty="0" err="1"/>
              <a:t>println</a:t>
            </a:r>
            <a:r>
              <a:rPr lang="en-US" sz="2400" b="1" dirty="0"/>
              <a:t>(</a:t>
            </a:r>
            <a:r>
              <a:rPr lang="en-US" sz="2400" dirty="0">
                <a:solidFill>
                  <a:srgbClr val="7F007F"/>
                </a:solidFill>
              </a:rPr>
              <a:t>""</a:t>
            </a:r>
            <a:r>
              <a:rPr lang="en-US" sz="2400" b="1" dirty="0"/>
              <a:t>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/>
              <a:t>}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>
                <a:solidFill>
                  <a:srgbClr val="00007F"/>
                </a:solidFill>
              </a:rPr>
              <a:t>public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static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void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 err="1"/>
              <a:t>threeLines</a:t>
            </a:r>
            <a:r>
              <a:rPr lang="en-US" sz="2400" b="1" dirty="0"/>
              <a:t>()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/>
              <a:t>{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newLine</a:t>
            </a:r>
            <a:r>
              <a:rPr lang="en-US" sz="2400" b="1" dirty="0"/>
              <a:t>();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 err="1"/>
              <a:t>newLine</a:t>
            </a:r>
            <a:r>
              <a:rPr lang="en-US" sz="2400" b="1" dirty="0"/>
              <a:t>();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 err="1"/>
              <a:t>newLine</a:t>
            </a:r>
            <a:r>
              <a:rPr lang="en-US" sz="2400" b="1" dirty="0"/>
              <a:t>();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/>
              <a:t>}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>
                <a:solidFill>
                  <a:srgbClr val="00007F"/>
                </a:solidFill>
              </a:rPr>
              <a:t>public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static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>
                <a:solidFill>
                  <a:srgbClr val="00007F"/>
                </a:solidFill>
              </a:rPr>
              <a:t>void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/>
              <a:t>main</a:t>
            </a:r>
            <a:r>
              <a:rPr lang="en-US" sz="2400" b="1" dirty="0"/>
              <a:t>(</a:t>
            </a:r>
            <a:r>
              <a:rPr lang="en-US" sz="2400" dirty="0"/>
              <a:t>String</a:t>
            </a:r>
            <a:r>
              <a:rPr lang="en-US" sz="2400" b="1" dirty="0"/>
              <a:t>[]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/>
              <a:t>arguments</a:t>
            </a:r>
            <a:r>
              <a:rPr lang="en-US" sz="2400" b="1" dirty="0"/>
              <a:t>)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b="1" dirty="0"/>
              <a:t>{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System</a:t>
            </a:r>
            <a:r>
              <a:rPr lang="en-US" sz="2400" b="1" dirty="0" err="1"/>
              <a:t>.</a:t>
            </a:r>
            <a:r>
              <a:rPr lang="en-US" sz="2400" dirty="0" err="1"/>
              <a:t>out</a:t>
            </a:r>
            <a:r>
              <a:rPr lang="en-US" sz="2400" b="1" dirty="0" err="1"/>
              <a:t>.</a:t>
            </a:r>
            <a:r>
              <a:rPr lang="en-US" sz="2400" dirty="0" err="1"/>
              <a:t>println</a:t>
            </a:r>
            <a:r>
              <a:rPr lang="en-US" sz="2400" b="1" dirty="0"/>
              <a:t>(</a:t>
            </a:r>
            <a:r>
              <a:rPr lang="en-US" sz="2400" dirty="0">
                <a:solidFill>
                  <a:srgbClr val="7F007F"/>
                </a:solidFill>
              </a:rPr>
              <a:t>"Line 1"</a:t>
            </a:r>
            <a:r>
              <a:rPr lang="en-US" sz="2400" b="1" dirty="0"/>
              <a:t>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threeLines</a:t>
            </a:r>
            <a:r>
              <a:rPr lang="en-US" sz="2400" b="1" dirty="0"/>
              <a:t>();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    </a:t>
            </a:r>
            <a:r>
              <a:rPr lang="en-US" sz="2400" dirty="0" err="1"/>
              <a:t>System</a:t>
            </a:r>
            <a:r>
              <a:rPr lang="en-US" sz="2400" b="1" dirty="0" err="1"/>
              <a:t>.</a:t>
            </a:r>
            <a:r>
              <a:rPr lang="en-US" sz="2400" dirty="0" err="1"/>
              <a:t>out</a:t>
            </a:r>
            <a:r>
              <a:rPr lang="en-US" sz="2400" b="1" dirty="0" err="1"/>
              <a:t>.</a:t>
            </a:r>
            <a:r>
              <a:rPr lang="en-US" sz="2400" dirty="0" err="1"/>
              <a:t>println</a:t>
            </a:r>
            <a:r>
              <a:rPr lang="en-US" sz="2400" b="1" dirty="0"/>
              <a:t>(</a:t>
            </a:r>
            <a:r>
              <a:rPr lang="en-US" sz="2400" dirty="0">
                <a:solidFill>
                  <a:srgbClr val="7F007F"/>
                </a:solidFill>
              </a:rPr>
              <a:t>"Line 2"</a:t>
            </a:r>
            <a:r>
              <a:rPr lang="en-US" sz="2400" b="1" dirty="0"/>
              <a:t>);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808080"/>
                </a:solidFill>
              </a:rPr>
              <a:t>    </a:t>
            </a:r>
            <a:r>
              <a:rPr lang="en-US" sz="2400" b="1" dirty="0"/>
              <a:t>}</a:t>
            </a:r>
            <a:endParaRPr lang="en-US" sz="24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}</a:t>
            </a:r>
            <a:endParaRPr lang="en-US" sz="2400" dirty="0">
              <a:latin typeface="Times New Roman" pitchFamily="16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rot="5400000" flipH="1" flipV="1">
            <a:off x="1562100" y="2781300"/>
            <a:ext cx="2133600" cy="205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rot="5400000" flipH="1" flipV="1">
            <a:off x="1714500" y="1257300"/>
            <a:ext cx="16002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667000" y="1676400"/>
            <a:ext cx="16764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6200000" flipV="1">
            <a:off x="3505200" y="1752600"/>
            <a:ext cx="1676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public static void </a:t>
            </a:r>
            <a:r>
              <a:rPr lang="en-US" b="1" i="1" dirty="0"/>
              <a:t>NAME</a:t>
            </a:r>
            <a:r>
              <a:rPr lang="en-US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TYPE NAME</a:t>
            </a:r>
            <a:r>
              <a:rPr lang="en-US" dirty="0"/>
              <a:t>) {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STATEMENTS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}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To call: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NAME(</a:t>
            </a:r>
            <a:r>
              <a:rPr lang="en-US" sz="2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007F"/>
                </a:solidFill>
              </a:rPr>
              <a:t>class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Square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/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 err="1"/>
              <a:t>printSquare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rgbClr val="00007F"/>
                </a:solidFill>
              </a:rPr>
              <a:t>int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/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/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System</a:t>
            </a:r>
            <a:r>
              <a:rPr lang="en-US" sz="2800" b="1" dirty="0" err="1"/>
              <a:t>.</a:t>
            </a:r>
            <a:r>
              <a:rPr lang="en-US" sz="2800" dirty="0" err="1"/>
              <a:t>out</a:t>
            </a:r>
            <a:r>
              <a:rPr lang="en-US" sz="2800" b="1" dirty="0" err="1"/>
              <a:t>.</a:t>
            </a:r>
            <a:r>
              <a:rPr lang="en-US" sz="2800" dirty="0" err="1"/>
              <a:t>println</a:t>
            </a:r>
            <a:r>
              <a:rPr lang="en-US" sz="2800" b="1" dirty="0"/>
              <a:t>(</a:t>
            </a:r>
            <a:r>
              <a:rPr lang="en-US" sz="2800" dirty="0"/>
              <a:t>x</a:t>
            </a:r>
            <a:r>
              <a:rPr lang="en-US" sz="2800" b="1" dirty="0"/>
              <a:t>*</a:t>
            </a:r>
            <a:r>
              <a:rPr lang="en-US" sz="2800" dirty="0"/>
              <a:t>x</a:t>
            </a:r>
            <a:r>
              <a:rPr lang="en-US" sz="2800" b="1" dirty="0"/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/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main</a:t>
            </a:r>
            <a:r>
              <a:rPr lang="en-US" sz="2800" b="1" dirty="0"/>
              <a:t>(</a:t>
            </a:r>
            <a:r>
              <a:rPr lang="en-US" sz="2800" dirty="0"/>
              <a:t>String</a:t>
            </a:r>
            <a:r>
              <a:rPr lang="en-US" sz="2800" b="1" dirty="0"/>
              <a:t>[]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arguments</a:t>
            </a:r>
            <a:r>
              <a:rPr lang="en-US" sz="2800" b="1" dirty="0"/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/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b="1" dirty="0" err="1">
                <a:solidFill>
                  <a:srgbClr val="00007F"/>
                </a:solidFill>
              </a:rPr>
              <a:t>int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value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/>
              <a:t>=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007F7F"/>
                </a:solidFill>
              </a:rPr>
              <a:t>2</a:t>
            </a:r>
            <a:r>
              <a:rPr lang="en-US" sz="2800" b="1" dirty="0"/>
              <a:t>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printSquare</a:t>
            </a:r>
            <a:r>
              <a:rPr lang="en-US" sz="2800" b="1" dirty="0"/>
              <a:t>(</a:t>
            </a:r>
            <a:r>
              <a:rPr lang="en-US" sz="2800" dirty="0"/>
              <a:t>value</a:t>
            </a:r>
            <a:r>
              <a:rPr lang="en-US" sz="2800" b="1" dirty="0"/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printSquare</a:t>
            </a:r>
            <a:r>
              <a:rPr lang="en-US" sz="2800" b="1" dirty="0"/>
              <a:t>(</a:t>
            </a:r>
            <a:r>
              <a:rPr lang="en-US" sz="2800" dirty="0">
                <a:solidFill>
                  <a:srgbClr val="007F7F"/>
                </a:solidFill>
              </a:rPr>
              <a:t>3</a:t>
            </a:r>
            <a:r>
              <a:rPr lang="en-US" sz="2800" b="1" dirty="0"/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printSquare</a:t>
            </a:r>
            <a:r>
              <a:rPr lang="en-US" sz="2800" b="1" dirty="0"/>
              <a:t>(</a:t>
            </a:r>
            <a:r>
              <a:rPr lang="en-US" sz="2800" dirty="0"/>
              <a:t>value*</a:t>
            </a:r>
            <a:r>
              <a:rPr lang="en-US" sz="2800" dirty="0">
                <a:solidFill>
                  <a:srgbClr val="007F7F"/>
                </a:solidFill>
              </a:rPr>
              <a:t>2</a:t>
            </a:r>
            <a:r>
              <a:rPr lang="en-US" sz="2800" b="1" dirty="0"/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/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007F"/>
                </a:solidFill>
              </a:rPr>
              <a:t>class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Square2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/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 err="1"/>
              <a:t>printSquare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rgbClr val="00007F"/>
                </a:solidFill>
              </a:rPr>
              <a:t>int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/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/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System</a:t>
            </a:r>
            <a:r>
              <a:rPr lang="en-US" sz="2800" b="1" dirty="0" err="1"/>
              <a:t>.</a:t>
            </a:r>
            <a:r>
              <a:rPr lang="en-US" sz="2800" dirty="0" err="1"/>
              <a:t>out</a:t>
            </a:r>
            <a:r>
              <a:rPr lang="en-US" sz="2800" b="1" dirty="0" err="1"/>
              <a:t>.</a:t>
            </a:r>
            <a:r>
              <a:rPr lang="en-US" sz="2800" dirty="0" err="1"/>
              <a:t>println</a:t>
            </a:r>
            <a:r>
              <a:rPr lang="en-US" sz="2800" b="1" dirty="0"/>
              <a:t>(</a:t>
            </a:r>
            <a:r>
              <a:rPr lang="en-US" sz="2800" dirty="0"/>
              <a:t>x</a:t>
            </a:r>
            <a:r>
              <a:rPr lang="en-US" sz="2800" b="1" dirty="0"/>
              <a:t>*</a:t>
            </a:r>
            <a:r>
              <a:rPr lang="en-US" sz="2800" dirty="0"/>
              <a:t>x</a:t>
            </a:r>
            <a:r>
              <a:rPr lang="en-US" sz="2800" b="1" dirty="0"/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/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main</a:t>
            </a:r>
            <a:r>
              <a:rPr lang="en-US" sz="2800" b="1" dirty="0"/>
              <a:t>(</a:t>
            </a:r>
            <a:r>
              <a:rPr lang="en-US" sz="2800" dirty="0"/>
              <a:t>String</a:t>
            </a:r>
            <a:r>
              <a:rPr lang="en-US" sz="2800" b="1" dirty="0"/>
              <a:t>[]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arguments</a:t>
            </a:r>
            <a:r>
              <a:rPr lang="en-US" sz="2800" b="1" dirty="0"/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/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printSquare</a:t>
            </a:r>
            <a:r>
              <a:rPr lang="en-US" sz="2800" b="1" dirty="0"/>
              <a:t>(</a:t>
            </a:r>
            <a:r>
              <a:rPr lang="en-US" sz="2800" dirty="0">
                <a:solidFill>
                  <a:srgbClr val="7F007F"/>
                </a:solidFill>
              </a:rPr>
              <a:t>"hello</a:t>
            </a:r>
            <a:r>
              <a:rPr lang="en-US" sz="2800" dirty="0" smtClean="0">
                <a:solidFill>
                  <a:srgbClr val="7F007F"/>
                </a:solidFill>
              </a:rPr>
              <a:t>"</a:t>
            </a:r>
            <a:r>
              <a:rPr lang="en-US" sz="2800" b="1" dirty="0" smtClean="0"/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/>
              <a:t>        </a:t>
            </a:r>
            <a:r>
              <a:rPr lang="en-US" sz="2800" dirty="0" err="1" smtClean="0"/>
              <a:t>printSquare</a:t>
            </a:r>
            <a:r>
              <a:rPr lang="en-US" sz="2800" b="1" dirty="0" smtClean="0"/>
              <a:t>(</a:t>
            </a:r>
            <a:r>
              <a:rPr lang="en-US" sz="2800" dirty="0" smtClean="0">
                <a:solidFill>
                  <a:srgbClr val="007F7F"/>
                </a:solidFill>
              </a:rPr>
              <a:t>5.5</a:t>
            </a:r>
            <a:r>
              <a:rPr lang="en-US" sz="2800" b="1" dirty="0"/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/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}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5486400"/>
            <a:ext cx="431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What’s wrong here?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class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Square3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 err="1"/>
              <a:t>printSquare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rgbClr val="00007F"/>
                </a:solidFill>
              </a:rPr>
              <a:t>double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/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/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System</a:t>
            </a:r>
            <a:r>
              <a:rPr lang="en-US" sz="2800" b="1" dirty="0" err="1"/>
              <a:t>.</a:t>
            </a:r>
            <a:r>
              <a:rPr lang="en-US" sz="2800" dirty="0" err="1"/>
              <a:t>out</a:t>
            </a:r>
            <a:r>
              <a:rPr lang="en-US" sz="2800" b="1" dirty="0" err="1"/>
              <a:t>.</a:t>
            </a:r>
            <a:r>
              <a:rPr lang="en-US" sz="2800" dirty="0" err="1"/>
              <a:t>println</a:t>
            </a:r>
            <a:r>
              <a:rPr lang="en-US" sz="2800" b="1" dirty="0"/>
              <a:t>(</a:t>
            </a:r>
            <a:r>
              <a:rPr lang="en-US" sz="2800" dirty="0"/>
              <a:t>x</a:t>
            </a:r>
            <a:r>
              <a:rPr lang="en-US" sz="2800" b="1" dirty="0"/>
              <a:t>*</a:t>
            </a:r>
            <a:r>
              <a:rPr lang="en-US" sz="2800" dirty="0"/>
              <a:t>x</a:t>
            </a:r>
            <a:r>
              <a:rPr lang="en-US" sz="2800" b="1" dirty="0"/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/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main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String</a:t>
            </a:r>
            <a:r>
              <a:rPr lang="en-US" sz="2800" b="1" dirty="0">
                <a:latin typeface="Arial" charset="0"/>
              </a:rPr>
              <a:t>[]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arguments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printSquare</a:t>
            </a:r>
            <a:r>
              <a:rPr lang="en-US" sz="2800" b="1" dirty="0"/>
              <a:t>(</a:t>
            </a:r>
            <a:r>
              <a:rPr lang="en-US" sz="2800" dirty="0">
                <a:solidFill>
                  <a:srgbClr val="007F7F"/>
                </a:solidFill>
              </a:rPr>
              <a:t>5</a:t>
            </a:r>
            <a:r>
              <a:rPr lang="en-US" sz="2800" b="1" dirty="0"/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latin typeface="Times New Roman" pitchFamily="16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5486400"/>
            <a:ext cx="431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What’s wrong here?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1 Review</a:t>
            </a:r>
            <a:endParaRPr lang="en-US" dirty="0" smtClean="0"/>
          </a:p>
          <a:p>
            <a:r>
              <a:rPr lang="en-US" dirty="0" smtClean="0"/>
              <a:t>Methods</a:t>
            </a:r>
            <a:endParaRPr lang="en-US" dirty="0" smtClean="0"/>
          </a:p>
          <a:p>
            <a:r>
              <a:rPr lang="en-US" dirty="0" smtClean="0"/>
              <a:t>Conditionals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Parameters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[…] </a:t>
            </a:r>
            <a:r>
              <a:rPr lang="en-US" b="1" i="1" dirty="0"/>
              <a:t>NAME</a:t>
            </a:r>
            <a:r>
              <a:rPr lang="en-US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TYPE 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TYPE NAME</a:t>
            </a:r>
            <a:r>
              <a:rPr lang="en-US" dirty="0"/>
              <a:t>) {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STATEMENTS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}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call: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NAME(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arg1, arg2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sz="2600" b="1" dirty="0">
                <a:solidFill>
                  <a:srgbClr val="00007F"/>
                </a:solidFill>
                <a:latin typeface="Arial" charset="0"/>
              </a:rPr>
              <a:t>class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dirty="0"/>
              <a:t>Multiply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b="1" dirty="0">
                <a:latin typeface="Arial" charset="0"/>
              </a:rPr>
              <a:t>{</a:t>
            </a:r>
            <a:endParaRPr lang="en-US" sz="26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600" dirty="0">
                <a:solidFill>
                  <a:srgbClr val="808080"/>
                </a:solidFill>
              </a:rPr>
              <a:t>    </a:t>
            </a:r>
            <a:r>
              <a:rPr lang="en-US" sz="2600" b="1" dirty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b="1" dirty="0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dirty="0" smtClean="0"/>
              <a:t>times </a:t>
            </a:r>
            <a:r>
              <a:rPr lang="en-US" sz="2600" b="1" dirty="0" smtClean="0">
                <a:latin typeface="Arial" charset="0"/>
              </a:rPr>
              <a:t>(</a:t>
            </a:r>
            <a:r>
              <a:rPr lang="en-US" sz="2600" b="1" dirty="0">
                <a:solidFill>
                  <a:srgbClr val="00007F"/>
                </a:solidFill>
                <a:latin typeface="Arial" charset="0"/>
              </a:rPr>
              <a:t>double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dirty="0"/>
              <a:t>a</a:t>
            </a:r>
            <a:r>
              <a:rPr lang="en-US" sz="2600" b="1" dirty="0">
                <a:latin typeface="Arial" charset="0"/>
              </a:rPr>
              <a:t>,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b="1" dirty="0">
                <a:solidFill>
                  <a:srgbClr val="00007F"/>
                </a:solidFill>
                <a:latin typeface="Arial" charset="0"/>
              </a:rPr>
              <a:t>double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dirty="0"/>
              <a:t>b</a:t>
            </a:r>
            <a:r>
              <a:rPr lang="en-US" sz="2600" b="1" dirty="0">
                <a:latin typeface="Arial" charset="0"/>
              </a:rPr>
              <a:t>)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b="1" dirty="0">
                <a:latin typeface="Arial" charset="0"/>
              </a:rPr>
              <a:t>{</a:t>
            </a:r>
            <a:endParaRPr lang="en-US" sz="26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600" dirty="0">
                <a:solidFill>
                  <a:srgbClr val="808080"/>
                </a:solidFill>
              </a:rPr>
              <a:t>        </a:t>
            </a:r>
            <a:r>
              <a:rPr lang="en-US" sz="2600" dirty="0" err="1" smtClean="0"/>
              <a:t>System</a:t>
            </a:r>
            <a:r>
              <a:rPr lang="en-US" sz="2600" b="1" dirty="0" err="1" smtClean="0">
                <a:latin typeface="Arial" charset="0"/>
              </a:rPr>
              <a:t>.</a:t>
            </a:r>
            <a:r>
              <a:rPr lang="en-US" sz="2600" dirty="0" err="1" smtClean="0"/>
              <a:t>out</a:t>
            </a:r>
            <a:r>
              <a:rPr lang="en-US" sz="2600" b="1" dirty="0" err="1" smtClean="0">
                <a:latin typeface="Arial" charset="0"/>
              </a:rPr>
              <a:t>.</a:t>
            </a:r>
            <a:r>
              <a:rPr lang="en-US" sz="2600" dirty="0" err="1" smtClean="0"/>
              <a:t>println</a:t>
            </a:r>
            <a:r>
              <a:rPr lang="en-US" sz="2600" b="1" dirty="0" smtClean="0">
                <a:latin typeface="Arial" charset="0"/>
              </a:rPr>
              <a:t>(</a:t>
            </a:r>
            <a:r>
              <a:rPr lang="en-US" sz="2600" dirty="0" smtClean="0"/>
              <a:t>a</a:t>
            </a:r>
            <a:r>
              <a:rPr lang="en-US" sz="2600" dirty="0" smtClean="0">
                <a:solidFill>
                  <a:srgbClr val="808080"/>
                </a:solidFill>
              </a:rPr>
              <a:t> </a:t>
            </a:r>
            <a:r>
              <a:rPr lang="en-US" sz="2600" b="1" dirty="0">
                <a:latin typeface="Arial" charset="0"/>
              </a:rPr>
              <a:t>*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dirty="0" smtClean="0"/>
              <a:t>b</a:t>
            </a:r>
            <a:r>
              <a:rPr lang="en-US" sz="2600" b="1" dirty="0" smtClean="0">
                <a:latin typeface="Arial" charset="0"/>
              </a:rPr>
              <a:t>);</a:t>
            </a:r>
            <a:endParaRPr lang="en-US" sz="26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600" dirty="0">
                <a:solidFill>
                  <a:srgbClr val="808080"/>
                </a:solidFill>
              </a:rPr>
              <a:t>    </a:t>
            </a:r>
            <a:r>
              <a:rPr lang="en-US" sz="2600" b="1" dirty="0">
                <a:latin typeface="Arial" charset="0"/>
              </a:rPr>
              <a:t>}</a:t>
            </a:r>
            <a:endParaRPr lang="en-US" sz="26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endParaRPr lang="en-US" sz="26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600" dirty="0">
                <a:solidFill>
                  <a:srgbClr val="808080"/>
                </a:solidFill>
              </a:rPr>
              <a:t>    </a:t>
            </a:r>
            <a:r>
              <a:rPr lang="en-US" sz="2600" b="1" dirty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b="1" dirty="0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dirty="0"/>
              <a:t>main</a:t>
            </a:r>
            <a:r>
              <a:rPr lang="en-US" sz="2600" b="1" dirty="0">
                <a:latin typeface="Arial" charset="0"/>
              </a:rPr>
              <a:t>(</a:t>
            </a:r>
            <a:r>
              <a:rPr lang="en-US" sz="2600" dirty="0"/>
              <a:t>String</a:t>
            </a:r>
            <a:r>
              <a:rPr lang="en-US" sz="2600" b="1" dirty="0">
                <a:latin typeface="Arial" charset="0"/>
              </a:rPr>
              <a:t>[]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dirty="0"/>
              <a:t>arguments</a:t>
            </a:r>
            <a:r>
              <a:rPr lang="en-US" sz="2600" b="1" dirty="0">
                <a:latin typeface="Arial" charset="0"/>
              </a:rPr>
              <a:t>)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b="1" dirty="0">
                <a:latin typeface="Arial" charset="0"/>
              </a:rPr>
              <a:t>{</a:t>
            </a:r>
            <a:endParaRPr lang="en-US" sz="26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600" dirty="0">
                <a:solidFill>
                  <a:srgbClr val="808080"/>
                </a:solidFill>
              </a:rPr>
              <a:t>        </a:t>
            </a:r>
            <a:r>
              <a:rPr lang="en-US" sz="2600" dirty="0" smtClean="0"/>
              <a:t>times </a:t>
            </a:r>
            <a:r>
              <a:rPr lang="en-US" sz="2600" b="1" dirty="0" smtClean="0">
                <a:latin typeface="Arial" charset="0"/>
              </a:rPr>
              <a:t>(</a:t>
            </a:r>
            <a:r>
              <a:rPr lang="en-US" sz="2600" dirty="0">
                <a:solidFill>
                  <a:srgbClr val="007F7F"/>
                </a:solidFill>
              </a:rPr>
              <a:t>2</a:t>
            </a:r>
            <a:r>
              <a:rPr lang="en-US" sz="2600" b="1" dirty="0">
                <a:latin typeface="Arial" charset="0"/>
              </a:rPr>
              <a:t>,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dirty="0">
                <a:solidFill>
                  <a:srgbClr val="007F7F"/>
                </a:solidFill>
              </a:rPr>
              <a:t>2</a:t>
            </a:r>
            <a:r>
              <a:rPr lang="en-US" sz="2600" b="1" dirty="0">
                <a:latin typeface="Arial" charset="0"/>
              </a:rPr>
              <a:t>);</a:t>
            </a:r>
            <a:endParaRPr lang="en-US" sz="26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600" dirty="0">
                <a:solidFill>
                  <a:srgbClr val="808080"/>
                </a:solidFill>
              </a:rPr>
              <a:t>        </a:t>
            </a:r>
            <a:r>
              <a:rPr lang="en-US" sz="2600" dirty="0" smtClean="0"/>
              <a:t>times </a:t>
            </a:r>
            <a:r>
              <a:rPr lang="en-US" sz="2600" b="1" dirty="0" smtClean="0">
                <a:latin typeface="Arial" charset="0"/>
              </a:rPr>
              <a:t>(</a:t>
            </a:r>
            <a:r>
              <a:rPr lang="en-US" sz="2600" dirty="0">
                <a:solidFill>
                  <a:srgbClr val="007F7F"/>
                </a:solidFill>
              </a:rPr>
              <a:t>3</a:t>
            </a:r>
            <a:r>
              <a:rPr lang="en-US" sz="2600" b="1" dirty="0">
                <a:latin typeface="Arial" charset="0"/>
              </a:rPr>
              <a:t>,</a:t>
            </a:r>
            <a:r>
              <a:rPr lang="en-US" sz="2600" dirty="0">
                <a:solidFill>
                  <a:srgbClr val="808080"/>
                </a:solidFill>
              </a:rPr>
              <a:t> </a:t>
            </a:r>
            <a:r>
              <a:rPr lang="en-US" sz="2600" dirty="0">
                <a:solidFill>
                  <a:srgbClr val="007F7F"/>
                </a:solidFill>
              </a:rPr>
              <a:t>4</a:t>
            </a:r>
            <a:r>
              <a:rPr lang="en-US" sz="2600" b="1" dirty="0">
                <a:latin typeface="Arial" charset="0"/>
              </a:rPr>
              <a:t>);</a:t>
            </a:r>
            <a:endParaRPr lang="en-US" sz="26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600" dirty="0">
                <a:solidFill>
                  <a:srgbClr val="808080"/>
                </a:solidFill>
              </a:rPr>
              <a:t>    </a:t>
            </a:r>
            <a:r>
              <a:rPr lang="en-US" sz="2600" b="1" dirty="0">
                <a:latin typeface="Arial" charset="0"/>
              </a:rPr>
              <a:t>}</a:t>
            </a:r>
            <a:endParaRPr lang="en-US" sz="26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600" b="1" dirty="0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public static </a:t>
            </a:r>
            <a:r>
              <a:rPr lang="en-US" b="1" i="1" dirty="0">
                <a:solidFill>
                  <a:srgbClr val="FF0000"/>
                </a:solidFill>
              </a:rPr>
              <a:t>TYPE</a:t>
            </a:r>
            <a:r>
              <a:rPr lang="en-US" dirty="0"/>
              <a:t> </a:t>
            </a:r>
            <a:r>
              <a:rPr lang="en-US" b="1" i="1" dirty="0"/>
              <a:t>NAME</a:t>
            </a:r>
            <a:r>
              <a:rPr lang="en-US" dirty="0"/>
              <a:t>() {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STATEMENTS</a:t>
            </a:r>
          </a:p>
          <a:p>
            <a:pPr>
              <a:buFontTx/>
              <a:buNone/>
            </a:pPr>
            <a:r>
              <a:rPr lang="en-US" b="1" i="1" dirty="0"/>
              <a:t>   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b="1" i="1" dirty="0">
                <a:solidFill>
                  <a:srgbClr val="FF0000"/>
                </a:solidFill>
              </a:rPr>
              <a:t> EXPRESSION;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/>
              <a:t>}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means “no type”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00007F"/>
                </a:solidFill>
                <a:latin typeface="Arial" charset="0"/>
              </a:rPr>
              <a:t>class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Square3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{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</a:t>
            </a:r>
            <a:r>
              <a:rPr lang="en-US" sz="2800" b="1">
                <a:solidFill>
                  <a:srgbClr val="00007F"/>
                </a:solidFill>
              </a:rPr>
              <a:t>public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solidFill>
                  <a:srgbClr val="00007F"/>
                </a:solidFill>
              </a:rPr>
              <a:t>static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solidFill>
                  <a:srgbClr val="00007F"/>
                </a:solidFill>
              </a:rPr>
              <a:t>void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printSquare</a:t>
            </a:r>
            <a:r>
              <a:rPr lang="en-US" sz="2800" b="1"/>
              <a:t>(</a:t>
            </a:r>
            <a:r>
              <a:rPr lang="en-US" sz="2800" b="1">
                <a:solidFill>
                  <a:srgbClr val="00007F"/>
                </a:solidFill>
              </a:rPr>
              <a:t>double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x</a:t>
            </a:r>
            <a:r>
              <a:rPr lang="en-US" sz="2800" b="1"/>
              <a:t>)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/>
              <a:t>{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/>
              <a:t>System</a:t>
            </a:r>
            <a:r>
              <a:rPr lang="en-US" sz="2800" b="1"/>
              <a:t>.</a:t>
            </a:r>
            <a:r>
              <a:rPr lang="en-US" sz="2800"/>
              <a:t>out</a:t>
            </a:r>
            <a:r>
              <a:rPr lang="en-US" sz="2800" b="1"/>
              <a:t>.</a:t>
            </a:r>
            <a:r>
              <a:rPr lang="en-US" sz="2800"/>
              <a:t>println</a:t>
            </a:r>
            <a:r>
              <a:rPr lang="en-US" sz="2800" b="1"/>
              <a:t>(</a:t>
            </a:r>
            <a:r>
              <a:rPr lang="en-US" sz="2800"/>
              <a:t>x</a:t>
            </a:r>
            <a:r>
              <a:rPr lang="en-US" sz="2800" b="1"/>
              <a:t>*</a:t>
            </a:r>
            <a:r>
              <a:rPr lang="en-US" sz="2800"/>
              <a:t>x</a:t>
            </a:r>
            <a:r>
              <a:rPr lang="en-US" sz="2800" b="1"/>
              <a:t>);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</a:t>
            </a:r>
            <a:r>
              <a:rPr lang="en-US" sz="2800" b="1"/>
              <a:t>}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main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/>
              <a:t>String</a:t>
            </a:r>
            <a:r>
              <a:rPr lang="en-US" sz="2800" b="1">
                <a:latin typeface="Arial" charset="0"/>
              </a:rPr>
              <a:t>[]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arguments</a:t>
            </a:r>
            <a:r>
              <a:rPr lang="en-US" sz="2800" b="1">
                <a:latin typeface="Arial" charset="0"/>
              </a:rPr>
              <a:t>)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{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/>
              <a:t>printSquare</a:t>
            </a:r>
            <a:r>
              <a:rPr lang="en-US" sz="2800" b="1"/>
              <a:t>(</a:t>
            </a:r>
            <a:r>
              <a:rPr lang="en-US" sz="2800">
                <a:solidFill>
                  <a:srgbClr val="007F7F"/>
                </a:solidFill>
              </a:rPr>
              <a:t>5</a:t>
            </a:r>
            <a:r>
              <a:rPr lang="en-US" sz="2800" b="1"/>
              <a:t>);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</a:t>
            </a:r>
            <a:r>
              <a:rPr lang="en-US" sz="2800" b="1">
                <a:latin typeface="Arial" charset="0"/>
              </a:rPr>
              <a:t>}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>
                <a:latin typeface="Arial" charset="0"/>
              </a:rPr>
              <a:t>}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Times New Roman" pitchFamily="16" charset="0"/>
            </a:endParaRPr>
          </a:p>
          <a:p>
            <a:pPr>
              <a:lnSpc>
                <a:spcPct val="90000"/>
              </a:lnSpc>
            </a:pPr>
            <a:endParaRPr 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7630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class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Square4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 smtClean="0">
                <a:solidFill>
                  <a:srgbClr val="00007F"/>
                </a:solidFill>
                <a:latin typeface="Arial" charset="0"/>
              </a:rPr>
              <a:t>double </a:t>
            </a:r>
            <a:r>
              <a:rPr lang="en-US" sz="2800" dirty="0" smtClean="0"/>
              <a:t>square</a:t>
            </a:r>
            <a:r>
              <a:rPr lang="en-US" sz="2800" b="1" dirty="0" smtClean="0">
                <a:latin typeface="Arial" charset="0"/>
              </a:rPr>
              <a:t>(double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return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*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main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String</a:t>
            </a:r>
            <a:r>
              <a:rPr lang="en-US" sz="2800" b="1" dirty="0">
                <a:latin typeface="Arial" charset="0"/>
              </a:rPr>
              <a:t>[]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arguments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/>
              <a:t>System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out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println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square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>
                <a:solidFill>
                  <a:srgbClr val="007F7F"/>
                </a:solidFill>
              </a:rPr>
              <a:t>5</a:t>
            </a:r>
            <a:r>
              <a:rPr lang="en-US" sz="2800" b="1" dirty="0">
                <a:latin typeface="Arial" charset="0"/>
              </a:rPr>
              <a:t>));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/>
              <a:t>System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out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println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square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>
                <a:solidFill>
                  <a:srgbClr val="007F7F"/>
                </a:solidFill>
              </a:rPr>
              <a:t>2</a:t>
            </a:r>
            <a:r>
              <a:rPr lang="en-US" sz="2800" b="1" dirty="0" smtClean="0">
                <a:latin typeface="Arial" charset="0"/>
              </a:rPr>
              <a:t>) + </a:t>
            </a:r>
            <a:r>
              <a:rPr lang="en-US" sz="2800" dirty="0" smtClean="0">
                <a:solidFill>
                  <a:srgbClr val="007F7F"/>
                </a:solidFill>
              </a:rPr>
              <a:t>1</a:t>
            </a:r>
            <a:r>
              <a:rPr lang="en-US" sz="2800" b="1" dirty="0" smtClean="0">
                <a:latin typeface="Arial" charset="0"/>
              </a:rPr>
              <a:t>)</a:t>
            </a:r>
            <a:r>
              <a:rPr lang="en-US" sz="2800" b="1" dirty="0">
                <a:latin typeface="Arial" charset="0"/>
              </a:rPr>
              <a:t>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b="1" dirty="0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7630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class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Square4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 smtClean="0">
                <a:solidFill>
                  <a:srgbClr val="00007F"/>
                </a:solidFill>
                <a:latin typeface="Arial" charset="0"/>
              </a:rPr>
              <a:t>double </a:t>
            </a:r>
            <a:r>
              <a:rPr lang="en-US" sz="2800" dirty="0" smtClean="0"/>
              <a:t>square</a:t>
            </a:r>
            <a:r>
              <a:rPr lang="en-US" sz="2800" b="1" dirty="0" smtClean="0">
                <a:latin typeface="Arial" charset="0"/>
              </a:rPr>
              <a:t>(double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return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*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main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String</a:t>
            </a:r>
            <a:r>
              <a:rPr lang="en-US" sz="2800" b="1" dirty="0">
                <a:latin typeface="Arial" charset="0"/>
              </a:rPr>
              <a:t>[]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arguments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/>
              <a:t>System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out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println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square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>
                <a:solidFill>
                  <a:srgbClr val="007F7F"/>
                </a:solidFill>
              </a:rPr>
              <a:t>5</a:t>
            </a:r>
            <a:r>
              <a:rPr lang="en-US" sz="2800" b="1" dirty="0">
                <a:latin typeface="Arial" charset="0"/>
              </a:rPr>
              <a:t>))</a:t>
            </a:r>
            <a:r>
              <a:rPr lang="en-US" sz="2800" b="1" dirty="0" smtClean="0">
                <a:latin typeface="Arial" charset="0"/>
              </a:rPr>
              <a:t>; </a:t>
            </a:r>
            <a:r>
              <a:rPr lang="en-US" sz="2800" b="1" dirty="0" smtClean="0">
                <a:solidFill>
                  <a:srgbClr val="2CD083"/>
                </a:solidFill>
                <a:latin typeface="Arial" charset="0"/>
              </a:rPr>
              <a:t> // println(25)</a:t>
            </a:r>
            <a:endParaRPr lang="en-US" sz="2800" dirty="0" smtClean="0">
              <a:solidFill>
                <a:srgbClr val="2CD083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/>
              <a:t>System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out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println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square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>
                <a:solidFill>
                  <a:srgbClr val="007F7F"/>
                </a:solidFill>
              </a:rPr>
              <a:t>2</a:t>
            </a:r>
            <a:r>
              <a:rPr lang="en-US" sz="2800" b="1" dirty="0" smtClean="0">
                <a:latin typeface="Arial" charset="0"/>
              </a:rPr>
              <a:t>) + </a:t>
            </a:r>
            <a:r>
              <a:rPr lang="en-US" sz="2800" dirty="0" smtClean="0">
                <a:solidFill>
                  <a:srgbClr val="007F7F"/>
                </a:solidFill>
              </a:rPr>
              <a:t>1</a:t>
            </a:r>
            <a:r>
              <a:rPr lang="en-US" sz="2800" b="1" dirty="0" smtClean="0">
                <a:latin typeface="Arial" charset="0"/>
              </a:rPr>
              <a:t>);</a:t>
            </a:r>
            <a:endParaRPr lang="en-US" sz="2800" dirty="0" smtClean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b="1" dirty="0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7630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class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Square4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 smtClean="0">
                <a:solidFill>
                  <a:srgbClr val="00007F"/>
                </a:solidFill>
                <a:latin typeface="Arial" charset="0"/>
              </a:rPr>
              <a:t>double </a:t>
            </a:r>
            <a:r>
              <a:rPr lang="en-US" sz="2800" dirty="0" smtClean="0"/>
              <a:t>square</a:t>
            </a:r>
            <a:r>
              <a:rPr lang="en-US" sz="2800" b="1" dirty="0" smtClean="0">
                <a:latin typeface="Arial" charset="0"/>
              </a:rPr>
              <a:t>(double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return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*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main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String</a:t>
            </a:r>
            <a:r>
              <a:rPr lang="en-US" sz="2800" b="1" dirty="0">
                <a:latin typeface="Arial" charset="0"/>
              </a:rPr>
              <a:t>[]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arguments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/>
              <a:t>System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out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println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square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>
                <a:solidFill>
                  <a:srgbClr val="007F7F"/>
                </a:solidFill>
              </a:rPr>
              <a:t>5</a:t>
            </a:r>
            <a:r>
              <a:rPr lang="en-US" sz="2800" b="1" dirty="0">
                <a:latin typeface="Arial" charset="0"/>
              </a:rPr>
              <a:t>))</a:t>
            </a:r>
            <a:r>
              <a:rPr lang="en-US" sz="2800" b="1" dirty="0" smtClean="0">
                <a:latin typeface="Arial" charset="0"/>
              </a:rPr>
              <a:t>;  </a:t>
            </a:r>
            <a:r>
              <a:rPr lang="en-US" sz="2800" b="1" dirty="0" smtClean="0">
                <a:solidFill>
                  <a:srgbClr val="2CD083"/>
                </a:solidFill>
                <a:latin typeface="Arial" charset="0"/>
              </a:rPr>
              <a:t>// println(25)</a:t>
            </a:r>
            <a:endParaRPr lang="en-US" sz="2800" dirty="0" smtClean="0">
              <a:solidFill>
                <a:srgbClr val="2CD083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smtClean="0"/>
              <a:t>System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out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/>
              <a:t>println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square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>
                <a:solidFill>
                  <a:srgbClr val="007F7F"/>
                </a:solidFill>
              </a:rPr>
              <a:t>2</a:t>
            </a:r>
            <a:r>
              <a:rPr lang="en-US" sz="2800" b="1" dirty="0" smtClean="0">
                <a:latin typeface="Arial" charset="0"/>
              </a:rPr>
              <a:t>) + </a:t>
            </a:r>
            <a:r>
              <a:rPr lang="en-US" sz="2800" dirty="0" smtClean="0">
                <a:solidFill>
                  <a:srgbClr val="007F7F"/>
                </a:solidFill>
              </a:rPr>
              <a:t>1</a:t>
            </a:r>
            <a:r>
              <a:rPr lang="en-US" sz="2800" b="1" dirty="0" smtClean="0">
                <a:latin typeface="Arial" charset="0"/>
              </a:rPr>
              <a:t>);</a:t>
            </a:r>
            <a:r>
              <a:rPr lang="en-US" sz="2800" b="1" dirty="0" smtClean="0">
                <a:solidFill>
                  <a:srgbClr val="2CD083"/>
                </a:solidFill>
                <a:latin typeface="Arial" charset="0"/>
              </a:rPr>
              <a:t>   // println(4+1)</a:t>
            </a:r>
            <a:endParaRPr lang="en-US" sz="2800" dirty="0" smtClean="0">
              <a:solidFill>
                <a:srgbClr val="2CD083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b="1" dirty="0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Methods: Building Blocks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Big programs are built out of small methods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Methods can be individually developed, tested and reused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User of </a:t>
            </a:r>
            <a:r>
              <a:rPr lang="en-US" sz="2400" dirty="0" smtClean="0"/>
              <a:t>method </a:t>
            </a:r>
            <a:r>
              <a:rPr lang="en-US" sz="2400" dirty="0"/>
              <a:t>does not need to know how it </a:t>
            </a:r>
            <a:r>
              <a:rPr lang="en-US" sz="2400" dirty="0" smtClean="0"/>
              <a:t>works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Computer Science, this is called “</a:t>
            </a:r>
            <a:r>
              <a:rPr lang="en-US" sz="2400" i="1" dirty="0" smtClean="0"/>
              <a:t>abstraction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Math.sin(x)</a:t>
            </a: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Math.cos(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 2)</a:t>
            </a: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Math.pow(2, 3)</a:t>
            </a: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Math.log(Math.log(x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 y))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Lecture 1 Review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Conditionals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Kinds of values that can be stored and manipulated.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b="1" dirty="0" err="1" smtClean="0"/>
              <a:t>boolean</a:t>
            </a:r>
            <a:r>
              <a:rPr lang="en-US" dirty="0" smtClean="0"/>
              <a:t>: Truth value (</a:t>
            </a:r>
            <a:r>
              <a:rPr lang="en-US" b="1" dirty="0" smtClean="0"/>
              <a:t>true </a:t>
            </a:r>
            <a:r>
              <a:rPr lang="en-US" dirty="0" smtClean="0"/>
              <a:t>or </a:t>
            </a:r>
            <a:r>
              <a:rPr lang="en-US" b="1" dirty="0" smtClean="0"/>
              <a:t>false</a:t>
            </a:r>
            <a:r>
              <a:rPr lang="en-US" dirty="0" smtClean="0"/>
              <a:t>).</a:t>
            </a:r>
          </a:p>
          <a:p>
            <a:pPr>
              <a:buFontTx/>
              <a:buNone/>
            </a:pPr>
            <a:r>
              <a:rPr lang="en-US" b="1" dirty="0" err="1" smtClean="0"/>
              <a:t>int</a:t>
            </a:r>
            <a:r>
              <a:rPr lang="en-US" dirty="0" smtClean="0"/>
              <a:t>: Integer (0, 1, -47).</a:t>
            </a:r>
          </a:p>
          <a:p>
            <a:pPr>
              <a:buFontTx/>
              <a:buNone/>
            </a:pPr>
            <a:r>
              <a:rPr lang="en-US" b="1" dirty="0" smtClean="0"/>
              <a:t>double</a:t>
            </a:r>
            <a:r>
              <a:rPr lang="en-US" dirty="0" smtClean="0"/>
              <a:t>: Real number (3.14, 1.0, -2.1).</a:t>
            </a:r>
          </a:p>
          <a:p>
            <a:pPr>
              <a:buNone/>
            </a:pPr>
            <a:r>
              <a:rPr lang="en-US" b="1" dirty="0" smtClean="0"/>
              <a:t>String</a:t>
            </a:r>
            <a:r>
              <a:rPr lang="en-US" dirty="0" smtClean="0"/>
              <a:t>: Text (“hello”, “example”).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b="1" i="1" dirty="0" smtClean="0"/>
              <a:t>CONDITION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STATEMENTS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}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763000" cy="624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test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b="1" dirty="0" err="1">
                <a:solidFill>
                  <a:srgbClr val="00007F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if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&gt;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007F7F"/>
                </a:solidFill>
              </a:rPr>
              <a:t>5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    </a:t>
            </a:r>
            <a:r>
              <a:rPr lang="en-US" sz="2800" dirty="0" err="1"/>
              <a:t>System</a:t>
            </a:r>
            <a:r>
              <a:rPr lang="en-US" sz="2800" b="1" dirty="0" err="1">
                <a:latin typeface="Arial" charset="0"/>
              </a:rPr>
              <a:t>.</a:t>
            </a:r>
            <a:r>
              <a:rPr lang="en-US" sz="2800" dirty="0" err="1"/>
              <a:t>out</a:t>
            </a:r>
            <a:r>
              <a:rPr lang="en-US" sz="2800" b="1" dirty="0" err="1">
                <a:latin typeface="Arial" charset="0"/>
              </a:rPr>
              <a:t>.</a:t>
            </a:r>
            <a:r>
              <a:rPr lang="en-US" sz="2800" dirty="0" err="1"/>
              <a:t>println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+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7F007F"/>
                </a:solidFill>
              </a:rPr>
              <a:t>" is &gt; 5"</a:t>
            </a:r>
            <a:r>
              <a:rPr lang="en-US" sz="2800" b="1" dirty="0">
                <a:latin typeface="Arial" charset="0"/>
              </a:rPr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b="1" dirty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main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String</a:t>
            </a:r>
            <a:r>
              <a:rPr lang="en-US" sz="2800" b="1" dirty="0">
                <a:latin typeface="Arial" charset="0"/>
              </a:rPr>
              <a:t>[]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arguments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/>
              <a:t>test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>
                <a:solidFill>
                  <a:srgbClr val="007F7F"/>
                </a:solidFill>
              </a:rPr>
              <a:t>6</a:t>
            </a:r>
            <a:r>
              <a:rPr lang="en-US" sz="2800" b="1" dirty="0">
                <a:latin typeface="Arial" charset="0"/>
              </a:rPr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/>
              <a:t>test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>
                <a:solidFill>
                  <a:srgbClr val="007F7F"/>
                </a:solidFill>
              </a:rPr>
              <a:t>5</a:t>
            </a:r>
            <a:r>
              <a:rPr lang="en-US" sz="2800" b="1" dirty="0">
                <a:latin typeface="Arial" charset="0"/>
              </a:rPr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/>
              <a:t>test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>
                <a:solidFill>
                  <a:srgbClr val="007F7F"/>
                </a:solidFill>
              </a:rPr>
              <a:t>4</a:t>
            </a:r>
            <a:r>
              <a:rPr lang="en-US" sz="2800" b="1" dirty="0">
                <a:latin typeface="Arial" charset="0"/>
              </a:rPr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x &gt; y: x is greater than y</a:t>
            </a:r>
          </a:p>
          <a:p>
            <a:pPr>
              <a:buFontTx/>
              <a:buNone/>
            </a:pPr>
            <a:r>
              <a:rPr lang="en-US" dirty="0"/>
              <a:t>x &lt; y: x is less than y</a:t>
            </a:r>
          </a:p>
          <a:p>
            <a:pPr>
              <a:buFontTx/>
              <a:buNone/>
            </a:pPr>
            <a:r>
              <a:rPr lang="en-US" dirty="0"/>
              <a:t>x &gt;= y: x is greater than or equal to x </a:t>
            </a:r>
          </a:p>
          <a:p>
            <a:pPr>
              <a:buFontTx/>
              <a:buNone/>
            </a:pPr>
            <a:r>
              <a:rPr lang="en-US" dirty="0"/>
              <a:t>x &lt;= y: x is less than or equal to y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x == y: x equals y 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(  equality: ==, assignment: =  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Operator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“!” flips true/false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lang="en-US" sz="32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3200" kern="0" dirty="0" err="1" smtClean="0">
                <a:latin typeface="+mn-lt"/>
              </a:rPr>
              <a:t>i</a:t>
            </a:r>
            <a:r>
              <a:rPr lang="en-US" sz="3200" kern="0" noProof="0" dirty="0" err="1" smtClean="0">
                <a:latin typeface="+mn-lt"/>
              </a:rPr>
              <a:t>f</a:t>
            </a:r>
            <a:r>
              <a:rPr lang="en-US" sz="3200" kern="0" noProof="0" dirty="0" smtClean="0">
                <a:latin typeface="+mn-lt"/>
              </a:rPr>
              <a:t> (</a:t>
            </a:r>
            <a:r>
              <a:rPr lang="en-US" sz="3200" kern="0" noProof="0" dirty="0" err="1" smtClean="0">
                <a:latin typeface="+mn-lt"/>
              </a:rPr>
              <a:t>x</a:t>
            </a:r>
            <a:r>
              <a:rPr lang="en-US" sz="3200" kern="0" noProof="0" dirty="0" smtClean="0">
                <a:latin typeface="+mn-lt"/>
              </a:rPr>
              <a:t> &gt;= </a:t>
            </a:r>
            <a:r>
              <a:rPr lang="en-US" sz="3200" kern="0" noProof="0" dirty="0" err="1" smtClean="0">
                <a:latin typeface="+mn-lt"/>
              </a:rPr>
              <a:t>y</a:t>
            </a:r>
            <a:r>
              <a:rPr lang="en-US" sz="3200" kern="0" noProof="0" dirty="0" smtClean="0">
                <a:latin typeface="+mn-lt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3200" kern="0" noProof="0" dirty="0" smtClean="0">
                <a:latin typeface="+mn-lt"/>
              </a:rPr>
              <a:t>}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Operator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“!” flips true/false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lang="en-US" sz="32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3200" kern="0" dirty="0" err="1" smtClean="0">
                <a:latin typeface="+mn-lt"/>
              </a:rPr>
              <a:t>i</a:t>
            </a:r>
            <a:r>
              <a:rPr lang="en-US" sz="3200" kern="0" noProof="0" dirty="0" err="1" smtClean="0">
                <a:latin typeface="+mn-lt"/>
              </a:rPr>
              <a:t>f</a:t>
            </a:r>
            <a:r>
              <a:rPr lang="en-US" sz="3200" kern="0" noProof="0" dirty="0" smtClean="0">
                <a:latin typeface="+mn-lt"/>
              </a:rPr>
              <a:t> (</a:t>
            </a:r>
            <a:r>
              <a:rPr lang="en-US" sz="3200" kern="0" noProof="0" dirty="0" err="1" smtClean="0">
                <a:latin typeface="+mn-lt"/>
              </a:rPr>
              <a:t>x</a:t>
            </a:r>
            <a:r>
              <a:rPr lang="en-US" sz="3200" kern="0" noProof="0" dirty="0" smtClean="0">
                <a:latin typeface="+mn-lt"/>
              </a:rPr>
              <a:t> &gt;= </a:t>
            </a:r>
            <a:r>
              <a:rPr lang="en-US" sz="3200" kern="0" noProof="0" dirty="0" err="1" smtClean="0">
                <a:latin typeface="+mn-lt"/>
              </a:rPr>
              <a:t>y</a:t>
            </a:r>
            <a:r>
              <a:rPr lang="en-US" sz="3200" kern="0" noProof="0" dirty="0" smtClean="0">
                <a:latin typeface="+mn-lt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3200" kern="0" noProof="0" dirty="0" smtClean="0">
                <a:latin typeface="+mn-lt"/>
              </a:rPr>
              <a:t>}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124200" y="4341812"/>
            <a:ext cx="1600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638800" y="3154740"/>
            <a:ext cx="2293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 (Body)"/>
                <a:cs typeface="Helvetica (Body)"/>
              </a:rPr>
              <a:t>i</a:t>
            </a:r>
            <a:r>
              <a:rPr lang="en-US" sz="3200" dirty="0" smtClean="0">
                <a:latin typeface="Helvetica (Body)"/>
                <a:cs typeface="Helvetica (Body)"/>
              </a:rPr>
              <a:t>f (!(</a:t>
            </a:r>
            <a:r>
              <a:rPr lang="en-US" sz="3200" dirty="0" err="1" smtClean="0">
                <a:latin typeface="Helvetica (Body)"/>
                <a:cs typeface="Helvetica (Body)"/>
              </a:rPr>
              <a:t>x</a:t>
            </a:r>
            <a:r>
              <a:rPr lang="en-US" sz="3200" dirty="0" smtClean="0">
                <a:latin typeface="Helvetica (Body)"/>
                <a:cs typeface="Helvetica (Body)"/>
              </a:rPr>
              <a:t> &lt; </a:t>
            </a:r>
            <a:r>
              <a:rPr lang="en-US" sz="3200" dirty="0" err="1" smtClean="0">
                <a:latin typeface="Helvetica (Body)"/>
                <a:cs typeface="Helvetica (Body)"/>
              </a:rPr>
              <a:t>y</a:t>
            </a:r>
            <a:r>
              <a:rPr lang="en-US" sz="3200" dirty="0" smtClean="0">
                <a:latin typeface="Helvetica (Body)"/>
                <a:cs typeface="Helvetica (Body)"/>
              </a:rPr>
              <a:t>)) {</a:t>
            </a:r>
          </a:p>
          <a:p>
            <a:r>
              <a:rPr lang="en-US" sz="3200" dirty="0" smtClean="0">
                <a:latin typeface="Helvetica (Body)"/>
                <a:cs typeface="Helvetica (Body)"/>
              </a:rPr>
              <a:t>...</a:t>
            </a:r>
          </a:p>
          <a:p>
            <a:r>
              <a:rPr lang="en-US" sz="3200" dirty="0" smtClean="0">
                <a:latin typeface="Helvetica (Body)"/>
                <a:cs typeface="Helvetica (Body)"/>
              </a:rPr>
              <a:t>}</a:t>
            </a:r>
            <a:endParaRPr lang="en-US" sz="3200" dirty="0">
              <a:latin typeface="Helvetica (Body)"/>
              <a:cs typeface="Helvetica (Body)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</a:t>
            </a:r>
            <a:r>
              <a:rPr lang="en-US" dirty="0"/>
              <a:t>operators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&amp;&amp;: logical AND</a:t>
            </a:r>
          </a:p>
          <a:p>
            <a:pPr>
              <a:buFontTx/>
              <a:buNone/>
            </a:pPr>
            <a:r>
              <a:rPr lang="en-US" dirty="0" smtClean="0"/>
              <a:t>||: logical OR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if (x &gt; 6) </a:t>
            </a:r>
            <a:r>
              <a:rPr lang="en-US" dirty="0" smtClean="0"/>
              <a:t>{</a:t>
            </a:r>
          </a:p>
          <a:p>
            <a:pPr>
              <a:buFontTx/>
              <a:buNone/>
            </a:pPr>
            <a:r>
              <a:rPr lang="en-US" dirty="0" smtClean="0"/>
              <a:t>   if (x &lt; 9) {</a:t>
            </a:r>
          </a:p>
          <a:p>
            <a:pPr>
              <a:buFontTx/>
              <a:buNone/>
            </a:pPr>
            <a:r>
              <a:rPr lang="en-US" dirty="0" smtClean="0"/>
              <a:t>    …</a:t>
            </a:r>
          </a:p>
          <a:p>
            <a:pPr>
              <a:buFontTx/>
              <a:buNone/>
            </a:pPr>
            <a:r>
              <a:rPr lang="en-US" dirty="0" smtClean="0"/>
              <a:t>  }</a:t>
            </a:r>
          </a:p>
          <a:p>
            <a:pPr>
              <a:buFontTx/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x </a:t>
            </a:r>
            <a:r>
              <a:rPr lang="en-US" dirty="0"/>
              <a:t>&gt; y: x is greater than y</a:t>
            </a:r>
          </a:p>
          <a:p>
            <a:pPr>
              <a:buFontTx/>
              <a:buNone/>
            </a:pPr>
            <a:r>
              <a:rPr lang="en-US" dirty="0"/>
              <a:t>x &lt; y: x is less than y</a:t>
            </a:r>
          </a:p>
          <a:p>
            <a:pPr>
              <a:buFontTx/>
              <a:buNone/>
            </a:pPr>
            <a:r>
              <a:rPr lang="en-US" dirty="0"/>
              <a:t>x &gt;= y: x is greater than or equal to x </a:t>
            </a:r>
          </a:p>
          <a:p>
            <a:pPr>
              <a:buFontTx/>
              <a:buNone/>
            </a:pPr>
            <a:r>
              <a:rPr lang="en-US" dirty="0"/>
              <a:t>x &lt;= y: x is less than or equal to y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x == y: x equals y 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(  equality: ==, assignment: =  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</a:t>
            </a:r>
            <a:r>
              <a:rPr lang="en-US" dirty="0"/>
              <a:t>operators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&amp;&amp;: logical AND</a:t>
            </a:r>
          </a:p>
          <a:p>
            <a:pPr>
              <a:buFontTx/>
              <a:buNone/>
            </a:pPr>
            <a:r>
              <a:rPr lang="en-US" dirty="0" smtClean="0"/>
              <a:t>||: logical OR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if (x &gt; 6) {</a:t>
            </a:r>
          </a:p>
          <a:p>
            <a:pPr>
              <a:buFontTx/>
              <a:buNone/>
            </a:pPr>
            <a:r>
              <a:rPr lang="en-US" dirty="0" smtClean="0"/>
              <a:t>   if (x &lt; 9) {</a:t>
            </a:r>
          </a:p>
          <a:p>
            <a:pPr>
              <a:buFontTx/>
              <a:buNone/>
            </a:pPr>
            <a:r>
              <a:rPr lang="en-US" dirty="0" smtClean="0"/>
              <a:t>    …</a:t>
            </a:r>
          </a:p>
          <a:p>
            <a:pPr>
              <a:buFontTx/>
              <a:buNone/>
            </a:pPr>
            <a:r>
              <a:rPr lang="en-US" dirty="0" smtClean="0"/>
              <a:t>  }</a:t>
            </a:r>
          </a:p>
          <a:p>
            <a:pPr>
              <a:buFontTx/>
              <a:buNone/>
            </a:pPr>
            <a:r>
              <a:rPr lang="en-US" dirty="0" smtClean="0"/>
              <a:t>}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x </a:t>
            </a:r>
            <a:r>
              <a:rPr lang="en-US" dirty="0"/>
              <a:t>&gt; y: x is greater than y</a:t>
            </a:r>
          </a:p>
          <a:p>
            <a:pPr>
              <a:buFontTx/>
              <a:buNone/>
            </a:pPr>
            <a:r>
              <a:rPr lang="en-US" dirty="0"/>
              <a:t>x &lt; y: x is less than y</a:t>
            </a:r>
          </a:p>
          <a:p>
            <a:pPr>
              <a:buFontTx/>
              <a:buNone/>
            </a:pPr>
            <a:r>
              <a:rPr lang="en-US" dirty="0"/>
              <a:t>x &gt;= y: x is greater than or equal to x </a:t>
            </a:r>
          </a:p>
          <a:p>
            <a:pPr>
              <a:buFontTx/>
              <a:buNone/>
            </a:pPr>
            <a:r>
              <a:rPr lang="en-US" dirty="0"/>
              <a:t>x &lt;= y: x is less than or equal to y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x == y: x equals y 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(  equality: ==, assignment: =  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124200" y="4341812"/>
            <a:ext cx="1600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800600" y="37338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if ( x &gt; 6 &amp;&amp; x &lt; 9) {</a:t>
            </a:r>
          </a:p>
          <a:p>
            <a:r>
              <a:rPr lang="en-US" sz="3200" dirty="0" smtClean="0">
                <a:latin typeface="+mn-lt"/>
              </a:rPr>
              <a:t>   …</a:t>
            </a:r>
          </a:p>
          <a:p>
            <a:r>
              <a:rPr lang="en-US" sz="3200" dirty="0" smtClean="0">
                <a:latin typeface="+mn-lt"/>
              </a:rPr>
              <a:t>}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else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if </a:t>
            </a:r>
            <a:r>
              <a:rPr lang="en-US" dirty="0" smtClean="0"/>
              <a:t>(</a:t>
            </a:r>
            <a:r>
              <a:rPr lang="en-US" b="1" i="1" dirty="0" smtClean="0"/>
              <a:t>CONDITION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STATEMENTS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} else {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/>
              <a:t>STATEMENTS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}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763000" cy="624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test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int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x</a:t>
            </a:r>
            <a:r>
              <a:rPr lang="en-US" sz="2800" b="1">
                <a:latin typeface="Arial" charset="0"/>
              </a:rPr>
              <a:t>)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{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if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/>
              <a:t>x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&gt;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>
                <a:solidFill>
                  <a:srgbClr val="007F7F"/>
                </a:solidFill>
              </a:rPr>
              <a:t>5</a:t>
            </a:r>
            <a:r>
              <a:rPr lang="en-US" sz="2800" b="1">
                <a:latin typeface="Arial" charset="0"/>
              </a:rPr>
              <a:t>)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{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    </a:t>
            </a:r>
            <a:r>
              <a:rPr lang="en-US" sz="2800"/>
              <a:t>System</a:t>
            </a:r>
            <a:r>
              <a:rPr lang="en-US" sz="2800" b="1">
                <a:latin typeface="Arial" charset="0"/>
              </a:rPr>
              <a:t>.</a:t>
            </a:r>
            <a:r>
              <a:rPr lang="en-US" sz="2800"/>
              <a:t>out</a:t>
            </a:r>
            <a:r>
              <a:rPr lang="en-US" sz="2800" b="1">
                <a:latin typeface="Arial" charset="0"/>
              </a:rPr>
              <a:t>.</a:t>
            </a:r>
            <a:r>
              <a:rPr lang="en-US" sz="2800"/>
              <a:t>println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/>
              <a:t>x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+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>
                <a:solidFill>
                  <a:srgbClr val="7F007F"/>
                </a:solidFill>
              </a:rPr>
              <a:t>" is &gt; 5"</a:t>
            </a:r>
            <a:r>
              <a:rPr lang="en-US" sz="2800" b="1">
                <a:latin typeface="Arial" charset="0"/>
              </a:rPr>
              <a:t>);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 b="1">
                <a:latin typeface="Arial" charset="0"/>
              </a:rPr>
              <a:t>}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else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{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    </a:t>
            </a:r>
            <a:r>
              <a:rPr lang="en-US" sz="2800"/>
              <a:t>System</a:t>
            </a:r>
            <a:r>
              <a:rPr lang="en-US" sz="2800" b="1">
                <a:latin typeface="Arial" charset="0"/>
              </a:rPr>
              <a:t>.</a:t>
            </a:r>
            <a:r>
              <a:rPr lang="en-US" sz="2800"/>
              <a:t>out</a:t>
            </a:r>
            <a:r>
              <a:rPr lang="en-US" sz="2800" b="1">
                <a:latin typeface="Arial" charset="0"/>
              </a:rPr>
              <a:t>.</a:t>
            </a:r>
            <a:r>
              <a:rPr lang="en-US" sz="2800"/>
              <a:t>println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/>
              <a:t>x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+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>
                <a:solidFill>
                  <a:srgbClr val="7F007F"/>
                </a:solidFill>
              </a:rPr>
              <a:t>" is not &gt; 5"</a:t>
            </a:r>
            <a:r>
              <a:rPr lang="en-US" sz="2800" b="1">
                <a:latin typeface="Arial" charset="0"/>
              </a:rPr>
              <a:t>);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 b="1">
                <a:latin typeface="Arial" charset="0"/>
              </a:rPr>
              <a:t>}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</a:t>
            </a:r>
            <a:r>
              <a:rPr lang="en-US" sz="2800" b="1">
                <a:latin typeface="Arial" charset="0"/>
              </a:rPr>
              <a:t>}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main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/>
              <a:t>String</a:t>
            </a:r>
            <a:r>
              <a:rPr lang="en-US" sz="2800" b="1">
                <a:latin typeface="Arial" charset="0"/>
              </a:rPr>
              <a:t>[]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arguments</a:t>
            </a:r>
            <a:r>
              <a:rPr lang="en-US" sz="2800" b="1">
                <a:latin typeface="Arial" charset="0"/>
              </a:rPr>
              <a:t>)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{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/>
              <a:t>test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>
                <a:solidFill>
                  <a:srgbClr val="007F7F"/>
                </a:solidFill>
              </a:rPr>
              <a:t>6</a:t>
            </a:r>
            <a:r>
              <a:rPr lang="en-US" sz="2800" b="1">
                <a:latin typeface="Arial" charset="0"/>
              </a:rPr>
              <a:t>);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/>
              <a:t>test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>
                <a:solidFill>
                  <a:srgbClr val="007F7F"/>
                </a:solidFill>
              </a:rPr>
              <a:t>5</a:t>
            </a:r>
            <a:r>
              <a:rPr lang="en-US" sz="2800" b="1">
                <a:latin typeface="Arial" charset="0"/>
              </a:rPr>
              <a:t>);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/>
              <a:t>test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>
                <a:solidFill>
                  <a:srgbClr val="007F7F"/>
                </a:solidFill>
              </a:rPr>
              <a:t>4</a:t>
            </a:r>
            <a:r>
              <a:rPr lang="en-US" sz="2800" b="1">
                <a:latin typeface="Arial" charset="0"/>
              </a:rPr>
              <a:t>);</a:t>
            </a:r>
            <a:endParaRPr lang="en-US" sz="28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</a:t>
            </a:r>
            <a:r>
              <a:rPr lang="en-US" sz="2800" b="1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else if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if </a:t>
            </a:r>
            <a:r>
              <a:rPr lang="en-US" sz="2800" dirty="0" smtClean="0"/>
              <a:t>(</a:t>
            </a:r>
            <a:r>
              <a:rPr lang="en-US" sz="2800" b="1" i="1" dirty="0" smtClean="0"/>
              <a:t>CONDITION</a:t>
            </a:r>
            <a:r>
              <a:rPr lang="en-US" sz="2800" dirty="0" smtClean="0"/>
              <a:t>) </a:t>
            </a:r>
            <a:r>
              <a:rPr lang="en-US" sz="2800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/>
              <a:t>STATEMENTS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} else if </a:t>
            </a:r>
            <a:r>
              <a:rPr lang="en-US" sz="2800" dirty="0" smtClean="0"/>
              <a:t>(</a:t>
            </a:r>
            <a:r>
              <a:rPr lang="en-US" sz="2800" b="1" i="1" dirty="0" smtClean="0"/>
              <a:t>CONDITION</a:t>
            </a:r>
            <a:r>
              <a:rPr lang="en-US" sz="2800" dirty="0" smtClean="0"/>
              <a:t>) </a:t>
            </a:r>
            <a:r>
              <a:rPr lang="en-US" sz="2800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/>
              <a:t>STATEMENTS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} </a:t>
            </a:r>
            <a:r>
              <a:rPr lang="en-US" sz="2800" dirty="0" smtClean="0"/>
              <a:t>else </a:t>
            </a:r>
            <a:r>
              <a:rPr lang="en-US" sz="2800" dirty="0"/>
              <a:t>if </a:t>
            </a:r>
            <a:r>
              <a:rPr lang="en-US" sz="2800" dirty="0" smtClean="0"/>
              <a:t>(</a:t>
            </a:r>
            <a:r>
              <a:rPr lang="en-US" sz="2800" b="1" i="1" dirty="0" smtClean="0"/>
              <a:t>CONDITION</a:t>
            </a:r>
            <a:r>
              <a:rPr lang="en-US" sz="2800" dirty="0" smtClean="0"/>
              <a:t>) </a:t>
            </a:r>
            <a:r>
              <a:rPr lang="en-US" sz="2800" dirty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i="1" dirty="0"/>
              <a:t>	STATEMENTS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} 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</a:t>
            </a:r>
            <a:r>
              <a:rPr lang="en-US" sz="2800" b="1" i="1" dirty="0"/>
              <a:t>STATEMENTS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Named location that stores a value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= “a”;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String b = “letter b”;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a = “letter a”;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String c = a + “ and “ + b;</a:t>
            </a: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624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</a:t>
            </a:r>
            <a:r>
              <a:rPr lang="en-US" sz="2400" b="1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/>
              <a:t>test</a:t>
            </a:r>
            <a:r>
              <a:rPr lang="en-US" sz="2400" b="1">
                <a:latin typeface="Arial" charset="0"/>
              </a:rPr>
              <a:t>(</a:t>
            </a:r>
            <a:r>
              <a:rPr lang="en-US" sz="2400" b="1">
                <a:solidFill>
                  <a:srgbClr val="00007F"/>
                </a:solidFill>
                <a:latin typeface="Arial" charset="0"/>
              </a:rPr>
              <a:t>int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/>
              <a:t>x</a:t>
            </a:r>
            <a:r>
              <a:rPr lang="en-US" sz="2400" b="1">
                <a:latin typeface="Arial" charset="0"/>
              </a:rPr>
              <a:t>)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{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    </a:t>
            </a:r>
            <a:r>
              <a:rPr lang="en-US" sz="2400" b="1">
                <a:solidFill>
                  <a:srgbClr val="00007F"/>
                </a:solidFill>
                <a:latin typeface="Arial" charset="0"/>
              </a:rPr>
              <a:t>if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(</a:t>
            </a:r>
            <a:r>
              <a:rPr lang="en-US" sz="2400"/>
              <a:t>x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&gt;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>
                <a:solidFill>
                  <a:srgbClr val="007F7F"/>
                </a:solidFill>
              </a:rPr>
              <a:t>5</a:t>
            </a:r>
            <a:r>
              <a:rPr lang="en-US" sz="2400" b="1">
                <a:latin typeface="Arial" charset="0"/>
              </a:rPr>
              <a:t>)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{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        </a:t>
            </a:r>
            <a:r>
              <a:rPr lang="en-US" sz="2400"/>
              <a:t>System</a:t>
            </a:r>
            <a:r>
              <a:rPr lang="en-US" sz="2400" b="1">
                <a:latin typeface="Arial" charset="0"/>
              </a:rPr>
              <a:t>.</a:t>
            </a:r>
            <a:r>
              <a:rPr lang="en-US" sz="2400"/>
              <a:t>out</a:t>
            </a:r>
            <a:r>
              <a:rPr lang="en-US" sz="2400" b="1">
                <a:latin typeface="Arial" charset="0"/>
              </a:rPr>
              <a:t>.</a:t>
            </a:r>
            <a:r>
              <a:rPr lang="en-US" sz="2400"/>
              <a:t>println</a:t>
            </a:r>
            <a:r>
              <a:rPr lang="en-US" sz="2400" b="1">
                <a:latin typeface="Arial" charset="0"/>
              </a:rPr>
              <a:t>(</a:t>
            </a:r>
            <a:r>
              <a:rPr lang="en-US" sz="2400"/>
              <a:t>x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+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>
                <a:solidFill>
                  <a:srgbClr val="7F007F"/>
                </a:solidFill>
              </a:rPr>
              <a:t>" is &gt; 5"</a:t>
            </a:r>
            <a:r>
              <a:rPr lang="en-US" sz="2400" b="1">
                <a:latin typeface="Arial" charset="0"/>
              </a:rPr>
              <a:t>);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    </a:t>
            </a:r>
            <a:r>
              <a:rPr lang="en-US" sz="2400" b="1">
                <a:latin typeface="Arial" charset="0"/>
              </a:rPr>
              <a:t>}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solidFill>
                  <a:srgbClr val="00007F"/>
                </a:solidFill>
                <a:latin typeface="Arial" charset="0"/>
              </a:rPr>
              <a:t>else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solidFill>
                  <a:srgbClr val="00007F"/>
                </a:solidFill>
                <a:latin typeface="Arial" charset="0"/>
              </a:rPr>
              <a:t>if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(</a:t>
            </a:r>
            <a:r>
              <a:rPr lang="en-US" sz="2400"/>
              <a:t>x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==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>
                <a:solidFill>
                  <a:srgbClr val="007F7F"/>
                </a:solidFill>
              </a:rPr>
              <a:t>5</a:t>
            </a:r>
            <a:r>
              <a:rPr lang="en-US" sz="2400" b="1">
                <a:latin typeface="Arial" charset="0"/>
              </a:rPr>
              <a:t>)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{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        </a:t>
            </a:r>
            <a:r>
              <a:rPr lang="en-US" sz="2400"/>
              <a:t>System</a:t>
            </a:r>
            <a:r>
              <a:rPr lang="en-US" sz="2400" b="1">
                <a:latin typeface="Arial" charset="0"/>
              </a:rPr>
              <a:t>.</a:t>
            </a:r>
            <a:r>
              <a:rPr lang="en-US" sz="2400"/>
              <a:t>out</a:t>
            </a:r>
            <a:r>
              <a:rPr lang="en-US" sz="2400" b="1">
                <a:latin typeface="Arial" charset="0"/>
              </a:rPr>
              <a:t>.</a:t>
            </a:r>
            <a:r>
              <a:rPr lang="en-US" sz="2400"/>
              <a:t>println</a:t>
            </a:r>
            <a:r>
              <a:rPr lang="en-US" sz="2400" b="1">
                <a:latin typeface="Arial" charset="0"/>
              </a:rPr>
              <a:t>(</a:t>
            </a:r>
            <a:r>
              <a:rPr lang="en-US" sz="2400"/>
              <a:t>x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+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>
                <a:solidFill>
                  <a:srgbClr val="7F007F"/>
                </a:solidFill>
              </a:rPr>
              <a:t>" equals 5"</a:t>
            </a:r>
            <a:r>
              <a:rPr lang="en-US" sz="2400" b="1">
                <a:latin typeface="Arial" charset="0"/>
              </a:rPr>
              <a:t>);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    </a:t>
            </a:r>
            <a:r>
              <a:rPr lang="en-US" sz="2400" b="1">
                <a:latin typeface="Arial" charset="0"/>
              </a:rPr>
              <a:t>}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solidFill>
                  <a:srgbClr val="00007F"/>
                </a:solidFill>
                <a:latin typeface="Arial" charset="0"/>
              </a:rPr>
              <a:t>else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{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        </a:t>
            </a:r>
            <a:r>
              <a:rPr lang="en-US" sz="2400"/>
              <a:t>System</a:t>
            </a:r>
            <a:r>
              <a:rPr lang="en-US" sz="2400" b="1">
                <a:latin typeface="Arial" charset="0"/>
              </a:rPr>
              <a:t>.</a:t>
            </a:r>
            <a:r>
              <a:rPr lang="en-US" sz="2400"/>
              <a:t>out</a:t>
            </a:r>
            <a:r>
              <a:rPr lang="en-US" sz="2400" b="1">
                <a:latin typeface="Arial" charset="0"/>
              </a:rPr>
              <a:t>.</a:t>
            </a:r>
            <a:r>
              <a:rPr lang="en-US" sz="2400"/>
              <a:t>println</a:t>
            </a:r>
            <a:r>
              <a:rPr lang="en-US" sz="2400" b="1">
                <a:latin typeface="Arial" charset="0"/>
              </a:rPr>
              <a:t>(</a:t>
            </a:r>
            <a:r>
              <a:rPr lang="en-US" sz="2400"/>
              <a:t>x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+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>
                <a:solidFill>
                  <a:srgbClr val="7F007F"/>
                </a:solidFill>
              </a:rPr>
              <a:t>" is &lt; 5"</a:t>
            </a:r>
            <a:r>
              <a:rPr lang="en-US" sz="2400" b="1">
                <a:latin typeface="Arial" charset="0"/>
              </a:rPr>
              <a:t>);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    </a:t>
            </a:r>
            <a:r>
              <a:rPr lang="en-US" sz="2400" b="1">
                <a:latin typeface="Arial" charset="0"/>
              </a:rPr>
              <a:t>}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</a:t>
            </a:r>
            <a:r>
              <a:rPr lang="en-US" sz="2400" b="1">
                <a:latin typeface="Arial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0007F"/>
                </a:solidFill>
                <a:latin typeface="Arial" charset="0"/>
              </a:rPr>
              <a:t>    public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/>
              <a:t>main</a:t>
            </a:r>
            <a:r>
              <a:rPr lang="en-US" sz="2400" b="1">
                <a:latin typeface="Arial" charset="0"/>
              </a:rPr>
              <a:t>(</a:t>
            </a:r>
            <a:r>
              <a:rPr lang="en-US" sz="2400"/>
              <a:t>String</a:t>
            </a:r>
            <a:r>
              <a:rPr lang="en-US" sz="2400" b="1">
                <a:latin typeface="Arial" charset="0"/>
              </a:rPr>
              <a:t>[]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/>
              <a:t>arguments</a:t>
            </a:r>
            <a:r>
              <a:rPr lang="en-US" sz="2400" b="1">
                <a:latin typeface="Arial" charset="0"/>
              </a:rPr>
              <a:t>)</a:t>
            </a:r>
            <a:r>
              <a:rPr lang="en-US" sz="2400">
                <a:solidFill>
                  <a:srgbClr val="808080"/>
                </a:solidFill>
              </a:rPr>
              <a:t> </a:t>
            </a:r>
            <a:r>
              <a:rPr lang="en-US" sz="2400" b="1">
                <a:latin typeface="Arial" charset="0"/>
              </a:rPr>
              <a:t>{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    </a:t>
            </a:r>
            <a:r>
              <a:rPr lang="en-US" sz="2400"/>
              <a:t>test</a:t>
            </a:r>
            <a:r>
              <a:rPr lang="en-US" sz="2400" b="1">
                <a:latin typeface="Arial" charset="0"/>
              </a:rPr>
              <a:t>(</a:t>
            </a:r>
            <a:r>
              <a:rPr lang="en-US" sz="2400">
                <a:solidFill>
                  <a:srgbClr val="007F7F"/>
                </a:solidFill>
              </a:rPr>
              <a:t>6</a:t>
            </a:r>
            <a:r>
              <a:rPr lang="en-US" sz="2400" b="1">
                <a:latin typeface="Arial" charset="0"/>
              </a:rPr>
              <a:t>);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    </a:t>
            </a:r>
            <a:r>
              <a:rPr lang="en-US" sz="2400"/>
              <a:t>test</a:t>
            </a:r>
            <a:r>
              <a:rPr lang="en-US" sz="2400" b="1">
                <a:latin typeface="Arial" charset="0"/>
              </a:rPr>
              <a:t>(</a:t>
            </a:r>
            <a:r>
              <a:rPr lang="en-US" sz="2400">
                <a:solidFill>
                  <a:srgbClr val="007F7F"/>
                </a:solidFill>
              </a:rPr>
              <a:t>5</a:t>
            </a:r>
            <a:r>
              <a:rPr lang="en-US" sz="2400" b="1">
                <a:latin typeface="Arial" charset="0"/>
              </a:rPr>
              <a:t>);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    </a:t>
            </a:r>
            <a:r>
              <a:rPr lang="en-US" sz="2400"/>
              <a:t>test</a:t>
            </a:r>
            <a:r>
              <a:rPr lang="en-US" sz="2400" b="1">
                <a:latin typeface="Arial" charset="0"/>
              </a:rPr>
              <a:t>(</a:t>
            </a:r>
            <a:r>
              <a:rPr lang="en-US" sz="2400">
                <a:solidFill>
                  <a:srgbClr val="007F7F"/>
                </a:solidFill>
              </a:rPr>
              <a:t>4</a:t>
            </a:r>
            <a:r>
              <a:rPr lang="en-US" sz="2400" b="1">
                <a:latin typeface="Arial" charset="0"/>
              </a:rPr>
              <a:t>);</a:t>
            </a:r>
            <a:endParaRPr lang="en-US" sz="240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808080"/>
                </a:solidFill>
              </a:rPr>
              <a:t>    </a:t>
            </a:r>
            <a:r>
              <a:rPr lang="en-US" sz="2400" b="1">
                <a:latin typeface="Arial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Variables live in the block ({}) where they are defined (</a:t>
            </a:r>
            <a:r>
              <a:rPr lang="en-US" b="1" dirty="0"/>
              <a:t>scope</a:t>
            </a:r>
            <a:r>
              <a:rPr lang="en-US" dirty="0"/>
              <a:t>)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Method parameters </a:t>
            </a:r>
            <a:r>
              <a:rPr lang="en-US" dirty="0"/>
              <a:t>are like defining a new variable in the method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763000" cy="624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007F"/>
                </a:solidFill>
                <a:latin typeface="Arial" charset="0"/>
              </a:rPr>
              <a:t>class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err="1"/>
              <a:t>SquareChange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err="1" smtClean="0"/>
              <a:t>beforeAfterSquare</a:t>
            </a:r>
            <a:r>
              <a:rPr lang="en-US" sz="2800" b="1" dirty="0" err="1">
                <a:latin typeface="Arial" charset="0"/>
              </a:rPr>
              <a:t>(</a:t>
            </a:r>
            <a:r>
              <a:rPr lang="en-US" sz="2800" b="1" dirty="0" err="1">
                <a:solidFill>
                  <a:srgbClr val="00007F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System</a:t>
            </a:r>
            <a:r>
              <a:rPr lang="en-US" sz="2800" b="1" dirty="0" err="1">
                <a:latin typeface="Arial" charset="0"/>
              </a:rPr>
              <a:t>.</a:t>
            </a:r>
            <a:r>
              <a:rPr lang="en-US" sz="2800" dirty="0" err="1"/>
              <a:t>out</a:t>
            </a:r>
            <a:r>
              <a:rPr lang="en-US" sz="2800" b="1" dirty="0" err="1">
                <a:latin typeface="Arial" charset="0"/>
              </a:rPr>
              <a:t>.</a:t>
            </a:r>
            <a:r>
              <a:rPr lang="en-US" sz="2800" dirty="0" err="1"/>
              <a:t>println</a:t>
            </a:r>
            <a:r>
              <a:rPr lang="en-US" sz="2800" b="1" dirty="0" err="1" smtClean="0">
                <a:latin typeface="Arial" charset="0"/>
              </a:rPr>
              <a:t>(</a:t>
            </a:r>
            <a:r>
              <a:rPr lang="en-US" sz="2800" dirty="0" err="1" smtClean="0">
                <a:solidFill>
                  <a:srgbClr val="7F007F"/>
                </a:solidFill>
              </a:rPr>
              <a:t>"before</a:t>
            </a:r>
            <a:r>
              <a:rPr lang="en-US" sz="2800" dirty="0" smtClean="0">
                <a:solidFill>
                  <a:srgbClr val="7F007F"/>
                </a:solidFill>
              </a:rPr>
              <a:t> </a:t>
            </a:r>
            <a:r>
              <a:rPr lang="en-US" sz="2800" dirty="0" err="1" smtClean="0">
                <a:solidFill>
                  <a:srgbClr val="7F007F"/>
                </a:solidFill>
              </a:rPr>
              <a:t>x</a:t>
            </a:r>
            <a:r>
              <a:rPr lang="en-US" sz="2800" dirty="0" smtClean="0">
                <a:solidFill>
                  <a:srgbClr val="7F007F"/>
                </a:solidFill>
              </a:rPr>
              <a:t> </a:t>
            </a:r>
            <a:r>
              <a:rPr lang="en-US" sz="2800" dirty="0">
                <a:solidFill>
                  <a:srgbClr val="7F007F"/>
                </a:solidFill>
              </a:rPr>
              <a:t>=</a:t>
            </a:r>
            <a:r>
              <a:rPr lang="en-US" sz="2800" dirty="0" smtClean="0">
                <a:solidFill>
                  <a:srgbClr val="7F007F"/>
                </a:solidFill>
              </a:rPr>
              <a:t> 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+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=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*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System</a:t>
            </a:r>
            <a:r>
              <a:rPr lang="en-US" sz="2800" b="1" dirty="0" err="1">
                <a:latin typeface="Arial" charset="0"/>
              </a:rPr>
              <a:t>.</a:t>
            </a:r>
            <a:r>
              <a:rPr lang="en-US" sz="2800" dirty="0" err="1"/>
              <a:t>out</a:t>
            </a:r>
            <a:r>
              <a:rPr lang="en-US" sz="2800" b="1" dirty="0" err="1">
                <a:latin typeface="Arial" charset="0"/>
              </a:rPr>
              <a:t>.</a:t>
            </a:r>
            <a:r>
              <a:rPr lang="en-US" sz="2800" dirty="0" err="1"/>
              <a:t>println</a:t>
            </a:r>
            <a:r>
              <a:rPr lang="en-US" sz="2800" b="1" dirty="0" err="1" smtClean="0">
                <a:latin typeface="Arial" charset="0"/>
              </a:rPr>
              <a:t>(</a:t>
            </a:r>
            <a:r>
              <a:rPr lang="en-US" sz="2800" dirty="0" err="1" smtClean="0">
                <a:solidFill>
                  <a:srgbClr val="7F007F"/>
                </a:solidFill>
              </a:rPr>
              <a:t>"after</a:t>
            </a:r>
            <a:r>
              <a:rPr lang="en-US" sz="2800" dirty="0" smtClean="0">
                <a:solidFill>
                  <a:srgbClr val="7F007F"/>
                </a:solidFill>
              </a:rPr>
              <a:t> </a:t>
            </a:r>
            <a:r>
              <a:rPr lang="en-US" sz="2800" dirty="0" err="1" smtClean="0">
                <a:solidFill>
                  <a:srgbClr val="7F007F"/>
                </a:solidFill>
              </a:rPr>
              <a:t>x</a:t>
            </a:r>
            <a:r>
              <a:rPr lang="en-US" sz="2800" dirty="0" smtClean="0">
                <a:solidFill>
                  <a:srgbClr val="7F007F"/>
                </a:solidFill>
              </a:rPr>
              <a:t> </a:t>
            </a:r>
            <a:r>
              <a:rPr lang="en-US" sz="2800" dirty="0">
                <a:solidFill>
                  <a:srgbClr val="7F007F"/>
                </a:solidFill>
              </a:rPr>
              <a:t>= "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+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main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/>
              <a:t>String</a:t>
            </a:r>
            <a:r>
              <a:rPr lang="en-US" sz="2800" b="1" dirty="0">
                <a:latin typeface="Arial" charset="0"/>
              </a:rPr>
              <a:t>[]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arguments</a:t>
            </a:r>
            <a:r>
              <a:rPr lang="en-US" sz="2800" b="1" dirty="0">
                <a:latin typeface="Arial" charset="0"/>
              </a:rPr>
              <a:t>)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{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b="1" dirty="0" err="1">
                <a:solidFill>
                  <a:srgbClr val="00007F"/>
                </a:solidFill>
                <a:latin typeface="Arial" charset="0"/>
              </a:rPr>
              <a:t>int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=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>
                <a:solidFill>
                  <a:srgbClr val="007F7F"/>
                </a:solidFill>
              </a:rPr>
              <a:t>5</a:t>
            </a:r>
            <a:r>
              <a:rPr lang="en-US" sz="2800" b="1" dirty="0">
                <a:latin typeface="Arial" charset="0"/>
              </a:rPr>
              <a:t>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System</a:t>
            </a:r>
            <a:r>
              <a:rPr lang="en-US" sz="2800" b="1" dirty="0" err="1">
                <a:latin typeface="Arial" charset="0"/>
              </a:rPr>
              <a:t>.</a:t>
            </a:r>
            <a:r>
              <a:rPr lang="en-US" sz="2800" dirty="0" err="1"/>
              <a:t>out</a:t>
            </a:r>
            <a:r>
              <a:rPr lang="en-US" sz="2800" b="1" dirty="0" err="1">
                <a:latin typeface="Arial" charset="0"/>
              </a:rPr>
              <a:t>.</a:t>
            </a:r>
            <a:r>
              <a:rPr lang="en-US" sz="2800" dirty="0" err="1"/>
              <a:t>println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>
                <a:solidFill>
                  <a:srgbClr val="7F007F"/>
                </a:solidFill>
              </a:rPr>
              <a:t>"main x = "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+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</a:t>
            </a:r>
            <a:r>
              <a:rPr lang="en-US" sz="2800" dirty="0" smtClean="0">
                <a:solidFill>
                  <a:srgbClr val="808080"/>
                </a:solidFill>
              </a:rPr>
              <a:t> </a:t>
            </a:r>
            <a:r>
              <a:rPr lang="en-US" sz="2800" dirty="0" err="1" smtClean="0"/>
              <a:t>beforeAfter</a:t>
            </a:r>
            <a:r>
              <a:rPr lang="en-US" sz="2800" dirty="0" err="1" smtClean="0"/>
              <a:t>Square</a:t>
            </a:r>
            <a:r>
              <a:rPr lang="en-US" sz="2800" b="1" dirty="0" err="1">
                <a:latin typeface="Arial" charset="0"/>
              </a:rPr>
              <a:t>(</a:t>
            </a:r>
            <a:r>
              <a:rPr lang="en-US" sz="2800" dirty="0" err="1"/>
              <a:t>x</a:t>
            </a:r>
            <a:r>
              <a:rPr lang="en-US" sz="2800" b="1" dirty="0">
                <a:latin typeface="Arial" charset="0"/>
              </a:rPr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    </a:t>
            </a:r>
            <a:r>
              <a:rPr lang="en-US" sz="2800" dirty="0" err="1"/>
              <a:t>System</a:t>
            </a:r>
            <a:r>
              <a:rPr lang="en-US" sz="2800" b="1" dirty="0" err="1">
                <a:latin typeface="Arial" charset="0"/>
              </a:rPr>
              <a:t>.</a:t>
            </a:r>
            <a:r>
              <a:rPr lang="en-US" sz="2800" dirty="0" err="1"/>
              <a:t>out</a:t>
            </a:r>
            <a:r>
              <a:rPr lang="en-US" sz="2800" b="1" dirty="0" err="1">
                <a:latin typeface="Arial" charset="0"/>
              </a:rPr>
              <a:t>.</a:t>
            </a:r>
            <a:r>
              <a:rPr lang="en-US" sz="2800" dirty="0" err="1"/>
              <a:t>println</a:t>
            </a:r>
            <a:r>
              <a:rPr lang="en-US" sz="2800" b="1" dirty="0">
                <a:latin typeface="Arial" charset="0"/>
              </a:rPr>
              <a:t>(</a:t>
            </a:r>
            <a:r>
              <a:rPr lang="en-US" sz="2800" dirty="0">
                <a:solidFill>
                  <a:srgbClr val="7F007F"/>
                </a:solidFill>
              </a:rPr>
              <a:t>"main x = "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b="1" dirty="0">
                <a:latin typeface="Arial" charset="0"/>
              </a:rPr>
              <a:t>+</a:t>
            </a:r>
            <a:r>
              <a:rPr lang="en-US" sz="2800" dirty="0">
                <a:solidFill>
                  <a:srgbClr val="808080"/>
                </a:solidFill>
              </a:rPr>
              <a:t> </a:t>
            </a:r>
            <a:r>
              <a:rPr lang="en-US" sz="2800" dirty="0"/>
              <a:t>x</a:t>
            </a:r>
            <a:r>
              <a:rPr lang="en-US" sz="2800" b="1" dirty="0">
                <a:latin typeface="Arial" charset="0"/>
              </a:rPr>
              <a:t>);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808080"/>
                </a:solidFill>
              </a:rPr>
              <a:t>    </a:t>
            </a:r>
            <a:r>
              <a:rPr lang="en-US" sz="2800" b="1" dirty="0">
                <a:latin typeface="Arial" charset="0"/>
              </a:rPr>
              <a:t>}</a:t>
            </a:r>
            <a:endParaRPr lang="en-US" sz="2800" dirty="0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Arial" charset="0"/>
              </a:rPr>
              <a:t>}</a:t>
            </a:r>
            <a:endParaRPr lang="en-US" sz="2000" dirty="0"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6248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>
                <a:solidFill>
                  <a:srgbClr val="00007F"/>
                </a:solidFill>
                <a:latin typeface="Arial" charset="0"/>
              </a:rPr>
              <a:t>class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Scope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{</a:t>
            </a:r>
            <a:endParaRPr lang="en-US" sz="280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public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static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void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main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/>
              <a:t>String</a:t>
            </a:r>
            <a:r>
              <a:rPr lang="en-US" sz="2800" b="1">
                <a:latin typeface="Arial" charset="0"/>
              </a:rPr>
              <a:t>[]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arguments</a:t>
            </a:r>
            <a:r>
              <a:rPr lang="en-US" sz="2800" b="1">
                <a:latin typeface="Arial" charset="0"/>
              </a:rPr>
              <a:t>)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{</a:t>
            </a:r>
            <a:endParaRPr lang="en-US" sz="280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int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x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=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>
                <a:solidFill>
                  <a:srgbClr val="007F7F"/>
                </a:solidFill>
              </a:rPr>
              <a:t>5</a:t>
            </a:r>
            <a:r>
              <a:rPr lang="en-US" sz="2800" b="1">
                <a:latin typeface="Arial" charset="0"/>
              </a:rPr>
              <a:t>;</a:t>
            </a:r>
            <a:endParaRPr lang="en-US" sz="280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if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/>
              <a:t>x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==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>
                <a:solidFill>
                  <a:srgbClr val="007F7F"/>
                </a:solidFill>
              </a:rPr>
              <a:t>5</a:t>
            </a:r>
            <a:r>
              <a:rPr lang="en-US" sz="2800" b="1">
                <a:latin typeface="Arial" charset="0"/>
              </a:rPr>
              <a:t>)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{</a:t>
            </a:r>
            <a:endParaRPr lang="en-US" sz="280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   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int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x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=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>
                <a:solidFill>
                  <a:srgbClr val="007F7F"/>
                </a:solidFill>
              </a:rPr>
              <a:t>6</a:t>
            </a:r>
            <a:r>
              <a:rPr lang="en-US" sz="2800" b="1">
                <a:latin typeface="Arial" charset="0"/>
              </a:rPr>
              <a:t>;</a:t>
            </a:r>
            <a:endParaRPr lang="en-US" sz="280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    </a:t>
            </a:r>
            <a:r>
              <a:rPr lang="en-US" sz="2800" b="1">
                <a:solidFill>
                  <a:srgbClr val="00007F"/>
                </a:solidFill>
                <a:latin typeface="Arial" charset="0"/>
              </a:rPr>
              <a:t>int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y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=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>
                <a:solidFill>
                  <a:srgbClr val="007F7F"/>
                </a:solidFill>
              </a:rPr>
              <a:t>72</a:t>
            </a:r>
            <a:r>
              <a:rPr lang="en-US" sz="2800" b="1">
                <a:latin typeface="Arial" charset="0"/>
              </a:rPr>
              <a:t>;</a:t>
            </a:r>
            <a:endParaRPr lang="en-US" sz="280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    </a:t>
            </a:r>
            <a:r>
              <a:rPr lang="en-US" sz="2800"/>
              <a:t>System</a:t>
            </a:r>
            <a:r>
              <a:rPr lang="en-US" sz="2800" b="1">
                <a:latin typeface="Arial" charset="0"/>
              </a:rPr>
              <a:t>.</a:t>
            </a:r>
            <a:r>
              <a:rPr lang="en-US" sz="2800"/>
              <a:t>out</a:t>
            </a:r>
            <a:r>
              <a:rPr lang="en-US" sz="2800" b="1">
                <a:latin typeface="Arial" charset="0"/>
              </a:rPr>
              <a:t>.</a:t>
            </a:r>
            <a:r>
              <a:rPr lang="en-US" sz="2800"/>
              <a:t>println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>
                <a:solidFill>
                  <a:srgbClr val="7F007F"/>
                </a:solidFill>
              </a:rPr>
              <a:t>"x = "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+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x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+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>
                <a:solidFill>
                  <a:srgbClr val="7F007F"/>
                </a:solidFill>
              </a:rPr>
              <a:t>" y = "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+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y</a:t>
            </a:r>
            <a:r>
              <a:rPr lang="en-US" sz="2800" b="1">
                <a:latin typeface="Arial" charset="0"/>
              </a:rPr>
              <a:t>);</a:t>
            </a:r>
            <a:endParaRPr lang="en-US" sz="280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 b="1">
                <a:latin typeface="Arial" charset="0"/>
              </a:rPr>
              <a:t>}</a:t>
            </a:r>
            <a:endParaRPr lang="en-US" sz="280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    </a:t>
            </a:r>
            <a:r>
              <a:rPr lang="en-US" sz="2800"/>
              <a:t>System</a:t>
            </a:r>
            <a:r>
              <a:rPr lang="en-US" sz="2800" b="1">
                <a:latin typeface="Arial" charset="0"/>
              </a:rPr>
              <a:t>.</a:t>
            </a:r>
            <a:r>
              <a:rPr lang="en-US" sz="2800"/>
              <a:t>out</a:t>
            </a:r>
            <a:r>
              <a:rPr lang="en-US" sz="2800" b="1">
                <a:latin typeface="Arial" charset="0"/>
              </a:rPr>
              <a:t>.</a:t>
            </a:r>
            <a:r>
              <a:rPr lang="en-US" sz="2800"/>
              <a:t>println</a:t>
            </a:r>
            <a:r>
              <a:rPr lang="en-US" sz="2800" b="1">
                <a:latin typeface="Arial" charset="0"/>
              </a:rPr>
              <a:t>(</a:t>
            </a:r>
            <a:r>
              <a:rPr lang="en-US" sz="2800">
                <a:solidFill>
                  <a:srgbClr val="7F007F"/>
                </a:solidFill>
              </a:rPr>
              <a:t>"x = "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+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x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+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>
                <a:solidFill>
                  <a:srgbClr val="7F007F"/>
                </a:solidFill>
              </a:rPr>
              <a:t>" y = "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 b="1">
                <a:latin typeface="Arial" charset="0"/>
              </a:rPr>
              <a:t>+</a:t>
            </a:r>
            <a:r>
              <a:rPr lang="en-US" sz="2800">
                <a:solidFill>
                  <a:srgbClr val="808080"/>
                </a:solidFill>
              </a:rPr>
              <a:t> </a:t>
            </a:r>
            <a:r>
              <a:rPr lang="en-US" sz="2800"/>
              <a:t>y</a:t>
            </a:r>
            <a:r>
              <a:rPr lang="en-US" sz="2800" b="1">
                <a:latin typeface="Arial" charset="0"/>
              </a:rPr>
              <a:t>);</a:t>
            </a:r>
            <a:endParaRPr lang="en-US" sz="280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>
                <a:solidFill>
                  <a:srgbClr val="808080"/>
                </a:solidFill>
              </a:rPr>
              <a:t>    </a:t>
            </a:r>
            <a:r>
              <a:rPr lang="en-US" sz="2800" b="1">
                <a:latin typeface="Arial" charset="0"/>
              </a:rPr>
              <a:t>}</a:t>
            </a:r>
            <a:endParaRPr lang="en-US" sz="2800">
              <a:solidFill>
                <a:srgbClr val="808080"/>
              </a:solidFill>
            </a:endParaRPr>
          </a:p>
          <a:p>
            <a:pPr>
              <a:buFontTx/>
              <a:buNone/>
            </a:pPr>
            <a:r>
              <a:rPr lang="en-US" sz="2800" b="1">
                <a:latin typeface="Arial" charset="0"/>
              </a:rPr>
              <a:t>}</a:t>
            </a:r>
            <a:endParaRPr lang="en-US" sz="2800">
              <a:latin typeface="Times New Roman" pitchFamily="16" charset="0"/>
            </a:endParaRPr>
          </a:p>
          <a:p>
            <a:pPr>
              <a:buFontTx/>
              <a:buNone/>
            </a:pPr>
            <a:endParaRPr lang="en-US" sz="2000" b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</a:t>
            </a:r>
            <a:r>
              <a:rPr lang="en-US" dirty="0" err="1" smtClean="0"/>
              <a:t>FooCorporation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Method to print pay based on base pay and hours worked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Overtime: More than 40 hours, paid 1.5 times base pay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Minimum Wage: $8.00/hour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Maximum Work: 60 hours a week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b="1" dirty="0" smtClean="0"/>
              <a:t>your own</a:t>
            </a:r>
            <a:r>
              <a:rPr lang="en-US" dirty="0" smtClean="0"/>
              <a:t> code</a:t>
            </a:r>
          </a:p>
          <a:p>
            <a:endParaRPr lang="en-US" dirty="0" smtClean="0"/>
          </a:p>
          <a:p>
            <a:r>
              <a:rPr lang="en-US" dirty="0" smtClean="0"/>
              <a:t>Homework due</a:t>
            </a:r>
            <a:r>
              <a:rPr lang="en-US" dirty="0" smtClean="0"/>
              <a:t> Tuesday 3pm </a:t>
            </a:r>
            <a:r>
              <a:rPr lang="en-US" dirty="0" smtClean="0"/>
              <a:t>on Stellar.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8001000" cy="4724400"/>
          </a:xfrm>
        </p:spPr>
        <p:txBody>
          <a:bodyPr/>
          <a:lstStyle/>
          <a:p>
            <a:pPr>
              <a:buNone/>
            </a:pP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+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                         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initialVelocity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fallingTime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;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+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initialPosition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;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  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OR</a:t>
            </a:r>
            <a:endParaRPr lang="en-US" sz="2000" b="1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buNone/>
            </a:pPr>
            <a:endParaRPr lang="en-US" sz="2000" dirty="0" smtClean="0">
              <a:latin typeface="Times New Roman" pitchFamily="16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+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initialVelocity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fallingTime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;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+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initialPosition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;</a:t>
            </a:r>
            <a:endParaRPr lang="en-US" sz="2000" dirty="0"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Division (“/”) operates differently on integers and on doubles!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double a = 5.0/2.0;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= 2.5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b = 4/2;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b = 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c = 5/2;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 = 2</a:t>
            </a:r>
          </a:p>
          <a:p>
            <a:pPr>
              <a:buNone/>
            </a:pPr>
            <a:r>
              <a:rPr lang="en-US" dirty="0" smtClean="0"/>
              <a:t>   double d = 5/2;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 = 2.0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by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to String: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five = 5;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ERROR!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five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(5);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five = “” + 5; 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five = “5”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to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“18”;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ERROR!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(“18”);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Symbols that perform simple computations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Assignment: =</a:t>
            </a:r>
          </a:p>
          <a:p>
            <a:pPr>
              <a:buFontTx/>
              <a:buNone/>
            </a:pPr>
            <a:r>
              <a:rPr lang="en-US" sz="2800" dirty="0"/>
              <a:t>Addition: +</a:t>
            </a:r>
          </a:p>
          <a:p>
            <a:pPr>
              <a:buFontTx/>
              <a:buNone/>
            </a:pPr>
            <a:r>
              <a:rPr lang="en-US" sz="2800" dirty="0"/>
              <a:t>Subtraction: -</a:t>
            </a:r>
          </a:p>
          <a:p>
            <a:pPr>
              <a:buFontTx/>
              <a:buNone/>
            </a:pPr>
            <a:r>
              <a:rPr lang="en-US" sz="2800" dirty="0"/>
              <a:t>Multiplication: *</a:t>
            </a:r>
          </a:p>
          <a:p>
            <a:pPr>
              <a:buFontTx/>
              <a:buNone/>
            </a:pPr>
            <a:r>
              <a:rPr lang="en-US" sz="2800" dirty="0"/>
              <a:t>Division: </a:t>
            </a:r>
            <a:r>
              <a:rPr lang="en-US" sz="2800" dirty="0" smtClean="0"/>
              <a:t>/</a:t>
            </a:r>
          </a:p>
          <a:p>
            <a:pPr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call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 on doubles! EVER.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a = Math.cos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/ 2);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b = 0.0;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= 6.123233995736766E-17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b </a:t>
            </a:r>
            <a:r>
              <a:rPr lang="en-US" dirty="0" smtClean="0"/>
              <a:t>will return FALSE!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by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 = 2;   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= 2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a = 2;  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= 2.0 (Implicit)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 = 18.7;     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ERROR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 =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)18.7;     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= 18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a = 2/3;   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= 0.0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a = (double)2/3; 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= 0.6666…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Operations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Precedence like math, left to right</a:t>
            </a:r>
          </a:p>
          <a:p>
            <a:pPr>
              <a:buFontTx/>
              <a:buNone/>
            </a:pPr>
            <a:r>
              <a:rPr lang="en-US" dirty="0"/>
              <a:t>Right hand side of = evaluated </a:t>
            </a:r>
            <a:r>
              <a:rPr lang="en-US" dirty="0" smtClean="0"/>
              <a:t>first</a:t>
            </a:r>
          </a:p>
          <a:p>
            <a:pPr>
              <a:buFontTx/>
              <a:buNone/>
            </a:pPr>
            <a:r>
              <a:rPr lang="en-US" dirty="0" smtClean="0"/>
              <a:t>Parenthesis increase precedence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double x = 3 /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 + 1;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2.0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y = 3 / (2 + 1);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 = 1.0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8001000" cy="47244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00007F"/>
                </a:solidFill>
                <a:latin typeface="Verdana"/>
              </a:rPr>
              <a:t>class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GravityCalculator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{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Verdana"/>
              </a:rPr>
              <a:t>public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Verdana"/>
              </a:rPr>
              <a:t>static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Verdana"/>
              </a:rPr>
              <a:t>void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main(String[]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args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)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{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    </a:t>
            </a:r>
            <a:r>
              <a:rPr lang="en-US" sz="2000" b="1" dirty="0" smtClean="0">
                <a:solidFill>
                  <a:srgbClr val="00007F"/>
                </a:solidFill>
                <a:latin typeface="Verdana"/>
              </a:rPr>
              <a:t>double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gravity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-</a:t>
            </a:r>
            <a:r>
              <a:rPr lang="en-US" sz="2000" b="1" dirty="0" smtClean="0">
                <a:solidFill>
                  <a:srgbClr val="007F7F"/>
                </a:solidFill>
                <a:latin typeface="Verdana"/>
              </a:rPr>
              <a:t>9.81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;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endParaRPr lang="en-US" sz="2000" b="1" dirty="0" smtClean="0">
              <a:solidFill>
                <a:srgbClr val="007F00"/>
              </a:solidFill>
              <a:latin typeface="Comic Sans MS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    </a:t>
            </a:r>
            <a:r>
              <a:rPr lang="en-US" sz="2000" b="1" dirty="0" smtClean="0">
                <a:solidFill>
                  <a:srgbClr val="00007F"/>
                </a:solidFill>
                <a:latin typeface="Verdana"/>
              </a:rPr>
              <a:t>double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initialVelocity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7F7F"/>
                </a:solidFill>
                <a:latin typeface="Verdana"/>
              </a:rPr>
              <a:t>0.0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;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    </a:t>
            </a:r>
            <a:r>
              <a:rPr lang="en-US" sz="2000" b="1" dirty="0" smtClean="0">
                <a:solidFill>
                  <a:srgbClr val="00007F"/>
                </a:solidFill>
                <a:latin typeface="Verdana"/>
              </a:rPr>
              <a:t>double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fallingTime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7F7F"/>
                </a:solidFill>
                <a:latin typeface="Verdana"/>
              </a:rPr>
              <a:t>10.0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;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    </a:t>
            </a:r>
            <a:r>
              <a:rPr lang="en-US" sz="2000" b="1" dirty="0" smtClean="0">
                <a:solidFill>
                  <a:srgbClr val="00007F"/>
                </a:solidFill>
                <a:latin typeface="Verdana"/>
              </a:rPr>
              <a:t>double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initialPosition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7F7F"/>
                </a:solidFill>
                <a:latin typeface="Verdana"/>
              </a:rPr>
              <a:t>0.0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;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    </a:t>
            </a:r>
            <a:r>
              <a:rPr lang="en-US" sz="2000" b="1" dirty="0" smtClean="0">
                <a:solidFill>
                  <a:srgbClr val="00007F"/>
                </a:solidFill>
                <a:latin typeface="Verdana"/>
              </a:rPr>
              <a:t>double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7F7F"/>
                </a:solidFill>
                <a:latin typeface="Verdana"/>
              </a:rPr>
              <a:t>.5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gravity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fallingTime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                                               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                                        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fallingTime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;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+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                         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initialVelocity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*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fallingTime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;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=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+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initialPosition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;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Verdana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latin typeface="Verdana"/>
              </a:rPr>
              <a:t>System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.out.println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(</a:t>
            </a:r>
            <a:r>
              <a:rPr lang="en-US" sz="2000" b="1" dirty="0" smtClean="0">
                <a:solidFill>
                  <a:srgbClr val="7F007F"/>
                </a:solidFill>
                <a:latin typeface="Verdana"/>
              </a:rPr>
              <a:t>"An object's position after "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+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    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fallingTime</a:t>
            </a: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+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7F007F"/>
                </a:solidFill>
                <a:latin typeface="Verdana"/>
              </a:rPr>
              <a:t>" seconds is "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+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     </a:t>
            </a:r>
            <a:r>
              <a:rPr lang="en-US" sz="2000" b="1" dirty="0" err="1" smtClean="0">
                <a:solidFill>
                  <a:srgbClr val="000000"/>
                </a:solidFill>
                <a:latin typeface="Verdana"/>
              </a:rPr>
              <a:t>finalPosition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+</a:t>
            </a:r>
            <a:r>
              <a:rPr lang="en-US" sz="2000" b="1" dirty="0" smtClean="0">
                <a:solidFill>
                  <a:srgbClr val="808080"/>
                </a:solidFill>
                <a:latin typeface="Verdana"/>
              </a:rPr>
              <a:t> </a:t>
            </a:r>
            <a:r>
              <a:rPr lang="en-US" sz="2000" b="1" dirty="0" smtClean="0">
                <a:solidFill>
                  <a:srgbClr val="7F007F"/>
                </a:solidFill>
                <a:latin typeface="Verdana"/>
              </a:rPr>
              <a:t>“ m."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);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808080"/>
                </a:solidFill>
                <a:latin typeface="Verdana"/>
              </a:rPr>
              <a:t>        </a:t>
            </a: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}</a:t>
            </a:r>
            <a:endParaRPr lang="en-US" sz="2000" b="1" dirty="0" smtClean="0">
              <a:solidFill>
                <a:srgbClr val="808080"/>
              </a:solidFill>
              <a:latin typeface="Verdana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Verdana"/>
              </a:rPr>
              <a:t>}</a:t>
            </a:r>
            <a:endParaRPr lang="en-US" sz="2000" b="1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90000"/>
              </a:lnSpc>
              <a:buNone/>
            </a:pPr>
            <a:endParaRPr lang="en-US" sz="2000" dirty="0">
              <a:latin typeface="Times New Roman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last lecture?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2403</Words>
  <Application>Microsoft Macintosh PowerPoint</Application>
  <PresentationFormat>On-screen Show (4:3)</PresentationFormat>
  <Paragraphs>480</Paragraphs>
  <Slides>50</Slides>
  <Notes>35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Blank Presentation</vt:lpstr>
      <vt:lpstr>6.092: Intro to Java  2: More types, Methods, Conditionals</vt:lpstr>
      <vt:lpstr>Outline</vt:lpstr>
      <vt:lpstr>Types</vt:lpstr>
      <vt:lpstr>Variables</vt:lpstr>
      <vt:lpstr>Operators</vt:lpstr>
      <vt:lpstr>Conversion by casting</vt:lpstr>
      <vt:lpstr>Order of Operations</vt:lpstr>
      <vt:lpstr>Slide 8</vt:lpstr>
      <vt:lpstr>Questions from last lecture?</vt:lpstr>
      <vt:lpstr>Outline</vt:lpstr>
      <vt:lpstr>Methods</vt:lpstr>
      <vt:lpstr>Adding Methods</vt:lpstr>
      <vt:lpstr>Slide 13</vt:lpstr>
      <vt:lpstr>Slide 14</vt:lpstr>
      <vt:lpstr>Slide 15</vt:lpstr>
      <vt:lpstr>Parameters</vt:lpstr>
      <vt:lpstr>Slide 17</vt:lpstr>
      <vt:lpstr>Slide 18</vt:lpstr>
      <vt:lpstr>Slide 19</vt:lpstr>
      <vt:lpstr>Multiple Parameters</vt:lpstr>
      <vt:lpstr>Slide 21</vt:lpstr>
      <vt:lpstr>Return Values</vt:lpstr>
      <vt:lpstr>Slide 23</vt:lpstr>
      <vt:lpstr>Slide 24</vt:lpstr>
      <vt:lpstr>Slide 25</vt:lpstr>
      <vt:lpstr>Slide 26</vt:lpstr>
      <vt:lpstr>Methods: Building Blocks</vt:lpstr>
      <vt:lpstr>Mathematical Functions</vt:lpstr>
      <vt:lpstr>Outline</vt:lpstr>
      <vt:lpstr>if statement</vt:lpstr>
      <vt:lpstr>Slide 31</vt:lpstr>
      <vt:lpstr>Comparison operators</vt:lpstr>
      <vt:lpstr>Negation Operator</vt:lpstr>
      <vt:lpstr>Negation Operator</vt:lpstr>
      <vt:lpstr>Boolean operators</vt:lpstr>
      <vt:lpstr>Boolean operators</vt:lpstr>
      <vt:lpstr>else</vt:lpstr>
      <vt:lpstr>Slide 38</vt:lpstr>
      <vt:lpstr>else if</vt:lpstr>
      <vt:lpstr>Slide 40</vt:lpstr>
      <vt:lpstr>Variable Scope</vt:lpstr>
      <vt:lpstr>Slide 42</vt:lpstr>
      <vt:lpstr>Slide 43</vt:lpstr>
      <vt:lpstr>Questions?</vt:lpstr>
      <vt:lpstr>Assignment: FooCorporation</vt:lpstr>
      <vt:lpstr>Reminder</vt:lpstr>
      <vt:lpstr>Slide 47</vt:lpstr>
      <vt:lpstr>Division</vt:lpstr>
      <vt:lpstr>Conversion by method</vt:lpstr>
      <vt:lpstr>Comparison operators</vt:lpstr>
    </vt:vector>
  </TitlesOfParts>
  <Company>뿿퉠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Fast Paxos</dc:title>
  <dc:creator>Evan Jones</dc:creator>
  <cp:lastModifiedBy>Meredith Blumenstock</cp:lastModifiedBy>
  <cp:revision>202</cp:revision>
  <cp:lastPrinted>2008-01-08T01:56:26Z</cp:lastPrinted>
  <dcterms:created xsi:type="dcterms:W3CDTF">2011-01-14T13:28:01Z</dcterms:created>
  <dcterms:modified xsi:type="dcterms:W3CDTF">2011-01-14T15:56:08Z</dcterms:modified>
</cp:coreProperties>
</file>