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20" r:id="rId3"/>
    <p:sldId id="328" r:id="rId4"/>
    <p:sldId id="329" r:id="rId5"/>
    <p:sldId id="330" r:id="rId6"/>
    <p:sldId id="331" r:id="rId7"/>
    <p:sldId id="261" r:id="rId8"/>
    <p:sldId id="262" r:id="rId9"/>
    <p:sldId id="263" r:id="rId10"/>
    <p:sldId id="264" r:id="rId11"/>
    <p:sldId id="265" r:id="rId12"/>
    <p:sldId id="303" r:id="rId13"/>
    <p:sldId id="304" r:id="rId14"/>
    <p:sldId id="332" r:id="rId15"/>
    <p:sldId id="302" r:id="rId16"/>
    <p:sldId id="305" r:id="rId17"/>
    <p:sldId id="307" r:id="rId18"/>
    <p:sldId id="308" r:id="rId19"/>
    <p:sldId id="309" r:id="rId20"/>
    <p:sldId id="274" r:id="rId21"/>
    <p:sldId id="275" r:id="rId22"/>
    <p:sldId id="310" r:id="rId23"/>
    <p:sldId id="277" r:id="rId24"/>
    <p:sldId id="311" r:id="rId25"/>
    <p:sldId id="279" r:id="rId26"/>
    <p:sldId id="280" r:id="rId27"/>
    <p:sldId id="281" r:id="rId28"/>
    <p:sldId id="282" r:id="rId29"/>
    <p:sldId id="283" r:id="rId30"/>
    <p:sldId id="284" r:id="rId31"/>
    <p:sldId id="314" r:id="rId32"/>
    <p:sldId id="312" r:id="rId33"/>
    <p:sldId id="313" r:id="rId34"/>
    <p:sldId id="289" r:id="rId35"/>
    <p:sldId id="290" r:id="rId36"/>
    <p:sldId id="291" r:id="rId37"/>
    <p:sldId id="292" r:id="rId38"/>
    <p:sldId id="321" r:id="rId39"/>
    <p:sldId id="322" r:id="rId40"/>
    <p:sldId id="323" r:id="rId41"/>
    <p:sldId id="324" r:id="rId42"/>
    <p:sldId id="325" r:id="rId43"/>
    <p:sldId id="326" r:id="rId44"/>
    <p:sldId id="294" r:id="rId45"/>
    <p:sldId id="295" r:id="rId46"/>
    <p:sldId id="296" r:id="rId47"/>
    <p:sldId id="317" r:id="rId48"/>
    <p:sldId id="318" r:id="rId49"/>
    <p:sldId id="319" r:id="rId50"/>
    <p:sldId id="299" r:id="rId51"/>
    <p:sldId id="327" r:id="rId52"/>
    <p:sldId id="301" r:id="rId5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1213" autoAdjust="0"/>
  </p:normalViewPr>
  <p:slideViewPr>
    <p:cSldViewPr>
      <p:cViewPr varScale="1">
        <p:scale>
          <a:sx n="61" d="100"/>
          <a:sy n="61" d="100"/>
        </p:scale>
        <p:origin x="-570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672" cy="502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443" y="0"/>
            <a:ext cx="3372672" cy="502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708"/>
            <a:ext cx="3372672" cy="502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443" y="9555708"/>
            <a:ext cx="3372672" cy="502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87A45E-9BEE-4A97-825B-317490BAB35E}" type="slidenum">
              <a:rPr/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 PL ShanHeiSun Un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fld id="{40092DD8-1336-4317-A9A4-37EAC1E17AE1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SzPct val="45000"/>
      <a:buFont typeface="StarSymbol"/>
      <a:buChar char="●"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pPr lvl="0"/>
            <a:r>
              <a:rPr lang="en-US"/>
              <a:t>Reading data in a file.  Some lines you want to skip, some lines is the data you’re looking for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43591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0C83F0-FCD5-4E6F-975A-14DD485DF62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E3B74C-680D-41E1-A382-41B23B049DF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07B17E-AD98-415D-B0E5-7E52EFFA96DE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F46A5C-12AE-40F8-A1C3-1EB7A7EAE9E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97548B-AE1A-4E88-B46C-F3B3B308C4D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E42E07-AA78-49A0-B5A7-B06AC34C098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C7826-C535-45F4-AD6D-0AE02C06C7B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E1189E-12C2-4C35-9776-11D68CDBB135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441EB5-24C0-44AB-85C4-F46EB337009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251065-2ECD-493F-AB37-1EAA6FEA7105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05724F-E1BE-40EF-B341-DC6CA081037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6996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Sans" pitchFamily="2"/>
                <a:cs typeface="Tahoma" pitchFamily="2"/>
              </a:defRPr>
            </a:lvl1pPr>
          </a:lstStyle>
          <a:p>
            <a:pPr lvl="0"/>
            <a:fld id="{A3C9897D-9823-47E5-842E-C20D20377EFC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+mj-lt"/>
          <a:cs typeface="Tahoma" pitchFamily="2"/>
        </a:defRPr>
      </a:lvl1pPr>
    </p:titleStyle>
    <p:bodyStyle>
      <a:lvl1pPr marL="431999" marR="0" lvl="0" indent="-323999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+mn-lt"/>
          <a:ea typeface="AR PL ShanHeiSun Uni" pitchFamily="2"/>
          <a:cs typeface="Tahoma" pitchFamily="2"/>
        </a:defRPr>
      </a:lvl1pPr>
      <a:lvl2pPr marL="863998" marR="0" lvl="1" indent="-287999" defTabSz="914400" rtl="0" fontAlgn="auto" hangingPunct="1">
        <a:lnSpc>
          <a:spcPct val="100000"/>
        </a:lnSpc>
        <a:spcBef>
          <a:spcPts val="0"/>
        </a:spcBef>
        <a:spcAft>
          <a:spcPts val="1135"/>
        </a:spcAft>
        <a:buSzPct val="75000"/>
        <a:buFont typeface="StarSymbol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+mn-lt"/>
          <a:ea typeface="AR PL ShanHeiSun Uni" pitchFamily="2"/>
          <a:cs typeface="Tahoma" pitchFamily="2"/>
        </a:defRPr>
      </a:lvl2pPr>
      <a:lvl3pPr marL="1295997" marR="0" lvl="2" indent="-215999" defTabSz="914400" rtl="0" fontAlgn="auto" hangingPunct="1">
        <a:lnSpc>
          <a:spcPct val="100000"/>
        </a:lnSpc>
        <a:spcBef>
          <a:spcPts val="0"/>
        </a:spcBef>
        <a:spcAft>
          <a:spcPts val="850"/>
        </a:spcAft>
        <a:buSzPct val="45000"/>
        <a:buFont typeface="StarSymbol"/>
        <a:buChar char="●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+mn-lt"/>
          <a:ea typeface="AR PL ShanHeiSun Uni" pitchFamily="2"/>
          <a:cs typeface="Tahoma" pitchFamily="2"/>
        </a:defRPr>
      </a:lvl3pPr>
      <a:lvl4pPr marL="1727996" marR="0" lvl="3" indent="-215999" defTabSz="914400" rtl="0" fontAlgn="auto" hangingPunct="1">
        <a:lnSpc>
          <a:spcPct val="100000"/>
        </a:lnSpc>
        <a:spcBef>
          <a:spcPts val="0"/>
        </a:spcBef>
        <a:spcAft>
          <a:spcPts val="565"/>
        </a:spcAft>
        <a:buSzPct val="75000"/>
        <a:buFont typeface="StarSymbol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+mn-lt"/>
          <a:ea typeface="AR PL ShanHeiSun Uni" pitchFamily="2"/>
          <a:cs typeface="Tahoma" pitchFamily="2"/>
        </a:defRPr>
      </a:lvl4pPr>
      <a:lvl5pPr marL="2159995" marR="0" lvl="4" indent="-215999" defTabSz="914400" rtl="0" fontAlgn="auto" hangingPunct="1">
        <a:lnSpc>
          <a:spcPct val="100000"/>
        </a:lnSpc>
        <a:spcBef>
          <a:spcPts val="0"/>
        </a:spcBef>
        <a:spcAft>
          <a:spcPts val="285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+mn-lt"/>
          <a:ea typeface="AR PL ShanHeiSun Uni" pitchFamily="2"/>
          <a:cs typeface="Tahoma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4121" y="2945163"/>
            <a:ext cx="4254483" cy="16834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AR PL ShanHeiSun Uni" pitchFamily="2"/>
                <a:cs typeface="Tahoma" pitchFamily="2"/>
              </a:rPr>
              <a:t>6.092: Intro to Java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AR PL ShanHeiSun Un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AR PL ShanHeiSun Uni" pitchFamily="2"/>
                <a:cs typeface="Tahoma" pitchFamily="2"/>
              </a:rPr>
              <a:t>3: Loops, Arrays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9909" y="3475040"/>
            <a:ext cx="6408224" cy="83099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Good Programming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117442"/>
            <a:ext cx="180722" cy="36709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 PL ShanHeiSun Un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 PL ShanHeiSun Un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 PL ShanHeiSun Un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 PL ShanHeiSun Un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 PL ShanHeiSun Un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 PL ShanHeiSun Uni" pitchFamily="2"/>
              <a:cs typeface="Tahoma" pitchFamily="2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503998" y="1814041"/>
            <a:ext cx="9071643" cy="4899236"/>
          </a:xfrm>
        </p:spPr>
        <p:txBody>
          <a:bodyPr anchor="ctr" anchorCtr="1"/>
          <a:lstStyle/>
          <a:p>
            <a:pPr marL="0" lvl="0" indent="0" algn="ctr">
              <a:buNone/>
            </a:pPr>
            <a:r>
              <a:rPr lang="en-US" sz="4800" dirty="0" smtClean="0"/>
              <a:t>Goal: readable code</a:t>
            </a:r>
            <a:endParaRPr lang="en-US" sz="4800" dirty="0"/>
          </a:p>
          <a:p>
            <a:pPr marL="0" lvl="0" indent="0" algn="ctr">
              <a:buNone/>
            </a:pPr>
            <a:endParaRPr lang="en-US" sz="4800" dirty="0"/>
          </a:p>
          <a:p>
            <a:pPr marL="0" lvl="0" indent="0" algn="ctr">
              <a:buNone/>
            </a:pPr>
            <a:r>
              <a:rPr lang="en-US" sz="4800" dirty="0"/>
              <a:t>By you and by others.</a:t>
            </a:r>
          </a:p>
          <a:p>
            <a:pPr marL="0" lvl="0" indent="0" algn="ctr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#1: Use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l" hangingPunct="0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dirty="0" smtClean="0">
              <a:latin typeface="Consolas" pitchFamily="49" charset="0"/>
            </a:endParaRPr>
          </a:p>
          <a:p>
            <a:pPr marL="457200" lvl="1" indent="0" algn="l" hangingPunct="0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latin typeface="Consolas" pitchFamily="49" charset="0"/>
              </a:rPr>
              <a:t>String </a:t>
            </a:r>
            <a:r>
              <a:rPr lang="en-US" sz="3200" dirty="0">
                <a:latin typeface="Consolas" pitchFamily="49" charset="0"/>
              </a:rPr>
              <a:t>a1;</a:t>
            </a:r>
          </a:p>
          <a:p>
            <a:pPr marL="457200" lvl="1" indent="0" algn="l" hangingPunct="0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 err="1">
                <a:latin typeface="Consolas" pitchFamily="49" charset="0"/>
              </a:rPr>
              <a:t>int</a:t>
            </a:r>
            <a:r>
              <a:rPr lang="en-US" sz="3200" dirty="0">
                <a:latin typeface="Consolas" pitchFamily="49" charset="0"/>
              </a:rPr>
              <a:t> a2;</a:t>
            </a:r>
          </a:p>
          <a:p>
            <a:pPr marL="457200" lvl="1" indent="0" algn="l" hangingPunct="0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Consolas" pitchFamily="49" charset="0"/>
              </a:rPr>
              <a:t>double b;         </a:t>
            </a:r>
            <a:r>
              <a:rPr lang="en-US" sz="3200" dirty="0">
                <a:solidFill>
                  <a:srgbClr val="FF3366"/>
                </a:solidFill>
                <a:latin typeface="Consolas" pitchFamily="49" charset="0"/>
              </a:rPr>
              <a:t>// BAD!!</a:t>
            </a:r>
          </a:p>
          <a:p>
            <a:pPr marL="457200" lvl="1" indent="0" algn="l" hangingPunct="0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dirty="0">
              <a:latin typeface="Consolas" pitchFamily="49" charset="0"/>
            </a:endParaRPr>
          </a:p>
          <a:p>
            <a:pPr marL="457200" lvl="1" indent="0" algn="l" hangingPunct="0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Consolas" pitchFamily="49" charset="0"/>
              </a:rPr>
              <a:t>String </a:t>
            </a:r>
            <a:r>
              <a:rPr lang="en-US" sz="3200" dirty="0" err="1">
                <a:latin typeface="Consolas" pitchFamily="49" charset="0"/>
              </a:rPr>
              <a:t>firstName</a:t>
            </a:r>
            <a:r>
              <a:rPr lang="en-US" sz="3200" dirty="0">
                <a:latin typeface="Consolas" pitchFamily="49" charset="0"/>
              </a:rPr>
              <a:t>; </a:t>
            </a:r>
            <a:r>
              <a:rPr lang="en-US" sz="3200" dirty="0">
                <a:solidFill>
                  <a:srgbClr val="00AE00"/>
                </a:solidFill>
                <a:latin typeface="Consolas" pitchFamily="49" charset="0"/>
              </a:rPr>
              <a:t>// GOOD</a:t>
            </a:r>
          </a:p>
          <a:p>
            <a:pPr marL="457200" lvl="1" indent="0" algn="l" hangingPunct="0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>
                <a:latin typeface="Consolas" pitchFamily="49" charset="0"/>
              </a:rPr>
              <a:t>String </a:t>
            </a:r>
            <a:r>
              <a:rPr lang="en-US" sz="3200" dirty="0" err="1">
                <a:latin typeface="Consolas" pitchFamily="49" charset="0"/>
              </a:rPr>
              <a:t>lastName</a:t>
            </a:r>
            <a:r>
              <a:rPr lang="en-US" sz="3200" dirty="0">
                <a:latin typeface="Consolas" pitchFamily="49" charset="0"/>
              </a:rPr>
              <a:t>;  </a:t>
            </a:r>
            <a:r>
              <a:rPr lang="en-US" sz="3200" dirty="0">
                <a:solidFill>
                  <a:srgbClr val="00AE00"/>
                </a:solidFill>
                <a:latin typeface="Consolas" pitchFamily="49" charset="0"/>
              </a:rPr>
              <a:t>// GOOD</a:t>
            </a:r>
          </a:p>
          <a:p>
            <a:pPr marL="457200" lvl="1" indent="0" algn="l" hangingPunct="0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dirty="0" err="1">
                <a:latin typeface="Consolas" pitchFamily="49" charset="0"/>
              </a:rPr>
              <a:t>int</a:t>
            </a:r>
            <a:r>
              <a:rPr lang="en-US" sz="3200" dirty="0">
                <a:latin typeface="Consolas" pitchFamily="49" charset="0"/>
              </a:rPr>
              <a:t> temperature;  </a:t>
            </a:r>
            <a:r>
              <a:rPr lang="en-US" sz="3200" dirty="0">
                <a:solidFill>
                  <a:srgbClr val="00AE00"/>
                </a:solidFill>
                <a:latin typeface="Consolas" pitchFamily="49" charset="0"/>
              </a:rPr>
              <a:t>// GOOD</a:t>
            </a:r>
          </a:p>
          <a:p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ea typeface="AR PL ShanHeiSun Uni" pitchFamily="2"/>
              </a:rPr>
              <a:t>Rule #2: Use </a:t>
            </a:r>
            <a:r>
              <a:rPr lang="en-US" dirty="0" smtClean="0">
                <a:ea typeface="AR PL ShanHeiSun Uni" pitchFamily="2"/>
              </a:rPr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public static void main (String[] arguments) {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x=5;x =x* x;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if(x &gt;20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(x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+ 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“&gt;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20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.”);  double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y = 3.4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dirty="0" smtClean="0">
              <a:latin typeface="Courier New" pitchFamily="49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dirty="0">
              <a:latin typeface="Courier New" pitchFamily="49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7912" y="5380037"/>
            <a:ext cx="80819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rgbClr val="000000"/>
              </a:solidFill>
              <a:latin typeface="+mj-lt"/>
              <a:ea typeface="AR PL ShanHeiSun Uni" pitchFamily="2"/>
              <a:cs typeface="Tahoma" pitchFamily="2"/>
            </a:endParaRPr>
          </a:p>
          <a:p>
            <a:pPr lvl="0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i="1" dirty="0">
                <a:solidFill>
                  <a:schemeClr val="accent1"/>
                </a:solidFill>
                <a:latin typeface="+mj-lt"/>
                <a:ea typeface="AR PL ShanHeiSun Uni" pitchFamily="2"/>
                <a:cs typeface="Tahoma" pitchFamily="2"/>
              </a:rPr>
              <a:t>Ctrl-shift-F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AR PL ShanHeiSun Uni" pitchFamily="2"/>
                <a:cs typeface="Tahoma" pitchFamily="2"/>
              </a:rPr>
              <a:t> to auto-format the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ea typeface="AR PL ShanHeiSun Uni" pitchFamily="2"/>
              </a:rPr>
              <a:t>Rule #2: Use </a:t>
            </a:r>
            <a:r>
              <a:rPr lang="en-US" dirty="0" smtClean="0">
                <a:ea typeface="AR PL ShanHeiSun Uni" pitchFamily="2"/>
              </a:rPr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public static void main (String[] arguments) {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x = 5;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x = x * x;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if (x &gt; 20) {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(x + “&gt; 20.”);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}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   double y = 3.4;</a:t>
            </a:r>
          </a:p>
          <a:p>
            <a:pPr mar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dirty="0" smtClean="0">
              <a:latin typeface="Courier New" pitchFamily="49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dirty="0">
              <a:latin typeface="Courier New" pitchFamily="49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7912" y="5380037"/>
            <a:ext cx="80819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rgbClr val="000000"/>
              </a:solidFill>
              <a:latin typeface="+mj-lt"/>
              <a:ea typeface="AR PL ShanHeiSun Uni" pitchFamily="2"/>
              <a:cs typeface="Tahoma" pitchFamily="2"/>
            </a:endParaRPr>
          </a:p>
          <a:p>
            <a:pPr lvl="0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i="1" dirty="0">
                <a:solidFill>
                  <a:schemeClr val="accent1"/>
                </a:solidFill>
                <a:latin typeface="+mj-lt"/>
                <a:ea typeface="AR PL ShanHeiSun Uni" pitchFamily="2"/>
                <a:cs typeface="Tahoma" pitchFamily="2"/>
              </a:rPr>
              <a:t>Ctrl-shift-F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AR PL ShanHeiSun Uni" pitchFamily="2"/>
                <a:cs typeface="Tahoma" pitchFamily="2"/>
              </a:rPr>
              <a:t> to auto-format the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#3: Use Whitespaces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Whitespaces in complex expressions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kern="0" dirty="0" smtClean="0">
              <a:solidFill>
                <a:srgbClr val="FF3366"/>
              </a:solidFill>
              <a:latin typeface="Courier New" pitchFamily="49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kern="0" dirty="0" smtClean="0">
                <a:solidFill>
                  <a:srgbClr val="FF3366"/>
                </a:solidFill>
                <a:latin typeface="Consolas" pitchFamily="49" charset="0"/>
              </a:rPr>
              <a:t>// </a:t>
            </a:r>
            <a:r>
              <a:rPr lang="en-US" sz="2800" b="1" kern="0" dirty="0">
                <a:solidFill>
                  <a:srgbClr val="FF3366"/>
                </a:solidFill>
                <a:latin typeface="Consolas" pitchFamily="49" charset="0"/>
              </a:rPr>
              <a:t>BAD!!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double </a:t>
            </a:r>
            <a:r>
              <a:rPr lang="en-US" sz="2800" dirty="0" err="1">
                <a:latin typeface="Consolas" pitchFamily="49" charset="0"/>
              </a:rPr>
              <a:t>cel</a:t>
            </a:r>
            <a:r>
              <a:rPr lang="en-US" sz="2800" dirty="0">
                <a:latin typeface="Consolas" pitchFamily="49" charset="0"/>
              </a:rPr>
              <a:t>=</a:t>
            </a:r>
            <a:r>
              <a:rPr lang="en-US" sz="2800" dirty="0" err="1">
                <a:latin typeface="Consolas" pitchFamily="49" charset="0"/>
              </a:rPr>
              <a:t>fahr</a:t>
            </a:r>
            <a:r>
              <a:rPr lang="en-US" sz="2800" dirty="0">
                <a:latin typeface="Consolas" pitchFamily="49" charset="0"/>
              </a:rPr>
              <a:t>*42.0/(13.0-7.0);         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dirty="0">
              <a:solidFill>
                <a:srgbClr val="FF3366"/>
              </a:solidFill>
              <a:latin typeface="Consolas" pitchFamily="49" charset="0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dirty="0">
              <a:solidFill>
                <a:srgbClr val="FF3366"/>
              </a:solidFill>
              <a:latin typeface="Consolas" pitchFamily="49" charset="0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kern="0" dirty="0">
                <a:solidFill>
                  <a:srgbClr val="00AE00"/>
                </a:solidFill>
                <a:latin typeface="Consolas" pitchFamily="49" charset="0"/>
              </a:rPr>
              <a:t>// GOOD</a:t>
            </a:r>
            <a:endParaRPr lang="en-US" sz="2800" b="1" dirty="0">
              <a:solidFill>
                <a:srgbClr val="FF3366"/>
              </a:solidFill>
              <a:latin typeface="Consolas" pitchFamily="49" charset="0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double </a:t>
            </a:r>
            <a:r>
              <a:rPr lang="en-US" sz="2800" dirty="0" err="1">
                <a:latin typeface="Consolas" pitchFamily="49" charset="0"/>
              </a:rPr>
              <a:t>cel</a:t>
            </a:r>
            <a:r>
              <a:rPr lang="en-US" sz="2800" dirty="0">
                <a:latin typeface="Consolas" pitchFamily="49" charset="0"/>
              </a:rPr>
              <a:t> = </a:t>
            </a:r>
            <a:r>
              <a:rPr lang="en-US" sz="2800" dirty="0" err="1">
                <a:latin typeface="Consolas" pitchFamily="49" charset="0"/>
              </a:rPr>
              <a:t>fahr</a:t>
            </a:r>
            <a:r>
              <a:rPr lang="en-US" sz="2800" dirty="0">
                <a:latin typeface="Consolas" pitchFamily="49" charset="0"/>
              </a:rPr>
              <a:t> * 42.0 / (13.0 - 7.0); </a:t>
            </a:r>
            <a:endParaRPr lang="en-US" sz="3600" dirty="0">
              <a:latin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#3: Use </a:t>
            </a:r>
            <a:r>
              <a:rPr lang="en-US" dirty="0" smtClean="0"/>
              <a:t>Whitespaces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blank lines to separate blocks</a:t>
            </a:r>
          </a:p>
          <a:p>
            <a:endParaRPr lang="en-US" dirty="0" smtClean="0"/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latin typeface="Consolas" pitchFamily="49" charset="0"/>
              </a:rPr>
              <a:t>public static void main (String[] arguments) {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dirty="0">
              <a:latin typeface="Consolas" pitchFamily="49" charset="0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x = 5;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latin typeface="Consolas" pitchFamily="49" charset="0"/>
              </a:rPr>
              <a:t>	x = x * x;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dirty="0">
              <a:latin typeface="Consolas" pitchFamily="49" charset="0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latin typeface="Consolas" pitchFamily="49" charset="0"/>
              </a:rPr>
              <a:t>	if (x &gt; 20) {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latin typeface="Consolas" pitchFamily="49" charset="0"/>
              </a:rPr>
              <a:t>		</a:t>
            </a:r>
            <a:r>
              <a:rPr lang="en-US" sz="2400" dirty="0" err="1">
                <a:latin typeface="Consolas" pitchFamily="49" charset="0"/>
              </a:rPr>
              <a:t>System.out.println</a:t>
            </a:r>
            <a:r>
              <a:rPr lang="en-US" sz="2400" dirty="0">
                <a:latin typeface="Consolas" pitchFamily="49" charset="0"/>
              </a:rPr>
              <a:t>(x + “ is &gt; 20.”);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latin typeface="Consolas" pitchFamily="49" charset="0"/>
              </a:rPr>
              <a:t>	}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dirty="0">
              <a:latin typeface="Consolas" pitchFamily="49" charset="0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latin typeface="Consolas" pitchFamily="49" charset="0"/>
              </a:rPr>
              <a:t>	double y = 3.4;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latin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#4: Don’t Duplicate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if</a:t>
            </a:r>
            <a:r>
              <a:rPr lang="en-US" sz="2800" dirty="0">
                <a:latin typeface="Consolas" pitchFamily="49" charset="0"/>
              </a:rPr>
              <a:t> (</a:t>
            </a:r>
            <a:r>
              <a:rPr lang="en-US" sz="2800" dirty="0" err="1">
                <a:latin typeface="Consolas" pitchFamily="49" charset="0"/>
              </a:rPr>
              <a:t>basePay</a:t>
            </a:r>
            <a:r>
              <a:rPr lang="en-US" sz="2800" dirty="0">
                <a:latin typeface="Consolas" pitchFamily="49" charset="0"/>
              </a:rPr>
              <a:t> &lt; 8.0) {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           ...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} </a:t>
            </a: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else if</a:t>
            </a:r>
            <a:r>
              <a:rPr lang="en-US" sz="2800" dirty="0">
                <a:latin typeface="Consolas" pitchFamily="49" charset="0"/>
              </a:rPr>
              <a:t> (hours &gt; 60) {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           ...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} </a:t>
            </a: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else if</a:t>
            </a:r>
            <a:r>
              <a:rPr lang="en-US" sz="2800" dirty="0">
                <a:latin typeface="Consolas" pitchFamily="49" charset="0"/>
              </a:rPr>
              <a:t> (</a:t>
            </a:r>
            <a:r>
              <a:rPr lang="en-US" sz="2800" dirty="0" err="1">
                <a:latin typeface="Consolas" pitchFamily="49" charset="0"/>
              </a:rPr>
              <a:t>basePay</a:t>
            </a:r>
            <a:r>
              <a:rPr lang="en-US" sz="2800" dirty="0">
                <a:latin typeface="Consolas" pitchFamily="49" charset="0"/>
              </a:rPr>
              <a:t> &gt;= 8.0 &amp;&amp; hours &lt;= 60){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           ...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3794494" y="5075240"/>
            <a:ext cx="2312618" cy="156965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BAD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#4: Don’t Duplicate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if</a:t>
            </a:r>
            <a:r>
              <a:rPr lang="en-US" sz="2800" dirty="0">
                <a:latin typeface="Consolas" pitchFamily="49" charset="0"/>
              </a:rPr>
              <a:t> (</a:t>
            </a:r>
            <a:r>
              <a:rPr lang="en-US" sz="2800" dirty="0" err="1">
                <a:latin typeface="Consolas" pitchFamily="49" charset="0"/>
              </a:rPr>
              <a:t>basePay</a:t>
            </a:r>
            <a:r>
              <a:rPr lang="en-US" sz="2800" dirty="0">
                <a:latin typeface="Consolas" pitchFamily="49" charset="0"/>
              </a:rPr>
              <a:t> &lt; 8.0) {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           ...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} </a:t>
            </a: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else if</a:t>
            </a:r>
            <a:r>
              <a:rPr lang="en-US" sz="2800" dirty="0">
                <a:latin typeface="Consolas" pitchFamily="49" charset="0"/>
              </a:rPr>
              <a:t> (hours &gt; 60) {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           ...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} </a:t>
            </a: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else </a:t>
            </a:r>
            <a:r>
              <a:rPr lang="en-US" sz="2800" dirty="0">
                <a:latin typeface="Consolas" pitchFamily="49" charset="0"/>
              </a:rPr>
              <a:t>{</a:t>
            </a:r>
            <a:endParaRPr lang="en-US" sz="2800" kern="0" dirty="0">
              <a:latin typeface="Consolas" pitchFamily="49" charset="0"/>
            </a:endParaRP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latin typeface="Consolas" pitchFamily="49" charset="0"/>
              </a:rPr>
              <a:t>           </a:t>
            </a:r>
            <a:r>
              <a:rPr lang="en-US" sz="2800" dirty="0">
                <a:latin typeface="Consolas" pitchFamily="49" charset="0"/>
              </a:rPr>
              <a:t>...</a:t>
            </a:r>
          </a:p>
          <a:p>
            <a:pPr marL="0" lvl="0" indent="0" algn="l"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3503744" y="5075240"/>
            <a:ext cx="2908168" cy="156966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 dirty="0" smtClean="0">
                <a:solidFill>
                  <a:schemeClr val="accent3"/>
                </a:solidFill>
                <a:uFillTx/>
                <a:latin typeface="Calibri"/>
              </a:rPr>
              <a:t>Good</a:t>
            </a:r>
            <a:endParaRPr lang="en-US" sz="9600" b="0" i="0" u="none" strike="noStrike" kern="1200" cap="none" spc="0" baseline="0" dirty="0">
              <a:solidFill>
                <a:schemeClr val="accent3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good variable/method names</a:t>
            </a:r>
          </a:p>
          <a:p>
            <a:r>
              <a:rPr lang="en-US" dirty="0" smtClean="0"/>
              <a:t>Use indentation</a:t>
            </a:r>
          </a:p>
          <a:p>
            <a:r>
              <a:rPr lang="en-US" dirty="0" smtClean="0"/>
              <a:t>Add whitespaces</a:t>
            </a:r>
          </a:p>
          <a:p>
            <a:r>
              <a:rPr lang="en-US" dirty="0" smtClean="0"/>
              <a:t>Don't duplicate tests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Assigment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employee salaries for </a:t>
            </a:r>
            <a:r>
              <a:rPr lang="en-US" dirty="0" err="1" smtClean="0"/>
              <a:t>Foo</a:t>
            </a:r>
            <a:r>
              <a:rPr lang="en-US" dirty="0" smtClean="0"/>
              <a:t> Corp.</a:t>
            </a:r>
          </a:p>
          <a:p>
            <a:endParaRPr lang="en-US" dirty="0" smtClean="0"/>
          </a:p>
          <a:p>
            <a:pPr marL="622350" indent="-514350">
              <a:buSzPct val="100000"/>
              <a:buFont typeface="+mj-lt"/>
              <a:buAutoNum type="arabicPeriod"/>
            </a:pPr>
            <a:r>
              <a:rPr lang="en-US" dirty="0" smtClean="0"/>
              <a:t>Pay = hours worked x base pay</a:t>
            </a:r>
          </a:p>
          <a:p>
            <a:pPr marL="622350" indent="-514350">
              <a:buSzPct val="100000"/>
              <a:buFont typeface="+mj-lt"/>
              <a:buAutoNum type="arabicPeriod"/>
            </a:pPr>
            <a:r>
              <a:rPr lang="en-US" dirty="0" smtClean="0"/>
              <a:t>Hours over 40 get paid 1.5 the base pay</a:t>
            </a:r>
          </a:p>
          <a:p>
            <a:pPr marL="622350" indent="-514350">
              <a:buSzPct val="100000"/>
              <a:buFont typeface="+mj-lt"/>
              <a:buAutoNum type="arabicPeriod"/>
            </a:pPr>
            <a:r>
              <a:rPr lang="en-US" dirty="0" smtClean="0"/>
              <a:t>The base pay &gt;= $8.00</a:t>
            </a:r>
          </a:p>
          <a:p>
            <a:pPr marL="622350" indent="-514350">
              <a:buSzPct val="100000"/>
              <a:buFont typeface="+mj-lt"/>
              <a:buAutoNum type="arabicPeriod"/>
            </a:pPr>
            <a:r>
              <a:rPr lang="en-US" dirty="0" smtClean="0"/>
              <a:t>The number of hours &lt;= 60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316" y="3094036"/>
            <a:ext cx="2389116" cy="1200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Loops</a:t>
            </a:r>
          </a:p>
        </p:txBody>
      </p:sp>
      <p:sp>
        <p:nvSpPr>
          <p:cNvPr id="3" name="Freeform 3"/>
          <p:cNvSpPr/>
          <p:nvPr/>
        </p:nvSpPr>
        <p:spPr>
          <a:xfrm>
            <a:off x="2547618" y="3703320"/>
            <a:ext cx="4198623" cy="13741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198620"/>
              <a:gd name="f7" fmla="val 1374140"/>
              <a:gd name="f8" fmla="val 3700780"/>
              <a:gd name="f9" fmla="val 91440"/>
              <a:gd name="f10" fmla="val 3820160"/>
              <a:gd name="f11" fmla="val 171450"/>
              <a:gd name="f12" fmla="val 3939540"/>
              <a:gd name="f13" fmla="val 251460"/>
              <a:gd name="f14" fmla="val 3975100"/>
              <a:gd name="f15" fmla="val 396240"/>
              <a:gd name="f16" fmla="val 4010660"/>
              <a:gd name="f17" fmla="val 541020"/>
              <a:gd name="f18" fmla="val 797560"/>
              <a:gd name="f19" fmla="val 3914140"/>
              <a:gd name="f20" fmla="val 960120"/>
              <a:gd name="f21" fmla="val 3629660"/>
              <a:gd name="f22" fmla="val 1122680"/>
              <a:gd name="f23" fmla="val 2865120"/>
              <a:gd name="f24" fmla="val 2268220"/>
              <a:gd name="f25" fmla="val 1371600"/>
              <a:gd name="f26" fmla="val 1671320"/>
              <a:gd name="f27" fmla="val 1369060"/>
              <a:gd name="f28" fmla="val 665480"/>
              <a:gd name="f29" fmla="val 1145540"/>
              <a:gd name="f30" fmla="val 332740"/>
              <a:gd name="f31" fmla="val 944880"/>
              <a:gd name="f32" fmla="val 744220"/>
              <a:gd name="f33" fmla="val 190500"/>
              <a:gd name="f34" fmla="val 325120"/>
              <a:gd name="f35" fmla="val 271780"/>
              <a:gd name="f36" fmla="val 167640"/>
              <a:gd name="f37" fmla="val 353060"/>
              <a:gd name="f38" fmla="val 10160"/>
              <a:gd name="f39" fmla="val 586740"/>
              <a:gd name="f40" fmla="val 5080"/>
              <a:gd name="f41" fmla="val 820420"/>
              <a:gd name="f42" fmla="+- 0 0 -90"/>
              <a:gd name="f43" fmla="*/ f3 1 4198620"/>
              <a:gd name="f44" fmla="*/ f4 1 1374140"/>
              <a:gd name="f45" fmla="+- f7 0 f5"/>
              <a:gd name="f46" fmla="+- f6 0 f5"/>
              <a:gd name="f47" fmla="*/ f42 f0 1"/>
              <a:gd name="f48" fmla="*/ f46 1 4198620"/>
              <a:gd name="f49" fmla="*/ f45 1 1374140"/>
              <a:gd name="f50" fmla="*/ 3700780 f46 1"/>
              <a:gd name="f51" fmla="*/ 91440 f45 1"/>
              <a:gd name="f52" fmla="*/ 3975100 f46 1"/>
              <a:gd name="f53" fmla="*/ 396240 f45 1"/>
              <a:gd name="f54" fmla="*/ 3914140 f46 1"/>
              <a:gd name="f55" fmla="*/ 960120 f45 1"/>
              <a:gd name="f56" fmla="*/ 2268220 f46 1"/>
              <a:gd name="f57" fmla="*/ 1371600 f45 1"/>
              <a:gd name="f58" fmla="*/ 332740 f46 1"/>
              <a:gd name="f59" fmla="*/ 944880 f45 1"/>
              <a:gd name="f60" fmla="*/ 271780 f46 1"/>
              <a:gd name="f61" fmla="*/ 167640 f45 1"/>
              <a:gd name="f62" fmla="*/ 820420 f46 1"/>
              <a:gd name="f63" fmla="*/ 0 f45 1"/>
              <a:gd name="f64" fmla="*/ f47 1 f2"/>
              <a:gd name="f65" fmla="*/ f50 1 4198620"/>
              <a:gd name="f66" fmla="*/ f51 1 1374140"/>
              <a:gd name="f67" fmla="*/ f52 1 4198620"/>
              <a:gd name="f68" fmla="*/ f53 1 1374140"/>
              <a:gd name="f69" fmla="*/ f54 1 4198620"/>
              <a:gd name="f70" fmla="*/ f55 1 1374140"/>
              <a:gd name="f71" fmla="*/ f56 1 4198620"/>
              <a:gd name="f72" fmla="*/ f57 1 1374140"/>
              <a:gd name="f73" fmla="*/ f58 1 4198620"/>
              <a:gd name="f74" fmla="*/ f59 1 1374140"/>
              <a:gd name="f75" fmla="*/ f60 1 4198620"/>
              <a:gd name="f76" fmla="*/ f61 1 1374140"/>
              <a:gd name="f77" fmla="*/ f62 1 4198620"/>
              <a:gd name="f78" fmla="*/ f63 1 1374140"/>
              <a:gd name="f79" fmla="*/ f5 1 f48"/>
              <a:gd name="f80" fmla="*/ f6 1 f48"/>
              <a:gd name="f81" fmla="*/ f5 1 f49"/>
              <a:gd name="f82" fmla="*/ f7 1 f49"/>
              <a:gd name="f83" fmla="+- f64 0 f1"/>
              <a:gd name="f84" fmla="*/ f65 1 f48"/>
              <a:gd name="f85" fmla="*/ f66 1 f49"/>
              <a:gd name="f86" fmla="*/ f67 1 f48"/>
              <a:gd name="f87" fmla="*/ f68 1 f49"/>
              <a:gd name="f88" fmla="*/ f69 1 f48"/>
              <a:gd name="f89" fmla="*/ f70 1 f49"/>
              <a:gd name="f90" fmla="*/ f71 1 f48"/>
              <a:gd name="f91" fmla="*/ f72 1 f49"/>
              <a:gd name="f92" fmla="*/ f73 1 f48"/>
              <a:gd name="f93" fmla="*/ f74 1 f49"/>
              <a:gd name="f94" fmla="*/ f75 1 f48"/>
              <a:gd name="f95" fmla="*/ f76 1 f49"/>
              <a:gd name="f96" fmla="*/ f77 1 f48"/>
              <a:gd name="f97" fmla="*/ f78 1 f49"/>
              <a:gd name="f98" fmla="*/ f79 f43 1"/>
              <a:gd name="f99" fmla="*/ f80 f43 1"/>
              <a:gd name="f100" fmla="*/ f82 f44 1"/>
              <a:gd name="f101" fmla="*/ f81 f44 1"/>
              <a:gd name="f102" fmla="*/ f84 f43 1"/>
              <a:gd name="f103" fmla="*/ f85 f44 1"/>
              <a:gd name="f104" fmla="*/ f86 f43 1"/>
              <a:gd name="f105" fmla="*/ f87 f44 1"/>
              <a:gd name="f106" fmla="*/ f88 f43 1"/>
              <a:gd name="f107" fmla="*/ f89 f44 1"/>
              <a:gd name="f108" fmla="*/ f90 f43 1"/>
              <a:gd name="f109" fmla="*/ f91 f44 1"/>
              <a:gd name="f110" fmla="*/ f92 f43 1"/>
              <a:gd name="f111" fmla="*/ f93 f44 1"/>
              <a:gd name="f112" fmla="*/ f94 f43 1"/>
              <a:gd name="f113" fmla="*/ f95 f44 1"/>
              <a:gd name="f114" fmla="*/ f96 f43 1"/>
              <a:gd name="f115" fmla="*/ f97 f4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3">
                <a:pos x="f102" y="f103"/>
              </a:cxn>
              <a:cxn ang="f83">
                <a:pos x="f104" y="f105"/>
              </a:cxn>
              <a:cxn ang="f83">
                <a:pos x="f106" y="f107"/>
              </a:cxn>
              <a:cxn ang="f83">
                <a:pos x="f108" y="f109"/>
              </a:cxn>
              <a:cxn ang="f83">
                <a:pos x="f110" y="f111"/>
              </a:cxn>
              <a:cxn ang="f83">
                <a:pos x="f112" y="f113"/>
              </a:cxn>
              <a:cxn ang="f83">
                <a:pos x="f114" y="f115"/>
              </a:cxn>
            </a:cxnLst>
            <a:rect l="f98" t="f101" r="f99" b="f100"/>
            <a:pathLst>
              <a:path w="4198620" h="137414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6" y="f18"/>
                  <a:pt x="f19" y="f20"/>
                </a:cubicBezTo>
                <a:cubicBezTo>
                  <a:pt x="f21" y="f22"/>
                  <a:pt x="f23" y="f7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5" y="f32"/>
                  <a:pt x="f33" y="f34"/>
                  <a:pt x="f35" y="f36"/>
                </a:cubicBezTo>
                <a:cubicBezTo>
                  <a:pt x="f37" y="f38"/>
                  <a:pt x="f39" y="f40"/>
                  <a:pt x="f41" y="f5"/>
                </a:cubicBezTo>
              </a:path>
            </a:pathLst>
          </a:custGeom>
          <a:noFill/>
          <a:ln w="57150">
            <a:solidFill>
              <a:srgbClr val="4A7EBB"/>
            </a:solidFill>
            <a:prstDash val="solid"/>
            <a:tailEnd type="arrow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Loops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814041"/>
            <a:ext cx="9071643" cy="4899236"/>
          </a:xfrm>
        </p:spPr>
        <p:txBody>
          <a:bodyPr anchor="ctr"/>
          <a:lstStyle/>
          <a:p>
            <a:pPr marL="0" lvl="0" indent="0" algn="l">
              <a:buNone/>
            </a:pPr>
            <a:r>
              <a:rPr lang="en-US" sz="2600" dirty="0">
                <a:solidFill>
                  <a:srgbClr val="2323DC"/>
                </a:solidFill>
                <a:latin typeface="Consolas" pitchFamily="49" charset="0"/>
              </a:rPr>
              <a:t>static void</a:t>
            </a:r>
            <a:r>
              <a:rPr lang="en-US" sz="2600" dirty="0">
                <a:latin typeface="Consolas" pitchFamily="49" charset="0"/>
              </a:rPr>
              <a:t> main (</a:t>
            </a:r>
            <a:r>
              <a:rPr lang="en-US" sz="2600" dirty="0">
                <a:solidFill>
                  <a:srgbClr val="2323DC"/>
                </a:solidFill>
                <a:latin typeface="Consolas" pitchFamily="49" charset="0"/>
              </a:rPr>
              <a:t>String</a:t>
            </a:r>
            <a:r>
              <a:rPr lang="en-US" sz="2600" dirty="0">
                <a:latin typeface="Consolas" pitchFamily="49" charset="0"/>
              </a:rPr>
              <a:t>[] arguments) {</a:t>
            </a:r>
          </a:p>
          <a:p>
            <a:pPr marL="0" lvl="0" indent="0" algn="l">
              <a:buNone/>
            </a:pPr>
            <a:r>
              <a:rPr lang="en-US" sz="2600" dirty="0">
                <a:latin typeface="Consolas" pitchFamily="49" charset="0"/>
              </a:rPr>
              <a:t>    </a:t>
            </a:r>
            <a:r>
              <a:rPr lang="en-US" sz="2600" dirty="0" err="1">
                <a:latin typeface="Consolas" pitchFamily="49" charset="0"/>
              </a:rPr>
              <a:t>System.out.println</a:t>
            </a:r>
            <a:r>
              <a:rPr lang="en-US" sz="2600" dirty="0">
                <a:latin typeface="Consolas" pitchFamily="49" charset="0"/>
              </a:rPr>
              <a:t>(</a:t>
            </a:r>
            <a:r>
              <a:rPr lang="en-US" sz="2600" dirty="0">
                <a:solidFill>
                  <a:srgbClr val="FF00FF"/>
                </a:solidFill>
                <a:latin typeface="Consolas" pitchFamily="49" charset="0"/>
              </a:rPr>
              <a:t>“Rule #1”</a:t>
            </a:r>
            <a:r>
              <a:rPr lang="en-US" sz="2600" dirty="0">
                <a:latin typeface="Consolas" pitchFamily="49" charset="0"/>
              </a:rPr>
              <a:t>);</a:t>
            </a:r>
          </a:p>
          <a:p>
            <a:pPr marL="0" lvl="0" indent="0" algn="l">
              <a:buNone/>
            </a:pPr>
            <a:r>
              <a:rPr lang="en-US" sz="2600" dirty="0">
                <a:latin typeface="Consolas" pitchFamily="49" charset="0"/>
              </a:rPr>
              <a:t>    </a:t>
            </a:r>
            <a:r>
              <a:rPr lang="en-US" sz="2600" dirty="0" err="1">
                <a:latin typeface="Consolas" pitchFamily="49" charset="0"/>
              </a:rPr>
              <a:t>System.out.println</a:t>
            </a:r>
            <a:r>
              <a:rPr lang="en-US" sz="2600" dirty="0">
                <a:latin typeface="Consolas" pitchFamily="49" charset="0"/>
              </a:rPr>
              <a:t>(</a:t>
            </a:r>
            <a:r>
              <a:rPr lang="en-US" sz="2600" dirty="0">
                <a:solidFill>
                  <a:srgbClr val="FF00FF"/>
                </a:solidFill>
                <a:latin typeface="Consolas" pitchFamily="49" charset="0"/>
              </a:rPr>
              <a:t>“Rule #2”</a:t>
            </a:r>
            <a:r>
              <a:rPr lang="en-US" sz="2600" dirty="0">
                <a:latin typeface="Consolas" pitchFamily="49" charset="0"/>
              </a:rPr>
              <a:t>);</a:t>
            </a:r>
          </a:p>
          <a:p>
            <a:pPr marL="0" lvl="0" indent="0" algn="l">
              <a:buNone/>
            </a:pPr>
            <a:r>
              <a:rPr lang="en-US" sz="2600" dirty="0">
                <a:latin typeface="Consolas" pitchFamily="49" charset="0"/>
              </a:rPr>
              <a:t>    </a:t>
            </a:r>
            <a:r>
              <a:rPr lang="en-US" sz="2600" dirty="0" err="1">
                <a:latin typeface="Consolas" pitchFamily="49" charset="0"/>
              </a:rPr>
              <a:t>System.out.println</a:t>
            </a:r>
            <a:r>
              <a:rPr lang="en-US" sz="2600" dirty="0">
                <a:latin typeface="Consolas" pitchFamily="49" charset="0"/>
              </a:rPr>
              <a:t>(</a:t>
            </a:r>
            <a:r>
              <a:rPr lang="en-US" sz="2600" dirty="0">
                <a:solidFill>
                  <a:srgbClr val="FF00FF"/>
                </a:solidFill>
                <a:latin typeface="Consolas" pitchFamily="49" charset="0"/>
              </a:rPr>
              <a:t>“Rule #3”</a:t>
            </a:r>
            <a:r>
              <a:rPr lang="en-US" sz="2600" dirty="0">
                <a:latin typeface="Consolas" pitchFamily="49" charset="0"/>
              </a:rPr>
              <a:t>);</a:t>
            </a:r>
          </a:p>
          <a:p>
            <a:pPr marL="0" lvl="0" indent="0" algn="l">
              <a:buNone/>
            </a:pPr>
            <a:r>
              <a:rPr lang="en-US" sz="2600" dirty="0">
                <a:latin typeface="Consolas" pitchFamily="49" charset="0"/>
              </a:rPr>
              <a:t>}</a:t>
            </a:r>
          </a:p>
          <a:p>
            <a:pPr marL="0" lvl="0" indent="0" algn="l">
              <a:buNone/>
            </a:pPr>
            <a:endParaRPr lang="en-US" dirty="0"/>
          </a:p>
          <a:p>
            <a:pPr marL="0" lvl="0" indent="0" algn="l">
              <a:buNone/>
            </a:pPr>
            <a:r>
              <a:rPr lang="en-US" dirty="0"/>
              <a:t>What if you want to do it for 200 Rules?</a:t>
            </a:r>
          </a:p>
          <a:p>
            <a:pPr marL="0" lvl="0" indent="0" algn="l">
              <a:buNone/>
            </a:pP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through a block of code.</a:t>
            </a:r>
          </a:p>
          <a:p>
            <a:endParaRPr lang="en-US" dirty="0" smtClean="0"/>
          </a:p>
          <a:p>
            <a:r>
              <a:rPr lang="en-US" dirty="0" smtClean="0"/>
              <a:t>Several loop operators in Java.</a:t>
            </a:r>
          </a:p>
          <a:p>
            <a:pPr lvl="1"/>
            <a:r>
              <a:rPr lang="en-US" sz="3200" dirty="0" smtClean="0"/>
              <a:t>while</a:t>
            </a:r>
          </a:p>
          <a:p>
            <a:pPr lvl="1"/>
            <a:r>
              <a:rPr lang="en-US" sz="3200" dirty="0" smtClean="0"/>
              <a:t>for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The </a:t>
            </a:r>
            <a:r>
              <a:rPr lang="en-US" i="1"/>
              <a:t>while</a:t>
            </a:r>
            <a:r>
              <a:rPr lang="en-US"/>
              <a:t> operator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814041"/>
            <a:ext cx="9071643" cy="4899236"/>
          </a:xfrm>
        </p:spPr>
        <p:txBody>
          <a:bodyPr anchor="ctr"/>
          <a:lstStyle/>
          <a:p>
            <a:pPr marL="863998" lvl="2" indent="0" algn="l">
              <a:buNone/>
            </a:pPr>
            <a:r>
              <a:rPr lang="en-US" sz="4800" dirty="0">
                <a:latin typeface="Consolas" pitchFamily="49" charset="0"/>
              </a:rPr>
              <a:t>while (</a:t>
            </a:r>
            <a:r>
              <a:rPr lang="en-US" sz="4800" dirty="0">
                <a:solidFill>
                  <a:srgbClr val="FF3333"/>
                </a:solidFill>
                <a:latin typeface="Consolas" pitchFamily="49" charset="0"/>
              </a:rPr>
              <a:t>condition</a:t>
            </a:r>
            <a:r>
              <a:rPr lang="en-US" sz="4800" dirty="0">
                <a:latin typeface="Consolas" pitchFamily="49" charset="0"/>
              </a:rPr>
              <a:t>) {</a:t>
            </a:r>
          </a:p>
          <a:p>
            <a:pPr marL="863998" lvl="2" indent="0" algn="l">
              <a:buNone/>
            </a:pPr>
            <a:r>
              <a:rPr lang="en-US" sz="4800" dirty="0">
                <a:latin typeface="Consolas" pitchFamily="49" charset="0"/>
              </a:rPr>
              <a:t>    </a:t>
            </a:r>
            <a:r>
              <a:rPr lang="en-US" sz="4800" dirty="0">
                <a:solidFill>
                  <a:srgbClr val="2323DC"/>
                </a:solidFill>
                <a:latin typeface="Consolas" pitchFamily="49" charset="0"/>
              </a:rPr>
              <a:t>statements</a:t>
            </a:r>
          </a:p>
          <a:p>
            <a:pPr marL="863998" lvl="2" indent="0" algn="l">
              <a:buNone/>
            </a:pPr>
            <a:r>
              <a:rPr lang="en-US" sz="48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while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999" lvl="1" indent="0" algn="l">
              <a:buNone/>
            </a:pPr>
            <a:r>
              <a:rPr lang="en-US" sz="2400" dirty="0" err="1" smtClean="0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0;</a:t>
            </a:r>
          </a:p>
          <a:p>
            <a:pPr marL="431999" lvl="1" indent="0" algn="l">
              <a:buNone/>
            </a:pPr>
            <a:r>
              <a:rPr lang="en-US" sz="2400" dirty="0" smtClean="0">
                <a:solidFill>
                  <a:srgbClr val="2323DC"/>
                </a:solidFill>
                <a:latin typeface="Consolas" pitchFamily="49" charset="0"/>
              </a:rPr>
              <a:t>while</a:t>
            </a:r>
            <a:r>
              <a:rPr lang="en-US" sz="2400" dirty="0" smtClean="0">
                <a:latin typeface="Consolas" pitchFamily="49" charset="0"/>
              </a:rPr>
              <a:t> (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&lt; 3) {</a:t>
            </a:r>
          </a:p>
          <a:p>
            <a:pPr marL="431999" lvl="1" indent="0" algn="l">
              <a:buNone/>
            </a:pPr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</a:rPr>
              <a:t>System.out.println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smtClean="0">
                <a:solidFill>
                  <a:srgbClr val="FF00FF"/>
                </a:solidFill>
                <a:latin typeface="Consolas" pitchFamily="49" charset="0"/>
              </a:rPr>
              <a:t>“Rule #“</a:t>
            </a:r>
            <a:r>
              <a:rPr lang="en-US" sz="2400" dirty="0" smtClean="0">
                <a:latin typeface="Consolas" pitchFamily="49" charset="0"/>
              </a:rPr>
              <a:t> +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);</a:t>
            </a:r>
          </a:p>
          <a:p>
            <a:pPr marL="431999" lvl="1" indent="0" algn="l">
              <a:buNone/>
            </a:pPr>
            <a:r>
              <a:rPr lang="en-US" sz="2400" dirty="0" smtClean="0">
                <a:latin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= i+1;</a:t>
            </a:r>
          </a:p>
          <a:p>
            <a:pPr marL="431999" lvl="1" indent="0" algn="l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pPr marL="431999" lvl="1" indent="0" algn="l">
              <a:buNone/>
            </a:pPr>
            <a:endParaRPr lang="en-US" dirty="0" smtClean="0"/>
          </a:p>
          <a:p>
            <a:r>
              <a:rPr lang="en-US" sz="3200" dirty="0" smtClean="0"/>
              <a:t>Count carefully (off-by-one error)</a:t>
            </a:r>
          </a:p>
          <a:p>
            <a:r>
              <a:rPr lang="en-US" sz="3200" dirty="0" smtClean="0"/>
              <a:t>Make sure your loop will finish</a:t>
            </a:r>
          </a:p>
          <a:p>
            <a:pPr lvl="1"/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while (true);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The </a:t>
            </a:r>
            <a:r>
              <a:rPr lang="en-US" i="1"/>
              <a:t>for</a:t>
            </a:r>
            <a:r>
              <a:rPr lang="en-US"/>
              <a:t> operator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814041"/>
            <a:ext cx="9325801" cy="4899236"/>
          </a:xfrm>
        </p:spPr>
        <p:txBody>
          <a:bodyPr anchor="ctr"/>
          <a:lstStyle/>
          <a:p>
            <a:pPr marL="0" lvl="0" indent="0" algn="l"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for (</a:t>
            </a:r>
            <a:r>
              <a:rPr lang="en-US" dirty="0" smtClean="0">
                <a:solidFill>
                  <a:srgbClr val="2323DC"/>
                </a:solidFill>
                <a:latin typeface="Consolas" pitchFamily="49" charset="0"/>
                <a:cs typeface="Courier New" pitchFamily="49" charset="0"/>
              </a:rPr>
              <a:t>initialization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rgbClr val="FF3333"/>
                </a:solidFill>
                <a:latin typeface="Consolas" pitchFamily="49" charset="0"/>
                <a:cs typeface="Courier New" pitchFamily="49" charset="0"/>
              </a:rPr>
              <a:t>condition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chemeClr val="accent5"/>
                </a:solidFill>
                <a:latin typeface="Consolas" pitchFamily="49" charset="0"/>
                <a:cs typeface="Courier New" pitchFamily="49" charset="0"/>
              </a:rPr>
              <a:t>update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){</a:t>
            </a:r>
          </a:p>
          <a:p>
            <a:pPr marL="0" lvl="0" indent="0" algn="l">
              <a:buNone/>
            </a:pPr>
            <a:r>
              <a:rPr lang="en-US" dirty="0" smtClean="0">
                <a:solidFill>
                  <a:srgbClr val="2323DC"/>
                </a:solidFill>
                <a:latin typeface="Consolas" pitchFamily="49" charset="0"/>
                <a:cs typeface="Courier New" pitchFamily="49" charset="0"/>
              </a:rPr>
              <a:t>    statements</a:t>
            </a:r>
            <a:endParaRPr lang="en-US" dirty="0">
              <a:solidFill>
                <a:srgbClr val="2323DC"/>
              </a:solidFill>
              <a:latin typeface="Consolas" pitchFamily="49" charset="0"/>
              <a:cs typeface="Courier New" pitchFamily="49" charset="0"/>
            </a:endParaRPr>
          </a:p>
          <a:p>
            <a:pPr marL="0" lvl="0" indent="0" algn="l"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  <a:endParaRPr lang="en-US" dirty="0">
              <a:latin typeface="Consolas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The </a:t>
            </a:r>
            <a:r>
              <a:rPr lang="en-US" i="1"/>
              <a:t>for</a:t>
            </a:r>
            <a:r>
              <a:rPr lang="en-US"/>
              <a:t> operator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814041"/>
            <a:ext cx="9071643" cy="4899236"/>
          </a:xfrm>
        </p:spPr>
        <p:txBody>
          <a:bodyPr anchor="ctr"/>
          <a:lstStyle/>
          <a:p>
            <a:pPr marL="431999" lvl="1" indent="0" algn="l">
              <a:buNone/>
            </a:pPr>
            <a:r>
              <a:rPr lang="en-US" sz="3200" dirty="0">
                <a:latin typeface="Consolas" pitchFamily="49" charset="0"/>
              </a:rPr>
              <a:t>for (</a:t>
            </a:r>
            <a:r>
              <a:rPr lang="en-US" sz="3200" dirty="0" err="1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sz="3200" dirty="0">
                <a:latin typeface="Consolas" pitchFamily="49" charset="0"/>
              </a:rPr>
              <a:t> </a:t>
            </a:r>
            <a:r>
              <a:rPr lang="en-US" sz="3200" dirty="0" err="1">
                <a:latin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</a:rPr>
              <a:t> = 0; </a:t>
            </a:r>
            <a:r>
              <a:rPr lang="en-US" sz="3200" dirty="0" err="1">
                <a:latin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</a:rPr>
              <a:t> &lt; 3; </a:t>
            </a:r>
            <a:r>
              <a:rPr lang="en-US" sz="3200" dirty="0" err="1">
                <a:latin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</a:rPr>
              <a:t>=i+1) {</a:t>
            </a:r>
          </a:p>
          <a:p>
            <a:pPr marL="431999" lvl="1" indent="0" algn="l">
              <a:buNone/>
            </a:pPr>
            <a:r>
              <a:rPr lang="en-US" sz="3200" dirty="0">
                <a:latin typeface="Consolas" pitchFamily="49" charset="0"/>
              </a:rPr>
              <a:t>    </a:t>
            </a:r>
            <a:r>
              <a:rPr lang="en-US" sz="3200" dirty="0" err="1">
                <a:latin typeface="Consolas" pitchFamily="49" charset="0"/>
              </a:rPr>
              <a:t>System.out.println</a:t>
            </a:r>
            <a:r>
              <a:rPr lang="en-US" sz="3200" dirty="0">
                <a:latin typeface="Consolas" pitchFamily="49" charset="0"/>
              </a:rPr>
              <a:t>(</a:t>
            </a:r>
            <a:r>
              <a:rPr lang="en-US" sz="3200" dirty="0">
                <a:solidFill>
                  <a:srgbClr val="FF00FF"/>
                </a:solidFill>
                <a:latin typeface="Consolas" pitchFamily="49" charset="0"/>
              </a:rPr>
              <a:t>“Rule #“</a:t>
            </a:r>
            <a:r>
              <a:rPr lang="en-US" sz="3200" dirty="0">
                <a:latin typeface="Consolas" pitchFamily="49" charset="0"/>
              </a:rPr>
              <a:t> + </a:t>
            </a:r>
            <a:r>
              <a:rPr lang="en-US" sz="3200" dirty="0" err="1">
                <a:latin typeface="Consolas" pitchFamily="49" charset="0"/>
              </a:rPr>
              <a:t>i</a:t>
            </a:r>
            <a:r>
              <a:rPr lang="en-US" sz="3200" dirty="0">
                <a:latin typeface="Consolas" pitchFamily="49" charset="0"/>
              </a:rPr>
              <a:t>);</a:t>
            </a:r>
          </a:p>
          <a:p>
            <a:pPr marL="431999" lvl="1" indent="0" algn="l">
              <a:buNone/>
            </a:pPr>
            <a:r>
              <a:rPr lang="en-US" sz="3200" dirty="0">
                <a:latin typeface="Consolas" pitchFamily="49" charset="0"/>
              </a:rPr>
              <a:t>}</a:t>
            </a:r>
          </a:p>
          <a:p>
            <a:pPr marL="0" lvl="0" indent="0" algn="l">
              <a:buNone/>
            </a:pPr>
            <a:endParaRPr lang="en-US" sz="2600" dirty="0">
              <a:latin typeface="Arial" pitchFamily="34"/>
            </a:endParaRPr>
          </a:p>
          <a:p>
            <a:pPr marL="0" lvl="0" indent="0" algn="l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Note: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= i+1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may be rep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/>
              </a:rPr>
              <a:t>laced by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Branching Statements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112833"/>
            <a:ext cx="9071643" cy="5567397"/>
          </a:xfrm>
        </p:spPr>
        <p:txBody>
          <a:bodyPr anchor="ctr"/>
          <a:lstStyle/>
          <a:p>
            <a:pPr marL="0" lvl="0" indent="0" algn="l">
              <a:buNone/>
            </a:pPr>
            <a:r>
              <a:rPr lang="en-US" sz="4000" i="1" dirty="0">
                <a:solidFill>
                  <a:srgbClr val="2323DC"/>
                </a:solidFill>
              </a:rPr>
              <a:t>break</a:t>
            </a:r>
            <a:r>
              <a:rPr lang="en-US" sz="4000" dirty="0"/>
              <a:t> terminates a </a:t>
            </a:r>
            <a:r>
              <a:rPr lang="en-US" sz="4000" i="1" dirty="0"/>
              <a:t>for</a:t>
            </a:r>
            <a:r>
              <a:rPr lang="en-US" sz="4000" dirty="0"/>
              <a:t> or </a:t>
            </a:r>
            <a:r>
              <a:rPr lang="en-US" sz="4000" i="1" dirty="0"/>
              <a:t>while</a:t>
            </a:r>
            <a:r>
              <a:rPr lang="en-US" sz="4000" dirty="0"/>
              <a:t> loop</a:t>
            </a:r>
          </a:p>
          <a:p>
            <a:pPr marL="0" lvl="0" indent="0" algn="l">
              <a:buNone/>
            </a:pPr>
            <a:endParaRPr lang="en-US" sz="2800" dirty="0">
              <a:latin typeface="Courier New" pitchFamily="49"/>
            </a:endParaRPr>
          </a:p>
          <a:p>
            <a:pPr marL="0" lvl="0" indent="0" algn="l">
              <a:buNone/>
            </a:pPr>
            <a:endParaRPr lang="en-US" sz="2800" dirty="0">
              <a:latin typeface="Courier New" pitchFamily="49"/>
            </a:endParaRPr>
          </a:p>
          <a:p>
            <a:pPr marL="0" lvl="0" indent="0" algn="l">
              <a:buNone/>
            </a:pPr>
            <a:r>
              <a:rPr lang="en-US" sz="2800" dirty="0">
                <a:latin typeface="Courier New" pitchFamily="49"/>
              </a:rPr>
              <a:t>  </a:t>
            </a:r>
            <a:r>
              <a:rPr lang="en-US" sz="2800" dirty="0">
                <a:latin typeface="Consolas" pitchFamily="49" charset="0"/>
              </a:rPr>
              <a:t>for (</a:t>
            </a:r>
            <a:r>
              <a:rPr lang="en-US" sz="2800" dirty="0" err="1">
                <a:latin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=0;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&lt;100;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++) {</a:t>
            </a: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      if(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 == 50)</a:t>
            </a: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          </a:t>
            </a: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break</a:t>
            </a:r>
            <a:r>
              <a:rPr lang="en-US" sz="2800" dirty="0">
                <a:latin typeface="Consolas" pitchFamily="49" charset="0"/>
              </a:rPr>
              <a:t>;</a:t>
            </a: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      </a:t>
            </a:r>
            <a:r>
              <a:rPr lang="en-US" sz="2800" dirty="0" err="1">
                <a:latin typeface="Consolas" pitchFamily="49" charset="0"/>
              </a:rPr>
              <a:t>System.out.println</a:t>
            </a:r>
            <a:r>
              <a:rPr lang="en-US" sz="2800" dirty="0">
                <a:latin typeface="Consolas" pitchFamily="49" charset="0"/>
              </a:rPr>
              <a:t>(</a:t>
            </a:r>
            <a:r>
              <a:rPr lang="en-US" sz="2800" dirty="0">
                <a:solidFill>
                  <a:srgbClr val="FF66FF"/>
                </a:solidFill>
                <a:latin typeface="Consolas" pitchFamily="49" charset="0"/>
              </a:rPr>
              <a:t>“Rule #” </a:t>
            </a:r>
            <a:r>
              <a:rPr lang="en-US" sz="2800" dirty="0">
                <a:latin typeface="Consolas" pitchFamily="49" charset="0"/>
              </a:rPr>
              <a:t>+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);</a:t>
            </a: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  }</a:t>
            </a:r>
          </a:p>
        </p:txBody>
      </p:sp>
      <p:sp>
        <p:nvSpPr>
          <p:cNvPr id="4" name="Freeform 12"/>
          <p:cNvSpPr/>
          <p:nvPr/>
        </p:nvSpPr>
        <p:spPr>
          <a:xfrm>
            <a:off x="431797" y="4693916"/>
            <a:ext cx="1941508" cy="21335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488440"/>
              <a:gd name="f7" fmla="val 2133600"/>
              <a:gd name="f8" fmla="val 121920"/>
              <a:gd name="f9" fmla="val 1061720"/>
              <a:gd name="f10" fmla="val 60960"/>
              <a:gd name="f11" fmla="val 635000"/>
              <a:gd name="f12" fmla="val 391160"/>
              <a:gd name="f13" fmla="val 137160"/>
              <a:gd name="f14" fmla="val 147320"/>
              <a:gd name="f15" fmla="val 274320"/>
              <a:gd name="f16" fmla="val 50800"/>
              <a:gd name="f17" fmla="val 655320"/>
              <a:gd name="f18" fmla="val 25400"/>
              <a:gd name="f19" fmla="val 944880"/>
              <a:gd name="f20" fmla="val 1234440"/>
              <a:gd name="f21" fmla="val 104140"/>
              <a:gd name="f22" fmla="val 1676400"/>
              <a:gd name="f23" fmla="val 238760"/>
              <a:gd name="f24" fmla="val 1874520"/>
              <a:gd name="f25" fmla="val 373380"/>
              <a:gd name="f26" fmla="val 2072640"/>
              <a:gd name="f27" fmla="val 603250"/>
              <a:gd name="f28" fmla="val 2103120"/>
              <a:gd name="f29" fmla="val 833120"/>
              <a:gd name="f30" fmla="+- 0 0 -90"/>
              <a:gd name="f31" fmla="*/ f3 1 1488440"/>
              <a:gd name="f32" fmla="*/ f4 1 2133600"/>
              <a:gd name="f33" fmla="+- f7 0 f5"/>
              <a:gd name="f34" fmla="+- f6 0 f5"/>
              <a:gd name="f35" fmla="*/ f30 f0 1"/>
              <a:gd name="f36" fmla="*/ f34 1 1488440"/>
              <a:gd name="f37" fmla="*/ f33 1 2133600"/>
              <a:gd name="f38" fmla="*/ 1488440 f34 1"/>
              <a:gd name="f39" fmla="*/ 121920 f33 1"/>
              <a:gd name="f40" fmla="*/ 391160 f34 1"/>
              <a:gd name="f41" fmla="*/ 137160 f33 1"/>
              <a:gd name="f42" fmla="*/ 25400 f34 1"/>
              <a:gd name="f43" fmla="*/ 944880 f33 1"/>
              <a:gd name="f44" fmla="*/ 238760 f34 1"/>
              <a:gd name="f45" fmla="*/ 1874520 f33 1"/>
              <a:gd name="f46" fmla="*/ 833120 f34 1"/>
              <a:gd name="f47" fmla="*/ 2133600 f33 1"/>
              <a:gd name="f48" fmla="*/ f35 1 f2"/>
              <a:gd name="f49" fmla="*/ f38 1 1488440"/>
              <a:gd name="f50" fmla="*/ f39 1 2133600"/>
              <a:gd name="f51" fmla="*/ f40 1 1488440"/>
              <a:gd name="f52" fmla="*/ f41 1 2133600"/>
              <a:gd name="f53" fmla="*/ f42 1 1488440"/>
              <a:gd name="f54" fmla="*/ f43 1 2133600"/>
              <a:gd name="f55" fmla="*/ f44 1 1488440"/>
              <a:gd name="f56" fmla="*/ f45 1 2133600"/>
              <a:gd name="f57" fmla="*/ f46 1 1488440"/>
              <a:gd name="f58" fmla="*/ f47 1 2133600"/>
              <a:gd name="f59" fmla="*/ f5 1 f36"/>
              <a:gd name="f60" fmla="*/ f6 1 f36"/>
              <a:gd name="f61" fmla="*/ f5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</a:cxnLst>
            <a:rect l="f74" t="f77" r="f75" b="f76"/>
            <a:pathLst>
              <a:path w="1488440" h="2133600">
                <a:moveTo>
                  <a:pt x="f6" y="f8"/>
                </a:moveTo>
                <a:cubicBezTo>
                  <a:pt x="f9" y="f10"/>
                  <a:pt x="f11" y="f5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5" y="f20"/>
                  <a:pt x="f21" y="f22"/>
                  <a:pt x="f23" y="f24"/>
                </a:cubicBezTo>
                <a:cubicBezTo>
                  <a:pt x="f25" y="f26"/>
                  <a:pt x="f27" y="f28"/>
                  <a:pt x="f29" y="f7"/>
                </a:cubicBezTo>
              </a:path>
            </a:pathLst>
          </a:custGeom>
          <a:noFill/>
          <a:ln w="57150">
            <a:solidFill>
              <a:srgbClr val="4F81BD"/>
            </a:solidFill>
            <a:prstDash val="solid"/>
            <a:tailEnd type="arrow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Branching Statements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189040"/>
            <a:ext cx="9071643" cy="5567397"/>
          </a:xfrm>
        </p:spPr>
        <p:txBody>
          <a:bodyPr anchor="ctr"/>
          <a:lstStyle/>
          <a:p>
            <a:pPr marL="0" lvl="0" indent="0" algn="l">
              <a:buNone/>
            </a:pPr>
            <a:r>
              <a:rPr lang="en-US" sz="3600" i="1" dirty="0">
                <a:solidFill>
                  <a:srgbClr val="2323DC"/>
                </a:solidFill>
              </a:rPr>
              <a:t>continue</a:t>
            </a:r>
            <a:r>
              <a:rPr lang="en-US" sz="3600" dirty="0"/>
              <a:t> skips the current iteration of a loop and proceeds directly to the next iteration</a:t>
            </a:r>
          </a:p>
          <a:p>
            <a:pPr marL="0" lvl="0" indent="0" algn="l">
              <a:buNone/>
            </a:pPr>
            <a:endParaRPr lang="en-US" sz="2800" dirty="0">
              <a:latin typeface="Courier New" pitchFamily="49"/>
            </a:endParaRPr>
          </a:p>
          <a:p>
            <a:pPr marL="0" lvl="0" indent="0" algn="l">
              <a:buNone/>
            </a:pPr>
            <a:r>
              <a:rPr lang="en-US" sz="2800" dirty="0">
                <a:latin typeface="Courier New" pitchFamily="49"/>
              </a:rPr>
              <a:t>  </a:t>
            </a:r>
            <a:r>
              <a:rPr lang="en-US" sz="2800" dirty="0">
                <a:latin typeface="Consolas" pitchFamily="49" charset="0"/>
              </a:rPr>
              <a:t>for (</a:t>
            </a:r>
            <a:r>
              <a:rPr lang="en-US" sz="2800" dirty="0" err="1">
                <a:latin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=0;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&lt;100;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++) {</a:t>
            </a: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      if(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 == 50)</a:t>
            </a: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       </a:t>
            </a: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continue</a:t>
            </a:r>
            <a:r>
              <a:rPr lang="en-US" sz="2800" dirty="0">
                <a:latin typeface="Consolas" pitchFamily="49" charset="0"/>
              </a:rPr>
              <a:t>;</a:t>
            </a: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      </a:t>
            </a:r>
            <a:r>
              <a:rPr lang="en-US" sz="2800" dirty="0" err="1">
                <a:latin typeface="Consolas" pitchFamily="49" charset="0"/>
              </a:rPr>
              <a:t>System.out.println</a:t>
            </a:r>
            <a:r>
              <a:rPr lang="en-US" sz="2800" dirty="0">
                <a:latin typeface="Consolas" pitchFamily="49" charset="0"/>
              </a:rPr>
              <a:t>(</a:t>
            </a:r>
            <a:r>
              <a:rPr lang="en-US" sz="2800" dirty="0">
                <a:solidFill>
                  <a:srgbClr val="FF66FF"/>
                </a:solidFill>
                <a:latin typeface="Consolas" pitchFamily="49" charset="0"/>
              </a:rPr>
              <a:t>“Rule #”</a:t>
            </a:r>
            <a:r>
              <a:rPr lang="en-US" sz="2800" dirty="0">
                <a:latin typeface="Consolas" pitchFamily="49" charset="0"/>
              </a:rPr>
              <a:t> +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);</a:t>
            </a: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  }</a:t>
            </a:r>
          </a:p>
        </p:txBody>
      </p:sp>
      <p:sp>
        <p:nvSpPr>
          <p:cNvPr id="4" name="Freeform 5"/>
          <p:cNvSpPr/>
          <p:nvPr/>
        </p:nvSpPr>
        <p:spPr>
          <a:xfrm>
            <a:off x="239709" y="3731264"/>
            <a:ext cx="1436686" cy="13741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678940"/>
              <a:gd name="f7" fmla="val 1374140"/>
              <a:gd name="f8" fmla="val 1206500"/>
              <a:gd name="f9" fmla="val 1101090"/>
              <a:gd name="f10" fmla="val 1290320"/>
              <a:gd name="f11" fmla="val 523240"/>
              <a:gd name="f12" fmla="val 261620"/>
              <a:gd name="f13" fmla="val 1038860"/>
              <a:gd name="f14" fmla="val 30480"/>
              <a:gd name="f15" fmla="val 401320"/>
              <a:gd name="f16" fmla="val 109220"/>
              <a:gd name="f17" fmla="val 200660"/>
              <a:gd name="f18" fmla="val 187960"/>
              <a:gd name="f19" fmla="val 461010"/>
              <a:gd name="f20" fmla="val 1270"/>
              <a:gd name="f21" fmla="val 734060"/>
              <a:gd name="f22" fmla="val 2540"/>
              <a:gd name="f23" fmla="+- 0 0 -90"/>
              <a:gd name="f24" fmla="*/ f3 1 1678940"/>
              <a:gd name="f25" fmla="*/ f4 1 1374140"/>
              <a:gd name="f26" fmla="+- f7 0 f5"/>
              <a:gd name="f27" fmla="+- f6 0 f5"/>
              <a:gd name="f28" fmla="*/ f23 f0 1"/>
              <a:gd name="f29" fmla="*/ f27 1 1678940"/>
              <a:gd name="f30" fmla="*/ f26 1 1374140"/>
              <a:gd name="f31" fmla="*/ 1678940 f27 1"/>
              <a:gd name="f32" fmla="*/ 1206500 f26 1"/>
              <a:gd name="f33" fmla="*/ 261620 f27 1"/>
              <a:gd name="f34" fmla="*/ 109220 f27 1"/>
              <a:gd name="f35" fmla="*/ 200660 f26 1"/>
              <a:gd name="f36" fmla="*/ 734060 f27 1"/>
              <a:gd name="f37" fmla="*/ 2540 f26 1"/>
              <a:gd name="f38" fmla="*/ f28 1 f2"/>
              <a:gd name="f39" fmla="*/ f31 1 1678940"/>
              <a:gd name="f40" fmla="*/ f32 1 1374140"/>
              <a:gd name="f41" fmla="*/ f33 1 1678940"/>
              <a:gd name="f42" fmla="*/ f34 1 1678940"/>
              <a:gd name="f43" fmla="*/ f35 1 1374140"/>
              <a:gd name="f44" fmla="*/ f36 1 1678940"/>
              <a:gd name="f45" fmla="*/ f37 1 1374140"/>
              <a:gd name="f46" fmla="*/ f5 1 f29"/>
              <a:gd name="f47" fmla="*/ f6 1 f29"/>
              <a:gd name="f48" fmla="*/ f5 1 f30"/>
              <a:gd name="f49" fmla="*/ f7 1 f30"/>
              <a:gd name="f50" fmla="+- f38 0 f1"/>
              <a:gd name="f51" fmla="*/ f39 1 f29"/>
              <a:gd name="f52" fmla="*/ f40 1 f30"/>
              <a:gd name="f53" fmla="*/ f41 1 f29"/>
              <a:gd name="f54" fmla="*/ f42 1 f29"/>
              <a:gd name="f55" fmla="*/ f43 1 f30"/>
              <a:gd name="f56" fmla="*/ f44 1 f29"/>
              <a:gd name="f57" fmla="*/ f45 1 f30"/>
              <a:gd name="f58" fmla="*/ f46 f24 1"/>
              <a:gd name="f59" fmla="*/ f47 f24 1"/>
              <a:gd name="f60" fmla="*/ f49 f25 1"/>
              <a:gd name="f61" fmla="*/ f48 f25 1"/>
              <a:gd name="f62" fmla="*/ f51 f24 1"/>
              <a:gd name="f63" fmla="*/ f52 f25 1"/>
              <a:gd name="f64" fmla="*/ f53 f24 1"/>
              <a:gd name="f65" fmla="*/ f54 f24 1"/>
              <a:gd name="f66" fmla="*/ f55 f25 1"/>
              <a:gd name="f67" fmla="*/ f56 f24 1"/>
              <a:gd name="f68" fmla="*/ f57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2" y="f63"/>
              </a:cxn>
              <a:cxn ang="f50">
                <a:pos x="f64" y="f63"/>
              </a:cxn>
              <a:cxn ang="f50">
                <a:pos x="f65" y="f66"/>
              </a:cxn>
              <a:cxn ang="f50">
                <a:pos x="f67" y="f68"/>
              </a:cxn>
            </a:cxnLst>
            <a:rect l="f58" t="f61" r="f59" b="f60"/>
            <a:pathLst>
              <a:path w="1678940" h="1374140">
                <a:moveTo>
                  <a:pt x="f6" y="f8"/>
                </a:moveTo>
                <a:cubicBezTo>
                  <a:pt x="f9" y="f10"/>
                  <a:pt x="f11" y="f7"/>
                  <a:pt x="f12" y="f8"/>
                </a:cubicBezTo>
                <a:cubicBezTo>
                  <a:pt x="f5" y="f13"/>
                  <a:pt x="f14" y="f15"/>
                  <a:pt x="f16" y="f17"/>
                </a:cubicBezTo>
                <a:cubicBezTo>
                  <a:pt x="f18" y="f5"/>
                  <a:pt x="f19" y="f20"/>
                  <a:pt x="f21" y="f22"/>
                </a:cubicBezTo>
              </a:path>
            </a:pathLst>
          </a:custGeom>
          <a:noFill/>
          <a:ln w="57150">
            <a:solidFill>
              <a:srgbClr val="4A7EBB"/>
            </a:solidFill>
            <a:prstDash val="solid"/>
            <a:tailEnd type="arrow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A Loop Within a Loop</a:t>
            </a: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814041"/>
            <a:ext cx="9071643" cy="4899236"/>
          </a:xfrm>
        </p:spPr>
        <p:txBody>
          <a:bodyPr anchor="ctr"/>
          <a:lstStyle/>
          <a:p>
            <a:pPr marL="0" lvl="0" indent="0" algn="l">
              <a:buNone/>
            </a:pPr>
            <a:r>
              <a:rPr lang="en-US" sz="3000" dirty="0">
                <a:solidFill>
                  <a:srgbClr val="2323DC"/>
                </a:solidFill>
                <a:latin typeface="Consolas" pitchFamily="49" charset="0"/>
              </a:rPr>
              <a:t>for</a:t>
            </a:r>
            <a:r>
              <a:rPr lang="en-US" sz="3000" dirty="0">
                <a:latin typeface="Consolas" pitchFamily="49" charset="0"/>
              </a:rPr>
              <a:t> (</a:t>
            </a:r>
            <a:r>
              <a:rPr lang="en-US" sz="3000" dirty="0" err="1">
                <a:latin typeface="Consolas" pitchFamily="49" charset="0"/>
              </a:rPr>
              <a:t>int</a:t>
            </a:r>
            <a:r>
              <a:rPr lang="en-US" sz="3000" dirty="0">
                <a:latin typeface="Consolas" pitchFamily="49" charset="0"/>
              </a:rPr>
              <a:t> </a:t>
            </a:r>
            <a:r>
              <a:rPr lang="en-US" sz="3000" dirty="0" err="1">
                <a:latin typeface="Consolas" pitchFamily="49" charset="0"/>
              </a:rPr>
              <a:t>i</a:t>
            </a:r>
            <a:r>
              <a:rPr lang="en-US" sz="3000" dirty="0">
                <a:latin typeface="Consolas" pitchFamily="49" charset="0"/>
              </a:rPr>
              <a:t> = 0; </a:t>
            </a:r>
            <a:r>
              <a:rPr lang="en-US" sz="3000" dirty="0" err="1">
                <a:latin typeface="Consolas" pitchFamily="49" charset="0"/>
              </a:rPr>
              <a:t>i</a:t>
            </a:r>
            <a:r>
              <a:rPr lang="en-US" sz="3000" dirty="0">
                <a:latin typeface="Consolas" pitchFamily="49" charset="0"/>
              </a:rPr>
              <a:t> &lt; 3; </a:t>
            </a:r>
            <a:r>
              <a:rPr lang="en-US" sz="3000" dirty="0" err="1">
                <a:latin typeface="Consolas" pitchFamily="49" charset="0"/>
              </a:rPr>
              <a:t>i</a:t>
            </a:r>
            <a:r>
              <a:rPr lang="en-US" sz="3000" dirty="0">
                <a:latin typeface="Consolas" pitchFamily="49" charset="0"/>
              </a:rPr>
              <a:t>++) {</a:t>
            </a:r>
          </a:p>
          <a:p>
            <a:pPr marL="0" lvl="0" indent="0" algn="l">
              <a:buNone/>
            </a:pPr>
            <a:r>
              <a:rPr lang="en-US" sz="3000" dirty="0">
                <a:latin typeface="Consolas" pitchFamily="49" charset="0"/>
              </a:rPr>
              <a:t>    </a:t>
            </a:r>
            <a:r>
              <a:rPr lang="en-US" sz="3000" dirty="0">
                <a:solidFill>
                  <a:srgbClr val="2323DC"/>
                </a:solidFill>
                <a:latin typeface="Consolas" pitchFamily="49" charset="0"/>
              </a:rPr>
              <a:t>for</a:t>
            </a:r>
            <a:r>
              <a:rPr lang="en-US" sz="3000" dirty="0">
                <a:latin typeface="Consolas" pitchFamily="49" charset="0"/>
              </a:rPr>
              <a:t> (</a:t>
            </a:r>
            <a:r>
              <a:rPr lang="en-US" sz="3000" dirty="0" err="1">
                <a:latin typeface="Consolas" pitchFamily="49" charset="0"/>
              </a:rPr>
              <a:t>int</a:t>
            </a:r>
            <a:r>
              <a:rPr lang="en-US" sz="3000" dirty="0">
                <a:latin typeface="Consolas" pitchFamily="49" charset="0"/>
              </a:rPr>
              <a:t> j = 2; j &lt; 4; j++) {</a:t>
            </a:r>
          </a:p>
          <a:p>
            <a:pPr marL="0" lvl="0" indent="0" algn="l">
              <a:buNone/>
            </a:pPr>
            <a:r>
              <a:rPr lang="en-US" sz="3000" dirty="0">
                <a:latin typeface="Consolas" pitchFamily="49" charset="0"/>
              </a:rPr>
              <a:t>        </a:t>
            </a:r>
            <a:r>
              <a:rPr lang="en-US" sz="3000" dirty="0" err="1">
                <a:latin typeface="Consolas" pitchFamily="49" charset="0"/>
              </a:rPr>
              <a:t>System.out.println</a:t>
            </a:r>
            <a:r>
              <a:rPr lang="en-US" sz="3000" dirty="0">
                <a:latin typeface="Consolas" pitchFamily="49" charset="0"/>
              </a:rPr>
              <a:t> (</a:t>
            </a:r>
            <a:r>
              <a:rPr lang="en-US" sz="3000" dirty="0" err="1">
                <a:latin typeface="Consolas" pitchFamily="49" charset="0"/>
              </a:rPr>
              <a:t>i</a:t>
            </a:r>
            <a:r>
              <a:rPr lang="en-US" sz="3000" dirty="0">
                <a:latin typeface="Consolas" pitchFamily="49" charset="0"/>
              </a:rPr>
              <a:t> + </a:t>
            </a:r>
            <a:r>
              <a:rPr lang="en-US" sz="3000" dirty="0">
                <a:solidFill>
                  <a:srgbClr val="FF00FF"/>
                </a:solidFill>
                <a:latin typeface="Consolas" pitchFamily="49" charset="0"/>
              </a:rPr>
              <a:t>“ “</a:t>
            </a:r>
            <a:r>
              <a:rPr lang="en-US" sz="3000" dirty="0">
                <a:latin typeface="Consolas" pitchFamily="49" charset="0"/>
              </a:rPr>
              <a:t> + j);</a:t>
            </a:r>
          </a:p>
          <a:p>
            <a:pPr marL="0" lvl="0" indent="0" algn="l">
              <a:buNone/>
            </a:pPr>
            <a:r>
              <a:rPr lang="en-US" sz="3000" dirty="0">
                <a:latin typeface="Consolas" pitchFamily="49" charset="0"/>
              </a:rPr>
              <a:t>    }</a:t>
            </a:r>
          </a:p>
          <a:p>
            <a:pPr marL="0" lvl="0" indent="0" algn="l">
              <a:buNone/>
            </a:pPr>
            <a:r>
              <a:rPr lang="en-US" sz="3000" dirty="0">
                <a:latin typeface="Consolas" pitchFamily="49" charset="0"/>
              </a:rPr>
              <a:t>}</a:t>
            </a:r>
          </a:p>
          <a:p>
            <a:pPr marL="0" lvl="0" indent="0" algn="l">
              <a:buNone/>
            </a:pPr>
            <a:endParaRPr lang="en-US" sz="2600" dirty="0">
              <a:latin typeface="Arial" pitchFamily="34"/>
            </a:endParaRPr>
          </a:p>
          <a:p>
            <a:pPr marL="0" lvl="0" indent="0" algn="l">
              <a:buNone/>
            </a:pPr>
            <a:r>
              <a:rPr lang="en-US" dirty="0" smtClean="0">
                <a:latin typeface="+mj-lt"/>
              </a:rPr>
              <a:t>Variable </a:t>
            </a:r>
            <a:r>
              <a:rPr lang="en-US" dirty="0">
                <a:latin typeface="+mj-lt"/>
              </a:rPr>
              <a:t>defined in </a:t>
            </a:r>
            <a:r>
              <a:rPr lang="en-US" dirty="0" smtClean="0">
                <a:latin typeface="+mj-lt"/>
              </a:rPr>
              <a:t>initialization can be used within its </a:t>
            </a:r>
            <a:r>
              <a:rPr lang="en-US" i="1" dirty="0" smtClean="0">
                <a:latin typeface="+mj-lt"/>
              </a:rPr>
              <a:t>for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block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Problems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en-US" dirty="0" smtClean="0"/>
              <a:t>Signature of the </a:t>
            </a:r>
            <a:r>
              <a:rPr lang="en-US" i="1" dirty="0" smtClean="0"/>
              <a:t>main</a:t>
            </a:r>
            <a:r>
              <a:rPr lang="en-US" dirty="0" smtClean="0"/>
              <a:t> method </a:t>
            </a:r>
            <a:r>
              <a:rPr lang="en-US" i="1" dirty="0" smtClean="0"/>
              <a:t>cannot</a:t>
            </a:r>
            <a:r>
              <a:rPr lang="en-US" dirty="0" smtClean="0"/>
              <a:t> be modified.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lvl="0" indent="0" algn="l">
              <a:buNone/>
            </a:pPr>
            <a:r>
              <a:rPr lang="en-US" sz="2800" dirty="0" smtClean="0">
                <a:solidFill>
                  <a:srgbClr val="2323DC"/>
                </a:solidFill>
                <a:latin typeface="Consolas" pitchFamily="49" charset="0"/>
              </a:rPr>
              <a:t>public static void </a:t>
            </a:r>
            <a:r>
              <a:rPr lang="en-US" sz="2800" dirty="0" smtClean="0">
                <a:latin typeface="Consolas" pitchFamily="49" charset="0"/>
              </a:rPr>
              <a:t>main(</a:t>
            </a:r>
            <a:r>
              <a:rPr lang="en-US" sz="2800" dirty="0" smtClean="0">
                <a:solidFill>
                  <a:srgbClr val="2323DC"/>
                </a:solidFill>
                <a:latin typeface="Consolas" pitchFamily="49" charset="0"/>
              </a:rPr>
              <a:t>String</a:t>
            </a:r>
            <a:r>
              <a:rPr lang="en-US" sz="2800" dirty="0" smtClean="0">
                <a:latin typeface="Consolas" pitchFamily="49" charset="0"/>
              </a:rPr>
              <a:t>[] arguments) {</a:t>
            </a:r>
          </a:p>
          <a:p>
            <a:pPr marL="0" lvl="0" indent="0" algn="l">
              <a:buNone/>
            </a:pPr>
            <a:r>
              <a:rPr lang="en-US" sz="2800" dirty="0" smtClean="0">
                <a:latin typeface="Consolas" pitchFamily="49" charset="0"/>
              </a:rPr>
              <a:t>                   ...</a:t>
            </a:r>
          </a:p>
          <a:p>
            <a:pPr marL="0" lvl="0" indent="0" algn="l">
              <a:buNone/>
            </a:pPr>
            <a:r>
              <a:rPr lang="en-US" sz="2800" dirty="0" smtClean="0">
                <a:latin typeface="Consolas" pitchFamily="49" charset="0"/>
              </a:rPr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916" y="3398833"/>
            <a:ext cx="2146416" cy="101566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Arrays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an indexed list of values.</a:t>
            </a:r>
          </a:p>
          <a:p>
            <a:endParaRPr lang="en-US" dirty="0" smtClean="0"/>
          </a:p>
          <a:p>
            <a:r>
              <a:rPr lang="en-US" dirty="0" smtClean="0"/>
              <a:t>You can make an array of any type</a:t>
            </a:r>
          </a:p>
          <a:p>
            <a:pPr lvl="1"/>
            <a:r>
              <a:rPr lang="en-US" sz="3200" dirty="0" err="1" smtClean="0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3200" dirty="0" smtClean="0">
                <a:latin typeface="Consolas" pitchFamily="49" charset="0"/>
                <a:cs typeface="Courier New" pitchFamily="49" charset="0"/>
              </a:rPr>
              <a:t>, double, String, etc..</a:t>
            </a:r>
          </a:p>
          <a:p>
            <a:endParaRPr lang="en-US" dirty="0" smtClean="0"/>
          </a:p>
          <a:p>
            <a:r>
              <a:rPr lang="en-US" dirty="0" smtClean="0"/>
              <a:t>All elements of array </a:t>
            </a:r>
            <a:r>
              <a:rPr lang="en-US" i="1" dirty="0" smtClean="0"/>
              <a:t>must</a:t>
            </a:r>
            <a:r>
              <a:rPr lang="en-US" dirty="0" smtClean="0"/>
              <a:t> have the same type.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3297" y="3529151"/>
          <a:ext cx="452289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23"/>
                <a:gridCol w="1130723"/>
                <a:gridCol w="1130723"/>
                <a:gridCol w="1130723"/>
              </a:tblGrid>
              <a:tr h="1066800">
                <a:tc>
                  <a:txBody>
                    <a:bodyPr/>
                    <a:lstStyle/>
                    <a:p>
                      <a:pPr algn="ctr"/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57145" y="46721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125912" y="46721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268912" y="46721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11912" y="46721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558" y="4672151"/>
            <a:ext cx="1751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indexes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68312" y="3735665"/>
            <a:ext cx="1496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values</a:t>
            </a:r>
            <a:endParaRPr lang="en-US" sz="4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405389" y="3529151"/>
          <a:ext cx="113072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23"/>
              </a:tblGrid>
              <a:tr h="1066800">
                <a:tc>
                  <a:txBody>
                    <a:bodyPr/>
                    <a:lstStyle/>
                    <a:p>
                      <a:pPr algn="ctr"/>
                      <a:endParaRPr lang="en-US" sz="3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45512" y="4672151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n-1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7473182" y="353635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7478712" y="445075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>
                <a:latin typeface="Consolas" pitchFamily="49" charset="0"/>
                <a:cs typeface="Courier New" pitchFamily="49" charset="0"/>
              </a:rPr>
              <a:t>	double</a:t>
            </a:r>
            <a:r>
              <a:rPr lang="en-US" sz="3600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[]</a:t>
            </a:r>
            <a:r>
              <a:rPr lang="en-US" sz="36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3600" dirty="0" err="1" smtClean="0">
                <a:latin typeface="Consolas" pitchFamily="49" charset="0"/>
                <a:cs typeface="Courier New" pitchFamily="49" charset="0"/>
              </a:rPr>
              <a:t>arr</a:t>
            </a:r>
            <a:r>
              <a:rPr lang="en-US" sz="3600" dirty="0">
                <a:latin typeface="Consolas" pitchFamily="49" charset="0"/>
                <a:cs typeface="Courier New" pitchFamily="49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3297" y="3529151"/>
          <a:ext cx="452289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23"/>
                <a:gridCol w="1130723"/>
                <a:gridCol w="1130723"/>
                <a:gridCol w="1130723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5.0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2.4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11.9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-22.0</a:t>
                      </a:r>
                      <a:endParaRPr lang="en-US" sz="3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57145" y="46721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125912" y="46721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268912" y="46721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11912" y="46721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558" y="4672151"/>
            <a:ext cx="1751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indexes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68312" y="3735665"/>
            <a:ext cx="1496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values</a:t>
            </a:r>
            <a:endParaRPr lang="en-US" sz="4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405389" y="3529151"/>
          <a:ext cx="113072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23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2.0</a:t>
                      </a:r>
                      <a:endParaRPr lang="en-US" sz="3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45512" y="4672151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n-1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7473182" y="353635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7478712" y="445075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Defining Arrays</a:t>
            </a:r>
            <a:endParaRPr lang="en-US" dirty="0"/>
          </a:p>
        </p:txBody>
      </p:sp>
      <p:sp>
        <p:nvSpPr>
          <p:cNvPr id="3" name="Rectangle 5"/>
          <p:cNvSpPr/>
          <p:nvPr/>
        </p:nvSpPr>
        <p:spPr>
          <a:xfrm>
            <a:off x="544516" y="1951036"/>
            <a:ext cx="9536113" cy="544764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 array is defined using TYPE</a:t>
            </a:r>
            <a:r>
              <a:rPr lang="en-US" sz="3200" b="0" i="0" u="none" strike="noStrike" kern="1200" cap="none" spc="0" baseline="0" dirty="0" smtClean="0">
                <a:solidFill>
                  <a:srgbClr val="FF3333"/>
                </a:solidFill>
                <a:uFillTx/>
                <a:latin typeface="Courier New" pitchFamily="49"/>
              </a:rPr>
              <a:t>[]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kern="0" dirty="0" smtClean="0">
                <a:solidFill>
                  <a:srgbClr val="2323DC"/>
                </a:solidFill>
                <a:latin typeface="Courier New" pitchFamily="49"/>
              </a:rPr>
              <a:t>	</a:t>
            </a:r>
            <a:r>
              <a:rPr lang="en-US" sz="2800" kern="0" dirty="0" err="1" smtClean="0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sz="2800" kern="0" dirty="0">
                <a:solidFill>
                  <a:srgbClr val="FF3333"/>
                </a:solidFill>
                <a:latin typeface="Consolas" pitchFamily="49" charset="0"/>
              </a:rPr>
              <a:t>[]</a:t>
            </a:r>
            <a:r>
              <a:rPr lang="en-US" sz="2800" kern="0" dirty="0">
                <a:solidFill>
                  <a:srgbClr val="00AE00"/>
                </a:solidFill>
                <a:latin typeface="Consolas" pitchFamily="49" charset="0"/>
              </a:rPr>
              <a:t>   </a:t>
            </a:r>
            <a:r>
              <a:rPr lang="en-US" sz="2800" kern="0" dirty="0">
                <a:solidFill>
                  <a:srgbClr val="000000"/>
                </a:solidFill>
                <a:latin typeface="Consolas" pitchFamily="49" charset="0"/>
              </a:rPr>
              <a:t>values;</a:t>
            </a:r>
            <a:r>
              <a:rPr lang="en-US" sz="2800" kern="0" dirty="0">
                <a:solidFill>
                  <a:srgbClr val="00AE00"/>
                </a:solidFill>
                <a:latin typeface="Consolas" pitchFamily="49" charset="0"/>
              </a:rPr>
              <a:t>   // array of </a:t>
            </a:r>
            <a:r>
              <a:rPr lang="en-US" sz="2800" kern="0" dirty="0" err="1">
                <a:solidFill>
                  <a:srgbClr val="00AE00"/>
                </a:solidFill>
                <a:latin typeface="Consolas" pitchFamily="49" charset="0"/>
              </a:rPr>
              <a:t>int</a:t>
            </a:r>
            <a:endParaRPr lang="en-US" sz="2800" kern="0" dirty="0">
              <a:solidFill>
                <a:srgbClr val="00AE00"/>
              </a:solidFill>
              <a:latin typeface="Consolas" pitchFamily="49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Arrays are just another type.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0" cap="none" spc="0" baseline="0" dirty="0">
                <a:solidFill>
                  <a:srgbClr val="2323DC"/>
                </a:solidFill>
                <a:uFillTx/>
                <a:latin typeface="Courier New" pitchFamily="49"/>
              </a:rPr>
              <a:t>	</a:t>
            </a:r>
            <a:endParaRPr lang="en-US" sz="2600" b="0" i="0" u="none" strike="noStrike" kern="1200" cap="none" spc="0" baseline="0" dirty="0">
              <a:solidFill>
                <a:srgbClr val="00AE00"/>
              </a:solidFill>
              <a:uFillTx/>
              <a:latin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 dirty="0">
                <a:solidFill>
                  <a:srgbClr val="2323DC"/>
                </a:solidFill>
                <a:uFillTx/>
                <a:latin typeface="Courier New" pitchFamily="49"/>
              </a:rPr>
              <a:t>	</a:t>
            </a:r>
            <a:r>
              <a:rPr lang="en-US" sz="2600" b="0" i="0" u="none" strike="noStrike" kern="1200" cap="none" spc="0" baseline="0" dirty="0" err="1">
                <a:solidFill>
                  <a:srgbClr val="2323DC"/>
                </a:solidFill>
                <a:uFillTx/>
                <a:latin typeface="Consolas" pitchFamily="49" charset="0"/>
              </a:rPr>
              <a:t>int</a:t>
            </a:r>
            <a:r>
              <a:rPr lang="en-US" sz="2600" b="0" i="0" u="none" strike="noStrike" kern="1200" cap="none" spc="0" baseline="0" dirty="0">
                <a:solidFill>
                  <a:srgbClr val="FF3333"/>
                </a:solidFill>
                <a:uFillTx/>
                <a:latin typeface="Consolas" pitchFamily="49" charset="0"/>
              </a:rPr>
              <a:t>[][]</a:t>
            </a:r>
            <a:r>
              <a:rPr lang="en-US" sz="2600" b="0" i="0" u="none" strike="noStrike" kern="1200" cap="none" spc="0" baseline="0" dirty="0">
                <a:solidFill>
                  <a:srgbClr val="00AE00"/>
                </a:solidFill>
                <a:uFillTx/>
                <a:latin typeface="Consolas" pitchFamily="49" charset="0"/>
              </a:rPr>
              <a:t> </a:t>
            </a:r>
            <a:r>
              <a:rPr lang="en-US" sz="26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</a:rPr>
              <a:t>values;</a:t>
            </a:r>
            <a:r>
              <a:rPr lang="en-US" sz="2600" b="0" i="0" u="none" strike="noStrike" kern="1200" cap="none" spc="0" baseline="0" dirty="0">
                <a:solidFill>
                  <a:srgbClr val="00AE00"/>
                </a:solidFill>
                <a:uFillTx/>
                <a:latin typeface="Consolas" pitchFamily="49" charset="0"/>
              </a:rPr>
              <a:t>   // </a:t>
            </a:r>
            <a:r>
              <a:rPr lang="en-US" sz="2600" b="0" i="0" u="none" strike="noStrike" kern="1200" cap="none" spc="0" baseline="0" dirty="0" err="1">
                <a:solidFill>
                  <a:srgbClr val="00AE00"/>
                </a:solidFill>
                <a:uFillTx/>
                <a:latin typeface="Consolas" pitchFamily="49" charset="0"/>
              </a:rPr>
              <a:t>int</a:t>
            </a:r>
            <a:r>
              <a:rPr lang="en-US" sz="2600" b="0" i="0" u="none" strike="noStrike" kern="1200" cap="none" spc="0" baseline="0" dirty="0">
                <a:solidFill>
                  <a:srgbClr val="00AE00"/>
                </a:solidFill>
                <a:uFillTx/>
                <a:latin typeface="Consolas" pitchFamily="49" charset="0"/>
              </a:rPr>
              <a:t>[] is a </a:t>
            </a:r>
            <a:r>
              <a:rPr lang="en-US" sz="2600" b="0" i="0" u="none" strike="noStrike" kern="1200" cap="none" spc="0" baseline="0" dirty="0" smtClean="0">
                <a:solidFill>
                  <a:srgbClr val="00AE00"/>
                </a:solidFill>
                <a:uFillTx/>
                <a:latin typeface="Consolas" pitchFamily="49" charset="0"/>
              </a:rPr>
              <a:t>type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rgbClr val="2323DC"/>
                </a:solidFill>
                <a:latin typeface="Consolas" pitchFamily="49" charset="0"/>
              </a:rPr>
              <a:t>	</a:t>
            </a:r>
            <a:r>
              <a:rPr lang="en-US" sz="2600" dirty="0" smtClean="0">
                <a:solidFill>
                  <a:srgbClr val="2323DC"/>
                </a:solidFill>
                <a:latin typeface="Consolas" pitchFamily="49" charset="0"/>
              </a:rPr>
              <a:t>                  </a:t>
            </a:r>
            <a:r>
              <a:rPr lang="en-US" sz="2600" dirty="0" smtClean="0">
                <a:solidFill>
                  <a:srgbClr val="00AE00"/>
                </a:solidFill>
                <a:latin typeface="Consolas" pitchFamily="49" charset="0"/>
              </a:rPr>
              <a:t>// (</a:t>
            </a:r>
            <a:r>
              <a:rPr lang="en-US" sz="2600" dirty="0" err="1" smtClean="0">
                <a:solidFill>
                  <a:srgbClr val="00AE00"/>
                </a:solidFill>
                <a:latin typeface="Consolas" pitchFamily="49" charset="0"/>
              </a:rPr>
              <a:t>int</a:t>
            </a:r>
            <a:r>
              <a:rPr lang="en-US" sz="2600" dirty="0" smtClean="0">
                <a:solidFill>
                  <a:srgbClr val="00AE00"/>
                </a:solidFill>
                <a:latin typeface="Consolas" pitchFamily="49" charset="0"/>
              </a:rPr>
              <a:t>[])[] values</a:t>
            </a:r>
            <a:r>
              <a:rPr lang="en-US" sz="2600" dirty="0" smtClean="0">
                <a:solidFill>
                  <a:srgbClr val="00AE00"/>
                </a:solidFill>
                <a:latin typeface="Courier New" pitchFamily="49"/>
              </a:rPr>
              <a:t>;</a:t>
            </a:r>
            <a:endParaRPr lang="en-US" sz="2600" b="0" i="0" u="none" strike="noStrike" kern="1200" cap="none" spc="0" baseline="0" dirty="0">
              <a:solidFill>
                <a:srgbClr val="00AE00"/>
              </a:solidFill>
              <a:uFillTx/>
              <a:latin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 dirty="0">
              <a:solidFill>
                <a:srgbClr val="00AE00"/>
              </a:solidFill>
              <a:uFillTx/>
              <a:latin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 dirty="0">
              <a:solidFill>
                <a:srgbClr val="00AE00"/>
              </a:solidFill>
              <a:uFillTx/>
              <a:latin typeface="Courier New" pitchFamily="4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634398"/>
            <a:ext cx="9071643" cy="5258522"/>
          </a:xfrm>
        </p:spPr>
        <p:txBody>
          <a:bodyPr anchor="ctr"/>
          <a:lstStyle/>
          <a:p>
            <a:pPr marL="0" lvl="0" indent="0" algn="l">
              <a:buNone/>
            </a:pPr>
            <a:endParaRPr lang="en-US" sz="2600" dirty="0"/>
          </a:p>
          <a:p>
            <a:pPr marL="0" lvl="0" indent="0" algn="l">
              <a:buNone/>
            </a:pPr>
            <a:r>
              <a:rPr lang="en-US" dirty="0"/>
              <a:t>To create an array of a given size, use </a:t>
            </a:r>
            <a:r>
              <a:rPr lang="en-US" dirty="0" smtClean="0"/>
              <a:t>operator </a:t>
            </a:r>
            <a:r>
              <a:rPr lang="en-US" dirty="0" smtClean="0">
                <a:solidFill>
                  <a:srgbClr val="FF3333"/>
                </a:solidFill>
                <a:latin typeface="Consolas" pitchFamily="49" charset="0"/>
              </a:rPr>
              <a:t>new</a:t>
            </a:r>
            <a:r>
              <a:rPr lang="en-US" dirty="0" smtClean="0"/>
              <a:t>:</a:t>
            </a:r>
            <a:endParaRPr lang="en-US" dirty="0"/>
          </a:p>
          <a:p>
            <a:pPr marL="0" lvl="0" indent="0" algn="l">
              <a:buNone/>
            </a:pPr>
            <a:endParaRPr lang="en-US" sz="2600" dirty="0"/>
          </a:p>
          <a:p>
            <a:pPr marL="0" lvl="0" indent="0" algn="l">
              <a:buNone/>
            </a:pP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	</a:t>
            </a:r>
            <a:r>
              <a:rPr lang="en-US" sz="2800" dirty="0" err="1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[]</a:t>
            </a:r>
            <a:r>
              <a:rPr lang="en-US" sz="2800" dirty="0">
                <a:latin typeface="Consolas" pitchFamily="49" charset="0"/>
              </a:rPr>
              <a:t> values = </a:t>
            </a:r>
            <a:r>
              <a:rPr lang="en-US" sz="2800" dirty="0">
                <a:solidFill>
                  <a:srgbClr val="FF3333"/>
                </a:solidFill>
                <a:latin typeface="Consolas" pitchFamily="49" charset="0"/>
              </a:rPr>
              <a:t>new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</a:rPr>
              <a:t>[5];</a:t>
            </a:r>
          </a:p>
          <a:p>
            <a:pPr marL="0" lvl="0" indent="0" algn="l">
              <a:buNone/>
            </a:pPr>
            <a:endParaRPr lang="en-US" sz="2600" dirty="0"/>
          </a:p>
          <a:p>
            <a:pPr marL="0" lvl="0" indent="0" algn="l">
              <a:buNone/>
            </a:pPr>
            <a:r>
              <a:rPr lang="en-US" dirty="0"/>
              <a:t>or you may use a variable to specify the size:</a:t>
            </a:r>
          </a:p>
          <a:p>
            <a:pPr marL="0" lvl="0" indent="0" algn="l">
              <a:buNone/>
            </a:pPr>
            <a:endParaRPr lang="en-US" sz="2600" dirty="0"/>
          </a:p>
          <a:p>
            <a:pPr marL="0" lvl="0" indent="0" algn="l">
              <a:buNone/>
            </a:pPr>
            <a:r>
              <a:rPr lang="en-US" sz="2800" dirty="0">
                <a:solidFill>
                  <a:srgbClr val="2323DC"/>
                </a:solidFill>
                <a:latin typeface="Courier New" pitchFamily="49"/>
              </a:rPr>
              <a:t>	</a:t>
            </a:r>
            <a:r>
              <a:rPr lang="en-US" sz="2800" dirty="0" err="1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</a:rPr>
              <a:t> size = 12;</a:t>
            </a:r>
          </a:p>
          <a:p>
            <a:pPr marL="0" lvl="0" indent="0" algn="l">
              <a:buNone/>
            </a:pP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	</a:t>
            </a:r>
            <a:r>
              <a:rPr lang="en-US" sz="2800" dirty="0" err="1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[]</a:t>
            </a:r>
            <a:r>
              <a:rPr lang="en-US" sz="2800" dirty="0">
                <a:latin typeface="Consolas" pitchFamily="49" charset="0"/>
              </a:rPr>
              <a:t> values = </a:t>
            </a: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new </a:t>
            </a:r>
            <a:r>
              <a:rPr lang="en-US" sz="2800" dirty="0" err="1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</a:rPr>
              <a:t>[size];</a:t>
            </a:r>
          </a:p>
          <a:p>
            <a:pPr marL="0" lvl="0" indent="0" algn="l">
              <a:buNone/>
            </a:pPr>
            <a:endParaRPr lang="en-US" sz="2600" dirty="0">
              <a:latin typeface="Courier New" pitchFamily="4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852400"/>
            <a:ext cx="9071643" cy="4899236"/>
          </a:xfrm>
        </p:spPr>
        <p:txBody>
          <a:bodyPr anchor="ctr"/>
          <a:lstStyle/>
          <a:p>
            <a:pPr marL="0" lvl="0" indent="0" algn="l">
              <a:buNone/>
            </a:pPr>
            <a:r>
              <a:rPr lang="en-US" dirty="0"/>
              <a:t>Curly braces can be used to initialize an array.</a:t>
            </a:r>
          </a:p>
          <a:p>
            <a:pPr marL="0" lvl="0" indent="0" algn="l">
              <a:buNone/>
            </a:pPr>
            <a:r>
              <a:rPr lang="en-US" dirty="0"/>
              <a:t>It can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be used when you declare the variable.</a:t>
            </a:r>
          </a:p>
          <a:p>
            <a:pPr marL="0" lvl="0" indent="0" algn="l">
              <a:buNone/>
            </a:pPr>
            <a:endParaRPr lang="en-US" dirty="0"/>
          </a:p>
          <a:p>
            <a:pPr marL="0" lvl="0" indent="0" algn="l">
              <a:buNone/>
            </a:pPr>
            <a:r>
              <a:rPr lang="en-US" dirty="0" err="1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rgbClr val="2323DC"/>
                </a:solidFill>
                <a:latin typeface="Consolas" pitchFamily="49" charset="0"/>
              </a:rPr>
              <a:t>[]</a:t>
            </a:r>
            <a:r>
              <a:rPr lang="en-US" dirty="0">
                <a:latin typeface="Consolas" pitchFamily="49" charset="0"/>
              </a:rPr>
              <a:t> values  = { 12, 24, -23, 47 };</a:t>
            </a:r>
          </a:p>
          <a:p>
            <a:pPr marL="0" lvl="0" indent="0" algn="l">
              <a:buNone/>
            </a:pPr>
            <a:endParaRPr lang="en-US" dirty="0">
              <a:latin typeface="Courier New" pitchFamily="49"/>
            </a:endParaRPr>
          </a:p>
          <a:p>
            <a:pPr marL="0" lvl="0" indent="0" algn="l">
              <a:buNone/>
            </a:pPr>
            <a:endParaRPr lang="en-US" sz="2600" dirty="0">
              <a:latin typeface="Courier New" pitchFamily="49"/>
              <a:cs typeface="Arial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Quiz time!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646240"/>
            <a:ext cx="9071643" cy="4899236"/>
          </a:xfrm>
        </p:spPr>
        <p:txBody>
          <a:bodyPr anchor="ctr"/>
          <a:lstStyle/>
          <a:p>
            <a:pPr marL="0" lvl="0" indent="0" algn="l">
              <a:buNone/>
            </a:pPr>
            <a:r>
              <a:rPr lang="en-US" dirty="0"/>
              <a:t>Is there an error in this code?</a:t>
            </a:r>
          </a:p>
          <a:p>
            <a:pPr marL="0" lvl="0" indent="0" algn="l">
              <a:buNone/>
            </a:pPr>
            <a:endParaRPr lang="en-US" dirty="0"/>
          </a:p>
          <a:p>
            <a:pPr marL="0" lvl="0" indent="0" algn="l">
              <a:buNone/>
            </a:pPr>
            <a:r>
              <a:rPr lang="en-US" dirty="0" err="1" smtClean="0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2323DC"/>
                </a:solidFill>
                <a:latin typeface="Consolas" pitchFamily="49" charset="0"/>
              </a:rPr>
              <a:t>[]</a:t>
            </a:r>
            <a:r>
              <a:rPr lang="en-US" dirty="0" smtClean="0">
                <a:latin typeface="Consolas" pitchFamily="49" charset="0"/>
              </a:rPr>
              <a:t> values;</a:t>
            </a:r>
          </a:p>
          <a:p>
            <a:pPr marL="0" lvl="0" indent="0" algn="l">
              <a:buNone/>
            </a:pPr>
            <a:r>
              <a:rPr lang="en-US" dirty="0" smtClean="0">
                <a:latin typeface="Consolas" pitchFamily="49" charset="0"/>
              </a:rPr>
              <a:t>values = {1, 2.5, 3, 3.5, 4};</a:t>
            </a:r>
            <a:endParaRPr lang="en-US" dirty="0">
              <a:latin typeface="Consolas" pitchFamily="49" charset="0"/>
            </a:endParaRPr>
          </a:p>
          <a:p>
            <a:pPr marL="0" lvl="0" indent="0" algn="l">
              <a:buNone/>
            </a:pPr>
            <a:endParaRPr lang="en-US" dirty="0">
              <a:latin typeface="Courier New" pitchFamily="49"/>
            </a:endParaRPr>
          </a:p>
          <a:p>
            <a:pPr marL="0" lvl="0" indent="0" algn="l">
              <a:buNone/>
            </a:pPr>
            <a:endParaRPr lang="en-US" sz="2600" dirty="0">
              <a:latin typeface="Courier New" pitchFamily="49"/>
              <a:cs typeface="Arial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 starts at zero and ends at length-1.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6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600" dirty="0" err="1" smtClean="0">
                <a:latin typeface="Consolas" pitchFamily="49" charset="0"/>
              </a:rPr>
              <a:t>int</a:t>
            </a:r>
            <a:r>
              <a:rPr lang="en-US" sz="2600" dirty="0" smtClean="0">
                <a:latin typeface="Consolas" pitchFamily="49" charset="0"/>
              </a:rPr>
              <a:t>[] values =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</a:rPr>
              <a:t>new</a:t>
            </a:r>
            <a:r>
              <a:rPr lang="en-US" sz="2600" dirty="0" smtClean="0">
                <a:latin typeface="Consolas" pitchFamily="49" charset="0"/>
              </a:rPr>
              <a:t> </a:t>
            </a:r>
            <a:r>
              <a:rPr lang="en-US" sz="2600" dirty="0" err="1" smtClean="0">
                <a:latin typeface="Consolas" pitchFamily="49" charset="0"/>
              </a:rPr>
              <a:t>int</a:t>
            </a:r>
            <a:r>
              <a:rPr lang="en-US" sz="2600" dirty="0" smtClean="0">
                <a:latin typeface="Consolas" pitchFamily="49" charset="0"/>
              </a:rPr>
              <a:t>[3];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</a:rPr>
              <a:t>values[0] = 12; </a:t>
            </a:r>
            <a:r>
              <a:rPr lang="en-US" sz="2600" dirty="0" smtClean="0">
                <a:solidFill>
                  <a:srgbClr val="00B050"/>
                </a:solidFill>
                <a:latin typeface="Consolas" pitchFamily="49" charset="0"/>
              </a:rPr>
              <a:t>// CORRECT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67343" y="2538551"/>
          <a:ext cx="33921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23"/>
                <a:gridCol w="1130723"/>
                <a:gridCol w="1130723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12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61191" y="34529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329958" y="34529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472958" y="34529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2754312" y="2332037"/>
            <a:ext cx="1371600" cy="1295400"/>
          </a:xfrm>
          <a:prstGeom prst="ellipse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 starts at zero and ends at length-1.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6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600" dirty="0" err="1" smtClean="0">
                <a:latin typeface="Consolas" pitchFamily="49" charset="0"/>
              </a:rPr>
              <a:t>int</a:t>
            </a:r>
            <a:r>
              <a:rPr lang="en-US" sz="2600" dirty="0" smtClean="0">
                <a:latin typeface="Consolas" pitchFamily="49" charset="0"/>
              </a:rPr>
              <a:t>[] values =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</a:rPr>
              <a:t>new</a:t>
            </a:r>
            <a:r>
              <a:rPr lang="en-US" sz="2600" dirty="0" smtClean="0">
                <a:latin typeface="Consolas" pitchFamily="49" charset="0"/>
              </a:rPr>
              <a:t> </a:t>
            </a:r>
            <a:r>
              <a:rPr lang="en-US" sz="2600" dirty="0" err="1" smtClean="0">
                <a:latin typeface="Consolas" pitchFamily="49" charset="0"/>
              </a:rPr>
              <a:t>int</a:t>
            </a:r>
            <a:r>
              <a:rPr lang="en-US" sz="2600" dirty="0" smtClean="0">
                <a:latin typeface="Consolas" pitchFamily="49" charset="0"/>
              </a:rPr>
              <a:t>[3];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</a:rPr>
              <a:t>values[0] = 12; </a:t>
            </a:r>
            <a:r>
              <a:rPr lang="en-US" sz="2600" dirty="0" smtClean="0">
                <a:solidFill>
                  <a:srgbClr val="00B050"/>
                </a:solidFill>
                <a:latin typeface="Consolas" pitchFamily="49" charset="0"/>
              </a:rPr>
              <a:t>// CORRECT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</a:rPr>
              <a:t>values[2] = 12; </a:t>
            </a:r>
            <a:r>
              <a:rPr lang="en-US" sz="2600" dirty="0" smtClean="0">
                <a:solidFill>
                  <a:srgbClr val="00B050"/>
                </a:solidFill>
                <a:latin typeface="Consolas" pitchFamily="49" charset="0"/>
              </a:rPr>
              <a:t>// CORRECT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67343" y="2538551"/>
          <a:ext cx="33921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23"/>
                <a:gridCol w="1130723"/>
                <a:gridCol w="1130723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12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12</a:t>
                      </a:r>
                      <a:endParaRPr lang="en-US" sz="3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61191" y="34529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329958" y="34529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472958" y="34529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8" name="Oval 7"/>
          <p:cNvSpPr/>
          <p:nvPr/>
        </p:nvSpPr>
        <p:spPr>
          <a:xfrm>
            <a:off x="5040312" y="2332037"/>
            <a:ext cx="1371600" cy="1295400"/>
          </a:xfrm>
          <a:prstGeom prst="ellipse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Problems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3"/>
            <a:ext cx="9260714" cy="4989240"/>
          </a:xfrm>
        </p:spPr>
        <p:txBody>
          <a:bodyPr/>
          <a:lstStyle/>
          <a:p>
            <a:pPr lvl="0" algn="l"/>
            <a:r>
              <a:rPr lang="en-US" dirty="0" smtClean="0"/>
              <a:t>If method return type != </a:t>
            </a:r>
            <a:r>
              <a:rPr lang="en-US" i="1" dirty="0" smtClean="0"/>
              <a:t>void</a:t>
            </a:r>
            <a:r>
              <a:rPr lang="en-US" dirty="0" smtClean="0"/>
              <a:t>, it must return a value</a:t>
            </a:r>
            <a:r>
              <a:rPr lang="en-US" dirty="0" smtClean="0"/>
              <a:t>!</a:t>
            </a:r>
          </a:p>
          <a:p>
            <a:pPr lvl="0" algn="l"/>
            <a:endParaRPr lang="en-US" dirty="0" smtClean="0"/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public static</a:t>
            </a:r>
            <a:r>
              <a:rPr lang="en-US" sz="2400" dirty="0" smtClean="0">
                <a:solidFill>
                  <a:srgbClr val="2323DC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pay(</a:t>
            </a:r>
            <a:r>
              <a:rPr lang="en-US" sz="2400" dirty="0" smtClean="0">
                <a:solidFill>
                  <a:schemeClr val="tx2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basePay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hours) {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    if (</a:t>
            </a:r>
            <a:r>
              <a:rPr lang="en-US" sz="2400" dirty="0" err="1" smtClean="0">
                <a:latin typeface="Consolas" pitchFamily="49" charset="0"/>
              </a:rPr>
              <a:t>basePay</a:t>
            </a:r>
            <a:r>
              <a:rPr lang="en-US" sz="2400" dirty="0" smtClean="0">
                <a:latin typeface="Consolas" pitchFamily="49" charset="0"/>
              </a:rPr>
              <a:t> &lt; 8.0)   </a:t>
            </a:r>
            <a:r>
              <a:rPr lang="en-US" sz="2400" dirty="0" smtClean="0">
                <a:solidFill>
                  <a:srgbClr val="2323DC"/>
                </a:solidFill>
                <a:latin typeface="Consolas" pitchFamily="49" charset="0"/>
              </a:rPr>
              <a:t>return </a:t>
            </a:r>
            <a:r>
              <a:rPr lang="en-US" sz="2400" dirty="0" smtClean="0">
                <a:latin typeface="Consolas" pitchFamily="49" charset="0"/>
              </a:rPr>
              <a:t>-1;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    else if (hours &gt; 60) </a:t>
            </a:r>
            <a:r>
              <a:rPr lang="en-US" sz="2400" dirty="0" smtClean="0">
                <a:solidFill>
                  <a:srgbClr val="2323DC"/>
                </a:solidFill>
                <a:latin typeface="Consolas" pitchFamily="49" charset="0"/>
              </a:rPr>
              <a:t>return </a:t>
            </a:r>
            <a:r>
              <a:rPr lang="en-US" sz="2400" dirty="0" smtClean="0">
                <a:latin typeface="Consolas" pitchFamily="49" charset="0"/>
              </a:rPr>
              <a:t>-1;</a:t>
            </a:r>
          </a:p>
          <a:p>
            <a:pPr marL="0" lvl="0" indent="0" algn="l">
              <a:buNone/>
            </a:pPr>
            <a:endParaRPr lang="en-US" sz="2400" dirty="0" smtClean="0">
              <a:latin typeface="Consolas" pitchFamily="49" charset="0"/>
            </a:endParaRPr>
          </a:p>
          <a:p>
            <a:pPr marL="0" lvl="0" indent="0" algn="l">
              <a:buNone/>
            </a:pPr>
            <a:endParaRPr lang="en-US" sz="2400" dirty="0" smtClean="0">
              <a:latin typeface="Consolas" pitchFamily="49" charset="0"/>
            </a:endParaRPr>
          </a:p>
          <a:p>
            <a:pPr marL="0" lvl="0" indent="0" algn="l">
              <a:buNone/>
            </a:pPr>
            <a:endParaRPr lang="en-US" sz="2400" dirty="0" smtClean="0">
              <a:latin typeface="Consolas" pitchFamily="49" charset="0"/>
            </a:endParaRP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0312" y="4846637"/>
            <a:ext cx="51816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What if code comes here?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 starts at zero and ends at length-1.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6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600" dirty="0" err="1" smtClean="0">
                <a:latin typeface="Consolas" pitchFamily="49" charset="0"/>
              </a:rPr>
              <a:t>int</a:t>
            </a:r>
            <a:r>
              <a:rPr lang="en-US" sz="2600" dirty="0" smtClean="0">
                <a:latin typeface="Consolas" pitchFamily="49" charset="0"/>
              </a:rPr>
              <a:t>[] values =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</a:rPr>
              <a:t>new</a:t>
            </a:r>
            <a:r>
              <a:rPr lang="en-US" sz="2600" dirty="0" smtClean="0">
                <a:latin typeface="Consolas" pitchFamily="49" charset="0"/>
              </a:rPr>
              <a:t> </a:t>
            </a:r>
            <a:r>
              <a:rPr lang="en-US" sz="2600" dirty="0" err="1" smtClean="0">
                <a:latin typeface="Consolas" pitchFamily="49" charset="0"/>
              </a:rPr>
              <a:t>int</a:t>
            </a:r>
            <a:r>
              <a:rPr lang="en-US" sz="2600" dirty="0" smtClean="0">
                <a:latin typeface="Consolas" pitchFamily="49" charset="0"/>
              </a:rPr>
              <a:t>[3];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</a:rPr>
              <a:t>values[0] = 12; </a:t>
            </a:r>
            <a:r>
              <a:rPr lang="en-US" sz="2600" dirty="0" smtClean="0">
                <a:solidFill>
                  <a:srgbClr val="00B050"/>
                </a:solidFill>
                <a:latin typeface="Consolas" pitchFamily="49" charset="0"/>
              </a:rPr>
              <a:t>// CORRECT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</a:rPr>
              <a:t>values[2] = 12; </a:t>
            </a:r>
            <a:r>
              <a:rPr lang="en-US" sz="2600" dirty="0" smtClean="0">
                <a:solidFill>
                  <a:srgbClr val="00B050"/>
                </a:solidFill>
                <a:latin typeface="Consolas" pitchFamily="49" charset="0"/>
              </a:rPr>
              <a:t>// CORRECT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</a:rPr>
              <a:t>values[3] = 12; 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</a:rPr>
              <a:t>// WRONG!! compiles but throws an</a:t>
            </a:r>
          </a:p>
          <a:p>
            <a:pPr>
              <a:buNone/>
            </a:pP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</a:rPr>
              <a:t>                // Exception at run-time</a:t>
            </a:r>
            <a:endParaRPr lang="en-US" sz="2600" dirty="0">
              <a:solidFill>
                <a:srgbClr val="FF0000"/>
              </a:solidFill>
              <a:latin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67343" y="2538551"/>
          <a:ext cx="33921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723"/>
                <a:gridCol w="1130723"/>
                <a:gridCol w="1130723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12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12</a:t>
                      </a:r>
                      <a:endParaRPr lang="en-US" sz="3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61191" y="34529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329958" y="34529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472958" y="345295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8" name="Oval 7"/>
          <p:cNvSpPr/>
          <p:nvPr/>
        </p:nvSpPr>
        <p:spPr>
          <a:xfrm>
            <a:off x="6335712" y="2332037"/>
            <a:ext cx="1371600" cy="1295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elements of array, use the </a:t>
            </a:r>
            <a:r>
              <a:rPr lang="en-US" dirty="0" smtClean="0">
                <a:solidFill>
                  <a:srgbClr val="FF0000"/>
                </a:solidFill>
              </a:rPr>
              <a:t>[ ]</a:t>
            </a:r>
            <a:r>
              <a:rPr lang="en-US" dirty="0" smtClean="0"/>
              <a:t> operator: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[] values  = { 0, 5, 10, 15 };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1912" y="2789237"/>
          <a:ext cx="45351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2"/>
                <a:gridCol w="1133792"/>
                <a:gridCol w="1133792"/>
                <a:gridCol w="1133792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5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10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15</a:t>
                      </a:r>
                      <a:endParaRPr lang="en-US" sz="3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95760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064527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07527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311729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elements of array, use the </a:t>
            </a:r>
            <a:r>
              <a:rPr lang="en-US" dirty="0" smtClean="0">
                <a:solidFill>
                  <a:srgbClr val="FF0000"/>
                </a:solidFill>
              </a:rPr>
              <a:t>[ ]</a:t>
            </a:r>
            <a:r>
              <a:rPr lang="en-US" dirty="0" smtClean="0"/>
              <a:t> operator: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[] values  = { 0, 5, 10, 15 };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values[3] = 18;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1912" y="2789237"/>
          <a:ext cx="45351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2"/>
                <a:gridCol w="1133792"/>
                <a:gridCol w="1133792"/>
                <a:gridCol w="1133792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0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5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10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sng" dirty="0" smtClean="0">
                          <a:solidFill>
                            <a:srgbClr val="FFFF00"/>
                          </a:solidFill>
                        </a:rPr>
                        <a:t>18</a:t>
                      </a:r>
                      <a:endParaRPr lang="en-US" sz="3200" b="1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95760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064527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07527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311729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elements of array, use the </a:t>
            </a:r>
            <a:r>
              <a:rPr lang="en-US" dirty="0" smtClean="0">
                <a:solidFill>
                  <a:srgbClr val="FF0000"/>
                </a:solidFill>
              </a:rPr>
              <a:t>[ ]</a:t>
            </a:r>
            <a:r>
              <a:rPr lang="en-US" dirty="0" smtClean="0"/>
              <a:t> operator: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[] values  = { 0, 5, 10, 15 };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values[3] = 18;        </a:t>
            </a:r>
          </a:p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x = values[1] + 3; </a:t>
            </a:r>
            <a:endParaRPr lang="en-US" sz="2800" dirty="0">
              <a:latin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1912" y="2789237"/>
          <a:ext cx="45351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92"/>
                <a:gridCol w="1133792"/>
                <a:gridCol w="1133792"/>
                <a:gridCol w="1133792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sng" dirty="0" smtClean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sz="3200" b="1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5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10</a:t>
                      </a:r>
                      <a:endParaRPr lang="en-US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18</a:t>
                      </a:r>
                      <a:endParaRPr lang="en-US" sz="32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95760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064527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07527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311729" y="370363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The </a:t>
            </a:r>
            <a:r>
              <a:rPr lang="en-US" i="1"/>
              <a:t>length </a:t>
            </a:r>
            <a:r>
              <a:rPr lang="en-US"/>
              <a:t>variable</a:t>
            </a:r>
          </a:p>
        </p:txBody>
      </p:sp>
      <p:sp>
        <p:nvSpPr>
          <p:cNvPr id="3" name="Rectangle 5"/>
          <p:cNvSpPr/>
          <p:nvPr/>
        </p:nvSpPr>
        <p:spPr>
          <a:xfrm>
            <a:off x="468309" y="1570033"/>
            <a:ext cx="9078913" cy="452431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Each array has a 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</a:rPr>
              <a:t>length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variable built-in that contains the length of the array.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 err="1" smtClean="0">
                <a:solidFill>
                  <a:srgbClr val="2323DC"/>
                </a:solidFill>
                <a:uFillTx/>
                <a:latin typeface="Consolas" pitchFamily="49" charset="0"/>
              </a:rPr>
              <a:t>i</a:t>
            </a:r>
            <a:r>
              <a:rPr lang="en-US" sz="3200" b="0" i="0" u="none" strike="noStrike" kern="1200" cap="none" spc="0" baseline="0" dirty="0" err="1" smtClean="0">
                <a:solidFill>
                  <a:srgbClr val="2323DC"/>
                </a:solidFill>
                <a:uFillTx/>
                <a:latin typeface="Consolas" pitchFamily="49" charset="0"/>
              </a:rPr>
              <a:t>nt</a:t>
            </a:r>
            <a:r>
              <a:rPr lang="en-US" sz="3200" b="0" i="0" u="none" strike="noStrike" kern="1200" cap="none" spc="0" baseline="0" dirty="0">
                <a:solidFill>
                  <a:srgbClr val="2323DC"/>
                </a:solidFill>
                <a:uFillTx/>
                <a:latin typeface="Consolas" pitchFamily="49" charset="0"/>
              </a:rPr>
              <a:t>[]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</a:rPr>
              <a:t> values =  </a:t>
            </a:r>
            <a:r>
              <a:rPr lang="en-US" sz="3200" b="0" i="0" u="none" strike="noStrike" kern="1200" cap="none" spc="0" baseline="0" dirty="0">
                <a:solidFill>
                  <a:srgbClr val="FF0000"/>
                </a:solidFill>
                <a:uFillTx/>
                <a:latin typeface="Consolas" pitchFamily="49" charset="0"/>
              </a:rPr>
              <a:t>new</a:t>
            </a:r>
            <a:r>
              <a:rPr lang="en-US" sz="3200" b="0" i="0" u="none" strike="noStrike" kern="1200" cap="none" spc="0" baseline="0" dirty="0">
                <a:solidFill>
                  <a:srgbClr val="2323DC"/>
                </a:solidFill>
                <a:uFillTx/>
                <a:latin typeface="Consolas" pitchFamily="49" charset="0"/>
              </a:rPr>
              <a:t> </a:t>
            </a:r>
            <a:r>
              <a:rPr lang="en-US" sz="3200" b="0" i="0" u="none" strike="noStrike" kern="1200" cap="none" spc="0" baseline="0" dirty="0" err="1">
                <a:solidFill>
                  <a:srgbClr val="2323DC"/>
                </a:solidFill>
                <a:uFillTx/>
                <a:latin typeface="Consolas" pitchFamily="49" charset="0"/>
              </a:rPr>
              <a:t>int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</a:rPr>
              <a:t>[12];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 err="1">
                <a:solidFill>
                  <a:srgbClr val="2323DC"/>
                </a:solidFill>
                <a:uFillTx/>
                <a:latin typeface="Consolas" pitchFamily="49" charset="0"/>
              </a:rPr>
              <a:t>int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</a:rPr>
              <a:t> size =      </a:t>
            </a:r>
            <a:r>
              <a:rPr lang="en-US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</a:rPr>
              <a:t>values.length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</a:rPr>
              <a:t>; </a:t>
            </a:r>
            <a:r>
              <a:rPr lang="en-US" sz="3200" b="0" i="0" u="none" strike="noStrike" kern="1200" cap="none" spc="0" baseline="0" dirty="0">
                <a:solidFill>
                  <a:srgbClr val="00AE00"/>
                </a:solidFill>
                <a:uFillTx/>
                <a:latin typeface="Consolas" pitchFamily="49" charset="0"/>
              </a:rPr>
              <a:t>// 12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 dirty="0">
              <a:solidFill>
                <a:srgbClr val="00AE00"/>
              </a:solidFill>
              <a:uFillTx/>
              <a:latin typeface="Consolas" pitchFamily="49" charset="0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0" cap="none" spc="0" baseline="0" dirty="0" err="1">
                <a:solidFill>
                  <a:srgbClr val="2323DC"/>
                </a:solidFill>
                <a:uFillTx/>
                <a:latin typeface="Consolas" pitchFamily="49" charset="0"/>
              </a:rPr>
              <a:t>i</a:t>
            </a:r>
            <a:r>
              <a:rPr lang="en-US" sz="3200" b="0" i="0" u="none" strike="noStrike" kern="1200" cap="none" spc="0" baseline="0" dirty="0" err="1">
                <a:solidFill>
                  <a:srgbClr val="2323DC"/>
                </a:solidFill>
                <a:uFillTx/>
                <a:latin typeface="Consolas" pitchFamily="49" charset="0"/>
              </a:rPr>
              <a:t>nt</a:t>
            </a:r>
            <a:r>
              <a:rPr lang="en-US" sz="3200" b="0" i="0" u="none" strike="noStrike" kern="1200" cap="none" spc="0" baseline="0" dirty="0">
                <a:solidFill>
                  <a:srgbClr val="2323DC"/>
                </a:solidFill>
                <a:uFillTx/>
                <a:latin typeface="Consolas" pitchFamily="49" charset="0"/>
              </a:rPr>
              <a:t>[]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</a:rPr>
              <a:t> values2 = </a:t>
            </a:r>
            <a:r>
              <a:rPr lang="en-US" sz="3200" b="0" i="0" u="none" strike="noStrike" kern="1200" cap="none" spc="0" baseline="0" dirty="0">
                <a:solidFill>
                  <a:srgbClr val="2323DC"/>
                </a:solidFill>
                <a:uFillTx/>
                <a:latin typeface="Consolas" pitchFamily="49" charset="0"/>
              </a:rPr>
              <a:t>{1,2,3,4,5}</a:t>
            </a:r>
            <a:endParaRPr lang="en-US" sz="32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 charset="0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 dirty="0" err="1">
                <a:solidFill>
                  <a:srgbClr val="2323DC"/>
                </a:solidFill>
                <a:uFillTx/>
                <a:latin typeface="Consolas" pitchFamily="49" charset="0"/>
              </a:rPr>
              <a:t>int</a:t>
            </a:r>
            <a:r>
              <a:rPr lang="en-US" sz="32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</a:rPr>
              <a:t> size2 =     values2.length; </a:t>
            </a:r>
            <a:r>
              <a:rPr lang="en-US" sz="3200" b="0" i="0" u="none" strike="noStrike" kern="1200" cap="none" spc="0" baseline="0" dirty="0">
                <a:solidFill>
                  <a:srgbClr val="00AE00"/>
                </a:solidFill>
                <a:uFillTx/>
                <a:latin typeface="Consolas" pitchFamily="49" charset="0"/>
              </a:rPr>
              <a:t>//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String arrays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814041"/>
            <a:ext cx="9071643" cy="4899236"/>
          </a:xfrm>
        </p:spPr>
        <p:txBody>
          <a:bodyPr anchor="ctr"/>
          <a:lstStyle/>
          <a:p>
            <a:pPr marL="0" lvl="0" indent="0" algn="l">
              <a:buNone/>
            </a:pP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public static void</a:t>
            </a:r>
            <a:r>
              <a:rPr lang="en-US" sz="2800" dirty="0">
                <a:latin typeface="Consolas" pitchFamily="49" charset="0"/>
              </a:rPr>
              <a:t> main (</a:t>
            </a:r>
            <a:r>
              <a:rPr lang="en-US" sz="2800" dirty="0">
                <a:solidFill>
                  <a:srgbClr val="2323DC"/>
                </a:solidFill>
                <a:latin typeface="Consolas" pitchFamily="49" charset="0"/>
              </a:rPr>
              <a:t>String</a:t>
            </a:r>
            <a:r>
              <a:rPr lang="en-US" sz="2800" dirty="0">
                <a:latin typeface="Consolas" pitchFamily="49" charset="0"/>
              </a:rPr>
              <a:t>[] </a:t>
            </a:r>
            <a:r>
              <a:rPr lang="en-US" sz="2800" dirty="0" err="1" smtClean="0">
                <a:latin typeface="Consolas" pitchFamily="49" charset="0"/>
              </a:rPr>
              <a:t>args</a:t>
            </a:r>
            <a:r>
              <a:rPr lang="en-US" sz="2800" dirty="0" smtClean="0">
                <a:latin typeface="Consolas" pitchFamily="49" charset="0"/>
              </a:rPr>
              <a:t>){</a:t>
            </a:r>
            <a:endParaRPr lang="en-US" sz="2800" dirty="0">
              <a:latin typeface="Consolas" pitchFamily="49" charset="0"/>
            </a:endParaRP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    </a:t>
            </a:r>
            <a:r>
              <a:rPr lang="en-US" sz="2800" dirty="0" err="1" smtClean="0">
                <a:latin typeface="Consolas" pitchFamily="49" charset="0"/>
              </a:rPr>
              <a:t>System.out.println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args.length</a:t>
            </a:r>
            <a:r>
              <a:rPr lang="en-US" sz="2800" dirty="0" smtClean="0">
                <a:latin typeface="Consolas" pitchFamily="49" charset="0"/>
              </a:rPr>
              <a:t>);</a:t>
            </a:r>
            <a:endParaRPr lang="en-US" sz="2800" dirty="0">
              <a:latin typeface="Consolas" pitchFamily="49" charset="0"/>
            </a:endParaRP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    </a:t>
            </a:r>
            <a:r>
              <a:rPr lang="en-US" sz="2800" dirty="0" err="1" smtClean="0">
                <a:latin typeface="Consolas" pitchFamily="49" charset="0"/>
              </a:rPr>
              <a:t>System.out.println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args</a:t>
            </a:r>
            <a:r>
              <a:rPr lang="en-US" sz="2800" dirty="0" smtClean="0">
                <a:latin typeface="Consolas" pitchFamily="49" charset="0"/>
              </a:rPr>
              <a:t>[0</a:t>
            </a:r>
            <a:r>
              <a:rPr lang="en-US" sz="2800" dirty="0">
                <a:latin typeface="Consolas" pitchFamily="49" charset="0"/>
              </a:rPr>
              <a:t>]);</a:t>
            </a: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    </a:t>
            </a:r>
            <a:r>
              <a:rPr lang="en-US" sz="2800" dirty="0" err="1" smtClean="0">
                <a:latin typeface="Consolas" pitchFamily="49" charset="0"/>
              </a:rPr>
              <a:t>System.out.println</a:t>
            </a:r>
            <a:r>
              <a:rPr lang="en-US" sz="2800" dirty="0" smtClean="0">
                <a:latin typeface="Consolas" pitchFamily="49" charset="0"/>
              </a:rPr>
              <a:t>(</a:t>
            </a:r>
            <a:r>
              <a:rPr lang="en-US" sz="2800" dirty="0" err="1" smtClean="0">
                <a:latin typeface="Consolas" pitchFamily="49" charset="0"/>
              </a:rPr>
              <a:t>args</a:t>
            </a:r>
            <a:r>
              <a:rPr lang="en-US" sz="2800" dirty="0" smtClean="0">
                <a:latin typeface="Consolas" pitchFamily="49" charset="0"/>
              </a:rPr>
              <a:t>[1</a:t>
            </a:r>
            <a:r>
              <a:rPr lang="en-US" sz="2800" dirty="0">
                <a:latin typeface="Consolas" pitchFamily="49" charset="0"/>
              </a:rPr>
              <a:t>]);</a:t>
            </a:r>
          </a:p>
          <a:p>
            <a:pPr marL="0" lvl="0" indent="0" algn="l">
              <a:buNone/>
            </a:pPr>
            <a:r>
              <a:rPr lang="en-US" sz="2800" dirty="0">
                <a:latin typeface="Consolas" pitchFamily="49" charset="0"/>
              </a:rPr>
              <a:t>}</a:t>
            </a:r>
            <a:r>
              <a:rPr lang="en-US" sz="2600" dirty="0">
                <a:latin typeface="Courier New" pitchFamily="49"/>
              </a:rPr>
              <a:t/>
            </a:r>
            <a:br>
              <a:rPr lang="en-US" sz="2600" dirty="0">
                <a:latin typeface="Courier New" pitchFamily="49"/>
              </a:rPr>
            </a:br>
            <a:endParaRPr lang="en-US" sz="2600" dirty="0">
              <a:latin typeface="Courier New" pitchFamily="4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5909" y="1417640"/>
            <a:ext cx="1583960" cy="46166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 side note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5113" y="3627433"/>
            <a:ext cx="6688497" cy="7694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Combining Loops and Arrays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square of elements in </a:t>
            </a:r>
            <a:r>
              <a:rPr lang="en-US" dirty="0" smtClean="0">
                <a:latin typeface="Consolas" pitchFamily="49" charset="0"/>
              </a:rPr>
              <a:t>values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999" lvl="1" indent="-323999" algn="l" hangingPunct="0">
              <a:spcAft>
                <a:spcPts val="1415"/>
              </a:spcAft>
              <a:buSzPct val="45000"/>
              <a:buNone/>
            </a:pPr>
            <a:endParaRPr lang="en-US" sz="2600" dirty="0" smtClean="0">
              <a:solidFill>
                <a:srgbClr val="2323DC"/>
              </a:solidFill>
              <a:latin typeface="Courier New" pitchFamily="49"/>
            </a:endParaRPr>
          </a:p>
          <a:p>
            <a:pPr marL="431999" lvl="1" indent="-323999" algn="l" hangingPunct="0">
              <a:spcAft>
                <a:spcPts val="1415"/>
              </a:spcAft>
              <a:buSzPct val="45000"/>
              <a:buNone/>
            </a:pPr>
            <a:endParaRPr lang="en-US" sz="2600" dirty="0">
              <a:solidFill>
                <a:srgbClr val="2323DC"/>
              </a:solidFill>
              <a:latin typeface="Courier New" pitchFamily="49"/>
            </a:endParaRPr>
          </a:p>
          <a:p>
            <a:pPr marL="431999" lvl="1" indent="-323999" algn="l" hangingPunct="0">
              <a:spcAft>
                <a:spcPts val="1415"/>
              </a:spcAft>
              <a:buSzPct val="45000"/>
              <a:buNone/>
            </a:pPr>
            <a:endParaRPr lang="en-US" sz="2600" dirty="0" smtClean="0">
              <a:solidFill>
                <a:srgbClr val="2323DC"/>
              </a:solidFill>
              <a:latin typeface="Courier New" pitchFamily="49"/>
            </a:endParaRPr>
          </a:p>
          <a:p>
            <a:pPr marL="431999" lvl="1" indent="-323999" algn="ctr" hangingPunct="0">
              <a:spcAft>
                <a:spcPts val="1415"/>
              </a:spcAft>
              <a:buSzPct val="45000"/>
              <a:buNone/>
            </a:pPr>
            <a:r>
              <a:rPr lang="en-US" sz="4000" dirty="0" err="1" smtClean="0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sz="4000" dirty="0" smtClean="0">
                <a:solidFill>
                  <a:srgbClr val="2323DC"/>
                </a:solidFill>
                <a:latin typeface="Consolas" pitchFamily="49" charset="0"/>
              </a:rPr>
              <a:t>[]</a:t>
            </a:r>
            <a:r>
              <a:rPr lang="en-US" sz="4000" dirty="0" smtClean="0">
                <a:latin typeface="Consolas" pitchFamily="49" charset="0"/>
              </a:rPr>
              <a:t> values = </a:t>
            </a:r>
            <a:r>
              <a:rPr lang="en-US" sz="4000" dirty="0" smtClean="0">
                <a:solidFill>
                  <a:schemeClr val="tx1"/>
                </a:solidFill>
                <a:latin typeface="Consolas" pitchFamily="49" charset="0"/>
              </a:rPr>
              <a:t>{1,2,3,5,7};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looping using </a:t>
            </a:r>
            <a:r>
              <a:rPr lang="en-US" i="1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999" lvl="1" indent="0" algn="l">
              <a:buNone/>
            </a:pPr>
            <a:endParaRPr lang="en-US" dirty="0">
              <a:latin typeface="Consolas" pitchFamily="49" charset="0"/>
              <a:cs typeface="Courier New" pitchFamily="49" charset="0"/>
            </a:endParaRPr>
          </a:p>
          <a:p>
            <a:pPr marL="431999" lvl="1" indent="0" algn="l">
              <a:buNone/>
            </a:pPr>
            <a:r>
              <a:rPr lang="en-US" dirty="0" err="1" smtClean="0">
                <a:solidFill>
                  <a:srgbClr val="2323DC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2323DC"/>
                </a:solidFill>
                <a:latin typeface="Consolas" pitchFamily="49" charset="0"/>
                <a:cs typeface="Courier New" pitchFamily="49" charset="0"/>
              </a:rPr>
              <a:t>[]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values =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{1,2,3,5,7};</a:t>
            </a:r>
          </a:p>
          <a:p>
            <a:pPr marL="431999" lvl="1" indent="0" algn="l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square = 0;</a:t>
            </a:r>
          </a:p>
          <a:p>
            <a:pPr marL="431999" lvl="1" indent="0" algn="l">
              <a:buNone/>
            </a:pPr>
            <a:endParaRPr lang="en-US" dirty="0" smtClean="0">
              <a:latin typeface="Consolas" pitchFamily="49" charset="0"/>
              <a:cs typeface="Courier New" pitchFamily="49" charset="0"/>
            </a:endParaRPr>
          </a:p>
          <a:p>
            <a:pPr marL="431999" lvl="1" indent="0" algn="l">
              <a:buNone/>
            </a:pPr>
            <a:r>
              <a:rPr lang="en-US" dirty="0" smtClean="0">
                <a:solidFill>
                  <a:srgbClr val="2323DC"/>
                </a:solidFill>
                <a:latin typeface="Consolas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solidFill>
                  <a:srgbClr val="2323DC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=0; 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values.length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++) {</a:t>
            </a:r>
          </a:p>
          <a:p>
            <a:pPr marL="431999" lvl="1" indent="0" algn="l"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square = values[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 * values[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];</a:t>
            </a:r>
          </a:p>
          <a:p>
            <a:pPr marL="431999" lvl="1" indent="0" algn="l"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(square);</a:t>
            </a:r>
          </a:p>
          <a:p>
            <a:pPr marL="431999" lvl="1" indent="0" algn="l">
              <a:buNone/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}</a:t>
            </a:r>
          </a:p>
          <a:p>
            <a:endParaRPr lang="en-US" sz="3600" dirty="0">
              <a:latin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looping using </a:t>
            </a:r>
            <a:r>
              <a:rPr lang="en-US" i="1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431999" lvl="1" indent="0" algn="l">
              <a:buNone/>
            </a:pPr>
            <a:endParaRPr lang="en-US" dirty="0">
              <a:solidFill>
                <a:srgbClr val="2323DC"/>
              </a:solidFill>
              <a:latin typeface="Consolas" pitchFamily="49" charset="0"/>
            </a:endParaRPr>
          </a:p>
          <a:p>
            <a:pPr marL="431999" lvl="1" indent="0" algn="l">
              <a:buNone/>
            </a:pPr>
            <a:r>
              <a:rPr lang="en-US" dirty="0" err="1" smtClean="0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2323DC"/>
                </a:solidFill>
                <a:latin typeface="Consolas" pitchFamily="49" charset="0"/>
              </a:rPr>
              <a:t>[]</a:t>
            </a:r>
            <a:r>
              <a:rPr lang="en-US" dirty="0" smtClean="0">
                <a:latin typeface="Consolas" pitchFamily="49" charset="0"/>
              </a:rPr>
              <a:t> values =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</a:rPr>
              <a:t>{1,2,3,5,7};</a:t>
            </a:r>
          </a:p>
          <a:p>
            <a:pPr marL="431999" lvl="1" indent="0" algn="l">
              <a:buNone/>
            </a:pPr>
            <a:r>
              <a:rPr lang="en-US" b="1" dirty="0" err="1" smtClean="0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i</a:t>
            </a:r>
            <a:r>
              <a:rPr lang="en-US" b="1" dirty="0" smtClean="0">
                <a:latin typeface="Consolas" pitchFamily="49" charset="0"/>
              </a:rPr>
              <a:t> = 0;</a:t>
            </a:r>
          </a:p>
          <a:p>
            <a:pPr marL="431999" lvl="1" indent="0" algn="l">
              <a:buNone/>
            </a:pP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square = 0;</a:t>
            </a:r>
          </a:p>
          <a:p>
            <a:pPr marL="431999" lvl="1" indent="0" algn="l">
              <a:buNone/>
            </a:pPr>
            <a:r>
              <a:rPr lang="en-US" b="1" dirty="0" smtClean="0">
                <a:solidFill>
                  <a:srgbClr val="2323DC"/>
                </a:solidFill>
                <a:latin typeface="Consolas" pitchFamily="49" charset="0"/>
              </a:rPr>
              <a:t>while</a:t>
            </a:r>
            <a:r>
              <a:rPr lang="en-US" b="1" dirty="0" smtClean="0">
                <a:latin typeface="Consolas" pitchFamily="49" charset="0"/>
              </a:rPr>
              <a:t> (</a:t>
            </a:r>
            <a:r>
              <a:rPr lang="en-US" b="1" dirty="0" err="1" smtClean="0">
                <a:latin typeface="Consolas" pitchFamily="49" charset="0"/>
              </a:rPr>
              <a:t>i</a:t>
            </a:r>
            <a:r>
              <a:rPr lang="en-US" b="1" dirty="0" smtClean="0">
                <a:latin typeface="Consolas" pitchFamily="49" charset="0"/>
              </a:rPr>
              <a:t> &lt; </a:t>
            </a:r>
            <a:r>
              <a:rPr lang="en-US" b="1" dirty="0" err="1" smtClean="0">
                <a:latin typeface="Consolas" pitchFamily="49" charset="0"/>
              </a:rPr>
              <a:t>values.length</a:t>
            </a:r>
            <a:r>
              <a:rPr lang="en-US" b="1" dirty="0" smtClean="0">
                <a:latin typeface="Consolas" pitchFamily="49" charset="0"/>
              </a:rPr>
              <a:t>) {</a:t>
            </a:r>
          </a:p>
          <a:p>
            <a:pPr marL="431999" lvl="1" indent="0" algn="l">
              <a:buNone/>
            </a:pPr>
            <a:r>
              <a:rPr lang="en-US" dirty="0" smtClean="0">
                <a:latin typeface="Consolas" pitchFamily="49" charset="0"/>
              </a:rPr>
              <a:t>	square = values[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 * values[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];</a:t>
            </a:r>
          </a:p>
          <a:p>
            <a:pPr marL="431999" lvl="1" indent="0" algn="l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System.out.println</a:t>
            </a:r>
            <a:r>
              <a:rPr lang="en-US" dirty="0" smtClean="0">
                <a:latin typeface="Consolas" pitchFamily="49" charset="0"/>
              </a:rPr>
              <a:t>(square); 	</a:t>
            </a:r>
            <a:br>
              <a:rPr lang="en-US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	</a:t>
            </a:r>
            <a:r>
              <a:rPr lang="en-US" b="1" dirty="0" err="1" smtClean="0">
                <a:latin typeface="Consolas" pitchFamily="49" charset="0"/>
              </a:rPr>
              <a:t>i</a:t>
            </a:r>
            <a:r>
              <a:rPr lang="en-US" b="1" dirty="0" smtClean="0">
                <a:latin typeface="Consolas" pitchFamily="49" charset="0"/>
              </a:rPr>
              <a:t>++;</a:t>
            </a:r>
          </a:p>
          <a:p>
            <a:pPr marL="431999" lvl="1" indent="0" algn="l"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sz="36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Problems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3"/>
            <a:ext cx="9260714" cy="4989240"/>
          </a:xfrm>
        </p:spPr>
        <p:txBody>
          <a:bodyPr/>
          <a:lstStyle/>
          <a:p>
            <a:pPr lvl="0" algn="l"/>
            <a:r>
              <a:rPr lang="en-US" dirty="0" smtClean="0"/>
              <a:t>If method return type != </a:t>
            </a:r>
            <a:r>
              <a:rPr lang="en-US" i="1" dirty="0" smtClean="0"/>
              <a:t>void</a:t>
            </a:r>
            <a:r>
              <a:rPr lang="en-US" dirty="0" smtClean="0"/>
              <a:t>, it must return a value</a:t>
            </a:r>
            <a:r>
              <a:rPr lang="en-US" dirty="0" smtClean="0"/>
              <a:t>!</a:t>
            </a:r>
          </a:p>
          <a:p>
            <a:pPr lvl="0" algn="l"/>
            <a:endParaRPr lang="en-US" dirty="0" smtClean="0"/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public static</a:t>
            </a:r>
            <a:r>
              <a:rPr lang="en-US" sz="2400" dirty="0" smtClean="0">
                <a:solidFill>
                  <a:srgbClr val="2323DC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rgbClr val="2323DC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pay(</a:t>
            </a:r>
            <a:r>
              <a:rPr lang="en-US" sz="2400" dirty="0" smtClean="0">
                <a:solidFill>
                  <a:schemeClr val="tx2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basePay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hours) {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    if (</a:t>
            </a:r>
            <a:r>
              <a:rPr lang="en-US" sz="2400" dirty="0" err="1" smtClean="0">
                <a:latin typeface="Consolas" pitchFamily="49" charset="0"/>
              </a:rPr>
              <a:t>basePay</a:t>
            </a:r>
            <a:r>
              <a:rPr lang="en-US" sz="2400" dirty="0" smtClean="0">
                <a:latin typeface="Consolas" pitchFamily="49" charset="0"/>
              </a:rPr>
              <a:t> &lt; 8.0)   </a:t>
            </a:r>
            <a:r>
              <a:rPr lang="en-US" sz="2400" dirty="0" smtClean="0">
                <a:solidFill>
                  <a:srgbClr val="2323DC"/>
                </a:solidFill>
                <a:latin typeface="Consolas" pitchFamily="49" charset="0"/>
              </a:rPr>
              <a:t>return </a:t>
            </a:r>
            <a:r>
              <a:rPr lang="en-US" sz="2400" dirty="0" smtClean="0">
                <a:latin typeface="Consolas" pitchFamily="49" charset="0"/>
              </a:rPr>
              <a:t>-1;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    else if (hours &gt; 60) </a:t>
            </a:r>
            <a:r>
              <a:rPr lang="en-US" sz="2400" dirty="0" smtClean="0">
                <a:solidFill>
                  <a:srgbClr val="2323DC"/>
                </a:solidFill>
                <a:latin typeface="Consolas" pitchFamily="49" charset="0"/>
              </a:rPr>
              <a:t>return </a:t>
            </a:r>
            <a:r>
              <a:rPr lang="en-US" sz="2400" dirty="0" smtClean="0">
                <a:latin typeface="Consolas" pitchFamily="49" charset="0"/>
              </a:rPr>
              <a:t>-1;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    else {</a:t>
            </a:r>
          </a:p>
          <a:p>
            <a:pPr marL="0" lvl="0" indent="0" algn="l">
              <a:spcAft>
                <a:spcPts val="0"/>
              </a:spcAft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salary = 0;</a:t>
            </a:r>
          </a:p>
          <a:p>
            <a:pPr marL="0" lvl="0" indent="0" algn="l">
              <a:spcAft>
                <a:spcPts val="0"/>
              </a:spcAft>
              <a:buNone/>
            </a:pPr>
            <a:r>
              <a:rPr lang="en-US" sz="2400" dirty="0" smtClean="0">
                <a:latin typeface="Consolas" pitchFamily="49" charset="0"/>
              </a:rPr>
              <a:t>        ...	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smtClean="0">
                <a:solidFill>
                  <a:srgbClr val="2323DC"/>
                </a:solidFill>
                <a:latin typeface="Consolas" pitchFamily="49" charset="0"/>
              </a:rPr>
              <a:t>return </a:t>
            </a:r>
            <a:r>
              <a:rPr lang="en-US" sz="2400" dirty="0" smtClean="0">
                <a:latin typeface="Consolas" pitchFamily="49" charset="0"/>
              </a:rPr>
              <a:t>salary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    }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Enhanced </a:t>
            </a:r>
            <a:r>
              <a:rPr lang="en-US" i="1"/>
              <a:t>for</a:t>
            </a:r>
            <a:r>
              <a:rPr lang="en-US"/>
              <a:t> loop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952759"/>
            <a:ext cx="9576630" cy="6713277"/>
          </a:xfrm>
        </p:spPr>
        <p:txBody>
          <a:bodyPr anchor="ctr"/>
          <a:lstStyle/>
          <a:p>
            <a:pPr marL="0" lvl="0" indent="0" algn="l">
              <a:buNone/>
            </a:pPr>
            <a:r>
              <a:rPr lang="en-US" sz="2600"/>
              <a:t>Feature in J2SE 5.0 to iterate through values in an array</a:t>
            </a:r>
          </a:p>
          <a:p>
            <a:pPr marL="0" lvl="0" indent="0" algn="l">
              <a:buNone/>
            </a:pPr>
            <a:r>
              <a:rPr lang="en-US" sz="2600">
                <a:solidFill>
                  <a:srgbClr val="2323DC"/>
                </a:solidFill>
                <a:latin typeface="Courier New" pitchFamily="49"/>
              </a:rPr>
              <a:t>for</a:t>
            </a:r>
            <a:r>
              <a:rPr lang="en-US" sz="2600">
                <a:latin typeface="Courier New" pitchFamily="49"/>
              </a:rPr>
              <a:t> (</a:t>
            </a:r>
            <a:r>
              <a:rPr lang="en-US" sz="2600">
                <a:solidFill>
                  <a:srgbClr val="2323DC"/>
                </a:solidFill>
                <a:latin typeface="Courier New" pitchFamily="49"/>
              </a:rPr>
              <a:t>int</a:t>
            </a:r>
            <a:r>
              <a:rPr lang="en-US" sz="2600">
                <a:latin typeface="Courier New" pitchFamily="49"/>
              </a:rPr>
              <a:t> i </a:t>
            </a:r>
            <a:r>
              <a:rPr lang="en-US" sz="2600">
                <a:solidFill>
                  <a:srgbClr val="FF3333"/>
                </a:solidFill>
                <a:latin typeface="Courier New" pitchFamily="49"/>
              </a:rPr>
              <a:t>:</a:t>
            </a:r>
            <a:r>
              <a:rPr lang="en-US" sz="2600">
                <a:latin typeface="Courier New" pitchFamily="49"/>
              </a:rPr>
              <a:t> values) {</a:t>
            </a:r>
            <a:r>
              <a:rPr lang="en-US" sz="2600">
                <a:solidFill>
                  <a:srgbClr val="00AE00"/>
                </a:solidFill>
                <a:latin typeface="Courier New" pitchFamily="49"/>
              </a:rPr>
              <a:t>// for each int </a:t>
            </a:r>
            <a:r>
              <a:rPr lang="en-US" sz="2600" i="1">
                <a:solidFill>
                  <a:srgbClr val="00AE00"/>
                </a:solidFill>
                <a:latin typeface="Courier New" pitchFamily="49"/>
              </a:rPr>
              <a:t>in</a:t>
            </a:r>
            <a:r>
              <a:rPr lang="en-US" sz="2600">
                <a:solidFill>
                  <a:srgbClr val="00AE00"/>
                </a:solidFill>
                <a:latin typeface="Courier New" pitchFamily="49"/>
              </a:rPr>
              <a:t> values</a:t>
            </a:r>
          </a:p>
          <a:p>
            <a:pPr marL="0" lvl="0" indent="0" algn="l">
              <a:buNone/>
            </a:pPr>
            <a:r>
              <a:rPr lang="en-US" sz="2600">
                <a:latin typeface="Courier New" pitchFamily="49"/>
              </a:rPr>
              <a:t>	System.out.println(i);</a:t>
            </a:r>
          </a:p>
          <a:p>
            <a:pPr marL="0" lvl="0" indent="0" algn="l">
              <a:buNone/>
            </a:pPr>
            <a:r>
              <a:rPr lang="en-US" sz="2600">
                <a:latin typeface="Courier New" pitchFamily="49"/>
              </a:rPr>
              <a:t>}</a:t>
            </a:r>
          </a:p>
          <a:p>
            <a:pPr marL="0" lvl="0" indent="0" algn="l">
              <a:buNone/>
            </a:pPr>
            <a:endParaRPr lang="en-US" sz="2600">
              <a:latin typeface="Courier New" pitchFamily="49"/>
            </a:endParaRPr>
          </a:p>
          <a:p>
            <a:pPr marL="0" lvl="0" indent="0" algn="l">
              <a:buNone/>
            </a:pPr>
            <a:r>
              <a:rPr lang="en-US" sz="2600">
                <a:latin typeface="Arial" pitchFamily="34"/>
              </a:rPr>
              <a:t>The same as:</a:t>
            </a:r>
            <a:endParaRPr lang="en-US" sz="2600">
              <a:latin typeface="Courier New" pitchFamily="49"/>
            </a:endParaRPr>
          </a:p>
          <a:p>
            <a:pPr marL="0" lvl="0" indent="0" algn="l">
              <a:buNone/>
            </a:pPr>
            <a:r>
              <a:rPr lang="en-US" sz="2600">
                <a:solidFill>
                  <a:srgbClr val="2323DC"/>
                </a:solidFill>
                <a:latin typeface="Courier New" pitchFamily="49"/>
              </a:rPr>
              <a:t>for</a:t>
            </a:r>
            <a:r>
              <a:rPr lang="en-US" sz="2600">
                <a:latin typeface="Courier New" pitchFamily="49"/>
              </a:rPr>
              <a:t> (</a:t>
            </a:r>
            <a:r>
              <a:rPr lang="en-US" sz="2600">
                <a:solidFill>
                  <a:srgbClr val="2323DC"/>
                </a:solidFill>
                <a:latin typeface="Courier New" pitchFamily="49"/>
              </a:rPr>
              <a:t>int</a:t>
            </a:r>
            <a:r>
              <a:rPr lang="en-US" sz="2600">
                <a:latin typeface="Courier New" pitchFamily="49"/>
              </a:rPr>
              <a:t> i=0; i&lt;values.length; i++) {</a:t>
            </a:r>
          </a:p>
          <a:p>
            <a:pPr marL="0" lvl="0" indent="0" algn="l">
              <a:buNone/>
            </a:pPr>
            <a:r>
              <a:rPr lang="en-US" sz="2600">
                <a:latin typeface="Courier New" pitchFamily="49"/>
              </a:rPr>
              <a:t>	System.out.println(values[i]);</a:t>
            </a:r>
          </a:p>
          <a:p>
            <a:pPr marL="0" lvl="0" indent="0" algn="l">
              <a:buNone/>
            </a:pPr>
            <a:r>
              <a:rPr lang="en-US" sz="2600">
                <a:latin typeface="Courier New" pitchFamily="49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50" indent="-514350" algn="l">
              <a:buSzPct val="100000"/>
              <a:buFont typeface="+mj-lt"/>
              <a:buAutoNum type="arabicPeriod"/>
            </a:pPr>
            <a:endParaRPr lang="en-US" dirty="0" smtClean="0"/>
          </a:p>
          <a:p>
            <a:pPr marL="622350" indent="-514350" algn="l">
              <a:buSzPct val="100000"/>
              <a:buFont typeface="+mj-lt"/>
              <a:buAutoNum type="arabicPeriod"/>
            </a:pPr>
            <a:r>
              <a:rPr lang="en-US" dirty="0" smtClean="0"/>
              <a:t>Programming Style</a:t>
            </a:r>
          </a:p>
          <a:p>
            <a:pPr marL="622350" indent="-514350" algn="l">
              <a:buSzPct val="100000"/>
              <a:buFont typeface="+mj-lt"/>
              <a:buAutoNum type="arabicPeriod"/>
            </a:pPr>
            <a:endParaRPr lang="en-US" dirty="0" smtClean="0"/>
          </a:p>
          <a:p>
            <a:pPr marL="622350" indent="-514350" algn="l">
              <a:buSzPct val="100000"/>
              <a:buFont typeface="+mj-lt"/>
              <a:buAutoNum type="arabicPeriod"/>
            </a:pPr>
            <a:r>
              <a:rPr lang="en-US" dirty="0" smtClean="0"/>
              <a:t>Loops</a:t>
            </a:r>
          </a:p>
          <a:p>
            <a:pPr marL="622350" indent="-514350" algn="l">
              <a:buSzPct val="100000"/>
              <a:buFont typeface="+mj-lt"/>
              <a:buAutoNum type="arabicPeriod"/>
            </a:pPr>
            <a:endParaRPr lang="en-US" dirty="0" smtClean="0"/>
          </a:p>
          <a:p>
            <a:pPr marL="622350" indent="-514350" algn="l">
              <a:buSzPct val="100000"/>
              <a:buFont typeface="+mj-lt"/>
              <a:buAutoNum type="arabicPeriod"/>
            </a:pPr>
            <a:r>
              <a:rPr lang="en-US" dirty="0" smtClean="0"/>
              <a:t>Arrays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Assignment 3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8" y="1814041"/>
            <a:ext cx="9071643" cy="4899236"/>
          </a:xfrm>
        </p:spPr>
        <p:txBody>
          <a:bodyPr anchor="ctr"/>
          <a:lstStyle/>
          <a:p>
            <a:pPr marL="0" lvl="0" indent="0" algn="l">
              <a:buNone/>
            </a:pPr>
            <a:r>
              <a:rPr lang="en-US"/>
              <a:t>A group of friends participate in the Boston Marathon.</a:t>
            </a:r>
          </a:p>
          <a:p>
            <a:pPr marL="0" lvl="0" indent="0" algn="l">
              <a:buNone/>
            </a:pPr>
            <a:endParaRPr lang="en-US"/>
          </a:p>
          <a:p>
            <a:pPr marL="0" lvl="0" indent="0" algn="l">
              <a:buNone/>
            </a:pPr>
            <a:r>
              <a:rPr lang="en-US"/>
              <a:t>Find the best performer.</a:t>
            </a:r>
            <a:br>
              <a:rPr lang="en-US"/>
            </a:br>
            <a:endParaRPr lang="en-US"/>
          </a:p>
          <a:p>
            <a:pPr marL="0" lvl="0" indent="0" algn="l">
              <a:buNone/>
            </a:pPr>
            <a:r>
              <a:rPr lang="en-US"/>
              <a:t>Find the second-best performer.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Problems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en-US" dirty="0" smtClean="0"/>
              <a:t>Duplicate variables with same name</a:t>
            </a:r>
          </a:p>
          <a:p>
            <a:pPr marL="0" lvl="0" indent="0" algn="l">
              <a:buNone/>
            </a:pPr>
            <a:endParaRPr lang="en-US" sz="2400" dirty="0" smtClean="0">
              <a:latin typeface="Consolas" pitchFamily="49" charset="0"/>
            </a:endParaRP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public </a:t>
            </a:r>
            <a:r>
              <a:rPr lang="en-US" sz="2400" dirty="0" smtClean="0">
                <a:latin typeface="Consolas" pitchFamily="49" charset="0"/>
              </a:rPr>
              <a:t>static</a:t>
            </a:r>
            <a:r>
              <a:rPr lang="en-US" sz="2400" dirty="0" smtClean="0">
                <a:solidFill>
                  <a:srgbClr val="2323DC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pay(double </a:t>
            </a:r>
            <a:r>
              <a:rPr lang="en-US" sz="2400" dirty="0" err="1" smtClean="0">
                <a:latin typeface="Consolas" pitchFamily="49" charset="0"/>
              </a:rPr>
              <a:t>basePay</a:t>
            </a:r>
            <a:r>
              <a:rPr lang="en-US" sz="2400" dirty="0" smtClean="0">
                <a:latin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hours) {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solidFill>
                  <a:schemeClr val="tx2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onsolas" pitchFamily="49" charset="0"/>
              </a:rPr>
              <a:t>salary</a:t>
            </a:r>
            <a:r>
              <a:rPr lang="en-US" sz="2400" dirty="0" smtClean="0">
                <a:latin typeface="Consolas" pitchFamily="49" charset="0"/>
              </a:rPr>
              <a:t> = 0;    </a:t>
            </a:r>
            <a:r>
              <a:rPr lang="en-US" sz="2400" b="1" dirty="0" smtClean="0">
                <a:solidFill>
                  <a:srgbClr val="00AE00"/>
                </a:solidFill>
                <a:latin typeface="Consolas" pitchFamily="49" charset="0"/>
              </a:rPr>
              <a:t>// </a:t>
            </a:r>
            <a:r>
              <a:rPr lang="en-US" sz="2400" b="1" dirty="0" smtClean="0">
                <a:solidFill>
                  <a:srgbClr val="00AE00"/>
                </a:solidFill>
                <a:latin typeface="Consolas" pitchFamily="49" charset="0"/>
              </a:rPr>
              <a:t>OK</a:t>
            </a:r>
            <a:endParaRPr lang="en-US" sz="2400" dirty="0" smtClean="0">
              <a:latin typeface="Consolas" pitchFamily="49" charset="0"/>
            </a:endParaRP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solidFill>
                  <a:schemeClr val="tx2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onsolas" pitchFamily="49" charset="0"/>
              </a:rPr>
              <a:t>salary</a:t>
            </a:r>
            <a:r>
              <a:rPr lang="en-US" sz="2400" dirty="0" smtClean="0">
                <a:latin typeface="Consolas" pitchFamily="49" charset="0"/>
              </a:rPr>
              <a:t> = 0;    </a:t>
            </a:r>
            <a:r>
              <a:rPr lang="en-US" sz="2400" b="1" dirty="0" smtClean="0">
                <a:solidFill>
                  <a:srgbClr val="FF3366"/>
                </a:solidFill>
                <a:latin typeface="Consolas" pitchFamily="49" charset="0"/>
              </a:rPr>
              <a:t>// salary already defined</a:t>
            </a:r>
            <a:r>
              <a:rPr lang="en-US" sz="2400" b="1" dirty="0" smtClean="0">
                <a:solidFill>
                  <a:srgbClr val="FF3366"/>
                </a:solidFill>
                <a:latin typeface="Consolas" pitchFamily="49" charset="0"/>
              </a:rPr>
              <a:t>!!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Consolas" pitchFamily="49" charset="0"/>
              </a:rPr>
              <a:t>double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onsolas" pitchFamily="49" charset="0"/>
              </a:rPr>
              <a:t>salary</a:t>
            </a:r>
            <a:r>
              <a:rPr lang="en-US" sz="2400" dirty="0" smtClean="0">
                <a:latin typeface="Consolas" pitchFamily="49" charset="0"/>
              </a:rPr>
              <a:t> = 0; </a:t>
            </a:r>
            <a:r>
              <a:rPr lang="en-US" sz="2400" b="1" dirty="0" smtClean="0">
                <a:solidFill>
                  <a:srgbClr val="FF3366"/>
                </a:solidFill>
                <a:latin typeface="Consolas" pitchFamily="49" charset="0"/>
              </a:rPr>
              <a:t>// salary </a:t>
            </a:r>
            <a:r>
              <a:rPr lang="en-US" sz="2400" b="1" dirty="0" smtClean="0">
                <a:solidFill>
                  <a:srgbClr val="FF3366"/>
                </a:solidFill>
                <a:latin typeface="Consolas" pitchFamily="49" charset="0"/>
              </a:rPr>
              <a:t>already defined!!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  …</a:t>
            </a:r>
          </a:p>
          <a:p>
            <a:pPr marL="0" lvl="0" indent="0" algn="l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77" y="241875"/>
            <a:ext cx="9919082" cy="7347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2323DC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class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WeeklyPay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 charset="0"/>
              <a:ea typeface="AR PL ShanHeiSun Uni" pitchFamily="2"/>
              <a:cs typeface="Tahoma" pitchFamily="2"/>
            </a:endParaRP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2323DC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public static void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pay(</a:t>
            </a:r>
            <a:r>
              <a:rPr lang="en-US" b="0" i="0" u="none" strike="noStrike" kern="1200" cap="none" spc="0" baseline="0" dirty="0">
                <a:solidFill>
                  <a:srgbClr val="2323DC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double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basePay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, </a:t>
            </a:r>
            <a:r>
              <a:rPr lang="en-US" b="0" i="0" u="none" strike="noStrike" kern="1200" cap="none" spc="0" baseline="0" dirty="0" err="1">
                <a:solidFill>
                  <a:srgbClr val="2323DC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int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hours) {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 charset="0"/>
              <a:ea typeface="AR PL ShanHeiSun Uni" pitchFamily="2"/>
              <a:cs typeface="Tahoma" pitchFamily="2"/>
            </a:endParaRP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if (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basePay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&lt; 8.0) {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   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System.out.println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(</a:t>
            </a:r>
            <a:r>
              <a:rPr lang="en-US" b="0" i="0" u="none" strike="noStrike" kern="1200" cap="none" spc="0" baseline="0" dirty="0">
                <a:solidFill>
                  <a:srgbClr val="FF00FF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"You must be paid at least $8.00/hour"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);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} else if (hours &gt; 60) {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   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System.out.println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(</a:t>
            </a:r>
            <a:r>
              <a:rPr lang="en-US" b="0" i="0" u="none" strike="noStrike" kern="1200" cap="none" spc="0" baseline="0" dirty="0">
                <a:solidFill>
                  <a:srgbClr val="FF00FF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"You can't work more than 60 hours a week"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);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} else {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2323DC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    </a:t>
            </a:r>
            <a:r>
              <a:rPr lang="en-US" b="0" i="0" u="none" strike="noStrike" kern="1200" cap="none" spc="0" baseline="0" dirty="0" err="1">
                <a:solidFill>
                  <a:srgbClr val="2323DC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int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overtimeHours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= 0;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    if (hours &gt; 40) {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       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overtimeHours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= hours - 40;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        hours = 40;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    }    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    </a:t>
            </a:r>
            <a:r>
              <a:rPr lang="en-US" b="0" i="0" u="none" strike="noStrike" kern="1200" cap="none" spc="0" baseline="0" dirty="0">
                <a:solidFill>
                  <a:srgbClr val="2323DC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double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pay =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basePay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* hours;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    pay +=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overtimeHours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*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basePay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* 1.5;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   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System.out.println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(</a:t>
            </a:r>
            <a:r>
              <a:rPr lang="en-US" b="0" i="0" u="none" strike="noStrike" kern="1200" cap="none" spc="0" baseline="0" dirty="0">
                <a:solidFill>
                  <a:srgbClr val="FF00FF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"Pay this employee $"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+ pay);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}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}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 charset="0"/>
              <a:ea typeface="AR PL ShanHeiSun Uni" pitchFamily="2"/>
              <a:cs typeface="Tahoma" pitchFamily="2"/>
            </a:endParaRP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2323DC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public static void 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main(</a:t>
            </a:r>
            <a:r>
              <a:rPr lang="en-US" b="0" i="0" u="none" strike="noStrike" kern="1200" cap="none" spc="0" baseline="0" dirty="0">
                <a:solidFill>
                  <a:srgbClr val="2323DC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String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[] arguments) {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pay(7.5, 35);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pay(8.2, 47);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    pay(10.0, 73);</a:t>
            </a:r>
          </a:p>
          <a:p>
            <a:pPr lvl="1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 charset="0"/>
                <a:ea typeface="AR PL ShanHeiSun Uni" pitchFamily="2"/>
                <a:cs typeface="Tahoma" pitchFamily="2"/>
              </a:rPr>
              <a:t>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 charset="0"/>
              <a:ea typeface="AR PL ShanHeiSun Uni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8" y="1265236"/>
            <a:ext cx="9071643" cy="5117403"/>
          </a:xfrm>
        </p:spPr>
        <p:txBody>
          <a:bodyPr anchor="ctr"/>
          <a:lstStyle/>
          <a:p>
            <a:pPr marL="342900" lvl="0" indent="-342900" algn="l">
              <a:spcAft>
                <a:spcPts val="0"/>
              </a:spcAft>
            </a:pPr>
            <a:r>
              <a:rPr lang="en-US" sz="4400" kern="0" dirty="0"/>
              <a:t>Variables &amp; types</a:t>
            </a:r>
          </a:p>
          <a:p>
            <a:pPr marL="342900" lvl="0" indent="-342900" algn="l">
              <a:spcAft>
                <a:spcPts val="0"/>
              </a:spcAft>
            </a:pPr>
            <a:r>
              <a:rPr lang="en-US" sz="4400" kern="0" dirty="0"/>
              <a:t>Operators</a:t>
            </a:r>
          </a:p>
          <a:p>
            <a:pPr marL="342900" lvl="0" indent="-342900" algn="l">
              <a:spcAft>
                <a:spcPts val="0"/>
              </a:spcAft>
            </a:pPr>
            <a:r>
              <a:rPr lang="en-US" sz="4400" kern="0" dirty="0"/>
              <a:t>Type conversions &amp; casting</a:t>
            </a:r>
          </a:p>
          <a:p>
            <a:pPr marL="342900" lvl="0" indent="-342900" algn="l">
              <a:spcAft>
                <a:spcPts val="0"/>
              </a:spcAft>
            </a:pPr>
            <a:r>
              <a:rPr lang="en-US" sz="4400" kern="0" dirty="0"/>
              <a:t>Methods &amp; parameters</a:t>
            </a:r>
          </a:p>
          <a:p>
            <a:pPr marL="342900" lvl="0" indent="-342900" algn="l">
              <a:spcAft>
                <a:spcPts val="0"/>
              </a:spcAft>
            </a:pPr>
            <a:r>
              <a:rPr lang="en-US" sz="4400" i="1" kern="0" dirty="0"/>
              <a:t>If</a:t>
            </a:r>
            <a:r>
              <a:rPr lang="en-US" sz="4400" kern="0" dirty="0"/>
              <a:t> statement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What we have learned so far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8" y="1265236"/>
            <a:ext cx="9071643" cy="5117403"/>
          </a:xfrm>
        </p:spPr>
        <p:txBody>
          <a:bodyPr anchor="ctr"/>
          <a:lstStyle/>
          <a:p>
            <a:pPr marL="342900" lvl="0" indent="-342900" algn="l">
              <a:spcAft>
                <a:spcPts val="0"/>
              </a:spcAft>
            </a:pPr>
            <a:r>
              <a:rPr lang="en-US" sz="4400" kern="0" dirty="0"/>
              <a:t>Good programming style</a:t>
            </a:r>
          </a:p>
          <a:p>
            <a:pPr marL="342900" lvl="0" indent="-342900" algn="l">
              <a:spcAft>
                <a:spcPts val="0"/>
              </a:spcAft>
            </a:pPr>
            <a:r>
              <a:rPr lang="en-US" sz="4400" kern="0" dirty="0"/>
              <a:t>Loops</a:t>
            </a:r>
          </a:p>
          <a:p>
            <a:pPr marL="342900" lvl="0" indent="-342900" algn="l">
              <a:spcAft>
                <a:spcPts val="0"/>
              </a:spcAft>
            </a:pPr>
            <a:r>
              <a:rPr lang="en-US" sz="4400" kern="0" dirty="0"/>
              <a:t>Arrays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998" y="346319"/>
            <a:ext cx="9071643" cy="1172160"/>
          </a:xfrm>
        </p:spPr>
        <p:txBody>
          <a:bodyPr/>
          <a:lstStyle/>
          <a:p>
            <a:pPr lvl="0">
              <a:buNone/>
            </a:pPr>
            <a:r>
              <a:rPr lang="en-US"/>
              <a:t>Today’s Topics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1581</Words>
  <Application>Microsoft Office PowerPoint</Application>
  <PresentationFormat>Custom</PresentationFormat>
  <Paragraphs>448</Paragraphs>
  <Slides>52</Slides>
  <Notes>20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Default</vt:lpstr>
      <vt:lpstr>Slide 1</vt:lpstr>
      <vt:lpstr>Assigment 2</vt:lpstr>
      <vt:lpstr>Popular Problems 1</vt:lpstr>
      <vt:lpstr>Popular Problems 2</vt:lpstr>
      <vt:lpstr>Popular Problems 2</vt:lpstr>
      <vt:lpstr>Popular Problems 3</vt:lpstr>
      <vt:lpstr>Slide 7</vt:lpstr>
      <vt:lpstr>What we have learned so far</vt:lpstr>
      <vt:lpstr>Today’s Topics</vt:lpstr>
      <vt:lpstr>Slide 10</vt:lpstr>
      <vt:lpstr>Slide 11</vt:lpstr>
      <vt:lpstr>Rule #1: Use Meaningful Names</vt:lpstr>
      <vt:lpstr>Rule #2: Use indentation</vt:lpstr>
      <vt:lpstr>Rule #2: Use indentation</vt:lpstr>
      <vt:lpstr>Rule #3: Use Whitespaces</vt:lpstr>
      <vt:lpstr>Rule #3: Use Whitespaces</vt:lpstr>
      <vt:lpstr>Rule #4: Don’t Duplicate Tests</vt:lpstr>
      <vt:lpstr>Rule #4: Don’t Duplicate Tests</vt:lpstr>
      <vt:lpstr>Summary</vt:lpstr>
      <vt:lpstr>Slide 20</vt:lpstr>
      <vt:lpstr>Loops</vt:lpstr>
      <vt:lpstr>Loops</vt:lpstr>
      <vt:lpstr>The while operator</vt:lpstr>
      <vt:lpstr>The while operator</vt:lpstr>
      <vt:lpstr>The for operator</vt:lpstr>
      <vt:lpstr>The for operator</vt:lpstr>
      <vt:lpstr>Branching Statements</vt:lpstr>
      <vt:lpstr>Branching Statements</vt:lpstr>
      <vt:lpstr>A Loop Within a Loop</vt:lpstr>
      <vt:lpstr>Slide 30</vt:lpstr>
      <vt:lpstr>Arrays</vt:lpstr>
      <vt:lpstr>Arrays Example</vt:lpstr>
      <vt:lpstr>Arrays Example</vt:lpstr>
      <vt:lpstr>Defining Arrays</vt:lpstr>
      <vt:lpstr>Creating Arrays</vt:lpstr>
      <vt:lpstr>Initializing Arrays</vt:lpstr>
      <vt:lpstr>Quiz time!</vt:lpstr>
      <vt:lpstr>Accessing Arrays (1)</vt:lpstr>
      <vt:lpstr>Accessing Arrays (1)</vt:lpstr>
      <vt:lpstr>Accessing Arrays (1)</vt:lpstr>
      <vt:lpstr>Accessing Arrays (2)</vt:lpstr>
      <vt:lpstr>Accessing Arrays (2)</vt:lpstr>
      <vt:lpstr>Accessing Arrays (2)</vt:lpstr>
      <vt:lpstr>The length variable</vt:lpstr>
      <vt:lpstr>String arrays</vt:lpstr>
      <vt:lpstr>Slide 46</vt:lpstr>
      <vt:lpstr>Print square of elements in values</vt:lpstr>
      <vt:lpstr>Array looping using for</vt:lpstr>
      <vt:lpstr>Array looping using while</vt:lpstr>
      <vt:lpstr>Enhanced for loop</vt:lpstr>
      <vt:lpstr>Today’s Summary</vt:lpstr>
      <vt:lpstr>Assignment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Olivier</dc:creator>
  <cp:lastModifiedBy>gracewoo</cp:lastModifiedBy>
  <cp:revision>151</cp:revision>
  <dcterms:created xsi:type="dcterms:W3CDTF">2008-01-12T20:12:51Z</dcterms:created>
  <dcterms:modified xsi:type="dcterms:W3CDTF">2011-01-19T01:45:15Z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