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330" r:id="rId10"/>
    <p:sldId id="264" r:id="rId11"/>
    <p:sldId id="265" r:id="rId12"/>
    <p:sldId id="267" r:id="rId13"/>
    <p:sldId id="292" r:id="rId14"/>
    <p:sldId id="268" r:id="rId15"/>
    <p:sldId id="270" r:id="rId16"/>
    <p:sldId id="269" r:id="rId17"/>
    <p:sldId id="275" r:id="rId18"/>
    <p:sldId id="280" r:id="rId19"/>
    <p:sldId id="283" r:id="rId20"/>
    <p:sldId id="274" r:id="rId21"/>
    <p:sldId id="273" r:id="rId22"/>
    <p:sldId id="276" r:id="rId23"/>
    <p:sldId id="277" r:id="rId24"/>
    <p:sldId id="278" r:id="rId25"/>
    <p:sldId id="279" r:id="rId26"/>
    <p:sldId id="291" r:id="rId27"/>
    <p:sldId id="334" r:id="rId28"/>
    <p:sldId id="335" r:id="rId29"/>
    <p:sldId id="281" r:id="rId30"/>
    <p:sldId id="284" r:id="rId31"/>
    <p:sldId id="337" r:id="rId32"/>
    <p:sldId id="338" r:id="rId33"/>
    <p:sldId id="339" r:id="rId34"/>
    <p:sldId id="287" r:id="rId35"/>
    <p:sldId id="286" r:id="rId36"/>
    <p:sldId id="288" r:id="rId37"/>
    <p:sldId id="289" r:id="rId38"/>
    <p:sldId id="347" r:id="rId39"/>
    <p:sldId id="341" r:id="rId40"/>
    <p:sldId id="343" r:id="rId41"/>
    <p:sldId id="344" r:id="rId42"/>
    <p:sldId id="345" r:id="rId43"/>
    <p:sldId id="342" r:id="rId44"/>
    <p:sldId id="318" r:id="rId45"/>
    <p:sldId id="340" r:id="rId46"/>
    <p:sldId id="319" r:id="rId47"/>
    <p:sldId id="320" r:id="rId48"/>
    <p:sldId id="321" r:id="rId49"/>
    <p:sldId id="346" r:id="rId50"/>
    <p:sldId id="299" r:id="rId51"/>
    <p:sldId id="300" r:id="rId52"/>
    <p:sldId id="301" r:id="rId53"/>
    <p:sldId id="303" r:id="rId54"/>
    <p:sldId id="305" r:id="rId55"/>
    <p:sldId id="307" r:id="rId56"/>
    <p:sldId id="308" r:id="rId57"/>
    <p:sldId id="309" r:id="rId58"/>
    <p:sldId id="310" r:id="rId59"/>
    <p:sldId id="311" r:id="rId60"/>
    <p:sldId id="333" r:id="rId61"/>
    <p:sldId id="332" r:id="rId62"/>
    <p:sldId id="312" r:id="rId63"/>
    <p:sldId id="316" r:id="rId64"/>
    <p:sldId id="313" r:id="rId65"/>
    <p:sldId id="317" r:id="rId66"/>
    <p:sldId id="331" r:id="rId67"/>
    <p:sldId id="31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D5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37948-ED66-48E1-91A5-E587F3CB623E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1FCB2-7741-4C85-A842-7CA218C9B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1FCB2-7741-4C85-A842-7CA218C9BCE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9473-C1A2-444E-A63D-CC58F7DE6A6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034A-1262-4333-9D2A-73EC2EC05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Notes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 is your friend</a:t>
            </a:r>
            <a:endParaRPr lang="en-US" dirty="0"/>
          </a:p>
          <a:p>
            <a:pPr marL="400050" lvl="1" indent="-215999">
              <a:buNone/>
            </a:pPr>
            <a:endParaRPr lang="en-US" sz="2000" dirty="0" smtClean="0">
              <a:latin typeface="Courier New" pitchFamily="49"/>
            </a:endParaRPr>
          </a:p>
          <a:p>
            <a:pPr marL="400050" lvl="1" indent="-215999">
              <a:buNone/>
            </a:pPr>
            <a:r>
              <a:rPr lang="en-US" sz="2000" dirty="0" smtClean="0">
                <a:solidFill>
                  <a:srgbClr val="0D5EFF"/>
                </a:solidFill>
                <a:latin typeface="Courier New" pitchFamily="49"/>
              </a:rPr>
              <a:t>for</a:t>
            </a:r>
            <a:r>
              <a:rPr lang="en-US" sz="2000" dirty="0" smtClean="0">
                <a:latin typeface="Courier New" pitchFamily="49"/>
              </a:rPr>
              <a:t> ( </a:t>
            </a:r>
            <a:r>
              <a:rPr lang="en-US" sz="2000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sz="2000" dirty="0" smtClean="0">
                <a:latin typeface="Courier New" pitchFamily="49"/>
              </a:rPr>
              <a:t> </a:t>
            </a:r>
            <a:r>
              <a:rPr lang="en-US" sz="2000" dirty="0" err="1" smtClean="0">
                <a:latin typeface="Courier New" pitchFamily="49"/>
              </a:rPr>
              <a:t>i</a:t>
            </a:r>
            <a:r>
              <a:rPr lang="en-US" sz="2000" dirty="0" smtClean="0">
                <a:latin typeface="Courier New" pitchFamily="49"/>
              </a:rPr>
              <a:t>=0; </a:t>
            </a:r>
            <a:r>
              <a:rPr lang="en-US" sz="2000" dirty="0" err="1" smtClean="0">
                <a:latin typeface="Courier New" pitchFamily="49"/>
              </a:rPr>
              <a:t>i</a:t>
            </a:r>
            <a:r>
              <a:rPr lang="en-US" sz="2000" dirty="0" smtClean="0">
                <a:latin typeface="Courier New" pitchFamily="49"/>
              </a:rPr>
              <a:t>&lt; </a:t>
            </a:r>
            <a:r>
              <a:rPr lang="en-US" sz="2000" dirty="0" err="1" smtClean="0">
                <a:latin typeface="Courier New" pitchFamily="49"/>
              </a:rPr>
              <a:t>vals.length</a:t>
            </a:r>
            <a:r>
              <a:rPr lang="en-US" sz="2000" dirty="0" smtClean="0">
                <a:latin typeface="Courier New" pitchFamily="49"/>
              </a:rPr>
              <a:t>; </a:t>
            </a:r>
            <a:r>
              <a:rPr lang="en-US" sz="2000" dirty="0" err="1" smtClean="0">
                <a:latin typeface="Courier New" pitchFamily="49"/>
              </a:rPr>
              <a:t>i</a:t>
            </a:r>
            <a:r>
              <a:rPr lang="en-US" sz="2000" dirty="0" smtClean="0">
                <a:latin typeface="Courier New" pitchFamily="49"/>
              </a:rPr>
              <a:t>++) {</a:t>
            </a:r>
          </a:p>
          <a:p>
            <a:pPr marL="400050" lvl="1" indent="-215999">
              <a:buNone/>
            </a:pPr>
            <a:r>
              <a:rPr lang="en-US" sz="2000" dirty="0" smtClean="0">
                <a:latin typeface="Courier New" pitchFamily="49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/>
              </a:rPr>
              <a:t>if</a:t>
            </a:r>
            <a:r>
              <a:rPr lang="en-US" sz="2000" dirty="0" smtClean="0">
                <a:latin typeface="Courier New" pitchFamily="49"/>
              </a:rPr>
              <a:t> ( </a:t>
            </a:r>
            <a:r>
              <a:rPr lang="en-US" sz="2000" dirty="0" err="1" smtClean="0">
                <a:latin typeface="Courier New" pitchFamily="49"/>
              </a:rPr>
              <a:t>vals</a:t>
            </a:r>
            <a:r>
              <a:rPr lang="en-US" sz="2000" dirty="0" smtClean="0">
                <a:latin typeface="Courier New" pitchFamily="49"/>
              </a:rPr>
              <a:t>[</a:t>
            </a:r>
            <a:r>
              <a:rPr lang="en-US" sz="2000" dirty="0" err="1" smtClean="0">
                <a:latin typeface="Courier New" pitchFamily="49"/>
              </a:rPr>
              <a:t>i</a:t>
            </a:r>
            <a:r>
              <a:rPr lang="en-US" sz="2000" dirty="0" smtClean="0">
                <a:latin typeface="Courier New" pitchFamily="49"/>
              </a:rPr>
              <a:t>] &lt; </a:t>
            </a:r>
            <a:r>
              <a:rPr lang="en-US" sz="2000" dirty="0" err="1" smtClean="0">
                <a:latin typeface="Courier New" pitchFamily="49"/>
              </a:rPr>
              <a:t>minVal</a:t>
            </a:r>
            <a:r>
              <a:rPr lang="en-US" sz="2000" dirty="0" smtClean="0">
                <a:latin typeface="Courier New" pitchFamily="49"/>
              </a:rPr>
              <a:t>) {</a:t>
            </a:r>
          </a:p>
          <a:p>
            <a:pPr marL="400050" lvl="1" indent="-215999">
              <a:buNone/>
            </a:pPr>
            <a:r>
              <a:rPr lang="en-US" sz="2000" dirty="0" smtClean="0">
                <a:latin typeface="Courier New" pitchFamily="49"/>
              </a:rPr>
              <a:t>		</a:t>
            </a:r>
            <a:r>
              <a:rPr lang="en-US" sz="2000" dirty="0" err="1" smtClean="0">
                <a:latin typeface="Courier New" pitchFamily="49"/>
              </a:rPr>
              <a:t>System.out.</a:t>
            </a:r>
            <a:r>
              <a:rPr lang="en-US" sz="2000" dirty="0" err="1" smtClean="0">
                <a:solidFill>
                  <a:srgbClr val="2323DC"/>
                </a:solidFill>
                <a:latin typeface="Courier New" pitchFamily="49"/>
              </a:rPr>
              <a:t>println</a:t>
            </a:r>
            <a:r>
              <a:rPr lang="en-US" sz="2000" dirty="0" smtClean="0">
                <a:latin typeface="Courier New" pitchFamily="49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/>
              </a:rPr>
              <a:t>“cur min: ”</a:t>
            </a:r>
            <a:r>
              <a:rPr lang="en-US" sz="2000" dirty="0" smtClean="0">
                <a:latin typeface="Courier New" pitchFamily="49"/>
              </a:rPr>
              <a:t> + </a:t>
            </a:r>
            <a:r>
              <a:rPr lang="en-US" sz="2000" dirty="0" err="1" smtClean="0">
                <a:latin typeface="Courier New" pitchFamily="49"/>
              </a:rPr>
              <a:t>minVal</a:t>
            </a:r>
            <a:r>
              <a:rPr lang="en-US" sz="2000" dirty="0" smtClean="0">
                <a:latin typeface="Courier New" pitchFamily="49"/>
              </a:rPr>
              <a:t>);</a:t>
            </a:r>
          </a:p>
          <a:p>
            <a:pPr marL="400050" lvl="1" indent="-215999">
              <a:buNone/>
            </a:pPr>
            <a:r>
              <a:rPr lang="en-US" sz="2000" dirty="0" smtClean="0">
                <a:latin typeface="Courier New" pitchFamily="49"/>
              </a:rPr>
              <a:t>		</a:t>
            </a:r>
            <a:r>
              <a:rPr lang="en-US" sz="2000" dirty="0" err="1" smtClean="0">
                <a:latin typeface="Courier New" pitchFamily="49"/>
              </a:rPr>
              <a:t>System.out.</a:t>
            </a:r>
            <a:r>
              <a:rPr lang="en-US" sz="2000" dirty="0" err="1" smtClean="0">
                <a:solidFill>
                  <a:srgbClr val="2323DC"/>
                </a:solidFill>
                <a:latin typeface="Courier New" pitchFamily="49"/>
              </a:rPr>
              <a:t>println</a:t>
            </a:r>
            <a:r>
              <a:rPr lang="en-US" sz="2000" dirty="0" smtClean="0">
                <a:latin typeface="Courier New" pitchFamily="49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/>
              </a:rPr>
              <a:t>“new min: ”</a:t>
            </a:r>
            <a:r>
              <a:rPr lang="en-US" sz="2000" dirty="0" smtClean="0">
                <a:latin typeface="Courier New" pitchFamily="49"/>
              </a:rPr>
              <a:t> + </a:t>
            </a:r>
            <a:r>
              <a:rPr lang="en-US" sz="2000" dirty="0" err="1" smtClean="0">
                <a:latin typeface="Courier New" pitchFamily="49"/>
              </a:rPr>
              <a:t>vals</a:t>
            </a:r>
            <a:r>
              <a:rPr lang="en-US" sz="2000" dirty="0" smtClean="0">
                <a:latin typeface="Courier New" pitchFamily="49"/>
              </a:rPr>
              <a:t>[</a:t>
            </a:r>
            <a:r>
              <a:rPr lang="en-US" sz="2000" dirty="0" err="1" smtClean="0">
                <a:latin typeface="Courier New" pitchFamily="49"/>
              </a:rPr>
              <a:t>i</a:t>
            </a:r>
            <a:r>
              <a:rPr lang="en-US" sz="2000" dirty="0" smtClean="0">
                <a:latin typeface="Courier New" pitchFamily="49"/>
              </a:rPr>
              <a:t>]);</a:t>
            </a:r>
          </a:p>
          <a:p>
            <a:pPr marL="400050" lvl="1" indent="-215999">
              <a:buNone/>
            </a:pPr>
            <a:r>
              <a:rPr lang="en-US" sz="2000" dirty="0" smtClean="0">
                <a:latin typeface="Courier New" pitchFamily="49"/>
              </a:rPr>
              <a:t>		</a:t>
            </a:r>
            <a:r>
              <a:rPr lang="en-US" sz="2000" dirty="0" err="1" smtClean="0">
                <a:latin typeface="Courier New" pitchFamily="49"/>
              </a:rPr>
              <a:t>minVal</a:t>
            </a:r>
            <a:r>
              <a:rPr lang="en-US" sz="2000" dirty="0" smtClean="0">
                <a:latin typeface="Courier New" pitchFamily="49"/>
              </a:rPr>
              <a:t> = </a:t>
            </a:r>
            <a:r>
              <a:rPr lang="en-US" sz="2000" dirty="0" err="1" smtClean="0">
                <a:latin typeface="Courier New" pitchFamily="49"/>
              </a:rPr>
              <a:t>vals</a:t>
            </a:r>
            <a:r>
              <a:rPr lang="en-US" sz="2000" dirty="0" smtClean="0">
                <a:latin typeface="Courier New" pitchFamily="49"/>
              </a:rPr>
              <a:t>[</a:t>
            </a:r>
            <a:r>
              <a:rPr lang="en-US" sz="2000" dirty="0" err="1" smtClean="0">
                <a:latin typeface="Courier New" pitchFamily="49"/>
              </a:rPr>
              <a:t>i</a:t>
            </a:r>
            <a:r>
              <a:rPr lang="en-US" sz="2000" dirty="0" smtClean="0">
                <a:latin typeface="Courier New" pitchFamily="49"/>
              </a:rPr>
              <a:t>];</a:t>
            </a:r>
          </a:p>
          <a:p>
            <a:pPr marL="400050" lvl="1" indent="-215999">
              <a:buNone/>
            </a:pPr>
            <a:r>
              <a:rPr lang="en-US" sz="2000" dirty="0" smtClean="0">
                <a:latin typeface="Courier New" pitchFamily="49"/>
              </a:rPr>
              <a:t>	}</a:t>
            </a:r>
          </a:p>
          <a:p>
            <a:pPr marL="400050" lvl="1" indent="-215999">
              <a:buNone/>
            </a:pPr>
            <a:r>
              <a:rPr lang="en-US" sz="2000" dirty="0" smtClean="0">
                <a:latin typeface="Courier New" pitchFamily="49"/>
              </a:rPr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Notes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</a:p>
          <a:p>
            <a:r>
              <a:rPr lang="en-US" dirty="0" smtClean="0">
                <a:solidFill>
                  <a:srgbClr val="0D5EFF"/>
                </a:solidFill>
              </a:rPr>
              <a:t>Ctrl-shift-f</a:t>
            </a:r>
            <a:r>
              <a:rPr lang="en-US" dirty="0" smtClean="0"/>
              <a:t> is your friend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vals.length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minIdx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minIdx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;} 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minIdx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there a bug?  Who knows!  Hard to read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Defining Classes</a:t>
            </a:r>
          </a:p>
          <a:p>
            <a:r>
              <a:rPr lang="en-US" dirty="0" smtClean="0"/>
              <a:t>Using Classes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Defining Classes</a:t>
            </a:r>
          </a:p>
          <a:p>
            <a:r>
              <a:rPr lang="en-US" dirty="0" smtClean="0"/>
              <a:t>Using Classes</a:t>
            </a:r>
          </a:p>
          <a:p>
            <a:r>
              <a:rPr lang="en-US" dirty="0" smtClean="0"/>
              <a:t>References </a:t>
            </a:r>
            <a:r>
              <a:rPr lang="en-US" dirty="0" err="1" smtClean="0"/>
              <a:t>vs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Static types and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71092">
            <a:off x="5830069" y="4474798"/>
            <a:ext cx="3207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B050"/>
                </a:solidFill>
              </a:rPr>
              <a:t>Whew!</a:t>
            </a: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That’s a lot!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real world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406914"/>
            <a:ext cx="1208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real world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392031"/>
            <a:ext cx="1208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Baby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407783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Name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Sex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Weight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Decibels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# poops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group together</a:t>
            </a:r>
          </a:p>
          <a:p>
            <a:pPr lvl="1"/>
            <a:r>
              <a:rPr lang="en-US" dirty="0" smtClean="0"/>
              <a:t>Primitives (</a:t>
            </a:r>
            <a:r>
              <a:rPr lang="en-US" dirty="0" err="1" smtClean="0"/>
              <a:t>int</a:t>
            </a:r>
            <a:r>
              <a:rPr lang="en-US" dirty="0" smtClean="0"/>
              <a:t>, double, char, etc..)</a:t>
            </a:r>
          </a:p>
          <a:p>
            <a:pPr lvl="1"/>
            <a:r>
              <a:rPr lang="en-US" dirty="0" smtClean="0"/>
              <a:t>Objects (String, etc…)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392031"/>
            <a:ext cx="1208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Baby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407783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name</a:t>
            </a:r>
          </a:p>
          <a:p>
            <a:pPr algn="ctr"/>
            <a:r>
              <a:rPr lang="en-US" sz="2800" dirty="0" err="1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</a:t>
            </a:r>
            <a:r>
              <a:rPr lang="en-US" sz="28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oolean</a:t>
            </a:r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isMale</a:t>
            </a:r>
            <a:endParaRPr lang="en-US" sz="2800" dirty="0" smtClean="0">
              <a:latin typeface="Consolas" pitchFamily="49" charset="0"/>
              <a:cs typeface="Courier New" pitchFamily="49" charset="0"/>
            </a:endParaRPr>
          </a:p>
          <a:p>
            <a:pPr algn="ctr"/>
            <a:r>
              <a:rPr lang="en-US" sz="2800" dirty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</a:t>
            </a:r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ouble</a:t>
            </a:r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w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eight</a:t>
            </a:r>
          </a:p>
          <a:p>
            <a:pPr algn="ctr"/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decibels</a:t>
            </a:r>
          </a:p>
          <a:p>
            <a:pPr algn="ctr"/>
            <a:r>
              <a:rPr lang="en-US" sz="28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numPoops</a:t>
            </a:r>
            <a:endParaRPr lang="en-US" sz="2800" dirty="0" smtClean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primitives?</a:t>
            </a:r>
          </a:p>
          <a:p>
            <a:pPr lvl="1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alex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nameAlex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weightAlex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david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nameDavid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weightDavid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primitives?</a:t>
            </a:r>
          </a:p>
          <a:p>
            <a:pPr lvl="1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alex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nameAlex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weightAlex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david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nameDavid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weightDavid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david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	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nameDavid2;</a:t>
            </a:r>
          </a:p>
          <a:p>
            <a:pPr lvl="1"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weightDavid2;</a:t>
            </a:r>
          </a:p>
          <a:p>
            <a:pPr lvl="1">
              <a:buNone/>
            </a:pPr>
            <a:endParaRPr lang="en-US" sz="2600" dirty="0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1" y="4267200"/>
            <a:ext cx="2094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David2?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Terrible 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800601" y="4876800"/>
            <a:ext cx="16002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primitives?</a:t>
            </a:r>
          </a:p>
          <a:p>
            <a:pPr lvl="1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alex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nameAlex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weightAlex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david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nameDavid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weightDavid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little baby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david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	String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nameDavid2;</a:t>
            </a:r>
          </a:p>
          <a:p>
            <a:pPr lvl="1"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weightDavid2;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1" y="4267200"/>
            <a:ext cx="2094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David2?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Terrible </a:t>
            </a:r>
            <a:r>
              <a:rPr lang="en-US" sz="36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953036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300" dirty="0" smtClean="0"/>
              <a:t>500 Babies?   That Sucks!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800601" y="4876800"/>
            <a:ext cx="16002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2362200"/>
            <a:ext cx="25908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smtClean="0"/>
              <a:t>Weight</a:t>
            </a:r>
          </a:p>
          <a:p>
            <a:pPr algn="ctr"/>
            <a:r>
              <a:rPr lang="en-US" sz="2800" dirty="0" smtClean="0"/>
              <a:t>Sex</a:t>
            </a:r>
          </a:p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029200"/>
            <a:ext cx="144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Baby1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" y="3124199"/>
            <a:ext cx="1371600" cy="1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Sex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5135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3124199"/>
            <a:ext cx="1371600" cy="1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Sex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4415135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3119734"/>
            <a:ext cx="1371600" cy="1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Sex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410670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562600" y="3119735"/>
            <a:ext cx="1371600" cy="1138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Sex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4410671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3043535"/>
            <a:ext cx="11352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496 </a:t>
            </a:r>
          </a:p>
          <a:p>
            <a:r>
              <a:rPr lang="en-US" sz="2800" dirty="0" smtClean="0"/>
              <a:t>more </a:t>
            </a:r>
          </a:p>
          <a:p>
            <a:r>
              <a:rPr lang="en-US" sz="2800" dirty="0" smtClean="0"/>
              <a:t>Babies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" y="3048000"/>
            <a:ext cx="8153400" cy="2895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60745" y="4034135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719935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38753" y="4034135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2008" y="4719935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40561" y="4029670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3816" y="4715470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18569" y="4029671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1824" y="4715471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236184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496 more </a:t>
            </a:r>
          </a:p>
          <a:p>
            <a:r>
              <a:rPr lang="en-US" sz="2000" dirty="0" smtClean="0"/>
              <a:t>Babies …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6019800"/>
            <a:ext cx="133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Nursery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" y="3048000"/>
            <a:ext cx="8153400" cy="2895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60745" y="4652665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338465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38753" y="4652665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2008" y="5338465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40561" y="4648200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3816" y="5334000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18569" y="4648201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1824" y="5334001"/>
            <a:ext cx="95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854714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496 more </a:t>
            </a:r>
          </a:p>
          <a:p>
            <a:r>
              <a:rPr lang="en-US" sz="2000" dirty="0" smtClean="0"/>
              <a:t>Babies …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6019800"/>
            <a:ext cx="133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Nursery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1560745" y="3195935"/>
            <a:ext cx="820808" cy="6813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3881735"/>
            <a:ext cx="107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Nurse1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38753" y="3195935"/>
            <a:ext cx="820808" cy="6813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2008" y="3881735"/>
            <a:ext cx="107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Nurse2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0561" y="3191470"/>
            <a:ext cx="820808" cy="6813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3816" y="3877270"/>
            <a:ext cx="107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Nurse3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318569" y="3191471"/>
            <a:ext cx="820808" cy="6813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1824" y="3877271"/>
            <a:ext cx="107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Nurse4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3397984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nurses…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" y="3048000"/>
            <a:ext cx="8153400" cy="2895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60745" y="4652665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338465"/>
            <a:ext cx="79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6019800"/>
            <a:ext cx="133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Nursery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1560745" y="3272135"/>
            <a:ext cx="820808" cy="6813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3957935"/>
            <a:ext cx="92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Nurse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2971800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4362271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447800"/>
            <a:ext cx="8458200" cy="441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5800" y="2133600"/>
            <a:ext cx="3733800" cy="2895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>
                <a:solidFill>
                  <a:srgbClr val="0D5EFF"/>
                </a:solidFill>
              </a:rPr>
              <a:t>class</a:t>
            </a:r>
            <a:r>
              <a:rPr lang="en-US" dirty="0" smtClean="0"/>
              <a:t>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84545" y="3738265"/>
            <a:ext cx="820808" cy="68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424065"/>
            <a:ext cx="79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Baby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7599" y="5105400"/>
            <a:ext cx="133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Nursery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1484545" y="2357735"/>
            <a:ext cx="820808" cy="6813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3043535"/>
            <a:ext cx="92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Nurse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2057400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00" y="3447871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6399" y="5877580"/>
            <a:ext cx="137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Hospital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5410200" y="2286000"/>
            <a:ext cx="2819400" cy="1295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7840" y="3581400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name;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weight;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decibels;</a:t>
            </a:r>
          </a:p>
          <a:p>
            <a:pPr lvl="2">
              <a:buNone/>
            </a:pPr>
            <a:r>
              <a:rPr lang="en-US" sz="20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numPoops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 lvl="2">
              <a:buNone/>
            </a:pPr>
            <a:endParaRPr lang="en-US" sz="2000" dirty="0" smtClean="0">
              <a:solidFill>
                <a:srgbClr val="0D5EFF"/>
              </a:solidFill>
              <a:latin typeface="Consolas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poop() {</a:t>
            </a:r>
          </a:p>
          <a:p>
            <a:pPr lvl="2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numPoops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+= 1;</a:t>
            </a:r>
          </a:p>
          <a:p>
            <a:pPr lvl="2"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“Dear mother, ”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+</a:t>
            </a:r>
          </a:p>
          <a:p>
            <a:pPr lvl="2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“I have pooped.  Ready the diaper.”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2819400"/>
            <a:ext cx="2240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Class </a:t>
            </a:r>
          </a:p>
          <a:p>
            <a:r>
              <a:rPr lang="en-US" sz="4000" dirty="0" smtClean="0">
                <a:solidFill>
                  <a:srgbClr val="0D5EFF"/>
                </a:solidFill>
              </a:rPr>
              <a:t>Definition</a:t>
            </a:r>
            <a:endParaRPr lang="en-US" sz="4000" dirty="0">
              <a:solidFill>
                <a:srgbClr val="0D5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600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myBaby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Baby();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0854" y="2819400"/>
            <a:ext cx="1929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Class</a:t>
            </a:r>
          </a:p>
          <a:p>
            <a:r>
              <a:rPr lang="en-US" sz="4000" dirty="0" smtClean="0">
                <a:solidFill>
                  <a:srgbClr val="0D5EFF"/>
                </a:solidFill>
              </a:rPr>
              <a:t>Instance</a:t>
            </a:r>
            <a:endParaRPr lang="en-US" sz="4000" dirty="0">
              <a:solidFill>
                <a:srgbClr val="0D5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declare a baby!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-215999">
              <a:buNone/>
            </a:pP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public static 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getMinIndex</a:t>
            </a:r>
            <a:r>
              <a:rPr lang="en-US" dirty="0" smtClean="0">
                <a:latin typeface="Courier New" pitchFamily="49"/>
              </a:rPr>
              <a:t>(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[]</a:t>
            </a:r>
            <a:r>
              <a:rPr lang="en-US" dirty="0" smtClean="0">
                <a:latin typeface="Courier New" pitchFamily="49"/>
              </a:rPr>
              <a:t> values) {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minValue</a:t>
            </a:r>
            <a:r>
              <a:rPr lang="en-US" dirty="0" smtClean="0">
                <a:latin typeface="Courier New" pitchFamily="49"/>
              </a:rPr>
              <a:t> = </a:t>
            </a:r>
            <a:r>
              <a:rPr lang="en-US" dirty="0" err="1" smtClean="0">
                <a:latin typeface="Courier New" pitchFamily="49"/>
              </a:rPr>
              <a:t>Integer.MAX_VALUE</a:t>
            </a:r>
            <a:r>
              <a:rPr lang="en-US" dirty="0" smtClean="0">
                <a:latin typeface="Courier New" pitchFamily="49"/>
              </a:rPr>
              <a:t>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minIndex</a:t>
            </a:r>
            <a:r>
              <a:rPr lang="en-US" dirty="0" smtClean="0">
                <a:latin typeface="Courier New" pitchFamily="49"/>
              </a:rPr>
              <a:t> = -1;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for(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=0;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&lt;</a:t>
            </a:r>
            <a:r>
              <a:rPr lang="en-US" dirty="0" err="1" smtClean="0">
                <a:latin typeface="Courier New" pitchFamily="49"/>
              </a:rPr>
              <a:t>values.length</a:t>
            </a:r>
            <a:r>
              <a:rPr lang="en-US" dirty="0" smtClean="0">
                <a:latin typeface="Courier New" pitchFamily="49"/>
              </a:rPr>
              <a:t>;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++)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if</a:t>
            </a:r>
            <a:r>
              <a:rPr lang="en-US" dirty="0" smtClean="0">
                <a:latin typeface="Courier New" pitchFamily="49"/>
              </a:rPr>
              <a:t> (values[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] &lt; </a:t>
            </a:r>
            <a:r>
              <a:rPr lang="en-US" dirty="0" err="1" smtClean="0">
                <a:latin typeface="Courier New" pitchFamily="49"/>
              </a:rPr>
              <a:t>minValue</a:t>
            </a:r>
            <a:r>
              <a:rPr lang="en-US" dirty="0" smtClean="0">
                <a:latin typeface="Courier New" pitchFamily="49"/>
              </a:rPr>
              <a:t>) {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	</a:t>
            </a:r>
            <a:r>
              <a:rPr lang="en-US" dirty="0" err="1" smtClean="0">
                <a:latin typeface="Courier New" pitchFamily="49"/>
              </a:rPr>
              <a:t>minValue</a:t>
            </a:r>
            <a:r>
              <a:rPr lang="en-US" dirty="0" smtClean="0">
                <a:latin typeface="Courier New" pitchFamily="49"/>
              </a:rPr>
              <a:t> = values[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];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	</a:t>
            </a:r>
            <a:r>
              <a:rPr lang="en-US" dirty="0" err="1" smtClean="0">
                <a:latin typeface="Courier New" pitchFamily="49"/>
              </a:rPr>
              <a:t>minIndex</a:t>
            </a:r>
            <a:r>
              <a:rPr lang="en-US" dirty="0" smtClean="0">
                <a:latin typeface="Courier New" pitchFamily="49"/>
              </a:rPr>
              <a:t> =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}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return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minIndex</a:t>
            </a:r>
            <a:r>
              <a:rPr lang="en-US" dirty="0" smtClean="0">
                <a:latin typeface="Courier New" pitchFamily="49"/>
              </a:rPr>
              <a:t>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declare a baby!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4267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fields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5814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declare a baby!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4267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fields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5814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4267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public static void main()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declare a baby!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4267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fields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5814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4267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public static void main()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337694" y="1740932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names are capitalized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35153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Class name = File name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294293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main() = can execute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4503385" y="1310185"/>
            <a:ext cx="1663827" cy="559558"/>
          </a:xfrm>
          <a:custGeom>
            <a:avLst/>
            <a:gdLst>
              <a:gd name="connsiteX0" fmla="*/ 1651755 w 1663827"/>
              <a:gd name="connsiteY0" fmla="*/ 559558 h 559558"/>
              <a:gd name="connsiteX1" fmla="*/ 1542573 w 1663827"/>
              <a:gd name="connsiteY1" fmla="*/ 436728 h 559558"/>
              <a:gd name="connsiteX2" fmla="*/ 1515278 w 1663827"/>
              <a:gd name="connsiteY2" fmla="*/ 395785 h 559558"/>
              <a:gd name="connsiteX3" fmla="*/ 1474334 w 1663827"/>
              <a:gd name="connsiteY3" fmla="*/ 368490 h 559558"/>
              <a:gd name="connsiteX4" fmla="*/ 1392448 w 1663827"/>
              <a:gd name="connsiteY4" fmla="*/ 300251 h 559558"/>
              <a:gd name="connsiteX5" fmla="*/ 1296914 w 1663827"/>
              <a:gd name="connsiteY5" fmla="*/ 232012 h 559558"/>
              <a:gd name="connsiteX6" fmla="*/ 1215027 w 1663827"/>
              <a:gd name="connsiteY6" fmla="*/ 204716 h 559558"/>
              <a:gd name="connsiteX7" fmla="*/ 1092197 w 1663827"/>
              <a:gd name="connsiteY7" fmla="*/ 163773 h 559558"/>
              <a:gd name="connsiteX8" fmla="*/ 1010311 w 1663827"/>
              <a:gd name="connsiteY8" fmla="*/ 136478 h 559558"/>
              <a:gd name="connsiteX9" fmla="*/ 955719 w 1663827"/>
              <a:gd name="connsiteY9" fmla="*/ 122830 h 559558"/>
              <a:gd name="connsiteX10" fmla="*/ 860185 w 1663827"/>
              <a:gd name="connsiteY10" fmla="*/ 95534 h 559558"/>
              <a:gd name="connsiteX11" fmla="*/ 791946 w 1663827"/>
              <a:gd name="connsiteY11" fmla="*/ 81887 h 559558"/>
              <a:gd name="connsiteX12" fmla="*/ 751003 w 1663827"/>
              <a:gd name="connsiteY12" fmla="*/ 68239 h 559558"/>
              <a:gd name="connsiteX13" fmla="*/ 641821 w 1663827"/>
              <a:gd name="connsiteY13" fmla="*/ 54591 h 559558"/>
              <a:gd name="connsiteX14" fmla="*/ 505343 w 1663827"/>
              <a:gd name="connsiteY14" fmla="*/ 27296 h 559558"/>
              <a:gd name="connsiteX15" fmla="*/ 300627 w 1663827"/>
              <a:gd name="connsiteY15" fmla="*/ 0 h 559558"/>
              <a:gd name="connsiteX16" fmla="*/ 150502 w 1663827"/>
              <a:gd name="connsiteY16" fmla="*/ 13648 h 559558"/>
              <a:gd name="connsiteX17" fmla="*/ 95911 w 1663827"/>
              <a:gd name="connsiteY17" fmla="*/ 27296 h 559558"/>
              <a:gd name="connsiteX18" fmla="*/ 54967 w 1663827"/>
              <a:gd name="connsiteY18" fmla="*/ 68239 h 559558"/>
              <a:gd name="connsiteX19" fmla="*/ 27672 w 1663827"/>
              <a:gd name="connsiteY19" fmla="*/ 150125 h 559558"/>
              <a:gd name="connsiteX20" fmla="*/ 14024 w 1663827"/>
              <a:gd name="connsiteY20" fmla="*/ 191069 h 559558"/>
              <a:gd name="connsiteX21" fmla="*/ 41319 w 1663827"/>
              <a:gd name="connsiteY21" fmla="*/ 272955 h 55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3827" h="559558">
                <a:moveTo>
                  <a:pt x="1651755" y="559558"/>
                </a:moveTo>
                <a:cubicBezTo>
                  <a:pt x="1526254" y="371308"/>
                  <a:pt x="1663827" y="557983"/>
                  <a:pt x="1542573" y="436728"/>
                </a:cubicBezTo>
                <a:cubicBezTo>
                  <a:pt x="1530975" y="425130"/>
                  <a:pt x="1526876" y="407383"/>
                  <a:pt x="1515278" y="395785"/>
                </a:cubicBezTo>
                <a:cubicBezTo>
                  <a:pt x="1503679" y="384187"/>
                  <a:pt x="1486935" y="378991"/>
                  <a:pt x="1474334" y="368490"/>
                </a:cubicBezTo>
                <a:cubicBezTo>
                  <a:pt x="1321396" y="241042"/>
                  <a:pt x="1534770" y="401909"/>
                  <a:pt x="1392448" y="300251"/>
                </a:cubicBezTo>
                <a:cubicBezTo>
                  <a:pt x="1384150" y="294324"/>
                  <a:pt x="1313938" y="239578"/>
                  <a:pt x="1296914" y="232012"/>
                </a:cubicBezTo>
                <a:cubicBezTo>
                  <a:pt x="1270622" y="220326"/>
                  <a:pt x="1241741" y="215402"/>
                  <a:pt x="1215027" y="204716"/>
                </a:cubicBezTo>
                <a:cubicBezTo>
                  <a:pt x="1078202" y="149987"/>
                  <a:pt x="1209733" y="199034"/>
                  <a:pt x="1092197" y="163773"/>
                </a:cubicBezTo>
                <a:cubicBezTo>
                  <a:pt x="1064639" y="155506"/>
                  <a:pt x="1037869" y="144745"/>
                  <a:pt x="1010311" y="136478"/>
                </a:cubicBezTo>
                <a:cubicBezTo>
                  <a:pt x="992345" y="131088"/>
                  <a:pt x="973815" y="127765"/>
                  <a:pt x="955719" y="122830"/>
                </a:cubicBezTo>
                <a:cubicBezTo>
                  <a:pt x="923767" y="114116"/>
                  <a:pt x="892315" y="103566"/>
                  <a:pt x="860185" y="95534"/>
                </a:cubicBezTo>
                <a:cubicBezTo>
                  <a:pt x="837681" y="89908"/>
                  <a:pt x="814450" y="87513"/>
                  <a:pt x="791946" y="81887"/>
                </a:cubicBezTo>
                <a:cubicBezTo>
                  <a:pt x="777990" y="78398"/>
                  <a:pt x="765157" y="70812"/>
                  <a:pt x="751003" y="68239"/>
                </a:cubicBezTo>
                <a:cubicBezTo>
                  <a:pt x="714917" y="61678"/>
                  <a:pt x="677999" y="60621"/>
                  <a:pt x="641821" y="54591"/>
                </a:cubicBezTo>
                <a:cubicBezTo>
                  <a:pt x="596059" y="46964"/>
                  <a:pt x="551270" y="33857"/>
                  <a:pt x="505343" y="27296"/>
                </a:cubicBezTo>
                <a:cubicBezTo>
                  <a:pt x="373500" y="8461"/>
                  <a:pt x="441729" y="17638"/>
                  <a:pt x="300627" y="0"/>
                </a:cubicBezTo>
                <a:cubicBezTo>
                  <a:pt x="250585" y="4549"/>
                  <a:pt x="200309" y="7007"/>
                  <a:pt x="150502" y="13648"/>
                </a:cubicBezTo>
                <a:cubicBezTo>
                  <a:pt x="131909" y="16127"/>
                  <a:pt x="112197" y="17990"/>
                  <a:pt x="95911" y="27296"/>
                </a:cubicBezTo>
                <a:cubicBezTo>
                  <a:pt x="79153" y="36872"/>
                  <a:pt x="68615" y="54591"/>
                  <a:pt x="54967" y="68239"/>
                </a:cubicBezTo>
                <a:lnTo>
                  <a:pt x="27672" y="150125"/>
                </a:lnTo>
                <a:lnTo>
                  <a:pt x="14024" y="191069"/>
                </a:lnTo>
                <a:cubicBezTo>
                  <a:pt x="28420" y="277442"/>
                  <a:pt x="0" y="272955"/>
                  <a:pt x="41319" y="272955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62600" y="5029200"/>
            <a:ext cx="1916373" cy="238836"/>
          </a:xfrm>
          <a:custGeom>
            <a:avLst/>
            <a:gdLst>
              <a:gd name="connsiteX0" fmla="*/ 1023582 w 1023582"/>
              <a:gd name="connsiteY0" fmla="*/ 232012 h 232012"/>
              <a:gd name="connsiteX1" fmla="*/ 900752 w 1023582"/>
              <a:gd name="connsiteY1" fmla="*/ 136477 h 232012"/>
              <a:gd name="connsiteX2" fmla="*/ 859809 w 1023582"/>
              <a:gd name="connsiteY2" fmla="*/ 122830 h 232012"/>
              <a:gd name="connsiteX3" fmla="*/ 736979 w 1023582"/>
              <a:gd name="connsiteY3" fmla="*/ 68239 h 232012"/>
              <a:gd name="connsiteX4" fmla="*/ 655093 w 1023582"/>
              <a:gd name="connsiteY4" fmla="*/ 40943 h 232012"/>
              <a:gd name="connsiteX5" fmla="*/ 477672 w 1023582"/>
              <a:gd name="connsiteY5" fmla="*/ 13648 h 232012"/>
              <a:gd name="connsiteX6" fmla="*/ 136478 w 1023582"/>
              <a:gd name="connsiteY6" fmla="*/ 0 h 232012"/>
              <a:gd name="connsiteX7" fmla="*/ 0 w 1023582"/>
              <a:gd name="connsiteY7" fmla="*/ 13648 h 2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582" h="232012">
                <a:moveTo>
                  <a:pt x="1023582" y="232012"/>
                </a:moveTo>
                <a:cubicBezTo>
                  <a:pt x="1005459" y="216909"/>
                  <a:pt x="936006" y="154104"/>
                  <a:pt x="900752" y="136477"/>
                </a:cubicBezTo>
                <a:cubicBezTo>
                  <a:pt x="887885" y="130044"/>
                  <a:pt x="873457" y="127379"/>
                  <a:pt x="859809" y="122830"/>
                </a:cubicBezTo>
                <a:cubicBezTo>
                  <a:pt x="794925" y="79573"/>
                  <a:pt x="834429" y="100722"/>
                  <a:pt x="736979" y="68239"/>
                </a:cubicBezTo>
                <a:cubicBezTo>
                  <a:pt x="709684" y="59141"/>
                  <a:pt x="683306" y="46586"/>
                  <a:pt x="655093" y="40943"/>
                </a:cubicBezTo>
                <a:cubicBezTo>
                  <a:pt x="589509" y="27826"/>
                  <a:pt x="548808" y="17959"/>
                  <a:pt x="477672" y="13648"/>
                </a:cubicBezTo>
                <a:cubicBezTo>
                  <a:pt x="364058" y="6762"/>
                  <a:pt x="250209" y="4549"/>
                  <a:pt x="136478" y="0"/>
                </a:cubicBezTo>
                <a:cubicBezTo>
                  <a:pt x="27433" y="15578"/>
                  <a:pt x="73111" y="13648"/>
                  <a:pt x="0" y="13648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4267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fields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urier New" pitchFamily="49" charset="0"/>
              </a:rPr>
              <a:t>var_name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urier New" pitchFamily="49" charset="0"/>
              </a:rPr>
              <a:t>var_name</a:t>
            </a:r>
            <a:r>
              <a:rPr lang="en-US" b="1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some_value</a:t>
            </a:r>
            <a:r>
              <a:rPr lang="en-US" b="1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weight = 5.0;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Add field for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weight = 5.0;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XXXXX  </a:t>
            </a:r>
            <a:r>
              <a:rPr lang="en-US" b="1" dirty="0" smtClean="0">
                <a:latin typeface="Consolas" pitchFamily="49" charset="0"/>
                <a:cs typeface="Courier New" pitchFamily="49" charset="0"/>
              </a:rPr>
              <a:t>YYYYY;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Add field for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String name;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double weight = 5.0;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Baby[] </a:t>
            </a:r>
            <a:r>
              <a:rPr lang="en-US" b="1" dirty="0" smtClean="0">
                <a:latin typeface="Consolas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class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weight = 5.0;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Baby[]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814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methods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-215999">
              <a:buNone/>
            </a:pP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public static 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getSecondMinIndex</a:t>
            </a:r>
            <a:r>
              <a:rPr lang="en-US" dirty="0" smtClean="0">
                <a:latin typeface="Courier New" pitchFamily="49"/>
              </a:rPr>
              <a:t>(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[]</a:t>
            </a:r>
            <a:r>
              <a:rPr lang="en-US" dirty="0" smtClean="0">
                <a:latin typeface="Courier New" pitchFamily="49"/>
              </a:rPr>
              <a:t> values) {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secondIdx</a:t>
            </a:r>
            <a:r>
              <a:rPr lang="en-US" dirty="0" smtClean="0">
                <a:latin typeface="Courier New" pitchFamily="49"/>
              </a:rPr>
              <a:t> = -1;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minIdx</a:t>
            </a:r>
            <a:r>
              <a:rPr lang="en-US" dirty="0" smtClean="0">
                <a:latin typeface="Courier New" pitchFamily="49"/>
              </a:rPr>
              <a:t>= </a:t>
            </a:r>
            <a:r>
              <a:rPr lang="en-US" dirty="0" err="1" smtClean="0">
                <a:latin typeface="Courier New" pitchFamily="49"/>
              </a:rPr>
              <a:t>getMinIndex</a:t>
            </a:r>
            <a:r>
              <a:rPr lang="en-US" dirty="0" smtClean="0">
                <a:latin typeface="Courier New" pitchFamily="49"/>
              </a:rPr>
              <a:t>(values);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for(</a:t>
            </a:r>
            <a:r>
              <a:rPr lang="en-US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=0;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&lt;</a:t>
            </a:r>
            <a:r>
              <a:rPr lang="en-US" dirty="0" err="1" smtClean="0">
                <a:latin typeface="Courier New" pitchFamily="49"/>
              </a:rPr>
              <a:t>values.length</a:t>
            </a:r>
            <a:r>
              <a:rPr lang="en-US" dirty="0" smtClean="0">
                <a:latin typeface="Courier New" pitchFamily="49"/>
              </a:rPr>
              <a:t>;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++) {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if</a:t>
            </a:r>
            <a:r>
              <a:rPr lang="en-US" dirty="0" smtClean="0">
                <a:latin typeface="Courier New" pitchFamily="49"/>
              </a:rPr>
              <a:t> (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 == </a:t>
            </a:r>
            <a:r>
              <a:rPr lang="en-US" dirty="0" err="1" smtClean="0">
                <a:latin typeface="Courier New" pitchFamily="49"/>
              </a:rPr>
              <a:t>minIdx</a:t>
            </a:r>
            <a:r>
              <a:rPr lang="en-US" dirty="0" smtClean="0">
                <a:latin typeface="Courier New" pitchFamily="49"/>
              </a:rPr>
              <a:t>)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continue</a:t>
            </a:r>
            <a:r>
              <a:rPr lang="en-US" dirty="0" smtClean="0">
                <a:latin typeface="Courier New" pitchFamily="49"/>
              </a:rPr>
              <a:t>;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if</a:t>
            </a:r>
            <a:r>
              <a:rPr lang="en-US" dirty="0" smtClean="0">
                <a:latin typeface="Courier New" pitchFamily="49"/>
              </a:rPr>
              <a:t> (</a:t>
            </a:r>
            <a:r>
              <a:rPr lang="en-US" dirty="0" err="1" smtClean="0">
                <a:latin typeface="Courier New" pitchFamily="49"/>
              </a:rPr>
              <a:t>secondIdx</a:t>
            </a:r>
            <a:r>
              <a:rPr lang="en-US" dirty="0" smtClean="0">
                <a:latin typeface="Courier New" pitchFamily="49"/>
              </a:rPr>
              <a:t> == -1 || 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   values[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] &lt; values[</a:t>
            </a:r>
            <a:r>
              <a:rPr lang="en-US" dirty="0" err="1" smtClean="0">
                <a:latin typeface="Courier New" pitchFamily="49"/>
              </a:rPr>
              <a:t>secondIdx</a:t>
            </a:r>
            <a:r>
              <a:rPr lang="en-US" dirty="0" smtClean="0">
                <a:latin typeface="Courier New" pitchFamily="49"/>
              </a:rPr>
              <a:t>]) 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		</a:t>
            </a:r>
            <a:r>
              <a:rPr lang="en-US" dirty="0" err="1" smtClean="0">
                <a:latin typeface="Courier New" pitchFamily="49"/>
              </a:rPr>
              <a:t>secondIdx</a:t>
            </a:r>
            <a:r>
              <a:rPr lang="en-US" dirty="0" smtClean="0">
                <a:latin typeface="Courier New" pitchFamily="49"/>
              </a:rPr>
              <a:t> = </a:t>
            </a:r>
            <a:r>
              <a:rPr lang="en-US" dirty="0" err="1" smtClean="0">
                <a:latin typeface="Courier New" pitchFamily="49"/>
              </a:rPr>
              <a:t>i</a:t>
            </a:r>
            <a:r>
              <a:rPr lang="en-US" dirty="0" smtClean="0">
                <a:latin typeface="Courier New" pitchFamily="49"/>
              </a:rPr>
              <a:t>;	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}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urier New" pitchFamily="49"/>
              </a:rPr>
              <a:t>return</a:t>
            </a:r>
            <a:r>
              <a:rPr lang="en-US" dirty="0" smtClean="0">
                <a:latin typeface="Courier New" pitchFamily="49"/>
              </a:rPr>
              <a:t> </a:t>
            </a:r>
            <a:r>
              <a:rPr lang="en-US" dirty="0" err="1" smtClean="0">
                <a:latin typeface="Courier New" pitchFamily="49"/>
              </a:rPr>
              <a:t>secondIdx</a:t>
            </a:r>
            <a:r>
              <a:rPr lang="en-US" dirty="0" smtClean="0">
                <a:latin typeface="Courier New" pitchFamily="49"/>
              </a:rPr>
              <a:t>;		</a:t>
            </a:r>
          </a:p>
          <a:p>
            <a:pPr marL="0" lvl="0" indent="-215999">
              <a:buNone/>
            </a:pPr>
            <a:r>
              <a:rPr lang="en-US" dirty="0" smtClean="0">
                <a:latin typeface="Courier New" pitchFamily="49"/>
              </a:rPr>
              <a:t>}</a:t>
            </a:r>
          </a:p>
          <a:p>
            <a:r>
              <a:rPr lang="en-US" dirty="0" smtClean="0"/>
              <a:t>What happens if values = {0}?  values = {0, 0}?  values = {0,1}?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name = “Slim Shady”;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sayHi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“Hi, my name is.. “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+ name);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weight = 5.0;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eat(double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foodWeight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foodWeight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	weight = weight +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foodWeight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class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weight = 5.0;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Baby[]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sayHi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() { …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eat(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foodWeight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 { … 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814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19200" y="4953000"/>
            <a:ext cx="426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constructors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make this baby!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124200"/>
            <a:ext cx="6248400" cy="8382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ourBaby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Baby();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make this baby!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077200" cy="8382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ourBaby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urier New" pitchFamily="49" charset="0"/>
              </a:rPr>
              <a:t>name, sex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1"/>
            <a:ext cx="8165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cs typeface="Courier New" pitchFamily="49" charset="0"/>
              </a:rPr>
              <a:t>Babies start out with a name and sex!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CLASSNAME{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	CLASSNAME ( ) 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	CLASSNAME (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[ARGUMENTS]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CLASSNAME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obj1 = 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CLASSNAME();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CLASSNAME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obj2 = 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CLASSNAME(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[ARGUMENTS]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 name == the class name</a:t>
            </a:r>
          </a:p>
          <a:p>
            <a:r>
              <a:rPr lang="en-US" dirty="0" smtClean="0"/>
              <a:t>No return type – never returns anything</a:t>
            </a:r>
          </a:p>
          <a:p>
            <a:r>
              <a:rPr lang="en-US" dirty="0" smtClean="0"/>
              <a:t>Usually initialize fields</a:t>
            </a:r>
          </a:p>
          <a:p>
            <a:r>
              <a:rPr lang="en-US" dirty="0" smtClean="0"/>
              <a:t>All classes need at least one constructor</a:t>
            </a:r>
          </a:p>
          <a:p>
            <a:pPr lvl="1"/>
            <a:r>
              <a:rPr lang="en-US" dirty="0" smtClean="0"/>
              <a:t>If you don’t write one, defaults to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CLASSNAME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() {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D5EFF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Baby(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myname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bMale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name =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myname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bMale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class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Baby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weight = 5.0;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isMale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Baby[]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sayHi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() { …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eat(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foodWeight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 { …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Baby(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myname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bMale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){ … 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Issues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 smtClean="0">
                <a:solidFill>
                  <a:srgbClr val="C000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 </a:t>
            </a:r>
            <a:r>
              <a:rPr lang="en-US" dirty="0" smtClean="0">
                <a:solidFill>
                  <a:srgbClr val="0D5EFF"/>
                </a:solidFill>
              </a:rPr>
              <a:t>Value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values = {99, 100, 101};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(values[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);	</a:t>
            </a:r>
            <a:r>
              <a:rPr lang="en-US" sz="24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// 99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57600" y="4419600"/>
            <a:ext cx="914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D5EFF"/>
                </a:solidFill>
              </a:rPr>
              <a:t>99</a:t>
            </a:r>
            <a:endParaRPr lang="en-US" sz="3200" dirty="0">
              <a:solidFill>
                <a:srgbClr val="0D5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4419600"/>
            <a:ext cx="914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D5EFF"/>
                </a:solidFill>
              </a:rPr>
              <a:t>100</a:t>
            </a:r>
            <a:endParaRPr lang="en-US" sz="3200" dirty="0">
              <a:solidFill>
                <a:srgbClr val="0D5E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4419600"/>
            <a:ext cx="914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D5EFF"/>
                </a:solidFill>
              </a:rPr>
              <a:t>101</a:t>
            </a:r>
            <a:endParaRPr lang="en-US" sz="3200" dirty="0">
              <a:solidFill>
                <a:srgbClr val="0D5E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5334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9914" y="5334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4314" y="5334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5188" y="5257800"/>
            <a:ext cx="1450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Indexes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5188" y="4495800"/>
            <a:ext cx="1266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D5EFF"/>
                </a:solidFill>
              </a:rPr>
              <a:t>Values</a:t>
            </a:r>
            <a:endParaRPr lang="en-US" sz="3200" dirty="0">
              <a:solidFill>
                <a:srgbClr val="0D5E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Using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// class Definition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Baby {…}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	// class Instances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bart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“Bart Simpson”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lisa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“Lisa Simpson”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false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cs typeface="Courier New" pitchFamily="49" charset="0"/>
              </a:rPr>
              <a:t>Object.</a:t>
            </a:r>
            <a:r>
              <a:rPr lang="en-US" sz="3000" dirty="0" err="1" smtClean="0">
                <a:solidFill>
                  <a:srgbClr val="0D5EFF"/>
                </a:solidFill>
                <a:cs typeface="Courier New" pitchFamily="49" charset="0"/>
              </a:rPr>
              <a:t>FIELDNAME</a:t>
            </a:r>
            <a:endParaRPr lang="en-US" sz="30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bart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2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“Bart Simpson”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, true)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(bart.name);	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bart.weight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);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cs typeface="Courier New" pitchFamily="49" charset="0"/>
              </a:rPr>
              <a:t>Object.</a:t>
            </a:r>
            <a:r>
              <a:rPr lang="en-US" sz="3000" dirty="0" err="1" smtClean="0">
                <a:solidFill>
                  <a:srgbClr val="0D5EFF"/>
                </a:solidFill>
                <a:cs typeface="Courier New" pitchFamily="49" charset="0"/>
              </a:rPr>
              <a:t>METHODNAME</a:t>
            </a:r>
            <a:r>
              <a:rPr lang="en-US" sz="3000" dirty="0" smtClean="0">
                <a:cs typeface="Courier New" pitchFamily="49" charset="0"/>
              </a:rPr>
              <a:t>([ARGUMENTS])</a:t>
            </a:r>
            <a:r>
              <a:rPr lang="en-US" sz="3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solidFill>
                <a:srgbClr val="0D5E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	Baby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bart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2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“Bart Simpson”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, true)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bart.sayHi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();	</a:t>
            </a:r>
            <a:r>
              <a:rPr lang="en-US" sz="22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// “Hi, my name is Bart Simpson”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	bart.eat(1);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References </a:t>
            </a:r>
            <a:r>
              <a:rPr lang="en-US" dirty="0" err="1" smtClean="0"/>
              <a:t>vs</a:t>
            </a:r>
            <a:r>
              <a:rPr lang="en-US" dirty="0" smtClean="0"/>
              <a:t>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5EFF"/>
                </a:solidFill>
              </a:rPr>
              <a:t>Primitives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D5EFF"/>
                </a:solidFill>
              </a:rPr>
              <a:t>Primitive</a:t>
            </a:r>
            <a:r>
              <a:rPr lang="en-US" dirty="0" smtClean="0"/>
              <a:t> types are basic java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long, double, </a:t>
            </a:r>
            <a:r>
              <a:rPr lang="en-US" dirty="0" err="1" smtClean="0"/>
              <a:t>boolean</a:t>
            </a:r>
            <a:r>
              <a:rPr lang="en-US" dirty="0" smtClean="0"/>
              <a:t>, char, short, byte, float</a:t>
            </a:r>
          </a:p>
          <a:p>
            <a:pPr lvl="1"/>
            <a:r>
              <a:rPr lang="en-US" dirty="0" smtClean="0"/>
              <a:t>The actual </a:t>
            </a:r>
            <a:r>
              <a:rPr lang="en-US" dirty="0" smtClean="0">
                <a:solidFill>
                  <a:srgbClr val="0D5EFF"/>
                </a:solidFill>
              </a:rPr>
              <a:t>values</a:t>
            </a:r>
            <a:r>
              <a:rPr lang="en-US" dirty="0" smtClean="0"/>
              <a:t> are stored in the variable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Reference</a:t>
            </a:r>
            <a:r>
              <a:rPr lang="en-US" dirty="0" smtClean="0"/>
              <a:t> types are arrays and objects</a:t>
            </a:r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int</a:t>
            </a:r>
            <a:r>
              <a:rPr lang="en-US" dirty="0" smtClean="0"/>
              <a:t>[], Baby,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stores </a:t>
            </a:r>
            <a:r>
              <a:rPr lang="en-US" dirty="0" smtClean="0">
                <a:solidFill>
                  <a:srgbClr val="0D5EFF"/>
                </a:solidFill>
              </a:rPr>
              <a:t>primitives</a:t>
            </a:r>
            <a:endParaRPr lang="en-US" dirty="0">
              <a:solidFill>
                <a:srgbClr val="0D5E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dirty="0" smtClean="0"/>
              <a:t>Variables are like fixed size cups</a:t>
            </a:r>
          </a:p>
          <a:p>
            <a:r>
              <a:rPr lang="en-US" dirty="0" smtClean="0"/>
              <a:t>Primitives are small enough that they just fit into the cup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flipV="1">
            <a:off x="4038600" y="53340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4022467"/>
            <a:ext cx="57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403413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double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02246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347579" y="4022467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boolean</a:t>
            </a:r>
            <a:endParaRPr lang="en-US" sz="2800" dirty="0"/>
          </a:p>
        </p:txBody>
      </p:sp>
      <p:sp>
        <p:nvSpPr>
          <p:cNvPr id="11" name="Freeform 10"/>
          <p:cNvSpPr/>
          <p:nvPr/>
        </p:nvSpPr>
        <p:spPr>
          <a:xfrm>
            <a:off x="2033516" y="4536744"/>
            <a:ext cx="2210938" cy="696035"/>
          </a:xfrm>
          <a:custGeom>
            <a:avLst/>
            <a:gdLst>
              <a:gd name="connsiteX0" fmla="*/ 0 w 2210938"/>
              <a:gd name="connsiteY0" fmla="*/ 0 h 696035"/>
              <a:gd name="connsiteX1" fmla="*/ 1692323 w 2210938"/>
              <a:gd name="connsiteY1" fmla="*/ 191068 h 696035"/>
              <a:gd name="connsiteX2" fmla="*/ 2210938 w 2210938"/>
              <a:gd name="connsiteY2" fmla="*/ 696035 h 69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938" h="696035">
                <a:moveTo>
                  <a:pt x="0" y="0"/>
                </a:moveTo>
                <a:cubicBezTo>
                  <a:pt x="661916" y="37531"/>
                  <a:pt x="1323833" y="75062"/>
                  <a:pt x="1692323" y="191068"/>
                </a:cubicBezTo>
                <a:cubicBezTo>
                  <a:pt x="2060813" y="307074"/>
                  <a:pt x="2135875" y="501554"/>
                  <a:pt x="2210938" y="696035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944203" y="4495800"/>
            <a:ext cx="382137" cy="750627"/>
          </a:xfrm>
          <a:custGeom>
            <a:avLst/>
            <a:gdLst>
              <a:gd name="connsiteX0" fmla="*/ 0 w 382137"/>
              <a:gd name="connsiteY0" fmla="*/ 0 h 750627"/>
              <a:gd name="connsiteX1" fmla="*/ 286603 w 382137"/>
              <a:gd name="connsiteY1" fmla="*/ 272956 h 750627"/>
              <a:gd name="connsiteX2" fmla="*/ 382137 w 382137"/>
              <a:gd name="connsiteY2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137" h="750627">
                <a:moveTo>
                  <a:pt x="0" y="0"/>
                </a:moveTo>
                <a:cubicBezTo>
                  <a:pt x="111457" y="73926"/>
                  <a:pt x="222914" y="147852"/>
                  <a:pt x="286603" y="272956"/>
                </a:cubicBezTo>
                <a:cubicBezTo>
                  <a:pt x="350292" y="398060"/>
                  <a:pt x="366214" y="574343"/>
                  <a:pt x="382137" y="750627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599296" y="4564039"/>
            <a:ext cx="504967" cy="641445"/>
          </a:xfrm>
          <a:custGeom>
            <a:avLst/>
            <a:gdLst>
              <a:gd name="connsiteX0" fmla="*/ 504967 w 504967"/>
              <a:gd name="connsiteY0" fmla="*/ 0 h 641445"/>
              <a:gd name="connsiteX1" fmla="*/ 163773 w 504967"/>
              <a:gd name="connsiteY1" fmla="*/ 177421 h 641445"/>
              <a:gd name="connsiteX2" fmla="*/ 0 w 504967"/>
              <a:gd name="connsiteY2" fmla="*/ 641445 h 6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67" h="641445">
                <a:moveTo>
                  <a:pt x="504967" y="0"/>
                </a:moveTo>
                <a:cubicBezTo>
                  <a:pt x="376450" y="35257"/>
                  <a:pt x="247934" y="70514"/>
                  <a:pt x="163773" y="177421"/>
                </a:cubicBezTo>
                <a:cubicBezTo>
                  <a:pt x="79612" y="284328"/>
                  <a:pt x="39806" y="462886"/>
                  <a:pt x="0" y="641445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04012" y="4591335"/>
            <a:ext cx="2060812" cy="614149"/>
          </a:xfrm>
          <a:custGeom>
            <a:avLst/>
            <a:gdLst>
              <a:gd name="connsiteX0" fmla="*/ 2060812 w 2060812"/>
              <a:gd name="connsiteY0" fmla="*/ 0 h 614149"/>
              <a:gd name="connsiteX1" fmla="*/ 464024 w 2060812"/>
              <a:gd name="connsiteY1" fmla="*/ 272955 h 614149"/>
              <a:gd name="connsiteX2" fmla="*/ 0 w 2060812"/>
              <a:gd name="connsiteY2" fmla="*/ 614149 h 61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812" h="614149">
                <a:moveTo>
                  <a:pt x="2060812" y="0"/>
                </a:moveTo>
                <a:cubicBezTo>
                  <a:pt x="1434152" y="85298"/>
                  <a:pt x="807493" y="170597"/>
                  <a:pt x="464024" y="272955"/>
                </a:cubicBezTo>
                <a:cubicBezTo>
                  <a:pt x="120555" y="375313"/>
                  <a:pt x="60277" y="494731"/>
                  <a:pt x="0" y="614149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stores </a:t>
            </a:r>
            <a:r>
              <a:rPr lang="en-US" dirty="0" smtClean="0">
                <a:solidFill>
                  <a:srgbClr val="C00000"/>
                </a:solidFill>
              </a:rPr>
              <a:t>objects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too big to fit in a variable</a:t>
            </a:r>
          </a:p>
          <a:p>
            <a:pPr lvl="1"/>
            <a:r>
              <a:rPr lang="en-US" dirty="0" smtClean="0"/>
              <a:t>Stored somewhere else</a:t>
            </a:r>
          </a:p>
          <a:p>
            <a:pPr lvl="1"/>
            <a:r>
              <a:rPr lang="en-US" dirty="0" smtClean="0"/>
              <a:t>Variable stores a number that locates the object</a:t>
            </a:r>
          </a:p>
          <a:p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flipV="1">
            <a:off x="5334000" y="51816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71600" y="4267200"/>
            <a:ext cx="2057400" cy="175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16" name="Freeform 15"/>
          <p:cNvSpPr/>
          <p:nvPr/>
        </p:nvSpPr>
        <p:spPr>
          <a:xfrm>
            <a:off x="3657600" y="4230806"/>
            <a:ext cx="2074460" cy="764275"/>
          </a:xfrm>
          <a:custGeom>
            <a:avLst/>
            <a:gdLst>
              <a:gd name="connsiteX0" fmla="*/ 0 w 2074460"/>
              <a:gd name="connsiteY0" fmla="*/ 259307 h 764275"/>
              <a:gd name="connsiteX1" fmla="*/ 1132764 w 2074460"/>
              <a:gd name="connsiteY1" fmla="*/ 13648 h 764275"/>
              <a:gd name="connsiteX2" fmla="*/ 1787857 w 2074460"/>
              <a:gd name="connsiteY2" fmla="*/ 177421 h 764275"/>
              <a:gd name="connsiteX3" fmla="*/ 2074460 w 2074460"/>
              <a:gd name="connsiteY3" fmla="*/ 764275 h 7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460" h="764275">
                <a:moveTo>
                  <a:pt x="0" y="259307"/>
                </a:moveTo>
                <a:cubicBezTo>
                  <a:pt x="417394" y="143301"/>
                  <a:pt x="834788" y="27296"/>
                  <a:pt x="1132764" y="13648"/>
                </a:cubicBezTo>
                <a:cubicBezTo>
                  <a:pt x="1430740" y="0"/>
                  <a:pt x="1630908" y="52317"/>
                  <a:pt x="1787857" y="177421"/>
                </a:cubicBezTo>
                <a:cubicBezTo>
                  <a:pt x="1944806" y="302525"/>
                  <a:pt x="2009633" y="533400"/>
                  <a:pt x="2074460" y="764275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&quot;No&quot; Symbol 16"/>
          <p:cNvSpPr/>
          <p:nvPr/>
        </p:nvSpPr>
        <p:spPr>
          <a:xfrm>
            <a:off x="4114800" y="3657600"/>
            <a:ext cx="1295400" cy="1295400"/>
          </a:xfrm>
          <a:prstGeom prst="noSmoking">
            <a:avLst>
              <a:gd name="adj" fmla="val 9684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stores </a:t>
            </a:r>
            <a:r>
              <a:rPr lang="en-US" dirty="0" smtClean="0">
                <a:solidFill>
                  <a:srgbClr val="C00000"/>
                </a:solidFill>
              </a:rPr>
              <a:t>objects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too big to fit in a variable</a:t>
            </a:r>
          </a:p>
          <a:p>
            <a:pPr lvl="1"/>
            <a:r>
              <a:rPr lang="en-US" dirty="0" smtClean="0"/>
              <a:t>Stored somewhere else</a:t>
            </a:r>
          </a:p>
          <a:p>
            <a:pPr lvl="1"/>
            <a:r>
              <a:rPr lang="en-US" dirty="0" smtClean="0"/>
              <a:t>Variable stores a number that locates the object</a:t>
            </a:r>
          </a:p>
          <a:p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flipV="1">
            <a:off x="1447800" y="52578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3505200"/>
            <a:ext cx="12954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6172200" y="3505200"/>
            <a:ext cx="1295400" cy="1219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7543800" y="3505200"/>
            <a:ext cx="1295400" cy="121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800600" y="4800600"/>
            <a:ext cx="12954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6172200" y="4800600"/>
            <a:ext cx="1295400" cy="1219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7543800" y="4800600"/>
            <a:ext cx="1295400" cy="1219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3000" y="3581400"/>
            <a:ext cx="15240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Object’s location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600200" y="4876800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object’s location is called a </a:t>
            </a:r>
            <a:r>
              <a:rPr lang="en-US" dirty="0" smtClean="0">
                <a:solidFill>
                  <a:srgbClr val="C00000"/>
                </a:solidFill>
              </a:rPr>
              <a:t>reference</a:t>
            </a:r>
          </a:p>
          <a:p>
            <a:r>
              <a:rPr lang="en-US" sz="3600" dirty="0" smtClean="0">
                <a:solidFill>
                  <a:srgbClr val="0D5EFF"/>
                </a:solidFill>
              </a:rPr>
              <a:t>==</a:t>
            </a:r>
            <a:r>
              <a:rPr lang="en-US" dirty="0" smtClean="0"/>
              <a:t> compares the references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shiloh1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shiloh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shiloh2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shiloh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Does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shiloh1 == shiloh2</a:t>
            </a:r>
            <a:r>
              <a:rPr lang="en-US" dirty="0" smtClean="0">
                <a:cs typeface="Courier New" pitchFamily="49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Issues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  Curly braces </a:t>
            </a:r>
            <a:r>
              <a:rPr lang="en-US" dirty="0" smtClean="0">
                <a:solidFill>
                  <a:srgbClr val="2323DC"/>
                </a:solidFill>
              </a:rPr>
              <a:t>{ </a:t>
            </a:r>
            <a:r>
              <a:rPr lang="en-US" dirty="0" smtClean="0"/>
              <a:t>…</a:t>
            </a:r>
            <a:r>
              <a:rPr lang="en-US" dirty="0" smtClean="0">
                <a:solidFill>
                  <a:srgbClr val="2323DC"/>
                </a:solidFill>
              </a:rPr>
              <a:t> }</a:t>
            </a:r>
            <a:r>
              <a:rPr lang="en-US" dirty="0" smtClean="0"/>
              <a:t> after </a:t>
            </a:r>
            <a:r>
              <a:rPr lang="en-US" dirty="0" smtClean="0">
                <a:solidFill>
                  <a:srgbClr val="0D5EFF"/>
                </a:solidFill>
              </a:rPr>
              <a:t>if/else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D5EFF"/>
                </a:solidFill>
              </a:rPr>
              <a:t>for/while</a:t>
            </a:r>
            <a:endParaRPr lang="en-US" dirty="0" smtClean="0">
              <a:solidFill>
                <a:srgbClr val="0D5EFF"/>
              </a:solidFill>
              <a:latin typeface="Courier New" pitchFamily="49"/>
            </a:endParaRPr>
          </a:p>
          <a:p>
            <a:pPr marL="0" lvl="0" indent="0">
              <a:buNone/>
            </a:pPr>
            <a:endParaRPr lang="en-US" dirty="0" smtClean="0">
              <a:latin typeface="Courier New" pitchFamily="49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urier New" pitchFamily="49"/>
              </a:rPr>
              <a:t>	</a:t>
            </a:r>
            <a:r>
              <a:rPr lang="en-US" sz="2800" dirty="0" smtClean="0">
                <a:solidFill>
                  <a:srgbClr val="0D5EFF"/>
                </a:solidFill>
                <a:latin typeface="Courier New" pitchFamily="49"/>
              </a:rPr>
              <a:t>for</a:t>
            </a:r>
            <a:r>
              <a:rPr lang="en-US" sz="2800" dirty="0" smtClean="0">
                <a:latin typeface="Courier New" pitchFamily="49"/>
              </a:rPr>
              <a:t> (</a:t>
            </a:r>
            <a:r>
              <a:rPr lang="en-US" sz="2800" dirty="0" err="1" smtClean="0">
                <a:solidFill>
                  <a:srgbClr val="0D5EFF"/>
                </a:solidFill>
                <a:latin typeface="Courier New" pitchFamily="49"/>
              </a:rPr>
              <a:t>int</a:t>
            </a:r>
            <a:r>
              <a:rPr lang="en-US" sz="2800" dirty="0" smtClean="0">
                <a:latin typeface="Courier New" pitchFamily="49"/>
              </a:rPr>
              <a:t> </a:t>
            </a:r>
            <a:r>
              <a:rPr lang="en-US" sz="2800" dirty="0" err="1" smtClean="0">
                <a:latin typeface="Courier New" pitchFamily="49"/>
              </a:rPr>
              <a:t>i</a:t>
            </a:r>
            <a:r>
              <a:rPr lang="en-US" sz="2800" dirty="0" smtClean="0">
                <a:latin typeface="Courier New" pitchFamily="49"/>
              </a:rPr>
              <a:t> = 0; </a:t>
            </a:r>
            <a:r>
              <a:rPr lang="en-US" sz="2800" dirty="0" err="1" smtClean="0">
                <a:latin typeface="Courier New" pitchFamily="49"/>
              </a:rPr>
              <a:t>i</a:t>
            </a:r>
            <a:r>
              <a:rPr lang="en-US" sz="2800" dirty="0" smtClean="0">
                <a:latin typeface="Courier New" pitchFamily="49"/>
              </a:rPr>
              <a:t> &lt; 5; </a:t>
            </a:r>
            <a:r>
              <a:rPr lang="en-US" sz="2800" dirty="0" err="1" smtClean="0">
                <a:latin typeface="Courier New" pitchFamily="49"/>
              </a:rPr>
              <a:t>i</a:t>
            </a:r>
            <a:r>
              <a:rPr lang="en-US" sz="2800" dirty="0" smtClean="0">
                <a:latin typeface="Courier New" pitchFamily="49"/>
              </a:rPr>
              <a:t>++)</a:t>
            </a:r>
          </a:p>
          <a:p>
            <a:pPr marL="0" lvl="0" indent="0">
              <a:buNone/>
            </a:pPr>
            <a:r>
              <a:rPr lang="en-US" sz="2800" dirty="0" smtClean="0">
                <a:latin typeface="Courier New" pitchFamily="49"/>
              </a:rPr>
              <a:t>		</a:t>
            </a:r>
            <a:r>
              <a:rPr lang="en-US" sz="2800" dirty="0" err="1" smtClean="0">
                <a:latin typeface="Courier New" pitchFamily="49"/>
              </a:rPr>
              <a:t>System.out.println</a:t>
            </a:r>
            <a:r>
              <a:rPr lang="en-US" sz="2800" dirty="0" smtClean="0">
                <a:latin typeface="Courier New" pitchFamily="49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urier New" pitchFamily="49"/>
              </a:rPr>
              <a:t>“Hi”</a:t>
            </a:r>
            <a:r>
              <a:rPr lang="en-US" sz="2800" dirty="0" smtClean="0">
                <a:latin typeface="Courier New" pitchFamily="49"/>
              </a:rPr>
              <a:t>);</a:t>
            </a:r>
          </a:p>
          <a:p>
            <a:pPr marL="0" lvl="0" indent="0">
              <a:buNone/>
            </a:pPr>
            <a:r>
              <a:rPr lang="en-US" sz="2800" dirty="0" smtClean="0">
                <a:latin typeface="Courier New" pitchFamily="49"/>
              </a:rPr>
              <a:t>		</a:t>
            </a:r>
            <a:r>
              <a:rPr lang="en-US" sz="2800" dirty="0" err="1" smtClean="0">
                <a:latin typeface="Courier New" pitchFamily="49"/>
              </a:rPr>
              <a:t>System.out.println</a:t>
            </a:r>
            <a:r>
              <a:rPr lang="en-US" sz="2800" dirty="0" smtClean="0">
                <a:latin typeface="Courier New" pitchFamily="49"/>
              </a:rPr>
              <a:t>(“Bye”);</a:t>
            </a:r>
          </a:p>
          <a:p>
            <a:endParaRPr lang="en-US" dirty="0" smtClean="0"/>
          </a:p>
          <a:p>
            <a:r>
              <a:rPr lang="en-US" dirty="0" smtClean="0"/>
              <a:t>What does this print?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object’s location is called a </a:t>
            </a:r>
            <a:r>
              <a:rPr lang="en-US" dirty="0" smtClean="0">
                <a:solidFill>
                  <a:srgbClr val="C00000"/>
                </a:solidFill>
              </a:rPr>
              <a:t>reference</a:t>
            </a:r>
          </a:p>
          <a:p>
            <a:r>
              <a:rPr lang="en-US" sz="3600" dirty="0" smtClean="0">
                <a:solidFill>
                  <a:srgbClr val="0D5EFF"/>
                </a:solidFill>
              </a:rPr>
              <a:t>==</a:t>
            </a:r>
            <a:r>
              <a:rPr lang="en-US" dirty="0" smtClean="0"/>
              <a:t> compares the references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shiloh1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shiloh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shiloh2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shiloh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Does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shiloh1 == shiloh2</a:t>
            </a:r>
            <a:r>
              <a:rPr lang="en-US" dirty="0" smtClean="0">
                <a:cs typeface="Courier New" pitchFamily="49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3827" y="4419600"/>
            <a:ext cx="17363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C00000"/>
                </a:solidFill>
              </a:rPr>
              <a:t>no</a:t>
            </a:r>
            <a:endParaRPr lang="en-US" sz="11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shiloh1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shiloh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shiloh2 = 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Baby(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shiloh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36576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Name=“</a:t>
            </a:r>
            <a:r>
              <a:rPr lang="en-US" dirty="0" err="1" smtClean="0"/>
              <a:t>shiloh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0" y="5029200"/>
            <a:ext cx="24384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Name=“</a:t>
            </a:r>
            <a:r>
              <a:rPr lang="en-US" dirty="0" err="1" smtClean="0"/>
              <a:t>shiloh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 flipV="1">
            <a:off x="990600" y="51816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2947263" y="5181600"/>
            <a:ext cx="762000" cy="7620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60960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shiloh1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1063" y="60960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shiloh2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57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reference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066800" y="4724400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514600" y="3657600"/>
            <a:ext cx="16764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reference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124200" y="4724400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mybaby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Baby(“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davy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”, true)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	mybaby.name = “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david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1371600" y="53340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3961606"/>
            <a:ext cx="15240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mybaby’s</a:t>
            </a:r>
            <a:endParaRPr lang="en-US" sz="2400" dirty="0" smtClean="0"/>
          </a:p>
          <a:p>
            <a:pPr algn="ctr"/>
            <a:r>
              <a:rPr lang="en-US" sz="2400" dirty="0" smtClean="0"/>
              <a:t>location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524000" y="5104606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95800" y="3200400"/>
            <a:ext cx="4267200" cy="297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 smtClean="0"/>
              <a:t>name = “</a:t>
            </a:r>
            <a:r>
              <a:rPr lang="en-US" sz="3200" strike="sngStrike" dirty="0" err="1" smtClean="0"/>
              <a:t>davy</a:t>
            </a:r>
            <a:r>
              <a:rPr lang="en-US" sz="3200" strike="sngStrike" dirty="0" smtClean="0"/>
              <a:t>”</a:t>
            </a:r>
          </a:p>
          <a:p>
            <a:pPr algn="ctr"/>
            <a:r>
              <a:rPr lang="en-US" sz="3200" dirty="0" err="1" smtClean="0"/>
              <a:t>isMale</a:t>
            </a:r>
            <a:r>
              <a:rPr lang="en-US" sz="3200" dirty="0" smtClean="0"/>
              <a:t> = true</a:t>
            </a:r>
          </a:p>
          <a:p>
            <a:pPr algn="ctr"/>
            <a:r>
              <a:rPr lang="en-US" sz="3200" dirty="0" smtClean="0"/>
              <a:t>…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Baby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mybaby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new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Baby(“davy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”, true)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	mybaby.name = “</a:t>
            </a:r>
            <a:r>
              <a:rPr lang="en-US" sz="2800" dirty="0" err="1" smtClean="0">
                <a:latin typeface="Consolas" pitchFamily="49" charset="0"/>
                <a:cs typeface="Courier New" pitchFamily="49" charset="0"/>
              </a:rPr>
              <a:t>david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1371600" y="53340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3961606"/>
            <a:ext cx="15240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mybaby’s</a:t>
            </a:r>
            <a:endParaRPr lang="en-US" sz="2400" dirty="0" smtClean="0"/>
          </a:p>
          <a:p>
            <a:pPr algn="ctr"/>
            <a:r>
              <a:rPr lang="en-US" sz="2400" dirty="0" smtClean="0"/>
              <a:t>location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524000" y="5104606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95800" y="3200400"/>
            <a:ext cx="4267200" cy="297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name = “</a:t>
            </a:r>
            <a:r>
              <a:rPr lang="en-US" sz="3200" dirty="0" err="1" smtClean="0"/>
              <a:t>david</a:t>
            </a:r>
            <a:r>
              <a:rPr lang="en-US" sz="3200" dirty="0" smtClean="0"/>
              <a:t>”</a:t>
            </a:r>
          </a:p>
          <a:p>
            <a:pPr algn="ctr"/>
            <a:r>
              <a:rPr lang="en-US" sz="3200" dirty="0" err="1" smtClean="0"/>
              <a:t>isMale</a:t>
            </a:r>
            <a:r>
              <a:rPr lang="en-US" sz="3200" dirty="0" smtClean="0"/>
              <a:t> = true</a:t>
            </a:r>
          </a:p>
          <a:p>
            <a:pPr algn="ctr"/>
            <a:r>
              <a:rPr lang="en-US" sz="3200" dirty="0" smtClean="0"/>
              <a:t>…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cs typeface="Courier New" pitchFamily="49" charset="0"/>
              </a:rPr>
              <a:t>Using = updates the reference.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	baby1 = baby2;</a:t>
            </a:r>
          </a:p>
        </p:txBody>
      </p:sp>
      <p:sp>
        <p:nvSpPr>
          <p:cNvPr id="9" name="Trapezoid 8"/>
          <p:cNvSpPr/>
          <p:nvPr/>
        </p:nvSpPr>
        <p:spPr>
          <a:xfrm flipV="1">
            <a:off x="2819400" y="54102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4419600"/>
            <a:ext cx="12954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162800" y="4419600"/>
            <a:ext cx="1295400" cy="1219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3733800"/>
            <a:ext cx="15240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baby2</a:t>
            </a:r>
          </a:p>
          <a:p>
            <a:pPr algn="ctr"/>
            <a:r>
              <a:rPr lang="en-US" sz="2400" dirty="0" smtClean="0"/>
              <a:t>location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71800" y="5029200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571500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baby1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4410" y="571500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baby2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6172200"/>
            <a:ext cx="75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baby2</a:t>
            </a:r>
            <a:endParaRPr lang="en-US" dirty="0"/>
          </a:p>
        </p:txBody>
      </p:sp>
      <p:sp>
        <p:nvSpPr>
          <p:cNvPr id="21" name="Trapezoid 20"/>
          <p:cNvSpPr/>
          <p:nvPr/>
        </p:nvSpPr>
        <p:spPr>
          <a:xfrm flipV="1">
            <a:off x="838200" y="54102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6172200"/>
            <a:ext cx="75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733800"/>
            <a:ext cx="15240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baby2</a:t>
            </a:r>
          </a:p>
          <a:p>
            <a:pPr algn="ctr"/>
            <a:r>
              <a:rPr lang="en-US" sz="2400" dirty="0" smtClean="0"/>
              <a:t>location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991394" y="5028406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cs typeface="Courier New" pitchFamily="49" charset="0"/>
              </a:rPr>
              <a:t>Using = updates the reference.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	baby1 = baby2;</a:t>
            </a:r>
          </a:p>
        </p:txBody>
      </p:sp>
      <p:sp>
        <p:nvSpPr>
          <p:cNvPr id="9" name="Trapezoid 8"/>
          <p:cNvSpPr/>
          <p:nvPr/>
        </p:nvSpPr>
        <p:spPr>
          <a:xfrm flipV="1">
            <a:off x="2819400" y="54102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4419600"/>
            <a:ext cx="12954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162800" y="4419600"/>
            <a:ext cx="1295400" cy="1219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3733800"/>
            <a:ext cx="15240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baby2</a:t>
            </a:r>
          </a:p>
          <a:p>
            <a:pPr algn="ctr"/>
            <a:r>
              <a:rPr lang="en-US" sz="2400" dirty="0" smtClean="0"/>
              <a:t>location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71800" y="5029200"/>
            <a:ext cx="457200" cy="15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571500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baby1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4410" y="571500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baby2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6172200"/>
            <a:ext cx="75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baby2</a:t>
            </a:r>
            <a:endParaRPr lang="en-US" dirty="0"/>
          </a:p>
        </p:txBody>
      </p:sp>
      <p:sp>
        <p:nvSpPr>
          <p:cNvPr id="21" name="Trapezoid 20"/>
          <p:cNvSpPr/>
          <p:nvPr/>
        </p:nvSpPr>
        <p:spPr>
          <a:xfrm flipV="1">
            <a:off x="838200" y="5410200"/>
            <a:ext cx="762000" cy="762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6172200"/>
            <a:ext cx="75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baby1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196454" y="4206922"/>
            <a:ext cx="1110018" cy="1050878"/>
          </a:xfrm>
          <a:custGeom>
            <a:avLst/>
            <a:gdLst>
              <a:gd name="connsiteX0" fmla="*/ 1110018 w 1110018"/>
              <a:gd name="connsiteY0" fmla="*/ 40944 h 1050878"/>
              <a:gd name="connsiteX1" fmla="*/ 536812 w 1110018"/>
              <a:gd name="connsiteY1" fmla="*/ 68239 h 1050878"/>
              <a:gd name="connsiteX2" fmla="*/ 86436 w 1110018"/>
              <a:gd name="connsiteY2" fmla="*/ 450377 h 1050878"/>
              <a:gd name="connsiteX3" fmla="*/ 18197 w 1110018"/>
              <a:gd name="connsiteY3" fmla="*/ 1050878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0018" h="1050878">
                <a:moveTo>
                  <a:pt x="1110018" y="40944"/>
                </a:moveTo>
                <a:cubicBezTo>
                  <a:pt x="908713" y="20472"/>
                  <a:pt x="707409" y="0"/>
                  <a:pt x="536812" y="68239"/>
                </a:cubicBezTo>
                <a:cubicBezTo>
                  <a:pt x="366215" y="136478"/>
                  <a:pt x="172872" y="286604"/>
                  <a:pt x="86436" y="450377"/>
                </a:cubicBezTo>
                <a:cubicBezTo>
                  <a:pt x="0" y="614150"/>
                  <a:pt x="9098" y="832514"/>
                  <a:pt x="18197" y="105087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using [ ] or 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Follows the reference to the object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May modify the object, but never the reference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Imagine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Following directions to a house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Moving the furniture around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Analogous to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Following the reference to an object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Changing fields in the object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819400" y="1905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doSomething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x, 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ys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Baby b)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x = 99;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ys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[0] = 99;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	b.name = “99”;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D5EFF"/>
                </a:solidFill>
                <a:latin typeface="Consolas" pitchFamily="49" charset="0"/>
                <a:cs typeface="Courier New" pitchFamily="49" charset="0"/>
              </a:rPr>
              <a:t>[]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j = {0};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Baby k = new Baby(“50”, true);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doSomething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j, k);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5722203"/>
            <a:ext cx="28071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/>
              <a:t>i=? j=? k=?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Issues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initialization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getMinValue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min = 0;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&lt; min) {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min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min;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What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{1,2,3}</a:t>
            </a:r>
            <a:r>
              <a:rPr lang="en-US" sz="2800" dirty="0" smtClean="0">
                <a:cs typeface="Courier New" pitchFamily="49" charset="0"/>
              </a:rPr>
              <a:t>?</a:t>
            </a:r>
          </a:p>
          <a:p>
            <a:r>
              <a:rPr lang="en-US" sz="2800" dirty="0" smtClean="0">
                <a:cs typeface="Courier New" pitchFamily="49" charset="0"/>
              </a:rPr>
              <a:t>Set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min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Integer.MAX_VALUE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5181600"/>
            <a:ext cx="1782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Problem?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6781801" y="5486400"/>
            <a:ext cx="533400" cy="12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Issues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Initialization – </a:t>
            </a:r>
            <a:r>
              <a:rPr lang="en-US" dirty="0" err="1" smtClean="0"/>
              <a:t>secondMinIndex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minIdx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secondIdx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minIdx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rgbClr val="0D5E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secondIdx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])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secondIdx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What if </a:t>
            </a:r>
            <a:r>
              <a:rPr lang="en-US" dirty="0" err="1" smtClean="0">
                <a:cs typeface="Courier New" pitchFamily="49" charset="0"/>
              </a:rPr>
              <a:t>vals</a:t>
            </a:r>
            <a:r>
              <a:rPr lang="en-US" dirty="0" smtClean="0">
                <a:cs typeface="Courier New" pitchFamily="49" charset="0"/>
              </a:rPr>
              <a:t> = {0, 1, 2}?</a:t>
            </a:r>
          </a:p>
          <a:p>
            <a:r>
              <a:rPr lang="en-US" dirty="0" smtClean="0">
                <a:cs typeface="Courier New" pitchFamily="49" charset="0"/>
              </a:rPr>
              <a:t>See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Issues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Defining a method inside a method</a:t>
            </a:r>
          </a:p>
          <a:p>
            <a:pPr marL="400050" lvl="1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void main(String[] arguments) 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996287" y="3098042"/>
            <a:ext cx="5511420" cy="1187355"/>
          </a:xfrm>
          <a:custGeom>
            <a:avLst/>
            <a:gdLst>
              <a:gd name="connsiteX0" fmla="*/ 5268035 w 5511420"/>
              <a:gd name="connsiteY0" fmla="*/ 0 h 1187355"/>
              <a:gd name="connsiteX1" fmla="*/ 5431809 w 5511420"/>
              <a:gd name="connsiteY1" fmla="*/ 81886 h 1187355"/>
              <a:gd name="connsiteX2" fmla="*/ 5500047 w 5511420"/>
              <a:gd name="connsiteY2" fmla="*/ 464024 h 1187355"/>
              <a:gd name="connsiteX3" fmla="*/ 5363570 w 5511420"/>
              <a:gd name="connsiteY3" fmla="*/ 668740 h 1187355"/>
              <a:gd name="connsiteX4" fmla="*/ 4858603 w 5511420"/>
              <a:gd name="connsiteY4" fmla="*/ 832513 h 1187355"/>
              <a:gd name="connsiteX5" fmla="*/ 2483892 w 5511420"/>
              <a:gd name="connsiteY5" fmla="*/ 1132764 h 1187355"/>
              <a:gd name="connsiteX6" fmla="*/ 1460310 w 5511420"/>
              <a:gd name="connsiteY6" fmla="*/ 1160059 h 1187355"/>
              <a:gd name="connsiteX7" fmla="*/ 0 w 5511420"/>
              <a:gd name="connsiteY7" fmla="*/ 1146412 h 11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1420" h="1187355">
                <a:moveTo>
                  <a:pt x="5268035" y="0"/>
                </a:moveTo>
                <a:cubicBezTo>
                  <a:pt x="5330587" y="2274"/>
                  <a:pt x="5393140" y="4549"/>
                  <a:pt x="5431809" y="81886"/>
                </a:cubicBezTo>
                <a:cubicBezTo>
                  <a:pt x="5470478" y="159223"/>
                  <a:pt x="5511420" y="366215"/>
                  <a:pt x="5500047" y="464024"/>
                </a:cubicBezTo>
                <a:cubicBezTo>
                  <a:pt x="5488674" y="561833"/>
                  <a:pt x="5470477" y="607325"/>
                  <a:pt x="5363570" y="668740"/>
                </a:cubicBezTo>
                <a:cubicBezTo>
                  <a:pt x="5256663" y="730155"/>
                  <a:pt x="5338549" y="755176"/>
                  <a:pt x="4858603" y="832513"/>
                </a:cubicBezTo>
                <a:cubicBezTo>
                  <a:pt x="4378657" y="909850"/>
                  <a:pt x="3050274" y="1078173"/>
                  <a:pt x="2483892" y="1132764"/>
                </a:cubicBezTo>
                <a:cubicBezTo>
                  <a:pt x="1917510" y="1187355"/>
                  <a:pt x="1460310" y="1160059"/>
                  <a:pt x="1460310" y="1160059"/>
                </a:cubicBezTo>
                <a:lnTo>
                  <a:pt x="0" y="1146412"/>
                </a:ln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2464</Words>
  <Application>Microsoft Macintosh PowerPoint</Application>
  <PresentationFormat>On-screen Show (4:3)</PresentationFormat>
  <Paragraphs>608</Paragraphs>
  <Slides>67</Slides>
  <Notes>8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Lecture 4</vt:lpstr>
      <vt:lpstr>Review</vt:lpstr>
      <vt:lpstr>Solutions 1</vt:lpstr>
      <vt:lpstr>Solutions 2</vt:lpstr>
      <vt:lpstr>Popular Issues 1</vt:lpstr>
      <vt:lpstr>Popular Issues 2</vt:lpstr>
      <vt:lpstr>Popular Issues 3</vt:lpstr>
      <vt:lpstr>Popular Issues 4</vt:lpstr>
      <vt:lpstr>Popular Issues 5</vt:lpstr>
      <vt:lpstr>Debugging Notes 1</vt:lpstr>
      <vt:lpstr>Debugging Notes 2</vt:lpstr>
      <vt:lpstr>Today’s Topics</vt:lpstr>
      <vt:lpstr>Today’s Topics</vt:lpstr>
      <vt:lpstr>Object Oriented Programming</vt:lpstr>
      <vt:lpstr>Object Oriented Programming</vt:lpstr>
      <vt:lpstr>Object Oriented Programming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Why use classes?</vt:lpstr>
      <vt:lpstr>Defining classes</vt:lpstr>
      <vt:lpstr>Overview</vt:lpstr>
      <vt:lpstr>Overview</vt:lpstr>
      <vt:lpstr>Let’s declare a baby!</vt:lpstr>
      <vt:lpstr>Let’s declare a baby!</vt:lpstr>
      <vt:lpstr>Let’s declare a baby!</vt:lpstr>
      <vt:lpstr>Let’s declare a baby!</vt:lpstr>
      <vt:lpstr>Fields</vt:lpstr>
      <vt:lpstr>Fields</vt:lpstr>
      <vt:lpstr>Fields</vt:lpstr>
      <vt:lpstr>Quiz: Add field for siblings</vt:lpstr>
      <vt:lpstr>Quiz: Add field for siblings</vt:lpstr>
      <vt:lpstr>Baby class so far</vt:lpstr>
      <vt:lpstr>Methods</vt:lpstr>
      <vt:lpstr>Baby methods</vt:lpstr>
      <vt:lpstr>Baby methods</vt:lpstr>
      <vt:lpstr>Baby class so far</vt:lpstr>
      <vt:lpstr>Constructors</vt:lpstr>
      <vt:lpstr>Ok, let’s make this baby!</vt:lpstr>
      <vt:lpstr>Ok, let’s make this baby!</vt:lpstr>
      <vt:lpstr>Constructors</vt:lpstr>
      <vt:lpstr>Constructors</vt:lpstr>
      <vt:lpstr>Baby constructor</vt:lpstr>
      <vt:lpstr>Baby class so far</vt:lpstr>
      <vt:lpstr>Using classes</vt:lpstr>
      <vt:lpstr>Classes and Instances</vt:lpstr>
      <vt:lpstr>Accessing fields</vt:lpstr>
      <vt:lpstr>Calling Methods</vt:lpstr>
      <vt:lpstr>References vs Values</vt:lpstr>
      <vt:lpstr>Primitives vs References</vt:lpstr>
      <vt:lpstr>How java stores primitives</vt:lpstr>
      <vt:lpstr>How java stores objects</vt:lpstr>
      <vt:lpstr>How java stores objects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Methods and 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sirrice</dc:creator>
  <cp:lastModifiedBy>Evan Jones</cp:lastModifiedBy>
  <cp:revision>162</cp:revision>
  <dcterms:created xsi:type="dcterms:W3CDTF">2011-01-21T18:47:33Z</dcterms:created>
  <dcterms:modified xsi:type="dcterms:W3CDTF">2011-01-21T18:48:30Z</dcterms:modified>
</cp:coreProperties>
</file>