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pdf" ContentType="application/pdf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sldIdLst>
    <p:sldId id="256" r:id="rId2"/>
    <p:sldId id="288" r:id="rId3"/>
    <p:sldId id="289" r:id="rId4"/>
    <p:sldId id="291" r:id="rId5"/>
    <p:sldId id="292" r:id="rId6"/>
    <p:sldId id="294" r:id="rId7"/>
    <p:sldId id="295" r:id="rId8"/>
    <p:sldId id="296" r:id="rId9"/>
    <p:sldId id="297" r:id="rId10"/>
    <p:sldId id="265" r:id="rId11"/>
    <p:sldId id="287" r:id="rId12"/>
    <p:sldId id="298" r:id="rId13"/>
    <p:sldId id="305" r:id="rId14"/>
    <p:sldId id="300" r:id="rId15"/>
    <p:sldId id="299" r:id="rId16"/>
    <p:sldId id="293" r:id="rId17"/>
    <p:sldId id="301" r:id="rId18"/>
    <p:sldId id="302" r:id="rId19"/>
    <p:sldId id="306" r:id="rId20"/>
    <p:sldId id="308" r:id="rId21"/>
    <p:sldId id="307" r:id="rId22"/>
    <p:sldId id="309" r:id="rId23"/>
    <p:sldId id="303" r:id="rId24"/>
    <p:sldId id="30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" pitchFamily="-65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preferSingleView="1">
    <p:restoredLeft sz="32787"/>
    <p:restoredTop sz="90929"/>
  </p:normalViewPr>
  <p:slideViewPr>
    <p:cSldViewPr>
      <p:cViewPr varScale="1">
        <p:scale>
          <a:sx n="111" d="100"/>
          <a:sy n="111" d="100"/>
        </p:scale>
        <p:origin x="-7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presProps" Target="presProps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viewProps" Target="viewProps.xml"/><Relationship Id="rId26" Type="http://schemas.openxmlformats.org/officeDocument/2006/relationships/printerSettings" Target="printerSettings/printerSettings1.bin"/><Relationship Id="rId30" Type="http://schemas.openxmlformats.org/officeDocument/2006/relationships/tableStyles" Target="tableStyles.xml"/><Relationship Id="rId11" Type="http://schemas.openxmlformats.org/officeDocument/2006/relationships/slide" Target="slides/slide10.xml"/><Relationship Id="rId29" Type="http://schemas.openxmlformats.org/officeDocument/2006/relationships/theme" Target="theme/theme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E7F174-51E7-A247-AFFB-7BB47BFF4F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99164A-3739-B547-A330-97ED65E3376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29009CE-AD2F-DD48-BF4E-7B3188132B3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6CDCD8-D4A8-0846-A409-A7157A5D09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8942D8-5C18-3545-9722-FE7C58D69C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38F70AF-F2AE-CE4D-BF8F-91C788D22AD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9B8723-EB1C-4345-92B5-C8869FFA6C8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18575F-B796-984C-A5BF-4CD40FE9E5B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132310-94A9-1647-B657-0065D02807C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740BA3C-6C73-B240-BA12-7C1174A7335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D85727-ED75-7447-B415-2A7069EE98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16CF78-60BF-E34A-BF95-A54D087E59DD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pitchFamily="-65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df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2000" dirty="0"/>
              <a:t>6.092: </a:t>
            </a:r>
            <a:r>
              <a:rPr lang="en-US" sz="2000" dirty="0" smtClean="0"/>
              <a:t>Introduction </a:t>
            </a:r>
            <a:r>
              <a:rPr lang="en-US" sz="2000" dirty="0"/>
              <a:t>to Java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5: Packages, Containers, Using Objects</a:t>
            </a:r>
            <a:endParaRPr lang="en-US" dirty="0"/>
          </a:p>
        </p:txBody>
      </p:sp>
    </p:spTree>
  </p:cSld>
  <p:clrMapOvr>
    <a:masterClrMapping/>
  </p:clrMapOvr>
  <p:transition advTm="2592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Names (scope)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800" dirty="0" smtClean="0"/>
              <a:t>General rule:</a:t>
            </a:r>
          </a:p>
          <a:p>
            <a:pPr marL="609600" indent="-609600"/>
            <a:r>
              <a:rPr lang="en-US" sz="2800" dirty="0" smtClean="0"/>
              <a:t>Start in the current block { }</a:t>
            </a:r>
          </a:p>
          <a:p>
            <a:pPr marL="609600" indent="-609600"/>
            <a:r>
              <a:rPr lang="en-US" sz="2800" dirty="0" smtClean="0"/>
              <a:t>Search the next enclosing block, then the next, etc …</a:t>
            </a:r>
          </a:p>
          <a:p>
            <a:pPr marL="609600" indent="-609600"/>
            <a:endParaRPr lang="en-US" sz="2800" dirty="0" smtClean="0"/>
          </a:p>
          <a:p>
            <a:pPr marL="609600" indent="-609600">
              <a:buNone/>
            </a:pPr>
            <a:r>
              <a:rPr lang="en-US" sz="2800" dirty="0" smtClean="0"/>
              <a:t>What happens when we get to the last </a:t>
            </a:r>
            <a:r>
              <a:rPr lang="en-US" sz="2800" b="1" dirty="0" smtClean="0">
                <a:solidFill>
                  <a:srgbClr val="000090"/>
                </a:solidFill>
              </a:rPr>
              <a:t>class </a:t>
            </a:r>
            <a:r>
              <a:rPr lang="en-US" sz="2800" dirty="0" smtClean="0"/>
              <a:t>block?</a:t>
            </a:r>
            <a:endParaRPr lang="en-US" sz="2800" dirty="0" smtClean="0"/>
          </a:p>
          <a:p>
            <a:pPr marL="609600" indent="-609600">
              <a:buNone/>
            </a:pPr>
            <a:endParaRPr lang="en-US" sz="2800" dirty="0"/>
          </a:p>
        </p:txBody>
      </p:sp>
    </p:spTree>
  </p:cSld>
  <p:clrMapOvr>
    <a:masterClrMapping/>
  </p:clrMapOvr>
  <p:transition advTm="90896"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800" dirty="0" smtClean="0"/>
              <a:t>Each class belongs to a package.</a:t>
            </a:r>
          </a:p>
          <a:p>
            <a:pPr marL="609600" indent="-609600">
              <a:buNone/>
            </a:pPr>
            <a:r>
              <a:rPr lang="en-US" sz="2800" dirty="0" smtClean="0"/>
              <a:t>Classes in the same package are automatically visible.</a:t>
            </a:r>
          </a:p>
          <a:p>
            <a:pPr marL="609600" indent="-609600">
              <a:buNone/>
            </a:pPr>
            <a:r>
              <a:rPr lang="en-US" sz="2800" dirty="0" smtClean="0"/>
              <a:t>Classes in other packages need to be imported.</a:t>
            </a:r>
          </a:p>
          <a:p>
            <a:pPr marL="609600" indent="-609600">
              <a:buNone/>
            </a:pPr>
            <a:endParaRPr lang="en-US" sz="2800" dirty="0" smtClean="0"/>
          </a:p>
          <a:p>
            <a:pPr marL="609600" indent="-609600">
              <a:buNone/>
            </a:pPr>
            <a:r>
              <a:rPr lang="en-US" sz="2800" b="1" dirty="0" smtClean="0">
                <a:solidFill>
                  <a:srgbClr val="000090"/>
                </a:solidFill>
              </a:rPr>
              <a:t>package </a:t>
            </a:r>
            <a:r>
              <a:rPr lang="en-US" sz="2800" dirty="0" err="1" smtClean="0"/>
              <a:t>package.name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marL="609600" indent="-609600">
              <a:buNone/>
            </a:pPr>
            <a:endParaRPr lang="en-US" sz="2800" dirty="0"/>
          </a:p>
        </p:txBody>
      </p:sp>
    </p:spTree>
  </p:cSld>
  <p:clrMapOvr>
    <a:masterClrMapping/>
  </p:clrMapOvr>
  <p:transition advTm="90896"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00009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90"/>
                </a:solidFill>
              </a:rPr>
              <a:t>import </a:t>
            </a:r>
            <a:r>
              <a:rPr lang="en-US" dirty="0" err="1" smtClean="0"/>
              <a:t>package.name.ClassName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0090"/>
                </a:solidFill>
              </a:rPr>
              <a:t>i</a:t>
            </a:r>
            <a:r>
              <a:rPr lang="en-US" b="1" dirty="0" smtClean="0">
                <a:solidFill>
                  <a:srgbClr val="000090"/>
                </a:solidFill>
              </a:rPr>
              <a:t>mport </a:t>
            </a:r>
            <a:r>
              <a:rPr lang="en-US" dirty="0" err="1" smtClean="0"/>
              <a:t>package.name</a:t>
            </a:r>
            <a:r>
              <a:rPr lang="en-US" dirty="0" smtClean="0"/>
              <a:t>.*;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if you don’t specify any access control?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Default access: accessible only from the same package</a:t>
            </a:r>
            <a:endParaRPr lang="en-US" b="1" dirty="0" smtClean="0">
              <a:solidFill>
                <a:srgbClr val="00009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All classes “see” classes in the same package (no import needed)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 classes “see” classes in </a:t>
            </a:r>
            <a:r>
              <a:rPr lang="en-US" dirty="0" err="1" smtClean="0"/>
              <a:t>java.lang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java.lang.String</a:t>
            </a:r>
            <a:r>
              <a:rPr lang="en-US" dirty="0" smtClean="0"/>
              <a:t>; </a:t>
            </a:r>
            <a:r>
              <a:rPr lang="en-US" dirty="0" err="1" smtClean="0"/>
              <a:t>java.lang.System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Java includes lots of classes already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Reuse these classes to avoid extra work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hlinkClick r:id="rId2"/>
              </a:rPr>
              <a:t>http://java.sun.com/javase/6/docs/api/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objects in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the array bigger than you need</a:t>
            </a:r>
          </a:p>
          <a:p>
            <a:r>
              <a:rPr lang="en-US" sz="2800" dirty="0" smtClean="0"/>
              <a:t>Track the next “available” slot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Book[] books = </a:t>
            </a:r>
            <a:r>
              <a:rPr lang="en-US" sz="2800" b="1" dirty="0" smtClean="0">
                <a:solidFill>
                  <a:srgbClr val="000090"/>
                </a:solidFill>
              </a:rPr>
              <a:t>new </a:t>
            </a:r>
            <a:r>
              <a:rPr lang="en-US" sz="2800" dirty="0" smtClean="0"/>
              <a:t>Book[10];</a:t>
            </a:r>
          </a:p>
          <a:p>
            <a:pPr>
              <a:buNone/>
            </a:pPr>
            <a:r>
              <a:rPr lang="en-US" sz="2800" b="1" dirty="0" err="1" smtClean="0">
                <a:solidFill>
                  <a:srgbClr val="000090"/>
                </a:solidFill>
              </a:rPr>
              <a:t>int</a:t>
            </a:r>
            <a:r>
              <a:rPr lang="en-US" sz="2800" b="1" dirty="0" smtClean="0">
                <a:solidFill>
                  <a:srgbClr val="000090"/>
                </a:solidFill>
              </a:rPr>
              <a:t> </a:t>
            </a:r>
            <a:r>
              <a:rPr lang="en-US" sz="2800" dirty="0" err="1" smtClean="0"/>
              <a:t>nextIndex</a:t>
            </a:r>
            <a:r>
              <a:rPr lang="en-US" sz="2800" dirty="0" smtClean="0"/>
              <a:t> = 0;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books[nextIndex</a:t>
            </a:r>
            <a:r>
              <a:rPr lang="en-US" sz="2800" dirty="0" smtClean="0"/>
              <a:t>] = </a:t>
            </a:r>
            <a:r>
              <a:rPr lang="en-US" sz="2800" dirty="0" err="1" smtClean="0"/>
              <a:t>b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err="1" smtClean="0"/>
              <a:t>nextIndex</a:t>
            </a:r>
            <a:r>
              <a:rPr lang="en-US" sz="2800" dirty="0" smtClean="0"/>
              <a:t> += 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Provides a modifiable list</a:t>
            </a:r>
          </a:p>
          <a:p>
            <a:pPr>
              <a:buNone/>
            </a:pPr>
            <a:r>
              <a:rPr lang="en-US" dirty="0" smtClean="0"/>
              <a:t>Internally implemented with arrays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Get/put </a:t>
            </a:r>
            <a:r>
              <a:rPr lang="en-US" dirty="0" smtClean="0"/>
              <a:t>items by index</a:t>
            </a:r>
          </a:p>
          <a:p>
            <a:r>
              <a:rPr lang="en-US" dirty="0" smtClean="0"/>
              <a:t>Iterate over all items</a:t>
            </a:r>
          </a:p>
          <a:p>
            <a:r>
              <a:rPr lang="en-US" dirty="0" smtClean="0"/>
              <a:t>Add items</a:t>
            </a:r>
          </a:p>
          <a:p>
            <a:r>
              <a:rPr lang="en-US" dirty="0" smtClean="0"/>
              <a:t>Delete items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52400"/>
            <a:ext cx="6634874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7F"/>
                </a:solidFill>
                <a:latin typeface="Helvetica"/>
                <a:ea typeface="Cambria"/>
                <a:cs typeface="Helvetica"/>
              </a:rPr>
              <a:t>import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java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util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;</a:t>
            </a:r>
          </a:p>
          <a:p>
            <a:endParaRPr lang="en-US" sz="2000" b="1" dirty="0" smtClean="0">
              <a:solidFill>
                <a:srgbClr val="000000"/>
              </a:solidFill>
              <a:latin typeface="Helvetica"/>
              <a:ea typeface="Cambria"/>
              <a:cs typeface="Helvetica"/>
            </a:endParaRPr>
          </a:p>
          <a:p>
            <a:r>
              <a:rPr lang="en-US" sz="2000" b="1" dirty="0" smtClean="0">
                <a:solidFill>
                  <a:srgbClr val="00007F"/>
                </a:solidFill>
                <a:latin typeface="Helvetica"/>
                <a:ea typeface="Cambria"/>
                <a:cs typeface="Helvetica"/>
              </a:rPr>
              <a:t>class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ArrayListExample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{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</a:t>
            </a:r>
            <a:r>
              <a:rPr lang="en-US" sz="2000" b="1" dirty="0" smtClean="0">
                <a:solidFill>
                  <a:srgbClr val="00007F"/>
                </a:solidFill>
                <a:latin typeface="Helvetica"/>
                <a:ea typeface="Cambria"/>
                <a:cs typeface="Helvetica"/>
              </a:rPr>
              <a:t>public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Helvetica"/>
                <a:ea typeface="Cambria"/>
                <a:cs typeface="Helvetica"/>
              </a:rPr>
              <a:t>static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Helvetica"/>
                <a:ea typeface="Cambria"/>
                <a:cs typeface="Helvetica"/>
              </a:rPr>
              <a:t>void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main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[]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arguments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{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&gt;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Helvetica"/>
                <a:ea typeface="Cambria"/>
                <a:cs typeface="Helvetica"/>
              </a:rPr>
              <a:t>new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ArrayList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&gt;();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add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err="1" smtClean="0">
                <a:solidFill>
                  <a:srgbClr val="7F007F"/>
                </a:solidFill>
                <a:latin typeface="Helvetica"/>
                <a:ea typeface="Cambria"/>
                <a:cs typeface="Helvetica"/>
              </a:rPr>
              <a:t>"Olivier</a:t>
            </a:r>
            <a:r>
              <a:rPr lang="en-US" sz="2000" dirty="0" smtClean="0">
                <a:solidFill>
                  <a:srgbClr val="7F007F"/>
                </a:solidFill>
                <a:latin typeface="Helvetica"/>
                <a:ea typeface="Cambria"/>
                <a:cs typeface="Helvetica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add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err="1" smtClean="0">
                <a:solidFill>
                  <a:srgbClr val="7F007F"/>
                </a:solidFill>
                <a:latin typeface="Helvetica"/>
                <a:ea typeface="Cambria"/>
                <a:cs typeface="Helvetica"/>
              </a:rPr>
              <a:t>"Evan</a:t>
            </a:r>
            <a:r>
              <a:rPr lang="en-US" sz="2000" dirty="0" smtClean="0">
                <a:solidFill>
                  <a:srgbClr val="7F007F"/>
                </a:solidFill>
                <a:latin typeface="Helvetica"/>
                <a:ea typeface="Cambria"/>
                <a:cs typeface="Helvetica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add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err="1" smtClean="0">
                <a:solidFill>
                  <a:srgbClr val="7F007F"/>
                </a:solidFill>
                <a:latin typeface="Helvetica"/>
                <a:ea typeface="Cambria"/>
                <a:cs typeface="Helvetica"/>
              </a:rPr>
              <a:t>"Phil</a:t>
            </a:r>
            <a:r>
              <a:rPr lang="en-US" sz="2000" dirty="0" smtClean="0">
                <a:solidFill>
                  <a:srgbClr val="7F007F"/>
                </a:solidFill>
                <a:latin typeface="Helvetica"/>
                <a:ea typeface="Cambria"/>
                <a:cs typeface="Helvetica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);</a:t>
            </a:r>
          </a:p>
          <a:p>
            <a:endParaRPr lang="en-US" sz="2000" b="1" dirty="0" smtClean="0">
              <a:solidFill>
                <a:srgbClr val="000000"/>
              </a:solidFill>
              <a:latin typeface="Helvetica"/>
              <a:ea typeface="Cambria"/>
              <a:cs typeface="Helvetica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System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out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println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size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());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System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out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println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get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smtClean="0">
                <a:solidFill>
                  <a:srgbClr val="007F7F"/>
                </a:solidFill>
                <a:latin typeface="Helvetica"/>
                <a:ea typeface="Cambria"/>
                <a:cs typeface="Helvetica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System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out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println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get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smtClean="0">
                <a:solidFill>
                  <a:srgbClr val="007F7F"/>
                </a:solidFill>
                <a:latin typeface="Helvetica"/>
                <a:ea typeface="Cambria"/>
                <a:cs typeface="Helvetica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));</a:t>
            </a:r>
          </a:p>
          <a:p>
            <a:endParaRPr lang="en-US" sz="2000" b="1" dirty="0" smtClean="0">
              <a:solidFill>
                <a:srgbClr val="000000"/>
              </a:solidFill>
              <a:latin typeface="Helvetica"/>
              <a:ea typeface="Cambria"/>
              <a:cs typeface="Helvetica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set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smtClean="0">
                <a:solidFill>
                  <a:srgbClr val="007F7F"/>
                </a:solidFill>
                <a:latin typeface="Helvetica"/>
                <a:ea typeface="Cambria"/>
                <a:cs typeface="Helvetica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,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smtClean="0">
                <a:solidFill>
                  <a:srgbClr val="7F007F"/>
                </a:solidFill>
                <a:latin typeface="Helvetica"/>
                <a:ea typeface="Cambria"/>
                <a:cs typeface="Helvetica"/>
              </a:rPr>
              <a:t>"Goodbye"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remove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smtClean="0">
                <a:solidFill>
                  <a:srgbClr val="007F7F"/>
                </a:solidFill>
                <a:latin typeface="Helvetica"/>
                <a:ea typeface="Cambria"/>
                <a:cs typeface="Helvetica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);</a:t>
            </a:r>
          </a:p>
          <a:p>
            <a:endParaRPr lang="en-US" sz="2000" b="1" dirty="0" smtClean="0">
              <a:solidFill>
                <a:srgbClr val="000000"/>
              </a:solidFill>
              <a:latin typeface="Helvetica"/>
              <a:ea typeface="Cambria"/>
              <a:cs typeface="Helvetica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b="1" dirty="0" smtClean="0">
                <a:solidFill>
                  <a:srgbClr val="00007F"/>
                </a:solidFill>
                <a:latin typeface="Helvetica"/>
                <a:ea typeface="Cambria"/>
                <a:cs typeface="Helvetica"/>
              </a:rPr>
              <a:t>for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: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strings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</a:t>
            </a:r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{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System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out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println</a:t>
            </a:r>
            <a:r>
              <a:rPr lang="en-US" sz="2000" b="1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}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Helvetica"/>
                <a:ea typeface="Cambria"/>
                <a:cs typeface="Helvetica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Helvetica"/>
                <a:ea typeface="Cambria"/>
                <a:cs typeface="Helvetica"/>
              </a:rPr>
              <a:t>}</a:t>
            </a:r>
            <a:endParaRPr lang="en-US" sz="2200" b="1" dirty="0" smtClean="0">
              <a:solidFill>
                <a:srgbClr val="00007F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Like math: contains objects</a:t>
            </a:r>
          </a:p>
          <a:p>
            <a:r>
              <a:rPr lang="en-US" dirty="0" smtClean="0"/>
              <a:t>Is an object in the set?</a:t>
            </a:r>
          </a:p>
          <a:p>
            <a:r>
              <a:rPr lang="en-US" dirty="0" smtClean="0"/>
              <a:t>Add objects to the set</a:t>
            </a:r>
          </a:p>
          <a:p>
            <a:r>
              <a:rPr lang="en-US" dirty="0" smtClean="0"/>
              <a:t>Remove objects from the set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TreeSet</a:t>
            </a:r>
            <a:r>
              <a:rPr lang="en-US" dirty="0" smtClean="0"/>
              <a:t>: Sorted (lowest to highest)</a:t>
            </a:r>
          </a:p>
          <a:p>
            <a:pPr>
              <a:buNone/>
            </a:pPr>
            <a:r>
              <a:rPr lang="en-US" dirty="0" err="1" smtClean="0"/>
              <a:t>HashSet</a:t>
            </a:r>
            <a:r>
              <a:rPr lang="en-US" dirty="0" smtClean="0"/>
              <a:t>: Unordered (pseudo-random)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800" dirty="0" smtClean="0"/>
              <a:t>Combine data and operations on that data together (encapsulation)</a:t>
            </a:r>
          </a:p>
          <a:p>
            <a:pPr marL="609600" indent="-609600">
              <a:buNone/>
            </a:pPr>
            <a:endParaRPr lang="en-US" sz="2800" dirty="0" smtClean="0"/>
          </a:p>
          <a:p>
            <a:pPr marL="609600" indent="-609600">
              <a:buNone/>
            </a:pPr>
            <a:r>
              <a:rPr lang="en-US" sz="2800" dirty="0" smtClean="0"/>
              <a:t>Don’t need to understand the implementation, only the interface (abstraction)</a:t>
            </a:r>
          </a:p>
          <a:p>
            <a:pPr marL="609600" indent="-609600">
              <a:buNone/>
            </a:pPr>
            <a:endParaRPr lang="en-US" sz="2800" dirty="0" smtClean="0"/>
          </a:p>
          <a:p>
            <a:pPr marL="609600" indent="-609600">
              <a:buNone/>
            </a:pPr>
            <a:r>
              <a:rPr lang="en-US" sz="2800" dirty="0" smtClean="0"/>
              <a:t>Build a </a:t>
            </a:r>
            <a:r>
              <a:rPr lang="en-US" sz="2800" dirty="0" smtClean="0"/>
              <a:t>higher level interface from small parts</a:t>
            </a:r>
            <a:endParaRPr lang="en-US" sz="2800" dirty="0" smtClean="0"/>
          </a:p>
        </p:txBody>
      </p:sp>
    </p:spTree>
  </p:cSld>
  <p:clrMapOvr>
    <a:masterClrMapping/>
  </p:clrMapOvr>
  <p:transition advTm="90896"/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152400"/>
            <a:ext cx="643600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import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java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util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TreeSet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;</a:t>
            </a:r>
          </a:p>
          <a:p>
            <a:endParaRPr lang="en-US" sz="2000" b="1" dirty="0" smtClean="0">
              <a:solidFill>
                <a:srgbClr val="000000"/>
              </a:solidFill>
              <a:latin typeface="+mj-lt"/>
              <a:ea typeface="Cambria"/>
              <a:cs typeface="Cambria"/>
            </a:endParaRPr>
          </a:p>
          <a:p>
            <a:r>
              <a:rPr lang="en-US" sz="20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class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SetExample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{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</a:t>
            </a:r>
            <a:r>
              <a:rPr lang="en-US" sz="20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public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static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void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main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[]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arguments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{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TreeSet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&gt;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=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new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TreeSet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&gt;();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add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"Olivier</a:t>
            </a:r>
            <a:r>
              <a:rPr lang="en-US" sz="20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add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"Evan</a:t>
            </a:r>
            <a:r>
              <a:rPr lang="en-US" sz="20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add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"Phil</a:t>
            </a:r>
            <a:r>
              <a:rPr lang="en-US" sz="20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endParaRPr lang="en-US" sz="2000" b="1" dirty="0" smtClean="0">
              <a:solidFill>
                <a:srgbClr val="000000"/>
              </a:solidFill>
              <a:latin typeface="+mj-lt"/>
              <a:ea typeface="Cambria"/>
              <a:cs typeface="Cambria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System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out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println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size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());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System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out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println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first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());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System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out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println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last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());</a:t>
            </a:r>
          </a:p>
          <a:p>
            <a:endParaRPr lang="en-US" sz="2000" b="1" dirty="0" smtClean="0">
              <a:solidFill>
                <a:srgbClr val="000000"/>
              </a:solidFill>
              <a:latin typeface="+mj-lt"/>
              <a:ea typeface="Cambria"/>
              <a:cs typeface="Cambria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remove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"Evan</a:t>
            </a:r>
            <a:r>
              <a:rPr lang="en-US" sz="20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endParaRPr lang="en-US" sz="2000" b="1" dirty="0" smtClean="0">
              <a:solidFill>
                <a:srgbClr val="000000"/>
              </a:solidFill>
              <a:latin typeface="+mj-lt"/>
              <a:ea typeface="Cambria"/>
              <a:cs typeface="Cambria"/>
            </a:endParaRP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for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: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</a:t>
            </a:r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{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   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System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out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println</a:t>
            </a:r>
            <a:r>
              <a:rPr lang="en-US" sz="20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}</a:t>
            </a:r>
          </a:p>
          <a:p>
            <a:r>
              <a:rPr lang="en-US" sz="20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}</a:t>
            </a:r>
          </a:p>
          <a:p>
            <a:r>
              <a:rPr lang="en-US" sz="20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}</a:t>
            </a:r>
            <a:endParaRPr lang="en-US" sz="2200" b="1" dirty="0" smtClean="0">
              <a:solidFill>
                <a:srgbClr val="00007F"/>
              </a:solidFill>
              <a:latin typeface="+mj-lt"/>
              <a:cs typeface="Helvet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Stores a (</a:t>
            </a:r>
            <a:r>
              <a:rPr lang="en-US" sz="2800" i="1" dirty="0" smtClean="0"/>
              <a:t>key</a:t>
            </a:r>
            <a:r>
              <a:rPr lang="en-US" sz="2800" dirty="0" smtClean="0"/>
              <a:t>, </a:t>
            </a:r>
            <a:r>
              <a:rPr lang="en-US" sz="2800" i="1" dirty="0" smtClean="0"/>
              <a:t>value</a:t>
            </a:r>
            <a:r>
              <a:rPr lang="en-US" sz="2800" dirty="0" smtClean="0"/>
              <a:t>) pair of objects</a:t>
            </a:r>
          </a:p>
          <a:p>
            <a:pPr>
              <a:buNone/>
            </a:pPr>
            <a:r>
              <a:rPr lang="en-US" sz="2800" dirty="0" smtClean="0"/>
              <a:t>Look up the </a:t>
            </a:r>
            <a:r>
              <a:rPr lang="en-US" sz="2800" i="1" dirty="0" smtClean="0"/>
              <a:t>key</a:t>
            </a:r>
            <a:r>
              <a:rPr lang="en-US" sz="2800" dirty="0" smtClean="0"/>
              <a:t>, get back the </a:t>
            </a:r>
            <a:r>
              <a:rPr lang="en-US" sz="2800" i="1" dirty="0" smtClean="0"/>
              <a:t>value</a:t>
            </a:r>
          </a:p>
          <a:p>
            <a:pPr>
              <a:buNone/>
            </a:pPr>
            <a:r>
              <a:rPr lang="en-US" sz="2800" dirty="0" smtClean="0"/>
              <a:t>Very useful for simple “databases”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Example: Map from names to </a:t>
            </a:r>
            <a:r>
              <a:rPr lang="en-US" sz="2800" smtClean="0"/>
              <a:t>email addresses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TreeMap</a:t>
            </a:r>
            <a:r>
              <a:rPr lang="en-US" sz="2800" dirty="0" smtClean="0"/>
              <a:t>: Sorted (lowest to highest)</a:t>
            </a:r>
          </a:p>
          <a:p>
            <a:pPr>
              <a:buNone/>
            </a:pPr>
            <a:r>
              <a:rPr lang="en-US" sz="2800" dirty="0" err="1" smtClean="0"/>
              <a:t>HashMap</a:t>
            </a:r>
            <a:r>
              <a:rPr lang="en-US" sz="2800" dirty="0" smtClean="0"/>
              <a:t>: Unordered (pseudo-random)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43030" y="-5416"/>
            <a:ext cx="9287030" cy="686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ea typeface="Cambria"/>
                <a:cs typeface="Cambria"/>
              </a:rPr>
              <a:t>    </a:t>
            </a:r>
            <a:r>
              <a:rPr lang="en-US" sz="22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public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static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void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main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[]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arguments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{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HashMap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&gt;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=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new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HashMap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&gt;();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put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"Olivier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koch@csail.mit.edu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put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"Evan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evanj@mit.edu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put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"Phil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pcm@csail.mit.edu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endParaRPr lang="en-US" sz="2200" b="1" dirty="0" smtClean="0">
              <a:solidFill>
                <a:srgbClr val="000000"/>
              </a:solidFill>
              <a:latin typeface="+mj-lt"/>
              <a:ea typeface="Cambria"/>
              <a:cs typeface="Cambri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System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out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println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size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());</a:t>
            </a:r>
          </a:p>
          <a:p>
            <a:endParaRPr lang="en-US" sz="2200" b="1" dirty="0" smtClean="0">
              <a:solidFill>
                <a:srgbClr val="000000"/>
              </a:solidFill>
              <a:latin typeface="+mj-lt"/>
              <a:ea typeface="Cambria"/>
              <a:cs typeface="Cambri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remove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"Evan</a:t>
            </a:r>
            <a:r>
              <a:rPr lang="en-US" sz="2200" dirty="0" smtClean="0">
                <a:solidFill>
                  <a:srgbClr val="7F007F"/>
                </a:solidFill>
                <a:latin typeface="+mj-lt"/>
                <a:ea typeface="Cambria"/>
                <a:cs typeface="Cambria"/>
              </a:rPr>
              <a:t>"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endParaRPr lang="en-US" sz="2200" b="1" dirty="0" smtClean="0">
              <a:solidFill>
                <a:srgbClr val="000000"/>
              </a:solidFill>
              <a:latin typeface="+mj-lt"/>
              <a:ea typeface="Cambria"/>
              <a:cs typeface="Cambria"/>
            </a:endParaRP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for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: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keySet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())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{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System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out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println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}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for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: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values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())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{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System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out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println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}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b="1" dirty="0" smtClean="0">
                <a:solidFill>
                  <a:srgbClr val="00007F"/>
                </a:solidFill>
                <a:latin typeface="+mj-lt"/>
                <a:ea typeface="Cambria"/>
                <a:cs typeface="Cambria"/>
              </a:rPr>
              <a:t>for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Map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Entry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,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&gt;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pairs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: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strings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entrySet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())</a:t>
            </a:r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{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    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System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out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.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println</a:t>
            </a:r>
            <a:r>
              <a:rPr lang="en-US" sz="2200" b="1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2200" dirty="0" err="1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pairs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);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   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}</a:t>
            </a:r>
          </a:p>
          <a:p>
            <a:r>
              <a:rPr lang="en-US" sz="2200" dirty="0" smtClean="0">
                <a:solidFill>
                  <a:srgbClr val="808080"/>
                </a:solidFill>
                <a:latin typeface="+mj-lt"/>
                <a:ea typeface="Cambria"/>
                <a:cs typeface="Cambria"/>
              </a:rPr>
              <a:t>    </a:t>
            </a:r>
            <a:r>
              <a:rPr lang="en-US" sz="2200" b="1" dirty="0" smtClean="0">
                <a:solidFill>
                  <a:srgbClr val="000000"/>
                </a:solidFill>
                <a:latin typeface="+mj-lt"/>
                <a:ea typeface="Cambria"/>
                <a:cs typeface="Cambria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 Drawing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Draw some graphics using the Java API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an </a:t>
            </a:r>
            <a:r>
              <a:rPr lang="en-US" dirty="0" err="1" smtClean="0"/>
              <a:t>ArrayList</a:t>
            </a:r>
            <a:r>
              <a:rPr lang="en-US" dirty="0" smtClean="0"/>
              <a:t> to hold some animated objects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Introduction to Graphics</a:t>
            </a:r>
            <a:endParaRPr lang="en-US" dirty="0"/>
          </a:p>
        </p:txBody>
      </p:sp>
      <p:pic>
        <p:nvPicPr>
          <p:cNvPr id="4" name="Content Placeholder 3" descr="coordinates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9837" r="-39837"/>
              <a:stretch>
                <a:fillRect/>
              </a:stretch>
            </p:blipFill>
          </mc:Choice>
          <mc:Fallback>
            <p:blipFill>
              <a:blip r:embed="rId3"/>
              <a:srcRect l="-39837" r="-39837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encapsulation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33" r="-333"/>
              <a:stretch>
                <a:fillRect/>
              </a:stretch>
            </p:blipFill>
          </mc:Choice>
          <mc:Fallback>
            <p:blipFill>
              <a:blip r:embed="rId3"/>
              <a:srcRect l="-333" r="-3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Templates for creating objects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Define the data (</a:t>
            </a:r>
            <a:r>
              <a:rPr lang="en-US" i="1" dirty="0" smtClean="0"/>
              <a:t>variables</a:t>
            </a:r>
            <a:r>
              <a:rPr lang="en-US" dirty="0" smtClean="0"/>
              <a:t>) and code (</a:t>
            </a:r>
            <a:r>
              <a:rPr lang="en-US" i="1" dirty="0" smtClean="0"/>
              <a:t>methods</a:t>
            </a:r>
            <a:r>
              <a:rPr lang="en-US" dirty="0" smtClean="0"/>
              <a:t>) that an object has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an </a:t>
            </a:r>
            <a:r>
              <a:rPr lang="en-US" i="1" dirty="0" smtClean="0"/>
              <a:t>instance </a:t>
            </a:r>
            <a:r>
              <a:rPr lang="en-US" dirty="0" smtClean="0"/>
              <a:t>of an object with </a:t>
            </a:r>
            <a:r>
              <a:rPr lang="en-US" b="1" dirty="0" smtClean="0"/>
              <a:t>new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Using </a:t>
            </a:r>
            <a:r>
              <a:rPr lang="en-US" dirty="0" smtClean="0">
                <a:solidFill>
                  <a:srgbClr val="000090"/>
                </a:solidFill>
              </a:rPr>
              <a:t>static </a:t>
            </a:r>
            <a:r>
              <a:rPr lang="en-US" dirty="0" smtClean="0"/>
              <a:t>is rare: normally want non-static methods and variables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names start with </a:t>
            </a:r>
            <a:r>
              <a:rPr lang="en-US" dirty="0" err="1" smtClean="0"/>
              <a:t>CapitalLetters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Method names start with </a:t>
            </a:r>
            <a:r>
              <a:rPr lang="en-US" dirty="0" err="1" smtClean="0"/>
              <a:t>lowerCase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encapsulation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333" r="-333"/>
              <a:stretch>
                <a:fillRect/>
              </a:stretch>
            </p:blipFill>
          </mc:Choice>
          <mc:Fallback>
            <p:blipFill>
              <a:blip r:embed="rId3"/>
              <a:srcRect l="-333" r="-333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Java access control: hide unnecessary </a:t>
            </a:r>
            <a:r>
              <a:rPr lang="en-US" dirty="0" err="1" smtClean="0"/>
              <a:t>detailsfrom</a:t>
            </a:r>
            <a:r>
              <a:rPr lang="en-US" dirty="0" smtClean="0"/>
              <a:t> users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Do not change </a:t>
            </a:r>
            <a:r>
              <a:rPr lang="en-US" dirty="0" err="1" smtClean="0"/>
              <a:t>Book.borrowed</a:t>
            </a:r>
            <a:r>
              <a:rPr lang="en-US" dirty="0" smtClean="0"/>
              <a:t> variable</a:t>
            </a:r>
          </a:p>
          <a:p>
            <a:pPr>
              <a:buNone/>
            </a:pPr>
            <a:r>
              <a:rPr lang="en-US" dirty="0" smtClean="0"/>
              <a:t>	Call </a:t>
            </a:r>
            <a:r>
              <a:rPr lang="en-US" dirty="0" err="1" smtClean="0"/>
              <a:t>Book.borrowed</a:t>
            </a:r>
            <a:r>
              <a:rPr lang="en-US" dirty="0" smtClean="0"/>
              <a:t>(); </a:t>
            </a:r>
            <a:r>
              <a:rPr lang="en-US" dirty="0" err="1" smtClean="0"/>
              <a:t>Book.returned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90"/>
                </a:solidFill>
              </a:rPr>
              <a:t>public</a:t>
            </a:r>
            <a:r>
              <a:rPr lang="en-US" dirty="0" smtClean="0"/>
              <a:t>: Accessible by everyone</a:t>
            </a:r>
          </a:p>
          <a:p>
            <a:pPr>
              <a:buNone/>
            </a:pPr>
            <a:r>
              <a:rPr lang="en-US" b="1" dirty="0" smtClean="0">
                <a:solidFill>
                  <a:srgbClr val="000090"/>
                </a:solidFill>
              </a:rPr>
              <a:t>private</a:t>
            </a:r>
            <a:r>
              <a:rPr lang="en-US" dirty="0" smtClean="0"/>
              <a:t>: Accessible only by the same class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Best practice: mark everything </a:t>
            </a:r>
            <a:r>
              <a:rPr lang="en-US" b="1" dirty="0" smtClean="0">
                <a:solidFill>
                  <a:srgbClr val="000090"/>
                </a:solidFill>
              </a:rPr>
              <a:t>private</a:t>
            </a:r>
            <a:r>
              <a:rPr lang="en-US" dirty="0" smtClean="0"/>
              <a:t> unless needed by something</a:t>
            </a:r>
            <a:endParaRPr lang="en-US" b="1" dirty="0" smtClean="0">
              <a:solidFill>
                <a:srgbClr val="00009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>
              <a:solidFill>
                <a:srgbClr val="00009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0090"/>
                </a:solidFill>
              </a:rPr>
              <a:t>public static void </a:t>
            </a:r>
            <a:r>
              <a:rPr lang="en-US" dirty="0" err="1" smtClean="0"/>
              <a:t>main(String</a:t>
            </a:r>
            <a:r>
              <a:rPr lang="en-US" dirty="0" smtClean="0"/>
              <a:t>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6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1032</Words>
  <Application>Microsoft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</vt:lpstr>
      <vt:lpstr>6.092: Introduction to Java 5: Packages, Containers, Using Objects</vt:lpstr>
      <vt:lpstr>Objects</vt:lpstr>
      <vt:lpstr>Slide 3</vt:lpstr>
      <vt:lpstr>class</vt:lpstr>
      <vt:lpstr>General Guidelines</vt:lpstr>
      <vt:lpstr>Slide 6</vt:lpstr>
      <vt:lpstr>Hiding Details</vt:lpstr>
      <vt:lpstr>Access Control</vt:lpstr>
      <vt:lpstr>Slide 9</vt:lpstr>
      <vt:lpstr>Finding Names (scope)</vt:lpstr>
      <vt:lpstr>Packages</vt:lpstr>
      <vt:lpstr>Importing</vt:lpstr>
      <vt:lpstr>Access Control Revisited</vt:lpstr>
      <vt:lpstr>Special Packages</vt:lpstr>
      <vt:lpstr>Java API</vt:lpstr>
      <vt:lpstr>Putting objects in an array</vt:lpstr>
      <vt:lpstr>ArrayList</vt:lpstr>
      <vt:lpstr>Slide 18</vt:lpstr>
      <vt:lpstr>Sets</vt:lpstr>
      <vt:lpstr>Slide 20</vt:lpstr>
      <vt:lpstr>Maps</vt:lpstr>
      <vt:lpstr>Slide 22</vt:lpstr>
      <vt:lpstr>Assignment: Drawing graphics</vt:lpstr>
      <vt:lpstr>Brief Introduction to Graphics</vt:lpstr>
    </vt:vector>
  </TitlesOfParts>
  <Company>뿿퉠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Fast Paxos</dc:title>
  <dc:creator>Evan Jones</dc:creator>
  <cp:lastModifiedBy>Evan Jones</cp:lastModifiedBy>
  <cp:revision>96</cp:revision>
  <cp:lastPrinted>2008-01-08T01:56:26Z</cp:lastPrinted>
  <dcterms:created xsi:type="dcterms:W3CDTF">2009-01-19T15:43:42Z</dcterms:created>
  <dcterms:modified xsi:type="dcterms:W3CDTF">2009-01-20T18:13:48Z</dcterms:modified>
</cp:coreProperties>
</file>