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50.xml" ContentType="application/vnd.openxmlformats-officedocument.presentationml.slide+xml"/>
  <Override PartName="/ppt/slides/slide2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4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9" r:id="rId20"/>
    <p:sldId id="330" r:id="rId21"/>
    <p:sldId id="331" r:id="rId22"/>
    <p:sldId id="323" r:id="rId23"/>
    <p:sldId id="324" r:id="rId24"/>
    <p:sldId id="328" r:id="rId25"/>
    <p:sldId id="325" r:id="rId26"/>
    <p:sldId id="326" r:id="rId27"/>
    <p:sldId id="327" r:id="rId28"/>
    <p:sldId id="334" r:id="rId29"/>
    <p:sldId id="335" r:id="rId30"/>
    <p:sldId id="342" r:id="rId31"/>
    <p:sldId id="333" r:id="rId32"/>
    <p:sldId id="337" r:id="rId33"/>
    <p:sldId id="336" r:id="rId34"/>
    <p:sldId id="338" r:id="rId35"/>
    <p:sldId id="300" r:id="rId36"/>
    <p:sldId id="301" r:id="rId37"/>
    <p:sldId id="303" r:id="rId38"/>
    <p:sldId id="302" r:id="rId39"/>
    <p:sldId id="304" r:id="rId40"/>
    <p:sldId id="305" r:id="rId41"/>
    <p:sldId id="306" r:id="rId42"/>
    <p:sldId id="307" r:id="rId43"/>
    <p:sldId id="310" r:id="rId44"/>
    <p:sldId id="309" r:id="rId45"/>
    <p:sldId id="311" r:id="rId46"/>
    <p:sldId id="312" r:id="rId47"/>
    <p:sldId id="313" r:id="rId48"/>
    <p:sldId id="339" r:id="rId49"/>
    <p:sldId id="340" r:id="rId50"/>
    <p:sldId id="341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schemeClr val="tx1"/>
    </p:penClr>
  </p:showPr>
  <p:clrMru>
    <a:srgbClr val="952216"/>
    <a:srgbClr val="8B2620"/>
    <a:srgbClr val="B5373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>
      <p:cViewPr varScale="1">
        <p:scale>
          <a:sx n="94" d="100"/>
          <a:sy n="94" d="100"/>
        </p:scale>
        <p:origin x="-12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tableStyles" Target="tableStyles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theme" Target="theme/theme1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presProps" Target="presProp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viewProps" Target="viewProps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E437-76B1-FC45-9DEB-446F4A463073}" type="datetimeFigureOut">
              <a:rPr lang="en-US" smtClean="0"/>
              <a:pPr/>
              <a:t>1/26/10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C7CA-BCC6-994D-B1D7-23A969CB79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BDDF8-7F48-0A40-B47A-9CD09F856F23}" type="datetimeFigureOut">
              <a:rPr lang="en-US" smtClean="0"/>
              <a:pPr/>
              <a:t>1/26/10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E2583-0DD8-7B44-BEE4-57C89AD11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E7F174-51E7-A247-AFFB-7BB47BFF4F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99164A-3739-B547-A330-97ED65E3376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9009CE-AD2F-DD48-BF4E-7B3188132B3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86CDCD8-D4A8-0846-A409-A7157A5D09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8942D8-5C18-3545-9722-FE7C58D69C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38F70AF-F2AE-CE4D-BF8F-91C788D22A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9B8723-EB1C-4345-92B5-C8869FFA6C8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18575F-B796-984C-A5BF-4CD40FE9E5B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132310-94A9-1647-B657-0065D02807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40BA3C-6C73-B240-BA12-7C1174A733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85727-ED75-7447-B415-2A7069EE98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16CF78-60BF-E34A-BF95-A54D087E59D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2000" dirty="0"/>
              <a:t>6.092: </a:t>
            </a:r>
            <a:r>
              <a:rPr lang="en-US" sz="2000" dirty="0" smtClean="0"/>
              <a:t>Introduction </a:t>
            </a:r>
            <a:r>
              <a:rPr lang="en-US" sz="2000" dirty="0"/>
              <a:t>to Java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6:</a:t>
            </a:r>
            <a:r>
              <a:rPr lang="en-US" dirty="0" smtClean="0"/>
              <a:t> Design, Debugging, Interfaces</a:t>
            </a:r>
            <a:endParaRPr lang="en-US" dirty="0"/>
          </a:p>
        </p:txBody>
      </p:sp>
    </p:spTree>
  </p:cSld>
  <p:clrMapOvr>
    <a:masterClrMapping/>
  </p:clrMapOvr>
  <p:transition advTm="259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good program?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Correct / no errors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Easy to understand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Easy to modify / extend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Good performance (speed)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Writing code in a consistent way makes it easier to write and understand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Programming “style” guides: define rules about how to do things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Java has some widely accepted “standard” style guidelines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Variables: Nouns, lowercase first letter, capitals separating words</a:t>
            </a:r>
          </a:p>
          <a:p>
            <a:pPr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x</a:t>
            </a:r>
            <a:r>
              <a:rPr lang="en-US" sz="2800" dirty="0" smtClean="0"/>
              <a:t>, shape, </a:t>
            </a:r>
            <a:r>
              <a:rPr lang="en-US" sz="2800" dirty="0" err="1" smtClean="0"/>
              <a:t>highScore</a:t>
            </a:r>
            <a:r>
              <a:rPr lang="en-US" sz="2800" dirty="0" smtClean="0"/>
              <a:t>, </a:t>
            </a:r>
            <a:r>
              <a:rPr lang="en-US" sz="2800" dirty="0" err="1" smtClean="0"/>
              <a:t>fileName</a:t>
            </a:r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Methods: Verbs, lowercase first letter</a:t>
            </a:r>
          </a:p>
          <a:p>
            <a:pPr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getSize</a:t>
            </a:r>
            <a:r>
              <a:rPr lang="en-US" sz="2800" dirty="0" smtClean="0"/>
              <a:t>(), draw(), </a:t>
            </a:r>
            <a:r>
              <a:rPr lang="en-US" sz="2800" dirty="0" err="1" smtClean="0"/>
              <a:t>drawWithColor</a:t>
            </a:r>
            <a:r>
              <a:rPr lang="en-US" sz="2800" dirty="0" smtClean="0"/>
              <a:t>()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Classes: Nouns, uppercase first letter</a:t>
            </a:r>
          </a:p>
          <a:p>
            <a:pPr>
              <a:buFontTx/>
              <a:buNone/>
            </a:pPr>
            <a:r>
              <a:rPr lang="en-US" sz="2800" dirty="0" smtClean="0"/>
              <a:t>	Shape, </a:t>
            </a:r>
            <a:r>
              <a:rPr lang="en-US" sz="2800" dirty="0" err="1" smtClean="0"/>
              <a:t>WebPage</a:t>
            </a:r>
            <a:r>
              <a:rPr lang="en-US" sz="2800" dirty="0" smtClean="0"/>
              <a:t>, </a:t>
            </a:r>
            <a:r>
              <a:rPr lang="en-US" sz="2800" dirty="0" err="1" smtClean="0"/>
              <a:t>EmailAddress</a:t>
            </a:r>
            <a:endParaRPr lang="en-US" sz="2800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Class Design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Good classes: easy to understand and use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Make fields and methods private by default</a:t>
            </a:r>
          </a:p>
          <a:p>
            <a:r>
              <a:rPr lang="en-US" sz="2800" dirty="0" smtClean="0"/>
              <a:t>Only make methods public if you need to</a:t>
            </a:r>
          </a:p>
          <a:p>
            <a:r>
              <a:rPr lang="en-US" sz="2800" dirty="0" smtClean="0"/>
              <a:t>If you need access to a field, create a method: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public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getBar</a:t>
            </a:r>
            <a:r>
              <a:rPr lang="en-US" sz="2800" dirty="0" smtClean="0"/>
              <a:t>() { return bar; }</a:t>
            </a:r>
          </a:p>
          <a:p>
            <a:endParaRPr lang="en-US" sz="2800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smtClean="0"/>
              <a:t>The process of finding and correcting an error in a program</a:t>
            </a:r>
          </a:p>
          <a:p>
            <a:pPr>
              <a:buFont typeface="Arial" pitchFamily="-109" charset="0"/>
              <a:buNone/>
            </a:pPr>
            <a:endParaRPr lang="en-US" smtClean="0"/>
          </a:p>
          <a:p>
            <a:pPr>
              <a:buFont typeface="Arial" pitchFamily="-109" charset="0"/>
              <a:buNone/>
            </a:pPr>
            <a:r>
              <a:rPr lang="en-US" smtClean="0"/>
              <a:t>A fundamental skill in programming</a:t>
            </a:r>
          </a:p>
          <a:p>
            <a:pPr>
              <a:buFont typeface="Arial" pitchFamily="-109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Don’t Make Mistakes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smtClean="0"/>
              <a:t>Don’t introduce errors in the first place</a:t>
            </a:r>
          </a:p>
          <a:p>
            <a:pPr>
              <a:buFont typeface="Arial" pitchFamily="-109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Don’t Make Mistakes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Don’t introduce errors in the first place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r>
              <a:rPr lang="en-US" dirty="0" smtClean="0"/>
              <a:t>Reuse: find existing code that does what you want</a:t>
            </a:r>
          </a:p>
          <a:p>
            <a:r>
              <a:rPr lang="en-US" dirty="0" smtClean="0"/>
              <a:t>Design: think before you code</a:t>
            </a:r>
          </a:p>
          <a:p>
            <a:r>
              <a:rPr lang="en-US" dirty="0" smtClean="0"/>
              <a:t>Best Practices: Recommended procedures/techniques to avoid common problems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Design: Pseudocode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A high-level, understandable description of what a program is supposed to do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Don’t worry about the details, worry about the structure</a:t>
            </a:r>
            <a:endParaRPr lang="en-US" dirty="0" smtClean="0"/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 Interval Testing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Example: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	Is a number within the interval [</a:t>
            </a:r>
            <a:r>
              <a:rPr lang="en-US" i="1" dirty="0" err="1" smtClean="0"/>
              <a:t>x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dirty="0" smtClean="0"/>
              <a:t>)</a:t>
            </a:r>
            <a:r>
              <a:rPr lang="en-US" dirty="0" smtClean="0"/>
              <a:t>?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If </a:t>
            </a:r>
            <a:r>
              <a:rPr lang="en-US" dirty="0" smtClean="0"/>
              <a:t>number &lt; </a:t>
            </a:r>
            <a:r>
              <a:rPr lang="en-US" dirty="0" err="1" smtClean="0"/>
              <a:t>x</a:t>
            </a:r>
            <a:r>
              <a:rPr lang="en-US" dirty="0" smtClean="0"/>
              <a:t> return false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If number &gt; </a:t>
            </a:r>
            <a:r>
              <a:rPr lang="en-US" dirty="0" err="1" smtClean="0"/>
              <a:t>y</a:t>
            </a:r>
            <a:r>
              <a:rPr lang="en-US" dirty="0" smtClean="0"/>
              <a:t> return</a:t>
            </a:r>
            <a:r>
              <a:rPr lang="en-US" dirty="0" smtClean="0"/>
              <a:t> false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Return</a:t>
            </a:r>
            <a:r>
              <a:rPr lang="en-US" dirty="0" smtClean="0"/>
              <a:t> </a:t>
            </a:r>
            <a:r>
              <a:rPr lang="en-US" dirty="0" smtClean="0"/>
              <a:t>true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Arial" pitchFamily="-109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Visual design for objects, or how a program works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Don’t worry about specific notation, just do something that makes sense for you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Scrap paper is useful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5: main()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Programs start at a main() method, but many classes can have main()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A0084"/>
                </a:solidFill>
                <a:ea typeface="Helvetica"/>
                <a:cs typeface="Helvetica"/>
              </a:rPr>
              <a:t>public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rgbClr val="0A0084"/>
                </a:solidFill>
                <a:ea typeface="Helvetica"/>
                <a:cs typeface="Helvetica"/>
              </a:rPr>
              <a:t>class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Helvetica"/>
                <a:cs typeface="Helvetica"/>
              </a:rPr>
              <a:t>SimpleDraw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 </a:t>
            </a:r>
            <a:r>
              <a:rPr lang="en-US" sz="2000" dirty="0" smtClean="0">
                <a:solidFill>
                  <a:srgbClr val="24733C"/>
                </a:solidFill>
                <a:ea typeface="Helvetica"/>
                <a:cs typeface="Helvetica"/>
              </a:rPr>
              <a:t>/* ... stuff ... */</a:t>
            </a:r>
            <a:endParaRPr lang="en-US" sz="20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 </a:t>
            </a:r>
            <a:r>
              <a:rPr lang="en-US" sz="2000" b="1" dirty="0" smtClean="0">
                <a:solidFill>
                  <a:srgbClr val="0A0084"/>
                </a:solidFill>
                <a:ea typeface="Helvetica"/>
                <a:cs typeface="Helvetica"/>
              </a:rPr>
              <a:t>public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rgbClr val="0A0084"/>
                </a:solidFill>
                <a:ea typeface="Helvetica"/>
                <a:cs typeface="Helvetica"/>
              </a:rPr>
              <a:t>static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rgbClr val="0A0084"/>
                </a:solidFill>
                <a:ea typeface="Helvetica"/>
                <a:cs typeface="Helvetica"/>
              </a:rPr>
              <a:t>void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Helvetica"/>
                <a:cs typeface="Helvetica"/>
              </a:rPr>
              <a:t>main</a:t>
            </a:r>
            <a:r>
              <a:rPr lang="en-US" sz="2000" b="1" dirty="0" err="1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ea typeface="Helvetica"/>
                <a:cs typeface="Helvetica"/>
              </a:rPr>
              <a:t>String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Helvetica"/>
                <a:cs typeface="Helvetica"/>
              </a:rPr>
              <a:t>args</a:t>
            </a:r>
            <a:r>
              <a:rPr lang="en-US" sz="2000" b="1" dirty="0" smtClean="0">
                <a:solidFill>
                  <a:srgbClr val="000000"/>
                </a:solidFill>
                <a:ea typeface="Helvetica"/>
                <a:cs typeface="Helvetica"/>
              </a:rPr>
              <a:t>[])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sz="20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Helvetica"/>
                <a:cs typeface="Helvetica"/>
              </a:rPr>
              <a:t>SimpleDraw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Helvetica"/>
                <a:cs typeface="Helvetica"/>
              </a:rPr>
              <a:t>content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a typeface="Helvetica"/>
                <a:cs typeface="Helvetica"/>
              </a:rPr>
              <a:t>=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rgbClr val="0A0084"/>
                </a:solidFill>
                <a:ea typeface="Helvetica"/>
                <a:cs typeface="Helvetica"/>
              </a:rPr>
              <a:t>new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Helvetica"/>
                <a:cs typeface="Helvetica"/>
              </a:rPr>
              <a:t>SimpleDraw</a:t>
            </a:r>
            <a:r>
              <a:rPr lang="en-US" sz="2000" b="1" dirty="0" err="1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000" b="1" dirty="0" err="1" smtClean="0">
                <a:solidFill>
                  <a:srgbClr val="0A0084"/>
                </a:solidFill>
                <a:ea typeface="Helvetica"/>
                <a:cs typeface="Helvetica"/>
              </a:rPr>
              <a:t>new</a:t>
            </a: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Helvetica"/>
                <a:cs typeface="Helvetica"/>
              </a:rPr>
              <a:t>DrawGraphics</a:t>
            </a:r>
            <a:r>
              <a:rPr lang="en-US" sz="2000" b="1" dirty="0" smtClean="0">
                <a:solidFill>
                  <a:srgbClr val="000000"/>
                </a:solidFill>
                <a:ea typeface="Helvetica"/>
                <a:cs typeface="Helvetica"/>
              </a:rPr>
              <a:t>());</a:t>
            </a:r>
            <a:endParaRPr lang="en-US" sz="20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   </a:t>
            </a:r>
            <a:r>
              <a:rPr lang="en-US" sz="2000" dirty="0" smtClean="0">
                <a:solidFill>
                  <a:srgbClr val="24733C"/>
                </a:solidFill>
                <a:ea typeface="Helvetica"/>
                <a:cs typeface="Helvetica"/>
              </a:rPr>
              <a:t>/* ... more stuff ... */</a:t>
            </a:r>
            <a:endParaRPr lang="en-US" sz="20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ea typeface="Helvetica"/>
                <a:cs typeface="Helvetica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  <a:endParaRPr lang="en-US" sz="20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impledraw-diagram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90600" y="762000"/>
            <a:ext cx="7112793" cy="50024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Find Mistakes Early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Easier to fix errors the earlier you find them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r>
              <a:rPr lang="en-US" dirty="0" smtClean="0"/>
              <a:t>Test your design</a:t>
            </a:r>
          </a:p>
          <a:p>
            <a:r>
              <a:rPr lang="en-US" dirty="0" smtClean="0"/>
              <a:t>Tools: detect potential errors</a:t>
            </a:r>
          </a:p>
          <a:p>
            <a:r>
              <a:rPr lang="en-US" dirty="0" smtClean="0"/>
              <a:t>Test your implementation</a:t>
            </a:r>
          </a:p>
          <a:p>
            <a:r>
              <a:rPr lang="en-US" dirty="0" smtClean="0"/>
              <a:t>Check your work: assertions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Important Inputs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Want to check all “paths” through the program.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Think about one example for each “path”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Example: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	Is a number within the interval [</a:t>
            </a:r>
            <a:r>
              <a:rPr lang="en-US" i="1" dirty="0" err="1" smtClean="0"/>
              <a:t>x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dirty="0" smtClean="0"/>
              <a:t>)?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Intervals: Important Cases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Below the lower bound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Equal to the lower bound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Within the interval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Equal to the upper bound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Above the upper bound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Intervals: Important Cases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What if lower bound &gt; upper bound?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What if lower bound == upper bound?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(hard to get right!)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 Interval Testing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Is a number within the interval [</a:t>
            </a:r>
            <a:r>
              <a:rPr lang="en-US" i="1" dirty="0" err="1" smtClean="0"/>
              <a:t>x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dirty="0" smtClean="0"/>
              <a:t>)?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If number &lt; </a:t>
            </a:r>
            <a:r>
              <a:rPr lang="en-US" dirty="0" err="1" smtClean="0"/>
              <a:t>x</a:t>
            </a:r>
            <a:r>
              <a:rPr lang="en-US" dirty="0" smtClean="0"/>
              <a:t> return false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If number &gt; </a:t>
            </a:r>
            <a:r>
              <a:rPr lang="en-US" dirty="0" err="1" smtClean="0"/>
              <a:t>y</a:t>
            </a:r>
            <a:r>
              <a:rPr lang="en-US" dirty="0" smtClean="0"/>
              <a:t> return</a:t>
            </a:r>
            <a:r>
              <a:rPr lang="en-US" dirty="0" smtClean="0"/>
              <a:t> false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Return</a:t>
            </a:r>
            <a:r>
              <a:rPr lang="en-US" dirty="0" smtClean="0"/>
              <a:t> </a:t>
            </a:r>
            <a:r>
              <a:rPr lang="en-US" dirty="0" smtClean="0"/>
              <a:t>true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Arial" pitchFamily="-109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 Interval Testing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Is a number within the interval [</a:t>
            </a:r>
            <a:r>
              <a:rPr lang="en-US" i="1" dirty="0" err="1" smtClean="0"/>
              <a:t>x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dirty="0" smtClean="0"/>
              <a:t>)?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Is 5 in the interval [3, 5)?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If number &lt; </a:t>
            </a:r>
            <a:r>
              <a:rPr lang="en-US" dirty="0" err="1" smtClean="0"/>
              <a:t>x</a:t>
            </a:r>
            <a:r>
              <a:rPr lang="en-US" dirty="0" smtClean="0"/>
              <a:t> return false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If number &gt; </a:t>
            </a:r>
            <a:r>
              <a:rPr lang="en-US" dirty="0" err="1" smtClean="0"/>
              <a:t>y</a:t>
            </a:r>
            <a:r>
              <a:rPr lang="en-US" dirty="0" smtClean="0"/>
              <a:t> return</a:t>
            </a:r>
            <a:r>
              <a:rPr lang="en-US" dirty="0" smtClean="0"/>
              <a:t> false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Return</a:t>
            </a:r>
            <a:r>
              <a:rPr lang="en-US" dirty="0" smtClean="0"/>
              <a:t> true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Arial" pitchFamily="-109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 Interval Testing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Is a number within the interval [</a:t>
            </a:r>
            <a:r>
              <a:rPr lang="en-US" i="1" dirty="0" err="1" smtClean="0"/>
              <a:t>x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dirty="0" smtClean="0"/>
              <a:t>)?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Is 5 in the interval [3, 5)?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If number &lt; </a:t>
            </a:r>
            <a:r>
              <a:rPr lang="en-US" dirty="0" err="1" smtClean="0"/>
              <a:t>x</a:t>
            </a:r>
            <a:r>
              <a:rPr lang="en-US" dirty="0" smtClean="0"/>
              <a:t> return false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If number </a:t>
            </a:r>
            <a:r>
              <a:rPr lang="en-US" b="1" dirty="0" smtClean="0">
                <a:solidFill>
                  <a:srgbClr val="952216"/>
                </a:solidFill>
              </a:rPr>
              <a:t>&gt;=</a:t>
            </a:r>
            <a:r>
              <a:rPr lang="en-US" b="1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return</a:t>
            </a:r>
            <a:r>
              <a:rPr lang="en-US" dirty="0" smtClean="0"/>
              <a:t> false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Return</a:t>
            </a:r>
            <a:r>
              <a:rPr lang="en-US" dirty="0" smtClean="0"/>
              <a:t> </a:t>
            </a:r>
            <a:r>
              <a:rPr lang="en-US" dirty="0" smtClean="0"/>
              <a:t>true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Arial" pitchFamily="-109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Eclipse Warnings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Warnings: may not be a mistake, but it likely is.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Suggestion: always fix all warnings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Extra checks: </a:t>
            </a:r>
            <a:r>
              <a:rPr lang="en-US" dirty="0" err="1" smtClean="0"/>
              <a:t>FindBugs</a:t>
            </a:r>
            <a:r>
              <a:rPr lang="en-US" dirty="0" smtClean="0"/>
              <a:t> and related tools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Unit testing: </a:t>
            </a:r>
            <a:r>
              <a:rPr lang="en-US" dirty="0" err="1" smtClean="0"/>
              <a:t>JUnit</a:t>
            </a:r>
            <a:r>
              <a:rPr lang="en-US" dirty="0" smtClean="0"/>
              <a:t> makes testing easier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9" charset="0"/>
              <a:buNone/>
            </a:pPr>
            <a:r>
              <a:rPr lang="en-US" dirty="0" smtClean="0"/>
              <a:t>Verify that code does what you </a:t>
            </a:r>
            <a:r>
              <a:rPr lang="en-US" dirty="0" smtClean="0"/>
              <a:t>expect</a:t>
            </a:r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dirty="0" smtClean="0"/>
              <a:t>If true: nothing happens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If false: program crashes with error</a:t>
            </a:r>
          </a:p>
          <a:p>
            <a:pPr>
              <a:buFont typeface="Arial" pitchFamily="-109" charset="0"/>
              <a:buNone/>
            </a:pPr>
            <a:r>
              <a:rPr lang="en-US" dirty="0" smtClean="0"/>
              <a:t>Disabled by default (enable with </a:t>
            </a:r>
            <a:r>
              <a:rPr lang="en-US" dirty="0" smtClean="0">
                <a:latin typeface="Consolas"/>
                <a:cs typeface="Consolas"/>
              </a:rPr>
              <a:t>-ea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 typeface="Arial" pitchFamily="-109" charset="0"/>
              <a:buNone/>
            </a:pPr>
            <a:endParaRPr lang="en-US" dirty="0" smtClean="0"/>
          </a:p>
          <a:p>
            <a:pPr>
              <a:buFont typeface="Arial" pitchFamily="-109" charset="0"/>
              <a:buNone/>
            </a:pPr>
            <a:r>
              <a:rPr lang="en-US" b="1" dirty="0" smtClean="0">
                <a:solidFill>
                  <a:srgbClr val="0A0084"/>
                </a:solidFill>
                <a:ea typeface="Helvetica"/>
                <a:cs typeface="Helvetica"/>
              </a:rPr>
              <a:t>assert</a:t>
            </a:r>
            <a:r>
              <a:rPr lang="en-US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Helvetica"/>
                <a:cs typeface="Helvetica"/>
              </a:rPr>
              <a:t>difference</a:t>
            </a:r>
            <a:r>
              <a:rPr lang="en-US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b="1" dirty="0" smtClean="0">
                <a:solidFill>
                  <a:srgbClr val="000000"/>
                </a:solidFill>
                <a:ea typeface="Helvetica"/>
                <a:cs typeface="Helvetica"/>
              </a:rPr>
              <a:t>&gt;=</a:t>
            </a:r>
            <a:r>
              <a:rPr lang="en-US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dirty="0" smtClean="0">
                <a:solidFill>
                  <a:srgbClr val="008281"/>
                </a:solidFill>
                <a:ea typeface="Helvetica"/>
                <a:cs typeface="Helvetica"/>
              </a:rPr>
              <a:t>0</a:t>
            </a:r>
            <a:r>
              <a:rPr lang="en-US" b="1" dirty="0" smtClean="0">
                <a:solidFill>
                  <a:srgbClr val="000000"/>
                </a:solidFill>
                <a:ea typeface="Helvetica"/>
                <a:cs typeface="Helvetica"/>
              </a:rPr>
              <a:t>;</a:t>
            </a:r>
            <a:endParaRPr lang="en-US" dirty="0" smtClean="0"/>
          </a:p>
          <a:p>
            <a:pPr>
              <a:buFont typeface="Arial" pitchFamily="-109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5: main()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Programs start at a main() method, but many classes can have main()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public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class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SimpleDraw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 /* ... stuff ... */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public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static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void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main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String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args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[])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{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SimpleDraw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content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=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new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SimpleDraw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elvetica"/>
                <a:cs typeface="Helvetica"/>
              </a:rPr>
              <a:t>(</a:t>
            </a:r>
            <a:r>
              <a:rPr lang="en-US" sz="2000" b="1" dirty="0" err="1" smtClean="0">
                <a:solidFill>
                  <a:srgbClr val="0A0084"/>
                </a:solidFill>
                <a:ea typeface="Helvetica"/>
                <a:cs typeface="Helvetica"/>
              </a:rPr>
              <a:t>new</a:t>
            </a:r>
            <a:r>
              <a:rPr lang="en-US" sz="2000" b="1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ea typeface="Helvetica"/>
                <a:cs typeface="Helvetica"/>
              </a:rPr>
              <a:t>DrawGraphics</a:t>
            </a:r>
            <a:r>
              <a:rPr lang="en-US" sz="2000" b="1" dirty="0" smtClean="0">
                <a:solidFill>
                  <a:srgbClr val="000000"/>
                </a:solidFill>
                <a:ea typeface="Helvetica"/>
                <a:cs typeface="Helvetica"/>
              </a:rPr>
              <a:t>()</a:t>
            </a:r>
            <a:r>
              <a:rPr lang="en-US" sz="2000" dirty="0" smtClean="0">
                <a:solidFill>
                  <a:srgbClr val="595959"/>
                </a:solidFill>
                <a:ea typeface="Helvetica"/>
                <a:cs typeface="Helvetica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rgbClr val="595959"/>
                </a:solidFill>
                <a:ea typeface="Helvetica"/>
                <a:cs typeface="Helvetica"/>
              </a:rPr>
              <a:t>    /* ... more stuff ... */</a:t>
            </a:r>
          </a:p>
          <a:p>
            <a:pPr>
              <a:buNone/>
            </a:pPr>
            <a:r>
              <a:rPr lang="en-US" sz="2000" dirty="0" smtClean="0">
                <a:solidFill>
                  <a:srgbClr val="595959"/>
                </a:solidFill>
                <a:ea typeface="Helvetica"/>
                <a:cs typeface="Helvetica"/>
              </a:rPr>
              <a:t>  </a:t>
            </a:r>
            <a:r>
              <a:rPr lang="en-US" sz="2000" b="1" dirty="0" smtClean="0">
                <a:solidFill>
                  <a:srgbClr val="595959"/>
                </a:solidFill>
                <a:ea typeface="Helvetica"/>
                <a:cs typeface="Helvetica"/>
              </a:rPr>
              <a:t>}</a:t>
            </a:r>
            <a:endParaRPr lang="en-US" sz="2000" dirty="0" smtClean="0">
              <a:solidFill>
                <a:srgbClr val="595959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595959"/>
                </a:solidFill>
                <a:ea typeface="Helvetica"/>
                <a:cs typeface="Helvetica"/>
              </a:rPr>
              <a:t>}</a:t>
            </a:r>
            <a:endParaRPr lang="en-US" sz="20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3400"/>
            <a:ext cx="8915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void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printDifferenceFromFastest</a:t>
            </a:r>
            <a:r>
              <a:rPr lang="en-US" sz="26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6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int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[]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marathonTimes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6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6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int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fastestTime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findMinimum</a:t>
            </a:r>
            <a:r>
              <a:rPr lang="en-US" sz="26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6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marathonTimes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;</a:t>
            </a:r>
          </a:p>
          <a:p>
            <a:endParaRPr lang="en-US" sz="26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6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6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int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time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</a:t>
            </a:r>
            <a:r>
              <a:rPr lang="en-US" sz="26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marathonTimes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6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6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int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difference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time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-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fastestTime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;</a:t>
            </a:r>
            <a:endParaRPr lang="en-US" sz="26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6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assert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difference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&gt;=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0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;</a:t>
            </a:r>
            <a:endParaRPr lang="en-US" sz="26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6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System</a:t>
            </a:r>
            <a:r>
              <a:rPr lang="en-US" sz="26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6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out</a:t>
            </a:r>
            <a:r>
              <a:rPr lang="en-US" sz="26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6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println</a:t>
            </a:r>
            <a:r>
              <a:rPr lang="en-US" sz="26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600" dirty="0" err="1" smtClean="0">
                <a:solidFill>
                  <a:srgbClr val="960082"/>
                </a:solidFill>
                <a:latin typeface="Helvetica"/>
                <a:ea typeface="Helvetica"/>
                <a:cs typeface="Helvetica"/>
              </a:rPr>
              <a:t>"Difference</a:t>
            </a:r>
            <a:r>
              <a:rPr lang="en-US" sz="2600" dirty="0" smtClean="0">
                <a:solidFill>
                  <a:srgbClr val="960082"/>
                </a:solidFill>
                <a:latin typeface="Helvetica"/>
                <a:ea typeface="Helvetica"/>
                <a:cs typeface="Helvetica"/>
              </a:rPr>
              <a:t>: "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+</a:t>
            </a:r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difference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6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6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6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6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</a:p>
          <a:p>
            <a:endParaRPr lang="en-US" sz="2600" b="1" dirty="0" smtClean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Reproduce the Error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how to repeat the error</a:t>
            </a:r>
          </a:p>
          <a:p>
            <a:r>
              <a:rPr lang="en-US" dirty="0" smtClean="0"/>
              <a:t>Create a minimal test case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Go back to a working version, and introduce changes one at a time until the error comes back</a:t>
            </a:r>
          </a:p>
          <a:p>
            <a:pPr>
              <a:buNone/>
            </a:pPr>
            <a:r>
              <a:rPr lang="en-US" dirty="0" smtClean="0"/>
              <a:t>Eliminate extra stuff that isn’t used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Generate Hypothesis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is going wrong?</a:t>
            </a:r>
          </a:p>
          <a:p>
            <a:pPr>
              <a:buNone/>
            </a:pPr>
            <a:r>
              <a:rPr lang="en-US" dirty="0" smtClean="0"/>
              <a:t>What might be causing the error?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Question your assumptions: “</a:t>
            </a:r>
            <a:r>
              <a:rPr lang="en-US" dirty="0" err="1" smtClean="0"/>
              <a:t>x</a:t>
            </a:r>
            <a:r>
              <a:rPr lang="en-US" dirty="0" smtClean="0"/>
              <a:t> can’t be possible:” What if it is, due to something else?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Collect Information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x</a:t>
            </a:r>
            <a:r>
              <a:rPr lang="en-US" dirty="0" smtClean="0"/>
              <a:t> is the problem, how can you </a:t>
            </a:r>
            <a:r>
              <a:rPr lang="en-US" dirty="0" err="1" smtClean="0"/>
              <a:t>verify?Need</a:t>
            </a:r>
            <a:r>
              <a:rPr lang="en-US" dirty="0" smtClean="0"/>
              <a:t> information about what is going on inside the program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() is very powerful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Eclipse debugger can help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Examine Data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Examine your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 your hypothesis correct?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Fix the error, or generate a new hypothesis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Methods?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Write and test code once, use it multiple times: avoid duplication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Library.addBook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Methods?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Use it without understanding </a:t>
            </a:r>
            <a:r>
              <a:rPr lang="en-US" i="1" dirty="0" smtClean="0"/>
              <a:t>how </a:t>
            </a:r>
            <a:r>
              <a:rPr lang="en-US" dirty="0" smtClean="0"/>
              <a:t>it works: </a:t>
            </a:r>
            <a:r>
              <a:rPr lang="en-US" b="1" dirty="0" smtClean="0"/>
              <a:t>encapsulation </a:t>
            </a:r>
            <a:r>
              <a:rPr lang="en-US" dirty="0" smtClean="0"/>
              <a:t>/</a:t>
            </a:r>
            <a:r>
              <a:rPr lang="en-US" b="1" dirty="0" smtClean="0"/>
              <a:t> information hiding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Eg</a:t>
            </a:r>
            <a:r>
              <a:rPr lang="en-US" dirty="0" smtClean="0"/>
              <a:t>. How does </a:t>
            </a:r>
            <a:r>
              <a:rPr lang="en-US" dirty="0" err="1" smtClean="0"/>
              <a:t>System.out.println</a:t>
            </a:r>
            <a:r>
              <a:rPr lang="en-US" dirty="0" smtClean="0"/>
              <a:t>() work?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Objects?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Objects combine a related set of variables and methods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Provide a simple </a:t>
            </a:r>
            <a:r>
              <a:rPr lang="en-US" i="1" dirty="0" smtClean="0"/>
              <a:t>interface</a:t>
            </a:r>
          </a:p>
          <a:p>
            <a:pPr>
              <a:buFontTx/>
              <a:buNone/>
            </a:pPr>
            <a:endParaRPr lang="en-US" i="1" dirty="0" smtClean="0"/>
          </a:p>
          <a:p>
            <a:pPr>
              <a:buFontTx/>
              <a:buNone/>
            </a:pPr>
            <a:r>
              <a:rPr lang="en-US" dirty="0" smtClean="0"/>
              <a:t>(encapsulation again)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/ Interface</a:t>
            </a:r>
            <a:endParaRPr lang="en-US" dirty="0"/>
          </a:p>
        </p:txBody>
      </p:sp>
      <p:pic>
        <p:nvPicPr>
          <p:cNvPr id="4" name="Content Placeholder 3" descr="encapsulation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333" r="-33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 l="-333" r="-33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Interfaces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Manipulate objects, without knowing how they work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Useful when you have similar but not identical objects</a:t>
            </a:r>
          </a:p>
          <a:p>
            <a:pPr>
              <a:buFontTx/>
              <a:buNone/>
            </a:pPr>
            <a:r>
              <a:rPr lang="en-US" dirty="0" smtClean="0"/>
              <a:t>Useful when you want to use code written by others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class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void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Example: Drawing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class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void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Graphics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        </a:t>
            </a:r>
            <a:r>
              <a:rPr lang="en-US" sz="2400" dirty="0" smtClean="0">
                <a:solidFill>
                  <a:srgbClr val="24733C"/>
                </a:solidFill>
                <a:ea typeface="Helvetica"/>
                <a:cs typeface="Helvetica"/>
              </a:rPr>
              <a:t>// … code to draw the box …</a:t>
            </a: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    }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</a:p>
          <a:p>
            <a:pPr>
              <a:buNone/>
            </a:pP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24733C"/>
                </a:solidFill>
                <a:ea typeface="Helvetica"/>
                <a:cs typeface="Helvetica"/>
              </a:rPr>
              <a:t>// … draw boxes …</a:t>
            </a: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for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box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: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boxes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  <a:endParaRPr lang="en-US" sz="20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endParaRPr lang="en-US" sz="20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Example: Drawing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class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Flower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void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Graphics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        </a:t>
            </a:r>
            <a:r>
              <a:rPr lang="en-US" sz="2400" dirty="0" smtClean="0">
                <a:solidFill>
                  <a:srgbClr val="24733C"/>
                </a:solidFill>
                <a:ea typeface="Helvetica"/>
                <a:cs typeface="Helvetica"/>
              </a:rPr>
              <a:t>// … code to draw a flower …</a:t>
            </a: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    }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</a:p>
          <a:p>
            <a:pPr>
              <a:buNone/>
            </a:pP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24733C"/>
                </a:solidFill>
                <a:ea typeface="Helvetica"/>
                <a:cs typeface="Helvetica"/>
              </a:rPr>
              <a:t>// … draw flowers …</a:t>
            </a: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for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Flower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flower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: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flowers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flower</a:t>
            </a:r>
            <a:r>
              <a:rPr lang="en-US" sz="2400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  <a:endParaRPr lang="en-US" sz="20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endParaRPr lang="en-US" sz="20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8839200" cy="584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class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&gt;();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&gt;();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&gt;();</a:t>
            </a:r>
          </a:p>
          <a:p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void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flowers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cars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8839200" cy="584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class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Drawable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shapes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Drawable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&gt;();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 flowers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&gt;();</a:t>
            </a:r>
            <a:endParaRPr lang="en-US" sz="2200" dirty="0" smtClean="0">
              <a:solidFill>
                <a:schemeClr val="bg2">
                  <a:lumMod val="40000"/>
                  <a:lumOff val="60000"/>
                </a:schemeClr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 cars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  <a:ea typeface="Helvetica"/>
                <a:cs typeface="Helvetica"/>
              </a:rPr>
              <a:t>&gt;();</a:t>
            </a:r>
          </a:p>
          <a:p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void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Drawable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shape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shapes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shape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7F7F7F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Flower flower 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:</a:t>
            </a:r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 flowers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CCCCCC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            </a:t>
            </a:r>
            <a:r>
              <a:rPr lang="en-US" sz="2200" dirty="0" err="1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200" b="1" dirty="0" err="1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200" b="1" dirty="0" err="1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200" dirty="0" smtClean="0">
              <a:solidFill>
                <a:srgbClr val="CCCCCC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 smtClean="0">
              <a:solidFill>
                <a:srgbClr val="CCCCCC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Car car 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:</a:t>
            </a:r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 cars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CCCCCC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            </a:t>
            </a:r>
            <a:r>
              <a:rPr lang="en-US" sz="2200" dirty="0" err="1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200" b="1" dirty="0" err="1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200" b="1" dirty="0" err="1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200" dirty="0" smtClean="0">
              <a:solidFill>
                <a:srgbClr val="CCCCCC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CCCCCC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 smtClean="0">
              <a:solidFill>
                <a:srgbClr val="CCCCCC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Set of classes that share methods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Declare an </a:t>
            </a:r>
            <a:r>
              <a:rPr lang="en-US" i="1" dirty="0" smtClean="0"/>
              <a:t>interface </a:t>
            </a:r>
            <a:r>
              <a:rPr lang="en-US" dirty="0" smtClean="0"/>
              <a:t>with the common methods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Can use the interface, without knowing an object’s specific type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</a:t>
            </a:r>
            <a:r>
              <a:rPr lang="en-US" dirty="0" err="1" smtClean="0"/>
              <a:t>Drawable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import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java</a:t>
            </a:r>
            <a:r>
              <a:rPr lang="en-US" sz="2400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awt</a:t>
            </a:r>
            <a:r>
              <a:rPr lang="en-US" sz="2400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Graphics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;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interface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Drawable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void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Graphics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    void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setColor(Color</a:t>
            </a:r>
            <a:r>
              <a:rPr lang="en-US" sz="24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color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Implementations provide complete </a:t>
            </a:r>
            <a:r>
              <a:rPr lang="en-US" smtClean="0"/>
              <a:t>methods:</a:t>
            </a:r>
          </a:p>
          <a:p>
            <a:pPr>
              <a:buNone/>
            </a:pPr>
            <a:endParaRPr lang="en-US" sz="2200" b="1" dirty="0" smtClean="0">
              <a:solidFill>
                <a:srgbClr val="0A0084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A0084"/>
                </a:solidFill>
                <a:ea typeface="Helvetica"/>
                <a:cs typeface="Helvetica"/>
              </a:rPr>
              <a:t>import</a:t>
            </a: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ea typeface="Helvetica"/>
                <a:cs typeface="Helvetica"/>
              </a:rPr>
              <a:t>java</a:t>
            </a:r>
            <a:r>
              <a:rPr lang="en-US" sz="2200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ea typeface="Helvetica"/>
                <a:cs typeface="Helvetica"/>
              </a:rPr>
              <a:t>awt</a:t>
            </a:r>
            <a:r>
              <a:rPr lang="en-US" sz="2200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ea typeface="Helvetica"/>
                <a:cs typeface="Helvetica"/>
              </a:rPr>
              <a:t>Graphics</a:t>
            </a:r>
            <a:r>
              <a:rPr lang="en-US" sz="2200" b="1" dirty="0" smtClean="0">
                <a:solidFill>
                  <a:srgbClr val="000000"/>
                </a:solidFill>
                <a:ea typeface="Helvetica"/>
                <a:cs typeface="Helvetica"/>
              </a:rPr>
              <a:t>;</a:t>
            </a:r>
            <a:endParaRPr lang="en-US" sz="22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A0084"/>
                </a:solidFill>
                <a:ea typeface="Helvetica"/>
                <a:cs typeface="Helvetica"/>
              </a:rPr>
              <a:t>class</a:t>
            </a: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ea typeface="Helvetica"/>
                <a:cs typeface="Helvetica"/>
              </a:rPr>
              <a:t>Flower</a:t>
            </a: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ea typeface="Helvetica"/>
                <a:cs typeface="Helvetica"/>
              </a:rPr>
              <a:t>implements</a:t>
            </a: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ea typeface="Helvetica"/>
                <a:cs typeface="Helvetica"/>
              </a:rPr>
              <a:t>Drawable</a:t>
            </a: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   </a:t>
            </a:r>
            <a:r>
              <a:rPr lang="en-US" sz="2200" dirty="0" smtClean="0">
                <a:solidFill>
                  <a:srgbClr val="008400"/>
                </a:solidFill>
                <a:ea typeface="Helvetica"/>
                <a:cs typeface="Helvetica"/>
              </a:rPr>
              <a:t>// ... other stuff ...</a:t>
            </a:r>
          </a:p>
          <a:p>
            <a:pPr>
              <a:buNone/>
            </a:pP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   </a:t>
            </a:r>
            <a:r>
              <a:rPr lang="en-US" sz="2200" b="1" dirty="0" smtClean="0">
                <a:solidFill>
                  <a:srgbClr val="0A0084"/>
                </a:solidFill>
                <a:ea typeface="Helvetica"/>
                <a:cs typeface="Helvetica"/>
              </a:rPr>
              <a:t>public</a:t>
            </a: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ea typeface="Helvetica"/>
                <a:cs typeface="Helvetica"/>
              </a:rPr>
              <a:t>void</a:t>
            </a: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2200" b="1" dirty="0" err="1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ea typeface="Helvetica"/>
                <a:cs typeface="Helvetica"/>
              </a:rPr>
              <a:t>Graphics</a:t>
            </a: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ea typeface="Helvetica"/>
                <a:cs typeface="Helvetica"/>
              </a:rPr>
              <a:t>surface</a:t>
            </a:r>
            <a:r>
              <a:rPr lang="en-US" sz="2200" b="1" dirty="0" smtClean="0">
                <a:solidFill>
                  <a:srgbClr val="000000"/>
                </a:solidFill>
                <a:ea typeface="Helvetica"/>
                <a:cs typeface="Helvetica"/>
              </a:rPr>
              <a:t>)</a:t>
            </a: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       </a:t>
            </a:r>
            <a:r>
              <a:rPr lang="en-US" sz="2200" dirty="0" smtClean="0">
                <a:solidFill>
                  <a:srgbClr val="008400"/>
                </a:solidFill>
                <a:ea typeface="Helvetica"/>
                <a:cs typeface="Helvetica"/>
              </a:rPr>
              <a:t>// ... code to draw a flower here ...</a:t>
            </a:r>
          </a:p>
          <a:p>
            <a:pPr>
              <a:buNone/>
            </a:pPr>
            <a:r>
              <a:rPr lang="en-US" sz="2200" dirty="0" smtClean="0">
                <a:solidFill>
                  <a:srgbClr val="808080"/>
                </a:solidFill>
                <a:ea typeface="Helvetica"/>
                <a:cs typeface="Helvetica"/>
              </a:rPr>
              <a:t>    </a:t>
            </a:r>
            <a:r>
              <a:rPr lang="en-US" sz="22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  <a:endParaRPr lang="en-US" sz="22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Notes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Only have methods (mostly true)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Do not provide code, only the definition (called </a:t>
            </a:r>
            <a:r>
              <a:rPr lang="en-US" i="1" dirty="0" smtClean="0"/>
              <a:t>signatures</a:t>
            </a:r>
            <a:r>
              <a:rPr lang="en-US" dirty="0" smtClean="0"/>
              <a:t>)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A class can implement any number of interface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Interfaces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Can only access stuff in the interface.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Drawable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 = new </a:t>
            </a:r>
            <a:r>
              <a:rPr lang="en-US" dirty="0" err="1" smtClean="0"/>
              <a:t>BouncingBox</a:t>
            </a:r>
            <a:r>
              <a:rPr lang="en-US" dirty="0" smtClean="0"/>
              <a:t>(…);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B53735"/>
                </a:solidFill>
              </a:rPr>
              <a:t>d.setMovementVector(1, 1</a:t>
            </a:r>
            <a:r>
              <a:rPr lang="en-US" dirty="0" smtClean="0">
                <a:solidFill>
                  <a:srgbClr val="B53735"/>
                </a:solidFill>
              </a:rPr>
              <a:t>);</a:t>
            </a:r>
          </a:p>
          <a:p>
            <a:pPr>
              <a:buFontTx/>
              <a:buNone/>
            </a:pPr>
            <a:endParaRPr lang="en-US" dirty="0" smtClean="0">
              <a:solidFill>
                <a:srgbClr val="B53735"/>
              </a:solidFill>
            </a:endParaRPr>
          </a:p>
          <a:p>
            <a:pPr>
              <a:buFontTx/>
              <a:buNone/>
            </a:pPr>
            <a:r>
              <a:rPr lang="en-US" i="1" dirty="0" smtClean="0"/>
              <a:t>The method </a:t>
            </a:r>
            <a:r>
              <a:rPr lang="en-US" i="1" dirty="0" err="1" smtClean="0"/>
              <a:t>setMovementVector(int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) is undefined for the type </a:t>
            </a:r>
            <a:r>
              <a:rPr lang="en-US" i="1" dirty="0" err="1" smtClean="0"/>
              <a:t>Drawable</a:t>
            </a:r>
            <a:endParaRPr lang="en-US" i="1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If you know that a variable holds a specific type, you can use a cast: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Drawable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 = new </a:t>
            </a:r>
            <a:r>
              <a:rPr lang="en-US" dirty="0" err="1" smtClean="0"/>
              <a:t>BouncingBox</a:t>
            </a:r>
            <a:r>
              <a:rPr lang="en-US" dirty="0" smtClean="0"/>
              <a:t>(…);</a:t>
            </a:r>
          </a:p>
          <a:p>
            <a:pPr>
              <a:buFontTx/>
              <a:buNone/>
            </a:pPr>
            <a:r>
              <a:rPr lang="en-US" dirty="0" err="1" smtClean="0"/>
              <a:t>BouncingBox</a:t>
            </a:r>
            <a:r>
              <a:rPr lang="en-US" dirty="0" smtClean="0"/>
              <a:t> box = (</a:t>
            </a:r>
            <a:r>
              <a:rPr lang="en-US" dirty="0" err="1" smtClean="0"/>
              <a:t>BouncingBox</a:t>
            </a:r>
            <a:r>
              <a:rPr lang="en-US" dirty="0" smtClean="0"/>
              <a:t>) </a:t>
            </a:r>
            <a:r>
              <a:rPr lang="en-US" dirty="0" err="1" smtClean="0"/>
              <a:t>d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box.setMovementVector(1, 1);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class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595959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err="1" smtClean="0"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latin typeface="Helvetica"/>
                <a:ea typeface="Helvetica"/>
                <a:cs typeface="Helvetica"/>
              </a:rPr>
              <a:t> box;  </a:t>
            </a:r>
            <a:r>
              <a:rPr lang="en-US" sz="2400" b="1" dirty="0" smtClean="0">
                <a:solidFill>
                  <a:srgbClr val="24733C"/>
                </a:solidFill>
                <a:ea typeface="Helvetica"/>
                <a:cs typeface="Helvetica"/>
              </a:rPr>
              <a:t>// a field or member variable</a:t>
            </a:r>
            <a:endParaRPr lang="en-US" sz="2400" b="1" dirty="0" smtClean="0"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595959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()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595959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       box 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BouncingBox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50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595959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 smtClean="0">
              <a:solidFill>
                <a:srgbClr val="595959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595959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void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Graphics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surface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595959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       surface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50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250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250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595959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595959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 smtClean="0">
              <a:solidFill>
                <a:srgbClr val="595959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More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Start a new project: code has changed.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Helvetica"/>
                <a:cs typeface="Helvetica"/>
              </a:rPr>
              <a:t>class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Helvetica"/>
                <a:cs typeface="Helvetica"/>
              </a:rPr>
              <a:t> box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Helvetica"/>
                <a:cs typeface="Helvetica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  </a:t>
            </a:r>
            <a:r>
              <a:rPr lang="en-US" sz="2400" b="1" dirty="0" smtClean="0">
                <a:solidFill>
                  <a:srgbClr val="24733C"/>
                </a:solidFill>
                <a:ea typeface="Helvetica"/>
                <a:cs typeface="Helvetica"/>
              </a:rPr>
              <a:t>// constructor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40404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void</a:t>
            </a:r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Graphics</a:t>
            </a:r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 surface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40404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        surface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 50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 250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 250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40404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err="1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40404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 smtClean="0">
              <a:solidFill>
                <a:srgbClr val="40404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40404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class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void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fillRect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40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fillOval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40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40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setColor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YELLOW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drawString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960082"/>
                </a:solidFill>
                <a:latin typeface="Helvetica"/>
                <a:ea typeface="Helvetica"/>
                <a:cs typeface="Helvetica"/>
              </a:rPr>
              <a:t>"Mr. And Mrs. Smith"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8839200" cy="627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class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&gt;();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    public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add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add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10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10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BLUE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add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100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100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GREEN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));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get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0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).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setMovementVector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0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get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).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setMovementVector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(-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3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-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get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).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setMovementVector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</a:p>
          <a:p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    public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void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</a:t>
            </a:r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    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2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   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    </a:t>
            </a:r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2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Good program design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Debugging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Interfaces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2157</Words>
  <Application>Microsoft Macintosh PowerPoint</Application>
  <PresentationFormat>On-screen Show (4:3)</PresentationFormat>
  <Paragraphs>368</Paragraphs>
  <Slides>50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Blank Presentation</vt:lpstr>
      <vt:lpstr>6.092: Introduction to Java 6: Design, Debugging, Interfaces</vt:lpstr>
      <vt:lpstr>Assignment 5: main()</vt:lpstr>
      <vt:lpstr>Assignment 5: main()</vt:lpstr>
      <vt:lpstr>Slide 4</vt:lpstr>
      <vt:lpstr>Slide 5</vt:lpstr>
      <vt:lpstr>Slide 6</vt:lpstr>
      <vt:lpstr>Slide 7</vt:lpstr>
      <vt:lpstr>Slide 8</vt:lpstr>
      <vt:lpstr>Outline</vt:lpstr>
      <vt:lpstr>What is a good program?</vt:lpstr>
      <vt:lpstr>Consistency</vt:lpstr>
      <vt:lpstr>Naming</vt:lpstr>
      <vt:lpstr>Good Class Design</vt:lpstr>
      <vt:lpstr>Debugging</vt:lpstr>
      <vt:lpstr>Step 1: Don’t Make Mistakes</vt:lpstr>
      <vt:lpstr>Step 1: Don’t Make Mistakes</vt:lpstr>
      <vt:lpstr>Design: Pseudocode</vt:lpstr>
      <vt:lpstr>Pseudocode: Interval Testing</vt:lpstr>
      <vt:lpstr>Design</vt:lpstr>
      <vt:lpstr>Slide 20</vt:lpstr>
      <vt:lpstr>Step 2: Find Mistakes Early</vt:lpstr>
      <vt:lpstr>Testing: Important Inputs</vt:lpstr>
      <vt:lpstr>Intervals: Important Cases</vt:lpstr>
      <vt:lpstr>Intervals: Important Cases</vt:lpstr>
      <vt:lpstr>Pseudocode: Interval Testing</vt:lpstr>
      <vt:lpstr>Pseudocode: Interval Testing</vt:lpstr>
      <vt:lpstr>Pseudocode: Interval Testing</vt:lpstr>
      <vt:lpstr>Tools: Eclipse Warnings</vt:lpstr>
      <vt:lpstr>Assertions</vt:lpstr>
      <vt:lpstr>Slide 30</vt:lpstr>
      <vt:lpstr>Step 3: Reproduce the Error</vt:lpstr>
      <vt:lpstr>Step 4: Generate Hypothesis</vt:lpstr>
      <vt:lpstr>Step 5: Collect Information</vt:lpstr>
      <vt:lpstr>Step 6: Examine Data</vt:lpstr>
      <vt:lpstr>Why Use Methods?</vt:lpstr>
      <vt:lpstr>Why Use Methods?</vt:lpstr>
      <vt:lpstr>Why Use Objects?</vt:lpstr>
      <vt:lpstr>Implementation / Interface</vt:lpstr>
      <vt:lpstr>Java Interfaces</vt:lpstr>
      <vt:lpstr>Interface Example: Drawing</vt:lpstr>
      <vt:lpstr>Interface Example: Drawing</vt:lpstr>
      <vt:lpstr>Slide 42</vt:lpstr>
      <vt:lpstr>Slide 43</vt:lpstr>
      <vt:lpstr>Interfaces</vt:lpstr>
      <vt:lpstr>Interfaces: Drawable</vt:lpstr>
      <vt:lpstr>Implementing Interfaces</vt:lpstr>
      <vt:lpstr>Interface Notes</vt:lpstr>
      <vt:lpstr>Using Interfaces</vt:lpstr>
      <vt:lpstr>Casting</vt:lpstr>
      <vt:lpstr>Assignment: More graphics</vt:lpstr>
    </vt:vector>
  </TitlesOfParts>
  <Company>뿿퉠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Fast Paxos</dc:title>
  <dc:creator>Evan Jones</dc:creator>
  <cp:lastModifiedBy>Evan Jones</cp:lastModifiedBy>
  <cp:revision>182</cp:revision>
  <cp:lastPrinted>2008-01-08T01:56:26Z</cp:lastPrinted>
  <dcterms:created xsi:type="dcterms:W3CDTF">2010-01-26T14:41:56Z</dcterms:created>
  <dcterms:modified xsi:type="dcterms:W3CDTF">2010-01-26T15:14:55Z</dcterms:modified>
</cp:coreProperties>
</file>