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414" r:id="rId3"/>
    <p:sldId id="294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88" r:id="rId13"/>
    <p:sldId id="304" r:id="rId14"/>
    <p:sldId id="305" r:id="rId15"/>
    <p:sldId id="397" r:id="rId16"/>
    <p:sldId id="398" r:id="rId17"/>
    <p:sldId id="307" r:id="rId18"/>
    <p:sldId id="399" r:id="rId19"/>
    <p:sldId id="309" r:id="rId20"/>
    <p:sldId id="311" r:id="rId21"/>
    <p:sldId id="312" r:id="rId22"/>
    <p:sldId id="313" r:id="rId23"/>
    <p:sldId id="339" r:id="rId24"/>
    <p:sldId id="400" r:id="rId25"/>
    <p:sldId id="340" r:id="rId26"/>
    <p:sldId id="378" r:id="rId27"/>
    <p:sldId id="379" r:id="rId28"/>
    <p:sldId id="402" r:id="rId29"/>
    <p:sldId id="404" r:id="rId30"/>
    <p:sldId id="380" r:id="rId31"/>
    <p:sldId id="381" r:id="rId32"/>
    <p:sldId id="405" r:id="rId33"/>
    <p:sldId id="382" r:id="rId34"/>
    <p:sldId id="406" r:id="rId35"/>
    <p:sldId id="383" r:id="rId36"/>
    <p:sldId id="384" r:id="rId37"/>
    <p:sldId id="407" r:id="rId38"/>
    <p:sldId id="408" r:id="rId39"/>
    <p:sldId id="385" r:id="rId40"/>
    <p:sldId id="386" r:id="rId41"/>
    <p:sldId id="387" r:id="rId42"/>
    <p:sldId id="343" r:id="rId43"/>
    <p:sldId id="344" r:id="rId44"/>
    <p:sldId id="345" r:id="rId45"/>
    <p:sldId id="347" r:id="rId46"/>
    <p:sldId id="409" r:id="rId47"/>
    <p:sldId id="353" r:id="rId48"/>
    <p:sldId id="354" r:id="rId49"/>
    <p:sldId id="355" r:id="rId50"/>
    <p:sldId id="356" r:id="rId51"/>
    <p:sldId id="357" r:id="rId52"/>
    <p:sldId id="358" r:id="rId53"/>
    <p:sldId id="359" r:id="rId54"/>
    <p:sldId id="360" r:id="rId55"/>
    <p:sldId id="361" r:id="rId56"/>
    <p:sldId id="362" r:id="rId57"/>
    <p:sldId id="411" r:id="rId58"/>
    <p:sldId id="410" r:id="rId59"/>
    <p:sldId id="364" r:id="rId60"/>
    <p:sldId id="412" r:id="rId61"/>
    <p:sldId id="413" r:id="rId62"/>
    <p:sldId id="376" r:id="rId63"/>
    <p:sldId id="377" r:id="rId64"/>
    <p:sldId id="341" r:id="rId6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pitchFamily="-6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pitchFamily="-6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pitchFamily="-6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pitchFamily="-6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pitchFamily="-65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Times" pitchFamily="-65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Times" pitchFamily="-65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Times" pitchFamily="-65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Times" pitchFamily="-65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</p:showPr>
  <p:clrMru>
    <a:srgbClr val="952216"/>
    <a:srgbClr val="8B2620"/>
    <a:srgbClr val="B5373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 varScale="1">
        <p:scale>
          <a:sx n="46" d="100"/>
          <a:sy n="46" d="100"/>
        </p:scale>
        <p:origin x="-8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3E437-76B1-FC45-9DEB-446F4A463073}" type="datetimeFigureOut">
              <a:rPr lang="en-US" smtClean="0"/>
              <a:pPr/>
              <a:t>1/26/2011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9C7CA-BCC6-994D-B1D7-23A969CB79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BDDF8-7F48-0A40-B47A-9CD09F856F23}" type="datetimeFigureOut">
              <a:rPr lang="en-US" smtClean="0"/>
              <a:pPr/>
              <a:t>1/26/2011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E2583-0DD8-7B44-BEE4-57C89AD112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E7F174-51E7-A247-AFFB-7BB47BFF4F2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399164A-3739-B547-A330-97ED65E3376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29009CE-AD2F-DD48-BF4E-7B3188132B3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86CDCD8-D4A8-0846-A409-A7157A5D095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F8942D8-5C18-3545-9722-FE7C58D69C1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38F70AF-F2AE-CE4D-BF8F-91C788D22AD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09B8723-EB1C-4345-92B5-C8869FFA6C8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618575F-B796-984C-A5BF-4CD40FE9E5B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3132310-94A9-1647-B657-0065D02807C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740BA3C-6C73-B240-BA12-7C1174A7335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DD85727-ED75-7447-B415-2A7069EE98B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E16CF78-60BF-E34A-BF95-A54D087E59D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65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docs/books/tutorial/essential/io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xceptions" TargetMode="External"/><Relationship Id="rId2" Type="http://schemas.openxmlformats.org/officeDocument/2006/relationships/hyperlink" Target="http://java.sun.com/docs/books/tutorial/essential/exception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sixweb.mit.edu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2000" dirty="0"/>
              <a:t>6.092: </a:t>
            </a:r>
            <a:r>
              <a:rPr lang="en-US" sz="2000" dirty="0" smtClean="0"/>
              <a:t>Introduction </a:t>
            </a:r>
            <a:r>
              <a:rPr lang="en-US" sz="2000" dirty="0"/>
              <a:t>to Java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6: Interfaces, </a:t>
            </a:r>
            <a:r>
              <a:rPr lang="en-US" dirty="0" err="1" smtClean="0"/>
              <a:t>Input/Output</a:t>
            </a:r>
            <a:r>
              <a:rPr lang="en-US" dirty="0" smtClean="0"/>
              <a:t>, Understanding Exceptions</a:t>
            </a:r>
            <a:endParaRPr lang="en-US" dirty="0"/>
          </a:p>
        </p:txBody>
      </p:sp>
    </p:spTree>
  </p:cSld>
  <p:clrMapOvr>
    <a:masterClrMapping/>
  </p:clrMapOvr>
  <p:transition advTm="259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066800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public class 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DrawGraphics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{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	public 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DrawGraphics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(){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BouncingBox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box 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= 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		</a:t>
            </a:r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new 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BouncingBox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200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Color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RED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}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	public void 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Graphicssurface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){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4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drawLine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250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250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box</a:t>
            </a:r>
            <a:r>
              <a:rPr lang="en-US" sz="24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}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286116" y="5643578"/>
            <a:ext cx="51950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What’s wrong here?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066800"/>
            <a:ext cx="8382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public class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DrawGraphics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{</a:t>
            </a:r>
            <a:endParaRPr lang="en-US" sz="20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ArrayList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&lt;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BouncingBox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&gt;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boxes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=</a:t>
            </a:r>
            <a:r>
              <a:rPr lang="en-US" sz="2000" b="1" dirty="0" err="1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new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ArrayList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&lt;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BouncingBox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&gt;();</a:t>
            </a:r>
            <a:endParaRPr lang="en-US" sz="20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endParaRPr lang="en-US" sz="20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0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	public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DrawGraphics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(){</a:t>
            </a:r>
            <a:endParaRPr lang="en-US" sz="20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pPr lvl="3"/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boxes</a:t>
            </a:r>
            <a:r>
              <a:rPr lang="en-US" sz="20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add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0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new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BouncingBox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0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200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0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50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Color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RED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));</a:t>
            </a:r>
            <a:endParaRPr lang="en-US" sz="20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pPr lvl="3"/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boxes</a:t>
            </a:r>
            <a:r>
              <a:rPr lang="en-US" sz="20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add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0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new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BouncingBox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0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10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0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10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Color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BLUE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));</a:t>
            </a:r>
            <a:endParaRPr lang="en-US" sz="20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pPr lvl="3"/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boxes</a:t>
            </a:r>
            <a:r>
              <a:rPr lang="en-US" sz="20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get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0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0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).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setMovementVector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0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1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0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0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0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pPr lvl="3"/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boxes</a:t>
            </a:r>
            <a:r>
              <a:rPr lang="en-US" sz="20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get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0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1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).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setMovementVector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(-</a:t>
            </a:r>
            <a:r>
              <a:rPr lang="en-US" sz="20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3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,-</a:t>
            </a:r>
            <a:r>
              <a:rPr lang="en-US" sz="20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2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0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}</a:t>
            </a:r>
            <a:endParaRPr lang="en-US" sz="20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endParaRPr lang="en-US" sz="20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0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	public void 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Graphics surface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 {</a:t>
            </a:r>
            <a:endParaRPr lang="en-US" sz="20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0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		for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BouncingBox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box 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: 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boxes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 {</a:t>
            </a:r>
            <a:endParaRPr lang="en-US" sz="20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		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box</a:t>
            </a:r>
            <a:r>
              <a:rPr lang="en-US" sz="20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0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	}</a:t>
            </a:r>
            <a:endParaRPr lang="en-US" sz="20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}</a:t>
            </a:r>
            <a:endParaRPr lang="en-US" sz="20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Interfaces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Interfaces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Manipulate objects, without knowing how they work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Useful when you have similar but not identical objects</a:t>
            </a:r>
          </a:p>
          <a:p>
            <a:pPr>
              <a:buFontTx/>
              <a:buNone/>
            </a:pPr>
            <a:r>
              <a:rPr lang="en-US" dirty="0" smtClean="0"/>
              <a:t>Useful when you want to use code written by others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Example: Drawing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smtClean="0">
                <a:solidFill>
                  <a:srgbClr val="0A0084"/>
                </a:solidFill>
                <a:ea typeface="Helvetica"/>
                <a:cs typeface="Helvetica"/>
              </a:rPr>
              <a:t>public class </a:t>
            </a:r>
            <a:r>
              <a:rPr lang="en-US" sz="2400" dirty="0" err="1" smtClean="0">
                <a:solidFill>
                  <a:srgbClr val="000000"/>
                </a:solidFill>
                <a:ea typeface="Helvetica"/>
                <a:cs typeface="Helvetica"/>
              </a:rPr>
              <a:t>BouncingBox</a:t>
            </a:r>
            <a:r>
              <a:rPr lang="en-US" sz="2400" dirty="0" smtClean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{</a:t>
            </a:r>
            <a:endParaRPr lang="en-US" sz="2400" dirty="0" smtClean="0">
              <a:solidFill>
                <a:srgbClr val="80808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A0084"/>
                </a:solidFill>
                <a:ea typeface="Helvetica"/>
                <a:cs typeface="Helvetica"/>
              </a:rPr>
              <a:t>	public void </a:t>
            </a:r>
            <a:r>
              <a:rPr lang="en-US" sz="2400" dirty="0" smtClean="0">
                <a:solidFill>
                  <a:srgbClr val="000000"/>
                </a:solidFill>
                <a:ea typeface="Helvetica"/>
                <a:cs typeface="Helvetica"/>
              </a:rPr>
              <a:t>draw</a:t>
            </a: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ea typeface="Helvetica"/>
                <a:cs typeface="Helvetica"/>
              </a:rPr>
              <a:t>Graphics surface</a:t>
            </a: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) {</a:t>
            </a:r>
          </a:p>
          <a:p>
            <a:pPr>
              <a:buNone/>
            </a:pPr>
            <a:r>
              <a:rPr lang="en-US" sz="2400" dirty="0" smtClean="0">
                <a:solidFill>
                  <a:srgbClr val="24733C"/>
                </a:solidFill>
                <a:ea typeface="Helvetica"/>
                <a:cs typeface="Helvetica"/>
              </a:rPr>
              <a:t>    		// … code to draw the box …</a:t>
            </a:r>
            <a:endParaRPr lang="en-US" sz="2400" b="1" dirty="0" smtClean="0">
              <a:solidFill>
                <a:srgbClr val="00000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    }</a:t>
            </a:r>
            <a:endParaRPr lang="en-US" sz="2400" dirty="0" smtClean="0">
              <a:solidFill>
                <a:srgbClr val="80808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}</a:t>
            </a:r>
          </a:p>
          <a:p>
            <a:pPr>
              <a:buNone/>
            </a:pPr>
            <a:endParaRPr lang="en-US" sz="2400" b="1" dirty="0" smtClean="0">
              <a:solidFill>
                <a:srgbClr val="00000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24733C"/>
                </a:solidFill>
                <a:ea typeface="Helvetica"/>
                <a:cs typeface="Helvetica"/>
              </a:rPr>
              <a:t>// … draw boxes …</a:t>
            </a:r>
            <a:endParaRPr lang="en-US" sz="2400" b="1" dirty="0" smtClean="0">
              <a:solidFill>
                <a:srgbClr val="00000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A0084"/>
                </a:solidFill>
                <a:ea typeface="Helvetica"/>
                <a:cs typeface="Helvetica"/>
              </a:rPr>
              <a:t>for</a:t>
            </a: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ea typeface="Helvetica"/>
                <a:cs typeface="Helvetica"/>
              </a:rPr>
              <a:t>BouncingBox</a:t>
            </a:r>
            <a:r>
              <a:rPr lang="en-US" sz="2400" dirty="0" smtClean="0">
                <a:solidFill>
                  <a:srgbClr val="000000"/>
                </a:solidFill>
                <a:ea typeface="Helvetica"/>
                <a:cs typeface="Helvetica"/>
              </a:rPr>
              <a:t> box </a:t>
            </a: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ea typeface="Helvetica"/>
                <a:cs typeface="Helvetica"/>
              </a:rPr>
              <a:t>boxes</a:t>
            </a: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){</a:t>
            </a:r>
            <a:endParaRPr lang="en-US" sz="2400" dirty="0" smtClean="0">
              <a:solidFill>
                <a:srgbClr val="80808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ea typeface="Helvetica"/>
                <a:cs typeface="Helvetica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ea typeface="Helvetica"/>
                <a:cs typeface="Helvetica"/>
              </a:rPr>
              <a:t>box</a:t>
            </a:r>
            <a:r>
              <a:rPr lang="en-US" sz="2400" b="1" dirty="0" err="1" smtClean="0">
                <a:solidFill>
                  <a:srgbClr val="000000"/>
                </a:solidFill>
                <a:ea typeface="Helvetica"/>
                <a:cs typeface="Helvetica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ea typeface="Helvetica"/>
                <a:cs typeface="Helvetica"/>
              </a:rPr>
              <a:t>draw</a:t>
            </a: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ea typeface="Helvetica"/>
                <a:cs typeface="Helvetica"/>
              </a:rPr>
              <a:t>surface</a:t>
            </a: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);</a:t>
            </a:r>
            <a:endParaRPr lang="en-US" sz="2400" dirty="0" smtClean="0">
              <a:solidFill>
                <a:srgbClr val="80808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}</a:t>
            </a:r>
            <a:endParaRPr lang="en-US" sz="2000" b="1" dirty="0" smtClean="0">
              <a:solidFill>
                <a:srgbClr val="000000"/>
              </a:solidFill>
              <a:ea typeface="Helvetica"/>
              <a:cs typeface="Helvetica"/>
            </a:endParaRPr>
          </a:p>
          <a:p>
            <a:pPr>
              <a:buNone/>
            </a:pPr>
            <a:endParaRPr lang="en-US" sz="2000" b="1" dirty="0" smtClean="0">
              <a:solidFill>
                <a:srgbClr val="000000"/>
              </a:solidFill>
              <a:ea typeface="Helvetica"/>
              <a:cs typeface="Helvetica"/>
            </a:endParaRPr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that are cooler than </a:t>
            </a:r>
            <a:r>
              <a:rPr lang="en-US" dirty="0" err="1" smtClean="0"/>
              <a:t>BouncingBox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Flowers</a:t>
            </a:r>
          </a:p>
          <a:p>
            <a:r>
              <a:rPr lang="en-US" dirty="0" smtClean="0"/>
              <a:t>Hello Kitty</a:t>
            </a:r>
          </a:p>
          <a:p>
            <a:r>
              <a:rPr lang="en-US" dirty="0" smtClean="0"/>
              <a:t>Monkey Faces</a:t>
            </a:r>
          </a:p>
          <a:p>
            <a:r>
              <a:rPr lang="en-US" dirty="0" smtClean="0"/>
              <a:t>3D cube</a:t>
            </a:r>
          </a:p>
          <a:p>
            <a:r>
              <a:rPr lang="en-US" dirty="0" smtClean="0"/>
              <a:t>MIT Logo</a:t>
            </a:r>
          </a:p>
          <a:p>
            <a:r>
              <a:rPr lang="en-US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Something Cool!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smtClean="0">
                <a:solidFill>
                  <a:srgbClr val="0A0084"/>
                </a:solidFill>
                <a:ea typeface="Helvetica"/>
                <a:cs typeface="Helvetica"/>
              </a:rPr>
              <a:t>public class </a:t>
            </a:r>
            <a:r>
              <a:rPr lang="en-US" sz="2400" dirty="0" smtClean="0">
                <a:solidFill>
                  <a:srgbClr val="000000"/>
                </a:solidFill>
                <a:ea typeface="Helvetica"/>
                <a:cs typeface="Helvetica"/>
              </a:rPr>
              <a:t>Flower </a:t>
            </a: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{</a:t>
            </a:r>
            <a:endParaRPr lang="en-US" sz="2400" dirty="0" smtClean="0">
              <a:solidFill>
                <a:srgbClr val="80808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A0084"/>
                </a:solidFill>
                <a:ea typeface="Helvetica"/>
                <a:cs typeface="Helvetica"/>
              </a:rPr>
              <a:t>	public void </a:t>
            </a:r>
            <a:r>
              <a:rPr lang="en-US" sz="2400" dirty="0" smtClean="0">
                <a:solidFill>
                  <a:srgbClr val="000000"/>
                </a:solidFill>
                <a:ea typeface="Helvetica"/>
                <a:cs typeface="Helvetica"/>
              </a:rPr>
              <a:t>draw</a:t>
            </a: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ea typeface="Helvetica"/>
                <a:cs typeface="Helvetica"/>
              </a:rPr>
              <a:t>Graphics surface</a:t>
            </a: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) {</a:t>
            </a:r>
          </a:p>
          <a:p>
            <a:pPr>
              <a:buNone/>
            </a:pPr>
            <a:r>
              <a:rPr lang="en-US" sz="2400" dirty="0" smtClean="0">
                <a:solidFill>
                  <a:srgbClr val="24733C"/>
                </a:solidFill>
                <a:ea typeface="Helvetica"/>
                <a:cs typeface="Helvetica"/>
              </a:rPr>
              <a:t>    		// … code to draw the flower…</a:t>
            </a:r>
            <a:endParaRPr lang="en-US" sz="2400" b="1" dirty="0" smtClean="0">
              <a:solidFill>
                <a:srgbClr val="00000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    }</a:t>
            </a:r>
            <a:endParaRPr lang="en-US" sz="2400" dirty="0" smtClean="0">
              <a:solidFill>
                <a:srgbClr val="80808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}</a:t>
            </a:r>
          </a:p>
          <a:p>
            <a:pPr>
              <a:buNone/>
            </a:pPr>
            <a:endParaRPr lang="en-US" sz="2400" b="1" dirty="0" smtClean="0">
              <a:solidFill>
                <a:srgbClr val="00000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24733C"/>
                </a:solidFill>
                <a:ea typeface="Helvetica"/>
                <a:cs typeface="Helvetica"/>
              </a:rPr>
              <a:t>// … draw flowers…</a:t>
            </a:r>
            <a:endParaRPr lang="en-US" sz="2400" b="1" dirty="0" smtClean="0">
              <a:solidFill>
                <a:srgbClr val="00000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A0084"/>
                </a:solidFill>
                <a:ea typeface="Helvetica"/>
                <a:cs typeface="Helvetica"/>
              </a:rPr>
              <a:t>for</a:t>
            </a: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ea typeface="Helvetica"/>
                <a:cs typeface="Helvetica"/>
              </a:rPr>
              <a:t>Flower f </a:t>
            </a: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ea typeface="Helvetica"/>
                <a:cs typeface="Helvetica"/>
              </a:rPr>
              <a:t>flowers</a:t>
            </a: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){</a:t>
            </a:r>
            <a:endParaRPr lang="en-US" sz="2400" dirty="0" smtClean="0">
              <a:solidFill>
                <a:srgbClr val="80808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ea typeface="Helvetica"/>
                <a:cs typeface="Helvetica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ea typeface="Helvetica"/>
                <a:cs typeface="Helvetica"/>
              </a:rPr>
              <a:t>f</a:t>
            </a:r>
            <a:r>
              <a:rPr lang="en-US" sz="2400" b="1" dirty="0" err="1" smtClean="0">
                <a:solidFill>
                  <a:srgbClr val="000000"/>
                </a:solidFill>
                <a:ea typeface="Helvetica"/>
                <a:cs typeface="Helvetica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ea typeface="Helvetica"/>
                <a:cs typeface="Helvetica"/>
              </a:rPr>
              <a:t>draw</a:t>
            </a: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ea typeface="Helvetica"/>
                <a:cs typeface="Helvetica"/>
              </a:rPr>
              <a:t>surface</a:t>
            </a: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);</a:t>
            </a:r>
            <a:endParaRPr lang="en-US" sz="2400" dirty="0" smtClean="0">
              <a:solidFill>
                <a:srgbClr val="80808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ea typeface="Helvetica"/>
                <a:cs typeface="Helvetica"/>
              </a:rPr>
              <a:t>}</a:t>
            </a:r>
            <a:endParaRPr lang="en-US" sz="2000" b="1" dirty="0" smtClean="0">
              <a:solidFill>
                <a:srgbClr val="000000"/>
              </a:solidFill>
              <a:ea typeface="Helvetica"/>
              <a:cs typeface="Helvetica"/>
            </a:endParaRPr>
          </a:p>
          <a:p>
            <a:pPr>
              <a:buNone/>
            </a:pPr>
            <a:endParaRPr lang="en-US" sz="2000" b="1" dirty="0" smtClean="0">
              <a:solidFill>
                <a:srgbClr val="000000"/>
              </a:solidFill>
              <a:ea typeface="Helvetica"/>
              <a:cs typeface="Helvetica"/>
            </a:endParaRPr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304800"/>
            <a:ext cx="8839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public class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DrawGraphics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{</a:t>
            </a:r>
            <a:endParaRPr lang="en-US" sz="20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ArrayList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&lt;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BouncingBox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boxes 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= </a:t>
            </a:r>
            <a:r>
              <a:rPr lang="en-US" sz="2000" b="1" dirty="0" err="1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new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ArrayList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&lt;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BouncingBox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&gt;();</a:t>
            </a:r>
            <a:endParaRPr lang="en-US" sz="20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ArrayList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&lt;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Flower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flowers 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= </a:t>
            </a:r>
            <a:r>
              <a:rPr lang="en-US" sz="2000" b="1" dirty="0" err="1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new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ArrayList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&lt;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Flower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&gt;();</a:t>
            </a:r>
            <a:endParaRPr lang="en-US" sz="20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ArrayList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&lt;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Car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cars 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= </a:t>
            </a:r>
            <a:r>
              <a:rPr lang="en-US" sz="2000" b="1" dirty="0" err="1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new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ArrayList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&lt;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Car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&gt;();</a:t>
            </a:r>
          </a:p>
          <a:p>
            <a:endParaRPr lang="en-US" sz="20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0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	…</a:t>
            </a:r>
          </a:p>
          <a:p>
            <a:endParaRPr lang="en-US" sz="20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0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	public void 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Graphics surface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 {</a:t>
            </a:r>
            <a:endParaRPr lang="en-US" sz="20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pPr lvl="3"/>
            <a:r>
              <a:rPr lang="en-US" sz="20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for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BouncingBox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box 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: 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boxes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){</a:t>
            </a:r>
            <a:endParaRPr lang="en-US" sz="20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pPr lvl="3"/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box</a:t>
            </a:r>
            <a:r>
              <a:rPr lang="en-US" sz="20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0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pPr lvl="3"/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0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pPr lvl="3"/>
            <a:r>
              <a:rPr lang="en-US" sz="20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for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Flower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flower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: 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flowers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){</a:t>
            </a:r>
            <a:endParaRPr lang="en-US" sz="20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pPr lvl="3"/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flower</a:t>
            </a:r>
            <a:r>
              <a:rPr lang="en-US" sz="20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0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pPr lvl="3"/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0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pPr lvl="3"/>
            <a:r>
              <a:rPr lang="en-US" sz="20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for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Car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car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: 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cars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){</a:t>
            </a:r>
            <a:endParaRPr lang="en-US" sz="20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pPr lvl="3"/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car</a:t>
            </a:r>
            <a:r>
              <a:rPr lang="en-US" sz="20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0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pPr lvl="3"/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0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}</a:t>
            </a:r>
            <a:endParaRPr lang="en-US" sz="20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000" dirty="0">
              <a:solidFill>
                <a:srgbClr val="40404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304800"/>
            <a:ext cx="8839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public class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DrawGraphics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{</a:t>
            </a:r>
            <a:endParaRPr lang="en-US" sz="20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ArrayList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&lt;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Drawable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&gt;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shapes 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= </a:t>
            </a:r>
            <a:r>
              <a:rPr lang="en-US" sz="2000" b="1" dirty="0" err="1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new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ArrayList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&lt;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Drawable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&gt;();</a:t>
            </a:r>
            <a:endParaRPr lang="en-US" sz="20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000" dirty="0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	</a:t>
            </a:r>
            <a:r>
              <a:rPr lang="en-US" sz="2000" dirty="0" err="1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ArrayList</a:t>
            </a:r>
            <a:r>
              <a:rPr lang="en-US" sz="2000" b="1" dirty="0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&lt;</a:t>
            </a:r>
            <a:r>
              <a:rPr lang="en-US" sz="2000" dirty="0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Flower</a:t>
            </a:r>
            <a:r>
              <a:rPr lang="en-US" sz="2000" b="1" dirty="0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&gt; </a:t>
            </a:r>
            <a:r>
              <a:rPr lang="en-US" sz="2000" dirty="0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flowers </a:t>
            </a:r>
            <a:r>
              <a:rPr lang="en-US" sz="2000" b="1" dirty="0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= </a:t>
            </a:r>
            <a:r>
              <a:rPr lang="en-US" sz="2000" b="1" dirty="0" err="1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new</a:t>
            </a:r>
            <a:r>
              <a:rPr lang="en-US" sz="2000" dirty="0" err="1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ArrayList</a:t>
            </a:r>
            <a:r>
              <a:rPr lang="en-US" sz="2000" b="1" dirty="0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&lt;</a:t>
            </a:r>
            <a:r>
              <a:rPr lang="en-US" sz="2000" dirty="0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Flower</a:t>
            </a:r>
            <a:r>
              <a:rPr lang="en-US" sz="2000" b="1" dirty="0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&gt;();</a:t>
            </a:r>
            <a:endParaRPr lang="en-US" sz="2000" dirty="0" smtClean="0">
              <a:solidFill>
                <a:schemeClr val="bg2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000" dirty="0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	</a:t>
            </a:r>
            <a:r>
              <a:rPr lang="en-US" sz="2000" dirty="0" err="1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ArrayList</a:t>
            </a:r>
            <a:r>
              <a:rPr lang="en-US" sz="2000" b="1" dirty="0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&lt;</a:t>
            </a:r>
            <a:r>
              <a:rPr lang="en-US" sz="2000" dirty="0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Car</a:t>
            </a:r>
            <a:r>
              <a:rPr lang="en-US" sz="2000" b="1" dirty="0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&gt; </a:t>
            </a:r>
            <a:r>
              <a:rPr lang="en-US" sz="2000" dirty="0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cars </a:t>
            </a:r>
            <a:r>
              <a:rPr lang="en-US" sz="2000" b="1" dirty="0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= </a:t>
            </a:r>
            <a:r>
              <a:rPr lang="en-US" sz="2000" b="1" dirty="0" err="1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new</a:t>
            </a:r>
            <a:r>
              <a:rPr lang="en-US" sz="2000" dirty="0" err="1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ArrayList</a:t>
            </a:r>
            <a:r>
              <a:rPr lang="en-US" sz="2000" b="1" dirty="0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&lt;</a:t>
            </a:r>
            <a:r>
              <a:rPr lang="en-US" sz="2000" dirty="0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Car</a:t>
            </a:r>
            <a:r>
              <a:rPr lang="en-US" sz="2000" b="1" dirty="0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&gt;();</a:t>
            </a:r>
          </a:p>
          <a:p>
            <a:endParaRPr lang="en-US" sz="20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000" dirty="0" smtClean="0">
                <a:solidFill>
                  <a:srgbClr val="808080"/>
                </a:solidFill>
                <a:latin typeface="Helvetica"/>
                <a:ea typeface="Helvetica"/>
                <a:cs typeface="Helvetica"/>
              </a:rPr>
              <a:t>	…</a:t>
            </a:r>
          </a:p>
          <a:p>
            <a:endParaRPr lang="en-US" sz="20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0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	public void 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Graphics surface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 {</a:t>
            </a:r>
            <a:endParaRPr lang="en-US" sz="20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pPr lvl="3"/>
            <a:r>
              <a:rPr lang="en-US" sz="20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for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Drawable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shape : shapes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){</a:t>
            </a:r>
            <a:endParaRPr lang="en-US" sz="20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pPr lvl="3"/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shape</a:t>
            </a:r>
            <a:r>
              <a:rPr lang="en-US" sz="20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0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pPr lvl="3"/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0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pPr lvl="3"/>
            <a:r>
              <a:rPr lang="en-US" sz="2000" b="1" dirty="0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for(</a:t>
            </a:r>
            <a:r>
              <a:rPr lang="en-US" sz="2000" dirty="0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Flower </a:t>
            </a:r>
            <a:r>
              <a:rPr lang="en-US" sz="2000" dirty="0" err="1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flower</a:t>
            </a:r>
            <a:r>
              <a:rPr lang="en-US" sz="2000" dirty="0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: </a:t>
            </a:r>
            <a:r>
              <a:rPr lang="en-US" sz="2000" dirty="0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flowers</a:t>
            </a:r>
            <a:r>
              <a:rPr lang="en-US" sz="2000" b="1" dirty="0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){</a:t>
            </a:r>
            <a:endParaRPr lang="en-US" sz="2000" dirty="0" smtClean="0">
              <a:solidFill>
                <a:schemeClr val="bg2"/>
              </a:solidFill>
              <a:latin typeface="Helvetica"/>
              <a:ea typeface="Helvetica"/>
              <a:cs typeface="Helvetica"/>
            </a:endParaRPr>
          </a:p>
          <a:p>
            <a:pPr lvl="3"/>
            <a:r>
              <a:rPr lang="en-US" sz="2000" dirty="0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	</a:t>
            </a:r>
            <a:r>
              <a:rPr lang="en-US" sz="2000" dirty="0" err="1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flower</a:t>
            </a:r>
            <a:r>
              <a:rPr lang="en-US" sz="2000" b="1" dirty="0" err="1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000" dirty="0" err="1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draw</a:t>
            </a:r>
            <a:r>
              <a:rPr lang="en-US" sz="2000" b="1" dirty="0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000" dirty="0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000" b="1" dirty="0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000" dirty="0" smtClean="0">
              <a:solidFill>
                <a:schemeClr val="bg2"/>
              </a:solidFill>
              <a:latin typeface="Helvetica"/>
              <a:ea typeface="Helvetica"/>
              <a:cs typeface="Helvetica"/>
            </a:endParaRPr>
          </a:p>
          <a:p>
            <a:pPr lvl="3"/>
            <a:r>
              <a:rPr lang="en-US" sz="2000" b="1" dirty="0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000" dirty="0" smtClean="0">
              <a:solidFill>
                <a:schemeClr val="bg2"/>
              </a:solidFill>
              <a:latin typeface="Helvetica"/>
              <a:ea typeface="Helvetica"/>
              <a:cs typeface="Helvetica"/>
            </a:endParaRPr>
          </a:p>
          <a:p>
            <a:pPr lvl="3"/>
            <a:r>
              <a:rPr lang="en-US" sz="2000" b="1" dirty="0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for(</a:t>
            </a:r>
            <a:r>
              <a:rPr lang="en-US" sz="2000" dirty="0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Car </a:t>
            </a:r>
            <a:r>
              <a:rPr lang="en-US" sz="2000" dirty="0" err="1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car</a:t>
            </a:r>
            <a:r>
              <a:rPr lang="en-US" sz="2000" dirty="0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: </a:t>
            </a:r>
            <a:r>
              <a:rPr lang="en-US" sz="2000" dirty="0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cars</a:t>
            </a:r>
            <a:r>
              <a:rPr lang="en-US" sz="2000" b="1" dirty="0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){</a:t>
            </a:r>
            <a:endParaRPr lang="en-US" sz="2000" dirty="0" smtClean="0">
              <a:solidFill>
                <a:schemeClr val="bg2"/>
              </a:solidFill>
              <a:latin typeface="Helvetica"/>
              <a:ea typeface="Helvetica"/>
              <a:cs typeface="Helvetica"/>
            </a:endParaRPr>
          </a:p>
          <a:p>
            <a:pPr lvl="3"/>
            <a:r>
              <a:rPr lang="en-US" sz="2000" dirty="0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	</a:t>
            </a:r>
            <a:r>
              <a:rPr lang="en-US" sz="2000" dirty="0" err="1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car</a:t>
            </a:r>
            <a:r>
              <a:rPr lang="en-US" sz="2000" b="1" dirty="0" err="1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000" dirty="0" err="1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draw</a:t>
            </a:r>
            <a:r>
              <a:rPr lang="en-US" sz="2000" b="1" dirty="0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000" dirty="0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000" b="1" dirty="0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000" dirty="0" smtClean="0">
              <a:solidFill>
                <a:schemeClr val="bg2"/>
              </a:solidFill>
              <a:latin typeface="Helvetica"/>
              <a:ea typeface="Helvetica"/>
              <a:cs typeface="Helvetica"/>
            </a:endParaRPr>
          </a:p>
          <a:p>
            <a:pPr lvl="3"/>
            <a:r>
              <a:rPr lang="en-US" sz="2000" b="1" dirty="0" smtClean="0">
                <a:solidFill>
                  <a:schemeClr val="bg2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000" dirty="0" smtClean="0">
              <a:solidFill>
                <a:schemeClr val="bg2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}</a:t>
            </a:r>
            <a:endParaRPr lang="en-US" sz="20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000" dirty="0">
              <a:solidFill>
                <a:srgbClr val="40404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Set of classes that share methods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Declare an </a:t>
            </a:r>
            <a:r>
              <a:rPr lang="en-US" i="1" dirty="0" smtClean="0"/>
              <a:t>interface </a:t>
            </a:r>
            <a:r>
              <a:rPr lang="en-US" dirty="0" smtClean="0"/>
              <a:t>with the common methods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Can use the interface, without knowing an object’s specific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</a:p>
          <a:p>
            <a:r>
              <a:rPr lang="en-US" dirty="0" smtClean="0"/>
              <a:t>Interfaces</a:t>
            </a:r>
          </a:p>
          <a:p>
            <a:r>
              <a:rPr lang="en-US" dirty="0" err="1" smtClean="0"/>
              <a:t>Input/Output</a:t>
            </a:r>
            <a:r>
              <a:rPr lang="en-US" dirty="0" smtClean="0"/>
              <a:t> (I/O)</a:t>
            </a:r>
          </a:p>
          <a:p>
            <a:r>
              <a:rPr lang="en-US" dirty="0" smtClean="0"/>
              <a:t>Understanding Exceptions</a:t>
            </a:r>
          </a:p>
          <a:p>
            <a:r>
              <a:rPr lang="en-US" dirty="0" err="1" smtClean="0"/>
              <a:t>Administrivia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Interfaces: </a:t>
            </a:r>
            <a:r>
              <a:rPr lang="en-US" dirty="0" err="1" smtClean="0"/>
              <a:t>Drawable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A0084"/>
                </a:solidFill>
                <a:ea typeface="Helvetica"/>
                <a:cs typeface="Helvetica"/>
              </a:rPr>
              <a:t>import </a:t>
            </a:r>
            <a:r>
              <a:rPr lang="en-US" dirty="0" err="1" smtClean="0">
                <a:solidFill>
                  <a:srgbClr val="000000"/>
                </a:solidFill>
                <a:ea typeface="Helvetica"/>
                <a:cs typeface="Helvetica"/>
              </a:rPr>
              <a:t>java</a:t>
            </a:r>
            <a:r>
              <a:rPr lang="en-US" b="1" dirty="0" err="1" smtClean="0">
                <a:solidFill>
                  <a:srgbClr val="000000"/>
                </a:solidFill>
                <a:ea typeface="Helvetica"/>
                <a:cs typeface="Helvetica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ea typeface="Helvetica"/>
                <a:cs typeface="Helvetica"/>
              </a:rPr>
              <a:t>awt</a:t>
            </a:r>
            <a:r>
              <a:rPr lang="en-US" b="1" dirty="0" err="1" smtClean="0">
                <a:solidFill>
                  <a:srgbClr val="000000"/>
                </a:solidFill>
                <a:ea typeface="Helvetica"/>
                <a:cs typeface="Helvetica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ea typeface="Helvetica"/>
                <a:cs typeface="Helvetica"/>
              </a:rPr>
              <a:t>Graphics</a:t>
            </a:r>
            <a:r>
              <a:rPr lang="en-US" b="1" dirty="0" smtClean="0">
                <a:solidFill>
                  <a:srgbClr val="000000"/>
                </a:solidFill>
                <a:ea typeface="Helvetica"/>
                <a:cs typeface="Helvetica"/>
              </a:rPr>
              <a:t>;</a:t>
            </a:r>
            <a:endParaRPr lang="en-US" dirty="0" smtClean="0">
              <a:solidFill>
                <a:srgbClr val="80808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b="1" dirty="0" smtClean="0">
                <a:solidFill>
                  <a:srgbClr val="0A0084"/>
                </a:solidFill>
                <a:ea typeface="Helvetica"/>
                <a:cs typeface="Helvetica"/>
              </a:rPr>
              <a:t>import </a:t>
            </a:r>
            <a:r>
              <a:rPr lang="en-US" smtClean="0">
                <a:solidFill>
                  <a:srgbClr val="000000"/>
                </a:solidFill>
                <a:ea typeface="Helvetica"/>
                <a:cs typeface="Helvetica"/>
              </a:rPr>
              <a:t>java</a:t>
            </a:r>
            <a:r>
              <a:rPr lang="en-US" b="1" smtClean="0">
                <a:solidFill>
                  <a:srgbClr val="000000"/>
                </a:solidFill>
                <a:ea typeface="Helvetica"/>
                <a:cs typeface="Helvetica"/>
              </a:rPr>
              <a:t>.</a:t>
            </a:r>
            <a:r>
              <a:rPr lang="en-US" smtClean="0">
                <a:solidFill>
                  <a:srgbClr val="000000"/>
                </a:solidFill>
                <a:ea typeface="Helvetica"/>
                <a:cs typeface="Helvetica"/>
              </a:rPr>
              <a:t>awt</a:t>
            </a:r>
            <a:r>
              <a:rPr lang="en-US" b="1" smtClean="0">
                <a:solidFill>
                  <a:srgbClr val="000000"/>
                </a:solidFill>
                <a:ea typeface="Helvetica"/>
                <a:cs typeface="Helvetica"/>
              </a:rPr>
              <a:t>.</a:t>
            </a:r>
            <a:r>
              <a:rPr lang="en-US" smtClean="0">
                <a:solidFill>
                  <a:srgbClr val="000000"/>
                </a:solidFill>
                <a:ea typeface="Helvetica"/>
                <a:cs typeface="Helvetica"/>
              </a:rPr>
              <a:t>Color</a:t>
            </a:r>
            <a:r>
              <a:rPr lang="en-US" b="1" smtClean="0">
                <a:solidFill>
                  <a:srgbClr val="000000"/>
                </a:solidFill>
                <a:ea typeface="Helvetica"/>
                <a:cs typeface="Helvetica"/>
              </a:rPr>
              <a:t>;</a:t>
            </a:r>
            <a:endParaRPr lang="en-US" dirty="0" smtClean="0">
              <a:solidFill>
                <a:srgbClr val="808080"/>
              </a:solidFill>
              <a:ea typeface="Helvetica"/>
              <a:cs typeface="Helvetica"/>
            </a:endParaRPr>
          </a:p>
          <a:p>
            <a:pPr>
              <a:buNone/>
            </a:pPr>
            <a:endParaRPr lang="en-US" dirty="0" smtClean="0">
              <a:solidFill>
                <a:srgbClr val="80808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b="1" dirty="0" smtClean="0">
                <a:solidFill>
                  <a:srgbClr val="0A0084"/>
                </a:solidFill>
                <a:ea typeface="Helvetica"/>
                <a:cs typeface="Helvetica"/>
              </a:rPr>
              <a:t>interface </a:t>
            </a:r>
            <a:r>
              <a:rPr lang="en-US" dirty="0" err="1" smtClean="0">
                <a:solidFill>
                  <a:srgbClr val="000000"/>
                </a:solidFill>
                <a:ea typeface="Helvetica"/>
                <a:cs typeface="Helvetica"/>
              </a:rPr>
              <a:t>Drawable</a:t>
            </a:r>
            <a:r>
              <a:rPr lang="en-US" b="1" dirty="0" smtClean="0">
                <a:solidFill>
                  <a:srgbClr val="000000"/>
                </a:solidFill>
                <a:ea typeface="Helvetica"/>
                <a:cs typeface="Helvetica"/>
              </a:rPr>
              <a:t>{</a:t>
            </a:r>
            <a:endParaRPr lang="en-US" dirty="0" smtClean="0">
              <a:solidFill>
                <a:srgbClr val="808080"/>
              </a:solidFill>
              <a:ea typeface="Helvetica"/>
              <a:cs typeface="Helvetica"/>
            </a:endParaRPr>
          </a:p>
          <a:p>
            <a:pPr lvl="1">
              <a:buNone/>
            </a:pPr>
            <a:r>
              <a:rPr lang="en-US" sz="3200" b="1" dirty="0" smtClean="0">
                <a:solidFill>
                  <a:srgbClr val="0A0084"/>
                </a:solidFill>
                <a:ea typeface="Helvetica"/>
                <a:cs typeface="Helvetica"/>
              </a:rPr>
              <a:t>void </a:t>
            </a:r>
            <a:r>
              <a:rPr lang="en-US" sz="3200" dirty="0" smtClean="0">
                <a:solidFill>
                  <a:srgbClr val="000000"/>
                </a:solidFill>
                <a:ea typeface="Helvetica"/>
                <a:cs typeface="Helvetica"/>
              </a:rPr>
              <a:t>draw</a:t>
            </a:r>
            <a:r>
              <a:rPr lang="en-US" sz="3200" b="1" dirty="0" smtClean="0">
                <a:solidFill>
                  <a:srgbClr val="000000"/>
                </a:solidFill>
                <a:ea typeface="Helvetica"/>
                <a:cs typeface="Helvetica"/>
              </a:rPr>
              <a:t>(</a:t>
            </a:r>
            <a:r>
              <a:rPr lang="en-US" sz="3200" dirty="0" smtClean="0">
                <a:solidFill>
                  <a:srgbClr val="000000"/>
                </a:solidFill>
                <a:ea typeface="Helvetica"/>
                <a:cs typeface="Helvetica"/>
              </a:rPr>
              <a:t>Graphics surface</a:t>
            </a:r>
            <a:r>
              <a:rPr lang="en-US" sz="3200" b="1" dirty="0" smtClean="0">
                <a:solidFill>
                  <a:srgbClr val="000000"/>
                </a:solidFill>
                <a:ea typeface="Helvetica"/>
                <a:cs typeface="Helvetica"/>
              </a:rPr>
              <a:t>);</a:t>
            </a:r>
          </a:p>
          <a:p>
            <a:pPr lvl="1">
              <a:buNone/>
            </a:pPr>
            <a:r>
              <a:rPr lang="en-US" sz="3200" b="1" dirty="0" smtClean="0">
                <a:solidFill>
                  <a:srgbClr val="0A0084"/>
                </a:solidFill>
                <a:ea typeface="Helvetica"/>
                <a:cs typeface="Helvetica"/>
              </a:rPr>
              <a:t>void </a:t>
            </a:r>
            <a:r>
              <a:rPr lang="en-US" sz="3200" dirty="0" err="1" smtClean="0">
                <a:solidFill>
                  <a:srgbClr val="000000"/>
                </a:solidFill>
                <a:ea typeface="Helvetica"/>
                <a:cs typeface="Helvetica"/>
              </a:rPr>
              <a:t>setColor</a:t>
            </a:r>
            <a:r>
              <a:rPr lang="en-US" sz="3200" dirty="0" smtClean="0">
                <a:solidFill>
                  <a:srgbClr val="000000"/>
                </a:solidFill>
                <a:ea typeface="Helvetica"/>
                <a:cs typeface="Helvetica"/>
              </a:rPr>
              <a:t>(Color </a:t>
            </a:r>
            <a:r>
              <a:rPr lang="en-US" sz="3200" dirty="0" err="1" smtClean="0">
                <a:solidFill>
                  <a:srgbClr val="000000"/>
                </a:solidFill>
                <a:ea typeface="Helvetica"/>
                <a:cs typeface="Helvetica"/>
              </a:rPr>
              <a:t>color</a:t>
            </a:r>
            <a:r>
              <a:rPr lang="en-US" sz="3200" b="1" dirty="0" smtClean="0">
                <a:solidFill>
                  <a:srgbClr val="000000"/>
                </a:solidFill>
                <a:ea typeface="Helvetica"/>
                <a:cs typeface="Helvetica"/>
              </a:rPr>
              <a:t>);</a:t>
            </a:r>
            <a:endParaRPr lang="en-US" sz="3200" dirty="0" smtClean="0">
              <a:solidFill>
                <a:srgbClr val="80808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ea typeface="Helvetica"/>
                <a:cs typeface="Helvetica"/>
              </a:rPr>
              <a:t>}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Interfaces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4305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Implementations provide complete methods:</a:t>
            </a:r>
          </a:p>
          <a:p>
            <a:pPr>
              <a:buNone/>
            </a:pPr>
            <a:endParaRPr lang="en-US" sz="2200" b="1" dirty="0" smtClean="0">
              <a:solidFill>
                <a:srgbClr val="0A0084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0A0084"/>
                </a:solidFill>
                <a:ea typeface="Helvetica"/>
                <a:cs typeface="Helvetica"/>
              </a:rPr>
              <a:t>import </a:t>
            </a:r>
            <a:r>
              <a:rPr lang="en-US" sz="2800" dirty="0" err="1" smtClean="0">
                <a:solidFill>
                  <a:srgbClr val="000000"/>
                </a:solidFill>
                <a:ea typeface="Helvetica"/>
                <a:cs typeface="Helvetica"/>
              </a:rPr>
              <a:t>java</a:t>
            </a:r>
            <a:r>
              <a:rPr lang="en-US" sz="2800" b="1" dirty="0" err="1" smtClean="0">
                <a:solidFill>
                  <a:srgbClr val="000000"/>
                </a:solidFill>
                <a:ea typeface="Helvetica"/>
                <a:cs typeface="Helvetica"/>
              </a:rPr>
              <a:t>.</a:t>
            </a:r>
            <a:r>
              <a:rPr lang="en-US" sz="2800" dirty="0" err="1" smtClean="0">
                <a:solidFill>
                  <a:srgbClr val="000000"/>
                </a:solidFill>
                <a:ea typeface="Helvetica"/>
                <a:cs typeface="Helvetica"/>
              </a:rPr>
              <a:t>awt</a:t>
            </a:r>
            <a:r>
              <a:rPr lang="en-US" sz="2800" b="1" dirty="0" err="1" smtClean="0">
                <a:solidFill>
                  <a:srgbClr val="000000"/>
                </a:solidFill>
                <a:ea typeface="Helvetica"/>
                <a:cs typeface="Helvetica"/>
              </a:rPr>
              <a:t>.</a:t>
            </a:r>
            <a:r>
              <a:rPr lang="en-US" sz="2800" dirty="0" err="1" smtClean="0">
                <a:solidFill>
                  <a:srgbClr val="000000"/>
                </a:solidFill>
                <a:ea typeface="Helvetica"/>
                <a:cs typeface="Helvetica"/>
              </a:rPr>
              <a:t>Graphics</a:t>
            </a:r>
            <a:r>
              <a:rPr lang="en-US" sz="2800" b="1" dirty="0" smtClean="0">
                <a:solidFill>
                  <a:srgbClr val="000000"/>
                </a:solidFill>
                <a:ea typeface="Helvetica"/>
                <a:cs typeface="Helvetica"/>
              </a:rPr>
              <a:t>;</a:t>
            </a:r>
            <a:endParaRPr lang="en-US" sz="2800" dirty="0" smtClean="0">
              <a:solidFill>
                <a:srgbClr val="80808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0A0084"/>
                </a:solidFill>
                <a:ea typeface="Helvetica"/>
                <a:cs typeface="Helvetica"/>
              </a:rPr>
              <a:t>class </a:t>
            </a:r>
            <a:r>
              <a:rPr lang="en-US" sz="2800" dirty="0" smtClean="0">
                <a:solidFill>
                  <a:srgbClr val="000000"/>
                </a:solidFill>
                <a:ea typeface="Helvetica"/>
                <a:cs typeface="Helvetica"/>
              </a:rPr>
              <a:t>Flower </a:t>
            </a:r>
            <a:r>
              <a:rPr lang="en-US" sz="2800" b="1" dirty="0" smtClean="0">
                <a:solidFill>
                  <a:srgbClr val="0A0084"/>
                </a:solidFill>
                <a:ea typeface="Helvetica"/>
                <a:cs typeface="Helvetica"/>
              </a:rPr>
              <a:t>implements </a:t>
            </a:r>
            <a:r>
              <a:rPr lang="en-US" sz="2800" dirty="0" err="1" smtClean="0">
                <a:solidFill>
                  <a:srgbClr val="000000"/>
                </a:solidFill>
                <a:ea typeface="Helvetica"/>
                <a:cs typeface="Helvetica"/>
              </a:rPr>
              <a:t>Drawable</a:t>
            </a:r>
            <a:r>
              <a:rPr lang="en-US" sz="2800" dirty="0" smtClean="0">
                <a:solidFill>
                  <a:srgbClr val="000000"/>
                </a:solidFill>
                <a:ea typeface="Helvetica"/>
                <a:cs typeface="Helvetica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ea typeface="Helvetica"/>
                <a:cs typeface="Helvetica"/>
              </a:rPr>
              <a:t>{</a:t>
            </a:r>
            <a:endParaRPr lang="en-US" sz="2800" dirty="0" smtClean="0">
              <a:solidFill>
                <a:srgbClr val="80808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8400"/>
                </a:solidFill>
                <a:ea typeface="Helvetica"/>
                <a:cs typeface="Helvetica"/>
              </a:rPr>
              <a:t>	// ... other stuff ...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A0084"/>
                </a:solidFill>
                <a:ea typeface="Helvetica"/>
                <a:cs typeface="Helvetica"/>
              </a:rPr>
              <a:t>	public void </a:t>
            </a:r>
            <a:r>
              <a:rPr lang="en-US" sz="2800" dirty="0" smtClean="0">
                <a:solidFill>
                  <a:srgbClr val="000000"/>
                </a:solidFill>
                <a:ea typeface="Helvetica"/>
                <a:cs typeface="Helvetica"/>
              </a:rPr>
              <a:t>draw</a:t>
            </a:r>
            <a:r>
              <a:rPr lang="en-US" sz="2800" b="1" dirty="0" smtClean="0">
                <a:solidFill>
                  <a:srgbClr val="000000"/>
                </a:solidFill>
                <a:ea typeface="Helvetica"/>
                <a:cs typeface="Helvetica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ea typeface="Helvetica"/>
                <a:cs typeface="Helvetica"/>
              </a:rPr>
              <a:t>Graphics surface</a:t>
            </a:r>
            <a:r>
              <a:rPr lang="en-US" sz="2800" b="1" dirty="0" smtClean="0">
                <a:solidFill>
                  <a:srgbClr val="000000"/>
                </a:solidFill>
                <a:ea typeface="Helvetica"/>
                <a:cs typeface="Helvetica"/>
              </a:rPr>
              <a:t>){</a:t>
            </a:r>
            <a:endParaRPr lang="en-US" sz="2800" dirty="0" smtClean="0">
              <a:solidFill>
                <a:srgbClr val="80808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8400"/>
                </a:solidFill>
                <a:ea typeface="Helvetica"/>
                <a:cs typeface="Helvetica"/>
              </a:rPr>
              <a:t>		// ... code to draw a flower here ...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ea typeface="Helvetica"/>
                <a:cs typeface="Helvetica"/>
              </a:rPr>
              <a:t>    }</a:t>
            </a:r>
            <a:endParaRPr lang="en-US" sz="2800" dirty="0" smtClean="0">
              <a:solidFill>
                <a:srgbClr val="808080"/>
              </a:solidFill>
              <a:ea typeface="Helvetica"/>
              <a:cs typeface="Helvetica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ea typeface="Helvetica"/>
                <a:cs typeface="Helvetica"/>
              </a:rPr>
              <a:t>}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Notes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Only have methods (mostly true)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Do not provide code, only the definition (called </a:t>
            </a:r>
            <a:r>
              <a:rPr lang="en-US" i="1" dirty="0" smtClean="0"/>
              <a:t>signatures</a:t>
            </a:r>
            <a:r>
              <a:rPr lang="en-US" dirty="0" smtClean="0"/>
              <a:t>)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A class can implement any number of interfaces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Interfaces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Can only access stuff in the interface.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err="1" smtClean="0"/>
              <a:t>Drawable</a:t>
            </a:r>
            <a:r>
              <a:rPr lang="en-US" dirty="0" smtClean="0"/>
              <a:t> d = new </a:t>
            </a:r>
            <a:r>
              <a:rPr lang="en-US" dirty="0" err="1" smtClean="0"/>
              <a:t>BouncingBox</a:t>
            </a:r>
            <a:r>
              <a:rPr lang="en-US" dirty="0" smtClean="0"/>
              <a:t>(…);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rgbClr val="B53735"/>
                </a:solidFill>
              </a:rPr>
              <a:t>d.setMovementVector(1, 1);</a:t>
            </a:r>
          </a:p>
          <a:p>
            <a:pPr>
              <a:buFontTx/>
              <a:buNone/>
            </a:pPr>
            <a:endParaRPr lang="en-US" dirty="0" smtClean="0">
              <a:solidFill>
                <a:srgbClr val="B53735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Interfaces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Can only access stuff in the interface.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err="1" smtClean="0"/>
              <a:t>Drawable</a:t>
            </a:r>
            <a:r>
              <a:rPr lang="en-US" dirty="0" smtClean="0"/>
              <a:t> d = new </a:t>
            </a:r>
            <a:r>
              <a:rPr lang="en-US" dirty="0" err="1" smtClean="0"/>
              <a:t>BouncingBox</a:t>
            </a:r>
            <a:r>
              <a:rPr lang="en-US" dirty="0" smtClean="0"/>
              <a:t>(…);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rgbClr val="B53735"/>
                </a:solidFill>
              </a:rPr>
              <a:t>d.setMovementVector(1, 1);</a:t>
            </a:r>
          </a:p>
          <a:p>
            <a:pPr>
              <a:buFontTx/>
              <a:buNone/>
            </a:pPr>
            <a:endParaRPr lang="en-US" dirty="0" smtClean="0">
              <a:solidFill>
                <a:srgbClr val="B53735"/>
              </a:solidFill>
            </a:endParaRPr>
          </a:p>
          <a:p>
            <a:pPr>
              <a:buFontTx/>
              <a:buNone/>
            </a:pPr>
            <a:r>
              <a:rPr lang="en-US" i="1" dirty="0" smtClean="0"/>
              <a:t>The method </a:t>
            </a:r>
            <a:r>
              <a:rPr lang="en-US" i="1" dirty="0" err="1" smtClean="0"/>
              <a:t>setMovementVector(int</a:t>
            </a:r>
            <a:r>
              <a:rPr lang="en-US" i="1" dirty="0" smtClean="0"/>
              <a:t>, </a:t>
            </a:r>
            <a:r>
              <a:rPr lang="en-US" i="1" dirty="0" err="1" smtClean="0"/>
              <a:t>int</a:t>
            </a:r>
            <a:r>
              <a:rPr lang="en-US" i="1" dirty="0" smtClean="0"/>
              <a:t>) is undefined for the type </a:t>
            </a:r>
            <a:r>
              <a:rPr lang="en-US" i="1" dirty="0" err="1" smtClean="0"/>
              <a:t>Drawable</a:t>
            </a:r>
            <a:endParaRPr lang="en-US" i="1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If you know that a variable holds a specific type, you can use a cast: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err="1" smtClean="0"/>
              <a:t>Drawable</a:t>
            </a:r>
            <a:r>
              <a:rPr lang="en-US" dirty="0" smtClean="0"/>
              <a:t> d = new </a:t>
            </a:r>
            <a:r>
              <a:rPr lang="en-US" dirty="0" err="1" smtClean="0"/>
              <a:t>BouncingBox</a:t>
            </a:r>
            <a:r>
              <a:rPr lang="en-US" dirty="0" smtClean="0"/>
              <a:t>(…);</a:t>
            </a:r>
          </a:p>
          <a:p>
            <a:pPr>
              <a:buFontTx/>
              <a:buNone/>
            </a:pPr>
            <a:r>
              <a:rPr lang="en-US" dirty="0" err="1" smtClean="0"/>
              <a:t>BouncingBox</a:t>
            </a:r>
            <a:r>
              <a:rPr lang="en-US" dirty="0" smtClean="0"/>
              <a:t> box = (</a:t>
            </a:r>
            <a:r>
              <a:rPr lang="en-US" dirty="0" err="1" smtClean="0"/>
              <a:t>BouncingBox</a:t>
            </a:r>
            <a:r>
              <a:rPr lang="en-US" dirty="0" smtClean="0"/>
              <a:t>) </a:t>
            </a:r>
            <a:r>
              <a:rPr lang="en-US" dirty="0" err="1" smtClean="0"/>
              <a:t>d</a:t>
            </a:r>
            <a:r>
              <a:rPr lang="en-US" dirty="0" smtClean="0"/>
              <a:t>;</a:t>
            </a:r>
          </a:p>
          <a:p>
            <a:pPr>
              <a:buFontTx/>
              <a:buNone/>
            </a:pPr>
            <a:r>
              <a:rPr lang="en-US" dirty="0" smtClean="0"/>
              <a:t>box.setMovementVector(1, 1);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err="1" smtClean="0"/>
              <a:t>Input/Output</a:t>
            </a:r>
            <a:r>
              <a:rPr lang="en-US" dirty="0" smtClean="0"/>
              <a:t> (I/O)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We’ve seen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114800"/>
          </a:xfrm>
        </p:spPr>
        <p:txBody>
          <a:bodyPr anchor="ctr" anchorCtr="1">
            <a:normAutofit/>
          </a:bodyPr>
          <a:lstStyle/>
          <a:p>
            <a:pPr algn="ctr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(“some string”);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92939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public class </a:t>
            </a:r>
            <a:r>
              <a:rPr lang="en-US" sz="2400" b="1" dirty="0" err="1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FooCorporation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{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	public static void 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payment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(double 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pay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 double 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hours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 {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	if (pay &lt; 8)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	…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}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	public static void 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main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String[] 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args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 {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	payment(7.5, 35);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	payment(8.2,42);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	…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}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Input?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92939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public class </a:t>
            </a:r>
            <a:r>
              <a:rPr lang="en-US" sz="2400" b="1" dirty="0" err="1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FooCorporation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{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	public static void 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payment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(double 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pay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 double 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hours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 {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	if (pay &lt; 8)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	…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}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	public static void 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main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String[] 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args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 {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	payment(7.5, 35);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	payment(8.2,42);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	…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}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Input?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28926" y="5786454"/>
            <a:ext cx="5801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Hire new employee?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066800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public class 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DrawGraphics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{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BouncingBox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box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;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	public 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DrawGraphics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(){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	box 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= </a:t>
            </a:r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new 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BouncingBox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200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Color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RED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}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	public void 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Graphicssurface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){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4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drawLine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250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250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box</a:t>
            </a:r>
            <a:r>
              <a:rPr lang="en-US" sz="24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}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Full Picture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351312"/>
            <a:ext cx="4527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100101010101000101  ...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4646712"/>
            <a:ext cx="4467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‘O’ ‘k’ ‘a’ ‘y’ ‘ ‘ ‘a’ ‘w’ ‘e’ …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738337"/>
            <a:ext cx="4777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“Okay awesome, cool\n”  …</a:t>
            </a:r>
            <a:endParaRPr lang="en-US" sz="3200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728472" y="1752600"/>
            <a:ext cx="1481328" cy="9144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Hard drive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3200400"/>
            <a:ext cx="2819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 smtClean="0"/>
              <a:t>InputStream</a:t>
            </a:r>
            <a:r>
              <a:rPr lang="en-US" sz="2800" dirty="0" smtClean="0"/>
              <a:t> </a:t>
            </a:r>
          </a:p>
          <a:p>
            <a:pPr algn="r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System.in</a:t>
            </a:r>
            <a:endParaRPr lang="en-US" sz="3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880402" y="4722912"/>
            <a:ext cx="3034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InputStreamReader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444274" y="5877580"/>
            <a:ext cx="2471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BufferedReader</a:t>
            </a:r>
            <a:endParaRPr lang="en-US" sz="2800" dirty="0"/>
          </a:p>
        </p:txBody>
      </p:sp>
      <p:sp>
        <p:nvSpPr>
          <p:cNvPr id="11" name="Down Arrow 10"/>
          <p:cNvSpPr/>
          <p:nvPr/>
        </p:nvSpPr>
        <p:spPr>
          <a:xfrm>
            <a:off x="2362200" y="2894112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2362200" y="4037112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2362200" y="5332512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13"/>
          <p:cNvSpPr/>
          <p:nvPr/>
        </p:nvSpPr>
        <p:spPr>
          <a:xfrm>
            <a:off x="2438400" y="1752600"/>
            <a:ext cx="2057400" cy="99060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Network</a:t>
            </a:r>
            <a:endParaRPr 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InputStream</a:t>
            </a:r>
            <a:r>
              <a:rPr lang="en-US" dirty="0" smtClean="0"/>
              <a:t> is a stream of bytes</a:t>
            </a:r>
          </a:p>
          <a:p>
            <a:pPr lvl="1"/>
            <a:r>
              <a:rPr lang="en-US" dirty="0" smtClean="0"/>
              <a:t>Read one byte after another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read()</a:t>
            </a:r>
          </a:p>
          <a:p>
            <a:r>
              <a:rPr lang="en-US" dirty="0" smtClean="0">
                <a:cs typeface="Courier New" pitchFamily="49" charset="0"/>
              </a:rPr>
              <a:t>A byte is just a number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Data on your hard drive is stored in bytes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Bytes can be interpreted as characters, numbers..</a:t>
            </a:r>
          </a:p>
          <a:p>
            <a:pPr lvl="1">
              <a:buNone/>
            </a:pPr>
            <a:endParaRPr lang="en-US" dirty="0">
              <a:cs typeface="Courier New" pitchFamily="49" charset="0"/>
            </a:endParaRPr>
          </a:p>
          <a:p>
            <a:pPr lvl="1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InputStream</a:t>
            </a:r>
            <a:r>
              <a:rPr lang="en-US" dirty="0" smtClean="0"/>
              <a:t> is a stream of bytes</a:t>
            </a:r>
          </a:p>
          <a:p>
            <a:pPr lvl="1"/>
            <a:r>
              <a:rPr lang="en-US" dirty="0" smtClean="0"/>
              <a:t>Read one byte after another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read()</a:t>
            </a:r>
          </a:p>
          <a:p>
            <a:r>
              <a:rPr lang="en-US" dirty="0" smtClean="0">
                <a:cs typeface="Courier New" pitchFamily="49" charset="0"/>
              </a:rPr>
              <a:t>A byte is just a number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Data on your hard drive is stored in bytes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Bytes can be interpreted as characters, numbers..</a:t>
            </a:r>
          </a:p>
          <a:p>
            <a:pPr lvl="1">
              <a:buNone/>
            </a:pPr>
            <a:endParaRPr lang="en-US" dirty="0">
              <a:cs typeface="Courier New" pitchFamily="49" charset="0"/>
            </a:endParaRPr>
          </a:p>
          <a:p>
            <a:pPr lvl="1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stream = 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3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InputStreamReader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Reader is a stream of characters</a:t>
            </a:r>
          </a:p>
          <a:p>
            <a:pPr lvl="1"/>
            <a:r>
              <a:rPr lang="en-US" dirty="0" smtClean="0"/>
              <a:t>Read one character after another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read()</a:t>
            </a:r>
          </a:p>
          <a:p>
            <a:r>
              <a:rPr lang="en-US" dirty="0" err="1" smtClean="0">
                <a:cs typeface="Courier New" pitchFamily="49" charset="0"/>
              </a:rPr>
              <a:t>InputStreamReader</a:t>
            </a:r>
            <a:r>
              <a:rPr lang="en-US" dirty="0" smtClean="0">
                <a:cs typeface="Courier New" pitchFamily="49" charset="0"/>
              </a:rPr>
              <a:t> takes an </a:t>
            </a:r>
            <a:r>
              <a:rPr lang="en-US" dirty="0" err="1" smtClean="0">
                <a:cs typeface="Courier New" pitchFamily="49" charset="0"/>
              </a:rPr>
              <a:t>InputStream</a:t>
            </a:r>
            <a:r>
              <a:rPr lang="en-US" dirty="0" smtClean="0">
                <a:cs typeface="Courier New" pitchFamily="49" charset="0"/>
              </a:rPr>
              <a:t> and converts bytes to characters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/>
            </a:r>
            <a:br>
              <a:rPr lang="en-US" dirty="0" smtClean="0">
                <a:cs typeface="Courier New" pitchFamily="49" charset="0"/>
              </a:rPr>
            </a:br>
            <a:endParaRPr lang="en-US" dirty="0" smtClean="0">
              <a:cs typeface="Courier New" pitchFamily="49" charset="0"/>
            </a:endParaRP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InputStreamReader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Reader is a stream of characters</a:t>
            </a:r>
          </a:p>
          <a:p>
            <a:pPr lvl="1"/>
            <a:r>
              <a:rPr lang="en-US" dirty="0" smtClean="0"/>
              <a:t>Read one character after another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read()</a:t>
            </a:r>
          </a:p>
          <a:p>
            <a:r>
              <a:rPr lang="en-US" dirty="0" err="1" smtClean="0">
                <a:cs typeface="Courier New" pitchFamily="49" charset="0"/>
              </a:rPr>
              <a:t>InputStreamReader</a:t>
            </a:r>
            <a:r>
              <a:rPr lang="en-US" dirty="0" smtClean="0">
                <a:cs typeface="Courier New" pitchFamily="49" charset="0"/>
              </a:rPr>
              <a:t> takes an </a:t>
            </a:r>
            <a:r>
              <a:rPr lang="en-US" dirty="0" err="1" smtClean="0">
                <a:cs typeface="Courier New" pitchFamily="49" charset="0"/>
              </a:rPr>
              <a:t>InputStream</a:t>
            </a:r>
            <a:r>
              <a:rPr lang="en-US" dirty="0" smtClean="0">
                <a:cs typeface="Courier New" pitchFamily="49" charset="0"/>
              </a:rPr>
              <a:t> and converts bytes to characters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(stream)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BufferedReader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BufferedReader</a:t>
            </a:r>
            <a:r>
              <a:rPr lang="en-US" dirty="0" smtClean="0"/>
              <a:t> buffers a character stream so you can read line by line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)); 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2908" y="-71462"/>
            <a:ext cx="9358346" cy="4525963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	</a:t>
            </a: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new 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new 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2908" y="-71462"/>
            <a:ext cx="9358346" cy="4525963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	</a:t>
            </a: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new 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new 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(“Pay? ”);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pStr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br.readLine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(“Hours? ”);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hStr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br.readLine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2908" y="-71462"/>
            <a:ext cx="9358346" cy="4525963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	</a:t>
            </a: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new 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new 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(“Pay? ”);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pStr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br.readLine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(“Hours? ”);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hStr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br.readLine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double pay =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Double.parseDouble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pStr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double hours =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Double.parseDouble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hStr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FileReader</a:t>
            </a:r>
            <a:r>
              <a:rPr lang="en-US" dirty="0" smtClean="0"/>
              <a:t> takes a text file</a:t>
            </a:r>
          </a:p>
          <a:p>
            <a:pPr lvl="1"/>
            <a:r>
              <a:rPr lang="en-US" dirty="0" smtClean="0"/>
              <a:t>converts it into a character stream</a:t>
            </a:r>
          </a:p>
          <a:p>
            <a:pPr lvl="1"/>
            <a:r>
              <a:rPr lang="en-US" dirty="0" err="1" smtClean="0"/>
              <a:t>FileReader</a:t>
            </a:r>
            <a:r>
              <a:rPr lang="en-US" dirty="0" smtClean="0"/>
              <a:t>(“PATH TO FILE”);</a:t>
            </a:r>
          </a:p>
          <a:p>
            <a:endParaRPr lang="en-US" dirty="0"/>
          </a:p>
          <a:p>
            <a:r>
              <a:rPr lang="en-US" dirty="0" smtClean="0"/>
              <a:t>Use this + </a:t>
            </a:r>
            <a:r>
              <a:rPr lang="en-US" dirty="0" err="1" smtClean="0"/>
              <a:t>BufferedReader</a:t>
            </a:r>
            <a:r>
              <a:rPr lang="en-US" dirty="0" smtClean="0"/>
              <a:t> to read files!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sz="3500" dirty="0" err="1" smtClean="0"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US" sz="3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500" dirty="0" err="1" smtClean="0">
                <a:latin typeface="Courier New" pitchFamily="49" charset="0"/>
                <a:cs typeface="Courier New" pitchFamily="49" charset="0"/>
              </a:rPr>
              <a:t>fr</a:t>
            </a:r>
            <a:r>
              <a:rPr lang="en-US" sz="3500" dirty="0" smtClean="0">
                <a:latin typeface="Courier New" pitchFamily="49" charset="0"/>
                <a:cs typeface="Courier New" pitchFamily="49" charset="0"/>
              </a:rPr>
              <a:t> = new 	</a:t>
            </a:r>
            <a:r>
              <a:rPr lang="en-US" sz="3500" dirty="0" err="1" smtClean="0"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US" sz="3500" dirty="0" smtClean="0">
                <a:latin typeface="Courier New" pitchFamily="49" charset="0"/>
                <a:cs typeface="Courier New" pitchFamily="49" charset="0"/>
              </a:rPr>
              <a:t>(“readme.txt”);</a:t>
            </a:r>
          </a:p>
          <a:p>
            <a:pPr>
              <a:buNone/>
            </a:pPr>
            <a:r>
              <a:rPr lang="en-US" sz="35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500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3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5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3500" dirty="0" smtClean="0">
                <a:latin typeface="Courier New" pitchFamily="49" charset="0"/>
                <a:cs typeface="Courier New" pitchFamily="49" charset="0"/>
              </a:rPr>
              <a:t> = new 	</a:t>
            </a:r>
            <a:r>
              <a:rPr lang="en-US" sz="3500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35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500" dirty="0" err="1" smtClean="0">
                <a:latin typeface="Courier New" pitchFamily="49" charset="0"/>
                <a:cs typeface="Courier New" pitchFamily="49" charset="0"/>
              </a:rPr>
              <a:t>fr</a:t>
            </a:r>
            <a:r>
              <a:rPr lang="en-US" sz="35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3500" dirty="0" smtClean="0"/>
          </a:p>
          <a:p>
            <a:pPr>
              <a:buNone/>
            </a:pPr>
            <a:endParaRPr lang="en-US" sz="3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066800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public class 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DrawGraphics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{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BouncingBox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box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;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	public 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DrawGraphics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(){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	box 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= </a:t>
            </a:r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new 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BouncingBox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200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Color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RED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}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	public void 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Graphicssurface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){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4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drawLine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250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250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box</a:t>
            </a:r>
            <a:r>
              <a:rPr lang="en-US" sz="24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}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214414" y="1500174"/>
            <a:ext cx="2643206" cy="500066"/>
          </a:xfrm>
          <a:prstGeom prst="rect">
            <a:avLst/>
          </a:prstGeom>
          <a:solidFill>
            <a:schemeClr val="accent2">
              <a:alpha val="3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FileReader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80" y="1600200"/>
            <a:ext cx="8686800" cy="5029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java.io.BufferedReader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java.io.FileReader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java.io.IOException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ReadFile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public static void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main(String[]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</a:t>
            </a: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("readme.txt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line = null;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while ((line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 != null) 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br.close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http://java.sun.com/docs/books/tutorial/essential/io/</a:t>
            </a:r>
            <a:endParaRPr lang="en-US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Understanding Exceptions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NullPointerException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ArrayIndexOutOfBoundsException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ClassCastException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RuntimeException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“Exception”?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46" y="1981200"/>
            <a:ext cx="9144000" cy="4114800"/>
          </a:xfrm>
        </p:spPr>
        <p:txBody>
          <a:bodyPr/>
          <a:lstStyle/>
          <a:p>
            <a:r>
              <a:rPr lang="en-US" dirty="0" smtClean="0"/>
              <a:t>Event that occurs when something “unexpected” </a:t>
            </a:r>
            <a:r>
              <a:rPr lang="en-US" dirty="0" smtClean="0"/>
              <a:t>happens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-323360" y="4786322"/>
            <a:ext cx="9262472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buNone/>
            </a:pPr>
            <a:r>
              <a:rPr lang="en-US" sz="2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 in thread "main" </a:t>
            </a:r>
          </a:p>
          <a:p>
            <a:pPr lvl="1">
              <a:buNone/>
            </a:pPr>
            <a:r>
              <a:rPr lang="en-US" sz="2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java.lang.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ArrayIndexOutOfBoundsException</a:t>
            </a:r>
            <a:r>
              <a:rPr lang="en-US" sz="2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 5</a:t>
            </a:r>
          </a:p>
          <a:p>
            <a:pPr lvl="1">
              <a:buNone/>
            </a:pPr>
            <a:r>
              <a:rPr lang="en-US" sz="2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at </a:t>
            </a:r>
            <a:r>
              <a:rPr lang="en-US" sz="2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SimpleDraw.main</a:t>
            </a:r>
            <a:r>
              <a:rPr lang="en-US" sz="2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(SimpleDraw.java:8)</a:t>
            </a:r>
          </a:p>
          <a:p>
            <a:pPr>
              <a:buNone/>
            </a:pPr>
            <a:endParaRPr lang="en-US" sz="2600" dirty="0" smtClean="0"/>
          </a:p>
          <a:p>
            <a:endParaRPr lang="en-US" sz="26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exceptions “happen”?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doesn’t know what to do, so it </a:t>
            </a:r>
          </a:p>
          <a:p>
            <a:pPr lvl="1"/>
            <a:r>
              <a:rPr lang="en-US" dirty="0" smtClean="0"/>
              <a:t>Creates an Exception object</a:t>
            </a:r>
          </a:p>
          <a:p>
            <a:pPr lvl="1"/>
            <a:r>
              <a:rPr lang="en-US" dirty="0" smtClean="0"/>
              <a:t>Includes some useful information</a:t>
            </a:r>
          </a:p>
          <a:p>
            <a:pPr lvl="1"/>
            <a:r>
              <a:rPr lang="en-US" dirty="0" smtClean="0"/>
              <a:t>“throws” the Exception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222" y="857232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public class </a:t>
            </a:r>
            <a:r>
              <a:rPr lang="en-US" sz="2400" b="1" dirty="0" err="1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YourClass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{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latin typeface="Helvetica"/>
                <a:ea typeface="Helvetica"/>
                <a:cs typeface="Helvetica"/>
              </a:rPr>
              <a:t>	</a:t>
            </a:r>
            <a:r>
              <a:rPr lang="en-US" sz="2400" b="1" dirty="0" err="1" smtClean="0">
                <a:latin typeface="Helvetica"/>
                <a:ea typeface="Helvetica"/>
                <a:cs typeface="Helvetica"/>
              </a:rPr>
              <a:t>ArrayList</a:t>
            </a:r>
            <a:r>
              <a:rPr lang="en-US" sz="2400" dirty="0" smtClean="0">
                <a:latin typeface="Helvetica"/>
                <a:ea typeface="Helvetica"/>
                <a:cs typeface="Helvetica"/>
              </a:rPr>
              <a:t>&lt;</a:t>
            </a:r>
            <a:r>
              <a:rPr lang="en-US" sz="2400" dirty="0" err="1" smtClean="0">
                <a:latin typeface="Helvetica"/>
                <a:ea typeface="Helvetica"/>
                <a:cs typeface="Helvetica"/>
              </a:rPr>
              <a:t>BouncingBox</a:t>
            </a:r>
            <a:r>
              <a:rPr lang="en-US" sz="2400" dirty="0" smtClean="0">
                <a:latin typeface="Helvetica"/>
                <a:ea typeface="Helvetica"/>
                <a:cs typeface="Helvetica"/>
              </a:rPr>
              <a:t>&gt; boxes;</a:t>
            </a:r>
          </a:p>
          <a:p>
            <a:pPr lvl="2"/>
            <a:endParaRPr lang="en-US" sz="2400" b="1" dirty="0" smtClean="0">
              <a:solidFill>
                <a:srgbClr val="0A0084"/>
              </a:solidFill>
              <a:latin typeface="Helvetica"/>
              <a:ea typeface="Helvetica"/>
              <a:cs typeface="Helvetica"/>
            </a:endParaRPr>
          </a:p>
          <a:p>
            <a:pPr lvl="2"/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public static </a:t>
            </a:r>
            <a:r>
              <a:rPr lang="en-US" sz="2400" b="1" dirty="0" err="1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BouncingBox</a:t>
            </a:r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get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() {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pPr lvl="2"/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return 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boxes.get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(1);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}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	public static void 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doBad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() {</a:t>
            </a:r>
            <a:endParaRPr lang="en-US" sz="2400" dirty="0" smtClean="0">
              <a:solidFill>
                <a:srgbClr val="00000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BouncingBox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b = get();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}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	public static void 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main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String[] 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args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 {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doBad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();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}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4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76400" y="2286000"/>
            <a:ext cx="2514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main</a:t>
            </a:r>
            <a:endParaRPr lang="en-US" sz="4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3505200"/>
            <a:ext cx="2514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/>
              <a:t>doBad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676400" y="2286000"/>
            <a:ext cx="2514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main</a:t>
            </a:r>
            <a:endParaRPr lang="en-US" sz="48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4724400"/>
            <a:ext cx="2514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get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1676400" y="3505200"/>
            <a:ext cx="2514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/>
              <a:t>doBad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676400" y="2286000"/>
            <a:ext cx="2514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main</a:t>
            </a:r>
            <a:endParaRPr lang="en-US" sz="48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066800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public class 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DrawGraphics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{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BouncingBox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box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;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	public 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DrawGraphics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(){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	box 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= </a:t>
            </a:r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new 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BouncingBox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200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Color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RED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}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	public void 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Graphicssurface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){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4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drawLine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250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250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box</a:t>
            </a:r>
            <a:r>
              <a:rPr lang="en-US" sz="24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}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214414" y="1500174"/>
            <a:ext cx="4929222" cy="500066"/>
          </a:xfrm>
          <a:prstGeom prst="rect">
            <a:avLst/>
          </a:prstGeom>
          <a:solidFill>
            <a:schemeClr val="accent2">
              <a:alpha val="3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65" charset="0"/>
              </a:rPr>
              <a:t>		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65" charset="0"/>
              </a:rPr>
              <a:t>                 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65" charset="0"/>
              </a:rPr>
              <a:t>Field</a:t>
            </a:r>
            <a:endParaRPr kumimoji="0" lang="en-US" sz="3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4724400"/>
            <a:ext cx="2514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get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1676400" y="3505200"/>
            <a:ext cx="2514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/>
              <a:t>doBad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676400" y="2286000"/>
            <a:ext cx="2514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main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 rot="19297750">
            <a:off x="3939031" y="4565657"/>
            <a:ext cx="349326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 smtClean="0">
                <a:solidFill>
                  <a:srgbClr val="C00000"/>
                </a:solidFill>
              </a:rPr>
              <a:t>Uh Oh</a:t>
            </a:r>
            <a:endParaRPr lang="en-US" sz="10000" dirty="0">
              <a:solidFill>
                <a:srgbClr val="C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4724400"/>
            <a:ext cx="2514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get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1676400" y="3505200"/>
            <a:ext cx="2514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/>
              <a:t>doBad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676400" y="2286000"/>
            <a:ext cx="2514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main</a:t>
            </a:r>
            <a:endParaRPr lang="en-US" sz="4800" dirty="0"/>
          </a:p>
        </p:txBody>
      </p:sp>
      <p:sp>
        <p:nvSpPr>
          <p:cNvPr id="9" name="Explosion 1 8"/>
          <p:cNvSpPr/>
          <p:nvPr/>
        </p:nvSpPr>
        <p:spPr>
          <a:xfrm>
            <a:off x="3352800" y="4800600"/>
            <a:ext cx="2933712" cy="1447800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Exception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ent-Up Arrow 6"/>
          <p:cNvSpPr/>
          <p:nvPr/>
        </p:nvSpPr>
        <p:spPr>
          <a:xfrm rot="16200000">
            <a:off x="4076700" y="4229100"/>
            <a:ext cx="990600" cy="762000"/>
          </a:xfrm>
          <a:prstGeom prst="bentUpArrow">
            <a:avLst>
              <a:gd name="adj1" fmla="val 14254"/>
              <a:gd name="adj2" fmla="val 25000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76400" y="4724400"/>
            <a:ext cx="2514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get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1676400" y="3505200"/>
            <a:ext cx="2514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/>
              <a:t>doBad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676400" y="2286000"/>
            <a:ext cx="2514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main</a:t>
            </a:r>
            <a:endParaRPr lang="en-US" sz="4800" dirty="0"/>
          </a:p>
        </p:txBody>
      </p:sp>
      <p:sp>
        <p:nvSpPr>
          <p:cNvPr id="9" name="Explosion 1 8"/>
          <p:cNvSpPr/>
          <p:nvPr/>
        </p:nvSpPr>
        <p:spPr>
          <a:xfrm>
            <a:off x="3352800" y="4800600"/>
            <a:ext cx="3076588" cy="1447800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Exception</a:t>
            </a:r>
            <a:endParaRPr lang="en-US" sz="24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3505200"/>
            <a:ext cx="2514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/>
              <a:t>doBad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676400" y="2286000"/>
            <a:ext cx="2514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main</a:t>
            </a:r>
            <a:endParaRPr lang="en-US" sz="4800" dirty="0"/>
          </a:p>
        </p:txBody>
      </p:sp>
      <p:sp>
        <p:nvSpPr>
          <p:cNvPr id="9" name="Explosion 1 8"/>
          <p:cNvSpPr/>
          <p:nvPr/>
        </p:nvSpPr>
        <p:spPr>
          <a:xfrm>
            <a:off x="3352800" y="3276600"/>
            <a:ext cx="2933712" cy="1447800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Exception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ent-Up Arrow 6"/>
          <p:cNvSpPr/>
          <p:nvPr/>
        </p:nvSpPr>
        <p:spPr>
          <a:xfrm rot="16200000">
            <a:off x="4076700" y="2628900"/>
            <a:ext cx="990600" cy="762000"/>
          </a:xfrm>
          <a:prstGeom prst="bentUpArrow">
            <a:avLst>
              <a:gd name="adj1" fmla="val 14254"/>
              <a:gd name="adj2" fmla="val 25000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3505200"/>
            <a:ext cx="2514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/>
              <a:t>doBad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676400" y="2286000"/>
            <a:ext cx="2514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main</a:t>
            </a:r>
            <a:endParaRPr lang="en-US" sz="4800" dirty="0"/>
          </a:p>
        </p:txBody>
      </p:sp>
      <p:sp>
        <p:nvSpPr>
          <p:cNvPr id="9" name="Explosion 1 8"/>
          <p:cNvSpPr/>
          <p:nvPr/>
        </p:nvSpPr>
        <p:spPr>
          <a:xfrm>
            <a:off x="3352800" y="3276600"/>
            <a:ext cx="2933712" cy="1447800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Exception</a:t>
            </a:r>
            <a:endParaRPr lang="en-US" sz="24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76400" y="2286000"/>
            <a:ext cx="2514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main</a:t>
            </a:r>
            <a:endParaRPr lang="en-US" sz="4800" dirty="0"/>
          </a:p>
        </p:txBody>
      </p:sp>
      <p:sp>
        <p:nvSpPr>
          <p:cNvPr id="10" name="Explosion 1 9"/>
          <p:cNvSpPr/>
          <p:nvPr/>
        </p:nvSpPr>
        <p:spPr>
          <a:xfrm>
            <a:off x="3352800" y="2057401"/>
            <a:ext cx="2933712" cy="1447800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Exception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76400" y="2286000"/>
            <a:ext cx="2514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main</a:t>
            </a:r>
            <a:endParaRPr lang="en-US" sz="4800" dirty="0"/>
          </a:p>
        </p:txBody>
      </p:sp>
      <p:sp>
        <p:nvSpPr>
          <p:cNvPr id="8" name="Bent-Up Arrow 7"/>
          <p:cNvSpPr/>
          <p:nvPr/>
        </p:nvSpPr>
        <p:spPr>
          <a:xfrm rot="16200000">
            <a:off x="4076700" y="1409701"/>
            <a:ext cx="990600" cy="762000"/>
          </a:xfrm>
          <a:prstGeom prst="bentUpArrow">
            <a:avLst>
              <a:gd name="adj1" fmla="val 14254"/>
              <a:gd name="adj2" fmla="val 25000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xplosion 1 9"/>
          <p:cNvSpPr/>
          <p:nvPr/>
        </p:nvSpPr>
        <p:spPr>
          <a:xfrm>
            <a:off x="3352800" y="2057401"/>
            <a:ext cx="2933712" cy="1447800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Exception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you see?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24400"/>
          </a:xfrm>
        </p:spPr>
        <p:txBody>
          <a:bodyPr>
            <a:normAutofit/>
          </a:bodyPr>
          <a:lstStyle/>
          <a:p>
            <a:pPr marL="342900" lvl="1" indent="-342900">
              <a:buNone/>
            </a:pPr>
            <a:endParaRPr lang="en-US" sz="18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buNone/>
            </a:pP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348" y="2285992"/>
            <a:ext cx="90556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1" indent="-342900">
              <a:buNone/>
            </a:pPr>
            <a:r>
              <a:rPr lang="en-US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 in thread "main" </a:t>
            </a:r>
          </a:p>
          <a:p>
            <a:pPr marL="342900" lvl="1" indent="-342900">
              <a:buNone/>
            </a:pPr>
            <a:r>
              <a:rPr lang="en-US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java.lang.NullPointerException</a:t>
            </a:r>
            <a:endParaRPr lang="en-US" sz="28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buNone/>
            </a:pPr>
            <a:r>
              <a:rPr lang="en-US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at </a:t>
            </a:r>
            <a:r>
              <a:rPr lang="en-US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YourClass.get</a:t>
            </a:r>
            <a:r>
              <a:rPr lang="en-US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(YourClass.java:10)</a:t>
            </a:r>
          </a:p>
          <a:p>
            <a:pPr marL="342900" lvl="1" indent="-342900">
              <a:buNone/>
            </a:pPr>
            <a:r>
              <a:rPr lang="en-US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at </a:t>
            </a:r>
            <a:r>
              <a:rPr lang="en-US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YourClass.doBad</a:t>
            </a:r>
            <a:r>
              <a:rPr lang="en-US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(YourClass.java:14)</a:t>
            </a:r>
          </a:p>
          <a:p>
            <a:pPr marL="342900" lvl="1" indent="-342900">
              <a:buNone/>
            </a:pPr>
            <a:r>
              <a:rPr lang="en-US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at </a:t>
            </a:r>
            <a:r>
              <a:rPr lang="en-US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YourClass.main</a:t>
            </a:r>
            <a:r>
              <a:rPr lang="en-US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(YourClass.java:18)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you see?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24400"/>
          </a:xfrm>
        </p:spPr>
        <p:txBody>
          <a:bodyPr>
            <a:normAutofit/>
          </a:bodyPr>
          <a:lstStyle/>
          <a:p>
            <a:pPr marL="342900" lvl="1" indent="-342900">
              <a:buNone/>
            </a:pPr>
            <a:endParaRPr lang="en-US" sz="18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buNone/>
            </a:pP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rot="5400000" flipH="1" flipV="1">
            <a:off x="7285849" y="4499776"/>
            <a:ext cx="171451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214942" y="5495054"/>
            <a:ext cx="37144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line number </a:t>
            </a:r>
          </a:p>
          <a:p>
            <a:r>
              <a:rPr lang="en-US" sz="3200" dirty="0" smtClean="0"/>
              <a:t>is your biggest  hint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8348" y="2285992"/>
            <a:ext cx="90556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1" indent="-342900">
              <a:buNone/>
            </a:pPr>
            <a:r>
              <a:rPr lang="en-US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 in thread "main" </a:t>
            </a:r>
          </a:p>
          <a:p>
            <a:pPr marL="342900" lvl="1" indent="-342900">
              <a:buNone/>
            </a:pPr>
            <a:r>
              <a:rPr lang="en-US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java.lang.NullPointerException</a:t>
            </a:r>
            <a:endParaRPr lang="en-US" sz="28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buNone/>
            </a:pPr>
            <a:r>
              <a:rPr lang="en-US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at </a:t>
            </a:r>
            <a:r>
              <a:rPr lang="en-US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YourClass.get</a:t>
            </a:r>
            <a:r>
              <a:rPr lang="en-US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(YourClass.java:10)</a:t>
            </a:r>
          </a:p>
          <a:p>
            <a:pPr marL="342900" lvl="1" indent="-342900">
              <a:buNone/>
            </a:pPr>
            <a:r>
              <a:rPr lang="en-US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at </a:t>
            </a:r>
            <a:r>
              <a:rPr lang="en-US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YourClass.doBad</a:t>
            </a:r>
            <a:r>
              <a:rPr lang="en-US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(YourClass.java:14)</a:t>
            </a:r>
          </a:p>
          <a:p>
            <a:pPr marL="342900" lvl="1" indent="-342900">
              <a:buNone/>
            </a:pPr>
            <a:r>
              <a:rPr lang="en-US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at </a:t>
            </a:r>
            <a:r>
              <a:rPr lang="en-US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YourClass.main</a:t>
            </a:r>
            <a:r>
              <a:rPr lang="en-US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(YourClass.java:18)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http://java.sun.com/docs/books/tutorial/essential/exceptions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http://en.wikipedia.org/wiki/Exceptions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066800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public class 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DrawGraphics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{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BouncingBox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box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;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	public 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DrawGraphics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(){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	box 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= </a:t>
            </a:r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new 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BouncingBox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200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Color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RED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}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	public void 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Graphicssurface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){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4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drawLine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250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250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box</a:t>
            </a:r>
            <a:r>
              <a:rPr lang="en-US" sz="24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}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071538" y="2143116"/>
            <a:ext cx="7429552" cy="1357322"/>
          </a:xfrm>
          <a:prstGeom prst="rect">
            <a:avLst/>
          </a:prstGeom>
          <a:solidFill>
            <a:schemeClr val="accent2">
              <a:alpha val="3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65" charset="0"/>
              </a:rPr>
              <a:t>		</a:t>
            </a:r>
            <a:endParaRPr kumimoji="0" lang="en-US" sz="3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pic>
        <p:nvPicPr>
          <p:cNvPr id="6" name="Content Placeholder 5" descr="MeAtBda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9723" y="2357430"/>
            <a:ext cx="1305619" cy="1767302"/>
          </a:xfrm>
        </p:spPr>
      </p:pic>
      <p:sp>
        <p:nvSpPr>
          <p:cNvPr id="1026" name="AutoShape 2" descr="DSC_012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robo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DSC_0124.jpg"/>
          <p:cNvPicPr>
            <a:picLocks noChangeAspect="1"/>
          </p:cNvPicPr>
          <p:nvPr/>
        </p:nvPicPr>
        <p:blipFill>
          <a:blip r:embed="rId3"/>
          <a:srcRect l="33507" t="16950" r="22513" b="11442"/>
          <a:stretch>
            <a:fillRect/>
          </a:stretch>
        </p:blipFill>
        <p:spPr>
          <a:xfrm>
            <a:off x="630831" y="2285992"/>
            <a:ext cx="1714512" cy="1857388"/>
          </a:xfrm>
          <a:prstGeom prst="rect">
            <a:avLst/>
          </a:prstGeom>
        </p:spPr>
      </p:pic>
      <p:pic>
        <p:nvPicPr>
          <p:cNvPr id="8" name="Picture 7" descr="robot.jpg"/>
          <p:cNvPicPr>
            <a:picLocks noChangeAspect="1"/>
          </p:cNvPicPr>
          <p:nvPr/>
        </p:nvPicPr>
        <p:blipFill>
          <a:blip r:embed="rId4"/>
          <a:srcRect l="17857" t="18249" r="17857" b="11364"/>
          <a:stretch>
            <a:fillRect/>
          </a:stretch>
        </p:blipFill>
        <p:spPr>
          <a:xfrm>
            <a:off x="5059987" y="2214554"/>
            <a:ext cx="1285884" cy="1928826"/>
          </a:xfrm>
          <a:prstGeom prst="rect">
            <a:avLst/>
          </a:prstGeom>
        </p:spPr>
      </p:pic>
      <p:pic>
        <p:nvPicPr>
          <p:cNvPr id="9" name="Picture 8" descr="adam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7375" y="2428868"/>
            <a:ext cx="1655153" cy="15716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88021" y="4607727"/>
            <a:ext cx="1119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Evan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02599" y="4607727"/>
            <a:ext cx="1027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Dina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4988549" y="4607727"/>
            <a:ext cx="1596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Eugene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7060251" y="4630175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Adam</a:t>
            </a:r>
            <a:endParaRPr lang="en-US" sz="32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Interfaces, I/O, Exceptions</a:t>
            </a:r>
          </a:p>
          <a:p>
            <a:r>
              <a:rPr lang="en-US" dirty="0" smtClean="0"/>
              <a:t>Bigger-picture: where to go from here?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verify your assignment grades are what you expect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You can drop one assignment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8006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dirty="0" smtClean="0"/>
              <a:t>Please evaluate the course so we can improve!</a:t>
            </a:r>
          </a:p>
          <a:p>
            <a:pPr algn="ctr">
              <a:buNone/>
            </a:pPr>
            <a:r>
              <a:rPr lang="en-US" dirty="0" smtClean="0"/>
              <a:t>Feedback from people that dropped is very useful!</a:t>
            </a:r>
          </a:p>
          <a:p>
            <a:pPr algn="ctr"/>
            <a:endParaRPr lang="en-US" dirty="0" smtClean="0"/>
          </a:p>
          <a:p>
            <a:pPr lvl="1" algn="ctr">
              <a:buNone/>
            </a:pPr>
            <a:endParaRPr lang="en-US" dirty="0" smtClean="0">
              <a:hlinkClick r:id="rId2"/>
            </a:endParaRPr>
          </a:p>
          <a:p>
            <a:pPr lvl="1" algn="ctr">
              <a:buNone/>
            </a:pPr>
            <a:r>
              <a:rPr lang="en-US" sz="3000" dirty="0" smtClean="0">
                <a:solidFill>
                  <a:schemeClr val="accent1"/>
                </a:solidFill>
                <a:hlinkClick r:id="rId2"/>
              </a:rPr>
              <a:t>http://sixweb.mit.edu</a:t>
            </a:r>
            <a:r>
              <a:rPr lang="en-US" sz="3000" dirty="0" smtClean="0">
                <a:solidFill>
                  <a:schemeClr val="accent1"/>
                </a:solidFill>
              </a:rPr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>
              <a:buNone/>
            </a:pPr>
            <a:r>
              <a:rPr lang="en-US" sz="5200" dirty="0" smtClean="0"/>
              <a:t>Thanks For Attending!</a:t>
            </a:r>
            <a:endParaRPr lang="en-US" sz="52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</a:t>
            </a:r>
            <a:br>
              <a:rPr lang="en-US" dirty="0" smtClean="0"/>
            </a:br>
            <a:r>
              <a:rPr lang="en-US" dirty="0" smtClean="0"/>
              <a:t>More graphics,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Start a new project: code has changed.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066800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public class 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DrawGraphics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{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BouncingBox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box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;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	public 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DrawGraphics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(){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	box 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= </a:t>
            </a:r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new 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BouncingBox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200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Color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RED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}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	public void 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Graphicssurface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){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4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drawLine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250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250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box</a:t>
            </a:r>
            <a:r>
              <a:rPr lang="en-US" sz="24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}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071538" y="2143116"/>
            <a:ext cx="7429552" cy="1500198"/>
          </a:xfrm>
          <a:prstGeom prst="rect">
            <a:avLst/>
          </a:prstGeom>
          <a:solidFill>
            <a:schemeClr val="accent2">
              <a:alpha val="3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65" charset="0"/>
              </a:rPr>
              <a:t>		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65" charset="0"/>
              </a:rPr>
              <a:t>			Constructor</a:t>
            </a:r>
            <a:endParaRPr kumimoji="0" lang="en-US" sz="3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066800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public class 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DrawGraphics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{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BouncingBox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box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;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	public 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DrawGraphics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(){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	box 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= </a:t>
            </a:r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new 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BouncingBox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200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Color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RED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}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	public void 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Graphicssurface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){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4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drawLine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250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250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box</a:t>
            </a:r>
            <a:r>
              <a:rPr lang="en-US" sz="24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}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071538" y="3643314"/>
            <a:ext cx="7429552" cy="1500198"/>
          </a:xfrm>
          <a:prstGeom prst="rect">
            <a:avLst/>
          </a:prstGeom>
          <a:solidFill>
            <a:schemeClr val="accent2">
              <a:alpha val="3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65" charset="0"/>
              </a:rPr>
              <a:t>		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65" charset="0"/>
              </a:rPr>
              <a:t>					</a:t>
            </a:r>
            <a:endParaRPr kumimoji="0" lang="en-US" sz="3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066800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public class 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DrawGraphics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{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BouncingBox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box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;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	public 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DrawGraphics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(){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	box 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= </a:t>
            </a:r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new 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BouncingBox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200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Color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RED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}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A0084"/>
                </a:solidFill>
                <a:latin typeface="Helvetica"/>
                <a:ea typeface="Helvetica"/>
                <a:cs typeface="Helvetica"/>
              </a:rPr>
              <a:t>	public void 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Graphicssurface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){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4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drawLine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250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,</a:t>
            </a:r>
            <a:r>
              <a:rPr lang="en-US" sz="2400" dirty="0" smtClean="0">
                <a:solidFill>
                  <a:srgbClr val="008281"/>
                </a:solidFill>
                <a:latin typeface="Helvetica"/>
                <a:ea typeface="Helvetica"/>
                <a:cs typeface="Helvetica"/>
              </a:rPr>
              <a:t>250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box</a:t>
            </a:r>
            <a:r>
              <a:rPr lang="en-US" sz="2400" b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draw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surface</a:t>
            </a:r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);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	}</a:t>
            </a:r>
            <a:endParaRPr lang="en-US" sz="2400" dirty="0" smtClean="0">
              <a:solidFill>
                <a:srgbClr val="80808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}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071538" y="3643314"/>
            <a:ext cx="7429552" cy="1500198"/>
          </a:xfrm>
          <a:prstGeom prst="rect">
            <a:avLst/>
          </a:prstGeom>
          <a:solidFill>
            <a:schemeClr val="accent2">
              <a:alpha val="3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65" charset="0"/>
              </a:rPr>
              <a:t>		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65" charset="0"/>
              </a:rPr>
              <a:t>					Method</a:t>
            </a:r>
            <a:endParaRPr kumimoji="0" lang="en-US" sz="3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65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2386</TotalTime>
  <Words>836</Words>
  <Application>Microsoft Macintosh PowerPoint</Application>
  <PresentationFormat>On-screen Show (4:3)</PresentationFormat>
  <Paragraphs>492</Paragraphs>
  <Slides>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Blank Presentation</vt:lpstr>
      <vt:lpstr>6.092: Introduction to Java 6: Interfaces, Input/Output, Understanding Exceptions</vt:lpstr>
      <vt:lpstr>Final Lecture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Interfaces</vt:lpstr>
      <vt:lpstr>Java Interfaces</vt:lpstr>
      <vt:lpstr>Interface Example: Drawing</vt:lpstr>
      <vt:lpstr>Things that are cooler than BouncingBox</vt:lpstr>
      <vt:lpstr>Draw Something Cool!</vt:lpstr>
      <vt:lpstr>Slide 17</vt:lpstr>
      <vt:lpstr>Slide 18</vt:lpstr>
      <vt:lpstr>Interfaces</vt:lpstr>
      <vt:lpstr>Interfaces: Drawable</vt:lpstr>
      <vt:lpstr>Implementing Interfaces</vt:lpstr>
      <vt:lpstr>Interface Notes</vt:lpstr>
      <vt:lpstr>Using Interfaces</vt:lpstr>
      <vt:lpstr>Using Interfaces</vt:lpstr>
      <vt:lpstr>Casting</vt:lpstr>
      <vt:lpstr>Input/Output (I/O)</vt:lpstr>
      <vt:lpstr>We’ve seen Output</vt:lpstr>
      <vt:lpstr>What About Input?</vt:lpstr>
      <vt:lpstr>What About Input?</vt:lpstr>
      <vt:lpstr>The Full Picture</vt:lpstr>
      <vt:lpstr>InputStream</vt:lpstr>
      <vt:lpstr>InputStream</vt:lpstr>
      <vt:lpstr>InputStreamReader</vt:lpstr>
      <vt:lpstr>InputStreamReader</vt:lpstr>
      <vt:lpstr>BufferedReader</vt:lpstr>
      <vt:lpstr>Slide 36</vt:lpstr>
      <vt:lpstr>Slide 37</vt:lpstr>
      <vt:lpstr>Slide 38</vt:lpstr>
      <vt:lpstr>FileReader</vt:lpstr>
      <vt:lpstr>FileReader Code</vt:lpstr>
      <vt:lpstr>More about I/O</vt:lpstr>
      <vt:lpstr>Understanding Exceptions</vt:lpstr>
      <vt:lpstr>Exceptions</vt:lpstr>
      <vt:lpstr>What is an “Exception”?</vt:lpstr>
      <vt:lpstr>How do exceptions “happen”?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What will you see?</vt:lpstr>
      <vt:lpstr>What will you see?</vt:lpstr>
      <vt:lpstr>Exceptions</vt:lpstr>
      <vt:lpstr>Thanks!</vt:lpstr>
      <vt:lpstr>Questions?</vt:lpstr>
      <vt:lpstr>Grades</vt:lpstr>
      <vt:lpstr>Course Evaluation</vt:lpstr>
      <vt:lpstr>Assignment: More graphics, I/O</vt:lpstr>
    </vt:vector>
  </TitlesOfParts>
  <Company>뿿퉠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Fast Paxos</dc:title>
  <dc:creator>Evan Jones</dc:creator>
  <cp:lastModifiedBy>Valued Acer Customer</cp:lastModifiedBy>
  <cp:revision>203</cp:revision>
  <cp:lastPrinted>2008-01-08T01:56:26Z</cp:lastPrinted>
  <dcterms:created xsi:type="dcterms:W3CDTF">2010-01-26T14:41:56Z</dcterms:created>
  <dcterms:modified xsi:type="dcterms:W3CDTF">2011-01-26T16:43:24Z</dcterms:modified>
</cp:coreProperties>
</file>