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14" r:id="rId3"/>
    <p:sldId id="259" r:id="rId4"/>
    <p:sldId id="264" r:id="rId5"/>
    <p:sldId id="262" r:id="rId6"/>
    <p:sldId id="261" r:id="rId7"/>
    <p:sldId id="263" r:id="rId8"/>
    <p:sldId id="258" r:id="rId9"/>
    <p:sldId id="299" r:id="rId10"/>
    <p:sldId id="266" r:id="rId11"/>
    <p:sldId id="267" r:id="rId12"/>
    <p:sldId id="268" r:id="rId13"/>
    <p:sldId id="269" r:id="rId14"/>
    <p:sldId id="270" r:id="rId15"/>
    <p:sldId id="280" r:id="rId16"/>
    <p:sldId id="271" r:id="rId17"/>
    <p:sldId id="272" r:id="rId18"/>
    <p:sldId id="279" r:id="rId19"/>
    <p:sldId id="315" r:id="rId20"/>
    <p:sldId id="273" r:id="rId21"/>
    <p:sldId id="275" r:id="rId22"/>
    <p:sldId id="276" r:id="rId23"/>
    <p:sldId id="277" r:id="rId24"/>
    <p:sldId id="281" r:id="rId25"/>
    <p:sldId id="278" r:id="rId26"/>
    <p:sldId id="298" r:id="rId27"/>
    <p:sldId id="260" r:id="rId28"/>
    <p:sldId id="265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5" r:id="rId40"/>
    <p:sldId id="294" r:id="rId41"/>
    <p:sldId id="316" r:id="rId42"/>
    <p:sldId id="293" r:id="rId43"/>
    <p:sldId id="317" r:id="rId44"/>
    <p:sldId id="318" r:id="rId45"/>
    <p:sldId id="319" r:id="rId46"/>
    <p:sldId id="289" r:id="rId47"/>
    <p:sldId id="296" r:id="rId48"/>
    <p:sldId id="300" r:id="rId49"/>
    <p:sldId id="297" r:id="rId50"/>
    <p:sldId id="302" r:id="rId51"/>
    <p:sldId id="303" r:id="rId52"/>
    <p:sldId id="304" r:id="rId53"/>
    <p:sldId id="305" r:id="rId54"/>
    <p:sldId id="301" r:id="rId55"/>
    <p:sldId id="306" r:id="rId56"/>
    <p:sldId id="307" r:id="rId57"/>
    <p:sldId id="308" r:id="rId58"/>
    <p:sldId id="309" r:id="rId59"/>
    <p:sldId id="312" r:id="rId60"/>
    <p:sldId id="31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2026F-B842-4038-9BA2-BFDFDBA17D6C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4D058-D2E6-4C0B-98AC-277D540BE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4D058-D2E6-4C0B-98AC-277D540BE9E5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9F89-30A0-4AEF-8A6F-A6E3E1D90441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20E5-5518-46A2-BC04-B646B70963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cogeco.ca/~ve3ll/jatutor5.htm" TargetMode="External"/><Relationship Id="rId2" Type="http://schemas.openxmlformats.org/officeDocument/2006/relationships/hyperlink" Target="http://java.sun.com/docs/books/tutorial/java/IandI/subclass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en.wikipedia.org/wiki/Inheritance_(computer_science)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rymden.nu/except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eptions" TargetMode="External"/><Relationship Id="rId2" Type="http://schemas.openxmlformats.org/officeDocument/2006/relationships/hyperlink" Target="http://java.sun.com/docs/books/tutorial/essential/exception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essential/io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sixweb.mit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IO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i="1" dirty="0" err="1" smtClean="0"/>
              <a:t>Very</a:t>
            </a:r>
            <a:r>
              <a:rPr lang="en-US" dirty="0" smtClean="0"/>
              <a:t> Basic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Making a Game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Dude {</a:t>
            </a:r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public 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hp = 100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mp = 0;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public 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public 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punchFace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(Dude target)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target.hp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-= 10;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a Wizard…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Wizard {</a:t>
            </a:r>
            <a:endParaRPr lang="en-US" sz="24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ugh, </a:t>
            </a:r>
            <a:r>
              <a:rPr lang="en-US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gotta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copy and paste 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Dude’s stuff</a:t>
            </a:r>
            <a:endParaRPr lang="en-US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a Wizard…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7140" y="2895600"/>
            <a:ext cx="91511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1"/>
                </a:solidFill>
              </a:rPr>
              <a:t>But Wait!</a:t>
            </a:r>
          </a:p>
          <a:p>
            <a:pPr algn="ctr"/>
            <a:r>
              <a:rPr lang="en-US" sz="4000" dirty="0" smtClean="0"/>
              <a:t>A Wizard does and has everything a </a:t>
            </a:r>
          </a:p>
          <a:p>
            <a:pPr algn="ctr"/>
            <a:r>
              <a:rPr lang="en-US" sz="4000" dirty="0" smtClean="0"/>
              <a:t>Dude does and has!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a Wizard…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7140" y="2895600"/>
            <a:ext cx="915113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</a:rPr>
              <a:t>Don’t Act Now!</a:t>
            </a:r>
          </a:p>
          <a:p>
            <a:pPr algn="ctr"/>
            <a:r>
              <a:rPr lang="en-US" sz="4000" dirty="0" smtClean="0"/>
              <a:t>You don’t have to Copy &amp; Paste!</a:t>
            </a:r>
            <a:endParaRPr lang="en-US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Inheritance!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Wizard is a </a:t>
            </a:r>
            <a:r>
              <a:rPr lang="en-US" b="1" dirty="0" smtClean="0">
                <a:solidFill>
                  <a:schemeClr val="accent1"/>
                </a:solidFill>
              </a:rPr>
              <a:t>subclass</a:t>
            </a:r>
            <a:r>
              <a:rPr lang="en-US" dirty="0" smtClean="0"/>
              <a:t> of Dude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Wizard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Dude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Inheritance!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Wizard can use everything* the Dude has!</a:t>
            </a:r>
          </a:p>
          <a:p>
            <a:pPr marL="342900" lvl="1" indent="-34290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wizard1.hp += 1;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Wizard can do everything* Dude can do!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wizard1.punchFace(dude1);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You can use a Wizard like a Dude too!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dude1.punchface(wizard1);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24600"/>
            <a:ext cx="4191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*except for </a:t>
            </a:r>
            <a:r>
              <a:rPr lang="en-US" sz="2000" dirty="0" smtClean="0">
                <a:solidFill>
                  <a:srgbClr val="0070C0"/>
                </a:solidFill>
              </a:rPr>
              <a:t>private</a:t>
            </a:r>
            <a:r>
              <a:rPr lang="en-US" sz="2000" dirty="0" smtClean="0"/>
              <a:t> fields and methods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Inheritance!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Now augment a Wizard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Wizard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Dude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&lt;Spell&gt; spells;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 class cast(String spell) {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 cool stuff here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mp -= 10;	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from inherited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a Grand Wizard?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GrandWizard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Wizard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(“Grand wizard” + name)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grandWizard1.name = “Flash”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grandWizard1.sayName();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((Dude)grandWizard1).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Java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Java does when it sees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grandWizard1.punchFace(dude1)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punchFace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in the </a:t>
            </a:r>
            <a:r>
              <a:rPr lang="en-US" dirty="0" err="1" smtClean="0"/>
              <a:t>GrandWizard</a:t>
            </a:r>
            <a:r>
              <a:rPr lang="en-US" dirty="0" smtClean="0"/>
              <a:t>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It’s not there! Does </a:t>
            </a:r>
            <a:r>
              <a:rPr lang="en-US" dirty="0" err="1" smtClean="0"/>
              <a:t>GrandWizard</a:t>
            </a:r>
            <a:r>
              <a:rPr lang="en-US" dirty="0" smtClean="0"/>
              <a:t> have a parent?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punchFace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in Wizard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It’s not there! Does Wizard have a parent?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punchFace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in Dude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Found it!  Call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punchFace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Deduct hp from dude1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Java do that? pt2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Java does when it sees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algn="ctr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((Dude)grandWizard1).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Cast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Dude</a:t>
            </a:r>
            <a:r>
              <a:rPr lang="en-US" dirty="0" smtClean="0"/>
              <a:t> tells Java to start looking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for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in Dude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Found it!  Call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sayName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676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1242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Wizard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8768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Thief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6294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Elf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971800" y="53340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Grand Wizard</a:t>
            </a:r>
            <a:endParaRPr lang="en-US" sz="3200" dirty="0"/>
          </a:p>
        </p:txBody>
      </p: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 rot="5400000">
            <a:off x="5143500" y="30099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</p:cNvCxnSpPr>
          <p:nvPr/>
        </p:nvCxnSpPr>
        <p:spPr>
          <a:xfrm rot="5400000" flipH="1" flipV="1">
            <a:off x="35433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2895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</p:cNvCxnSpPr>
          <p:nvPr/>
        </p:nvCxnSpPr>
        <p:spPr>
          <a:xfrm rot="5400000" flipH="1" flipV="1">
            <a:off x="70485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 rot="5400000">
            <a:off x="3314700" y="48387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33528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Subclass of Dude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5410200"/>
            <a:ext cx="1910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Subclass of Wizard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636693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Parent of Wizard, Elf..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only inherit from one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676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386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Thief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7912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Elf</a:t>
            </a:r>
            <a:endParaRPr lang="en-US" sz="3200" dirty="0"/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 rot="5400000">
            <a:off x="44577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2895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rot="5400000" flipH="1" flipV="1">
            <a:off x="62103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rot="5400000">
            <a:off x="5410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0" y="5181600"/>
            <a:ext cx="20574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Bad Elf</a:t>
            </a:r>
            <a:endParaRPr lang="en-US" sz="40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457700" y="46101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24400" y="4876800"/>
            <a:ext cx="1752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210300" y="46101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410200" y="5029200"/>
            <a:ext cx="304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only inherit from one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676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386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Thief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7912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Elf</a:t>
            </a:r>
            <a:endParaRPr lang="en-US" sz="3200" dirty="0"/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 rot="5400000">
            <a:off x="44577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2895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rot="5400000" flipH="1" flipV="1">
            <a:off x="62103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rot="5400000">
            <a:off x="54102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0" y="5181600"/>
            <a:ext cx="20574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Bad Elf</a:t>
            </a:r>
            <a:endParaRPr lang="en-US" sz="40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457700" y="46101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24400" y="4876800"/>
            <a:ext cx="1752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210300" y="46101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410200" y="5029200"/>
            <a:ext cx="304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No&quot; Symbol 19"/>
          <p:cNvSpPr/>
          <p:nvPr/>
        </p:nvSpPr>
        <p:spPr>
          <a:xfrm>
            <a:off x="4343400" y="4038600"/>
            <a:ext cx="2590800" cy="2362200"/>
          </a:xfrm>
          <a:prstGeom prst="noSmoking">
            <a:avLst>
              <a:gd name="adj" fmla="val 43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only inherit from one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16764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7912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Thief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543800" y="3429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Elf</a:t>
            </a:r>
            <a:endParaRPr lang="en-US" sz="3200" dirty="0"/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 rot="5400000">
            <a:off x="62103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77000" y="2895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</p:cNvCxnSpPr>
          <p:nvPr/>
        </p:nvCxnSpPr>
        <p:spPr>
          <a:xfrm rot="5400000" flipH="1" flipV="1">
            <a:off x="7962900" y="31623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rot="5400000">
            <a:off x="7162800" y="2743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24600" y="5181600"/>
            <a:ext cx="20574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Bad Elf</a:t>
            </a:r>
            <a:endParaRPr lang="en-US" sz="40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210300" y="46101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4876800"/>
            <a:ext cx="1752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962900" y="46101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162800" y="5029200"/>
            <a:ext cx="304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No&quot; Symbol 19"/>
          <p:cNvSpPr/>
          <p:nvPr/>
        </p:nvSpPr>
        <p:spPr>
          <a:xfrm>
            <a:off x="6096000" y="4038600"/>
            <a:ext cx="2590800" cy="2362200"/>
          </a:xfrm>
          <a:prstGeom prst="noSmoking">
            <a:avLst>
              <a:gd name="adj" fmla="val 43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2251770"/>
            <a:ext cx="5562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Thief and Elf both implement</a:t>
            </a:r>
          </a:p>
          <a:p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sneakUp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If they implemented differently,</a:t>
            </a:r>
          </a:p>
          <a:p>
            <a:r>
              <a:rPr lang="en-US" sz="2800" dirty="0" smtClean="0"/>
              <a:t>which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sneakUp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/>
              <a:t>does </a:t>
            </a:r>
            <a:r>
              <a:rPr lang="en-US" sz="2800" dirty="0" err="1" smtClean="0"/>
              <a:t>BadElf</a:t>
            </a:r>
            <a:r>
              <a:rPr lang="en-US" sz="2800" dirty="0" smtClean="0"/>
              <a:t> call?</a:t>
            </a:r>
          </a:p>
          <a:p>
            <a:endParaRPr lang="en-US" sz="2800" dirty="0"/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Java Doesn’t Know!!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A </a:t>
            </a:r>
            <a:r>
              <a:rPr lang="en-US" dirty="0" smtClean="0">
                <a:solidFill>
                  <a:schemeClr val="accent1"/>
                </a:solidFill>
              </a:rPr>
              <a:t>extends</a:t>
            </a:r>
            <a:r>
              <a:rPr lang="en-US" dirty="0" smtClean="0"/>
              <a:t> B {} == A is a subclass of B</a:t>
            </a:r>
          </a:p>
          <a:p>
            <a:r>
              <a:rPr lang="en-US" dirty="0" smtClean="0"/>
              <a:t>A has all the fields and methods that B has</a:t>
            </a:r>
          </a:p>
          <a:p>
            <a:r>
              <a:rPr lang="en-US" dirty="0" smtClean="0"/>
              <a:t>A can add it’s own fields and methods</a:t>
            </a:r>
          </a:p>
          <a:p>
            <a:r>
              <a:rPr lang="en-US" dirty="0" smtClean="0"/>
              <a:t>A can only have 1 parent</a:t>
            </a:r>
          </a:p>
          <a:p>
            <a:r>
              <a:rPr lang="en-US" dirty="0" smtClean="0"/>
              <a:t>A can replace a parent’s method by re-implementing it</a:t>
            </a:r>
          </a:p>
          <a:p>
            <a:r>
              <a:rPr lang="en-US" dirty="0" smtClean="0"/>
              <a:t>If A doesn’t implement something Java searches ancestors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more to learn!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http://java.sun.com/docs/books/tutorial/java/IandI/subclasses.html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http://home.cogeco.ca/~ve3ll/jatutor5.htm</a:t>
            </a:r>
            <a:endParaRPr lang="en-US" sz="2000" dirty="0" smtClean="0">
              <a:hlinkClick r:id="rId4"/>
            </a:endParaRPr>
          </a:p>
          <a:p>
            <a:r>
              <a:rPr lang="en-US" sz="2000" dirty="0" smtClean="0">
                <a:hlinkClick r:id="rId4"/>
              </a:rPr>
              <a:t>http://en.wikipedia.org/wiki/Inheritance_(computer_science)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http://www.google.com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NullPointerException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ArrayIndexOutOfBoundsException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ClassCastException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RuntimeException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“Exception”?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that occurs when something “unexpected” happens</a:t>
            </a:r>
          </a:p>
          <a:p>
            <a:pPr lvl="1"/>
            <a:r>
              <a:rPr lang="en-US" dirty="0" err="1" smtClean="0"/>
              <a:t>null.someMethod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[1])[1] = 0;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“string”;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To tell the code using your method that something went wrong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 in thread "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main"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java.lang.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ArrayIndexOutOfBoundsException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5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at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RuntimeException.main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(RuntimeException.java:8)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400" dirty="0" smtClean="0"/>
              <a:t>Accessed index 5, which isn’t in the array</a:t>
            </a:r>
          </a:p>
          <a:p>
            <a:pPr algn="ctr">
              <a:buNone/>
            </a:pPr>
            <a:r>
              <a:rPr lang="en-US" sz="2400" dirty="0" smtClean="0"/>
              <a:t>The method that called it was main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Debugging and understanding control flow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Interfaces?  Interfaces!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contract!</a:t>
            </a:r>
          </a:p>
          <a:p>
            <a:r>
              <a:rPr lang="en-US" dirty="0" smtClean="0"/>
              <a:t>If you must implement </a:t>
            </a:r>
            <a:r>
              <a:rPr lang="en-US" b="1" dirty="0" smtClean="0">
                <a:solidFill>
                  <a:schemeClr val="accent1"/>
                </a:solidFill>
              </a:rPr>
              <a:t>ALL </a:t>
            </a:r>
            <a:r>
              <a:rPr lang="en-US" dirty="0" smtClean="0"/>
              <a:t>the methods</a:t>
            </a:r>
          </a:p>
          <a:p>
            <a:r>
              <a:rPr lang="en-US" dirty="0" smtClean="0"/>
              <a:t>All fields are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dirty="0" smtClean="0"/>
              <a:t> (cannot be changed)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interface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ICar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isCar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getNumWheels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exceptions “happen”?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doesn’t know what to do, so it </a:t>
            </a:r>
          </a:p>
          <a:p>
            <a:pPr lvl="1"/>
            <a:r>
              <a:rPr lang="en-US" dirty="0" smtClean="0"/>
              <a:t>Creates an Exception object</a:t>
            </a:r>
          </a:p>
          <a:p>
            <a:pPr lvl="1"/>
            <a:r>
              <a:rPr lang="en-US" dirty="0" smtClean="0"/>
              <a:t>Includes some useful information</a:t>
            </a:r>
            <a:endParaRPr lang="en-US" dirty="0" smtClean="0"/>
          </a:p>
          <a:p>
            <a:pPr lvl="1"/>
            <a:r>
              <a:rPr lang="en-US" dirty="0" smtClean="0"/>
              <a:t>“throws” the Exception</a:t>
            </a:r>
          </a:p>
          <a:p>
            <a:endParaRPr lang="en-US" dirty="0"/>
          </a:p>
          <a:p>
            <a:r>
              <a:rPr lang="en-US" dirty="0" smtClean="0"/>
              <a:t>You can create and throw Exceptions too!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class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is a class</a:t>
            </a:r>
          </a:p>
          <a:p>
            <a:r>
              <a:rPr lang="en-US" dirty="0" smtClean="0"/>
              <a:t>Just inherit from it!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Or use existing ones</a:t>
            </a:r>
          </a:p>
          <a:p>
            <a:pPr lvl="1"/>
            <a:r>
              <a:rPr lang="en-US" dirty="0" smtClean="0">
                <a:hlinkClick r:id="rId2"/>
              </a:rPr>
              <a:t>http://rymden.nu/exceptions.html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 Java about the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Object get(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index)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ArrayOutOfBoundsException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(index &lt; 0 || index &gt;= size())</a:t>
            </a:r>
          </a:p>
          <a:p>
            <a:pPr lvl="3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ArrayOutOfBoundsException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(“”+index);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 smtClean="0"/>
              <a:t> tells Java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may throw the </a:t>
            </a:r>
            <a:r>
              <a:rPr lang="en-US" dirty="0" err="1" smtClean="0"/>
              <a:t>ArrayOutOfBoundsException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throw</a:t>
            </a:r>
            <a:r>
              <a:rPr lang="en-US" dirty="0" smtClean="0"/>
              <a:t> actually throws the Exception (sorry)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now expects code that calls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to deal with the exception by</a:t>
            </a:r>
          </a:p>
          <a:p>
            <a:pPr lvl="1"/>
            <a:r>
              <a:rPr lang="en-US" dirty="0" smtClean="0"/>
              <a:t>Catching it</a:t>
            </a:r>
          </a:p>
          <a:p>
            <a:pPr lvl="1"/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it does</a:t>
            </a:r>
          </a:p>
          <a:p>
            <a:pPr lvl="1"/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dirty="0" smtClean="0"/>
              <a:t> </a:t>
            </a:r>
            <a:r>
              <a:rPr lang="en-US" dirty="0" smtClean="0"/>
              <a:t>to run some code that may throw an exception</a:t>
            </a:r>
          </a:p>
          <a:p>
            <a:pPr lvl="1"/>
            <a:r>
              <a:rPr lang="en-US" dirty="0" smtClean="0"/>
              <a:t>Tell Java what to do if it sees the exception (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get(-1);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ArrayOutOfBoundsException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err)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(“oh dear!”);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don’t want to deal with the Exception</a:t>
            </a:r>
          </a:p>
          <a:p>
            <a:r>
              <a:rPr lang="en-US" dirty="0" smtClean="0"/>
              <a:t>Tell Java that your method throws it too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doBad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ArrayOutOfBoundsException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get(-1);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 rot="19297750">
            <a:off x="3939031" y="4565657"/>
            <a:ext cx="34932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rgbClr val="C00000"/>
                </a:solidFill>
              </a:rPr>
              <a:t>Uh Oh</a:t>
            </a:r>
            <a:endParaRPr lang="en-US" sz="10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BigRig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ICar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getNumWheels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return 18;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4800600"/>
            <a:ext cx="2590800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-Up Arrow 6"/>
          <p:cNvSpPr/>
          <p:nvPr/>
        </p:nvSpPr>
        <p:spPr>
          <a:xfrm rot="16200000">
            <a:off x="4076700" y="4229100"/>
            <a:ext cx="990600" cy="762000"/>
          </a:xfrm>
          <a:prstGeom prst="bentUpArrow">
            <a:avLst>
              <a:gd name="adj1" fmla="val 14254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7244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get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4800600"/>
            <a:ext cx="2590800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3276600"/>
            <a:ext cx="2590800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nt-Up Arrow 6"/>
          <p:cNvSpPr/>
          <p:nvPr/>
        </p:nvSpPr>
        <p:spPr>
          <a:xfrm rot="16200000">
            <a:off x="4076700" y="2628900"/>
            <a:ext cx="990600" cy="762000"/>
          </a:xfrm>
          <a:prstGeom prst="bentUpArrow">
            <a:avLst>
              <a:gd name="adj1" fmla="val 14254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5052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doBad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9" name="Explosion 1 8"/>
          <p:cNvSpPr/>
          <p:nvPr/>
        </p:nvSpPr>
        <p:spPr>
          <a:xfrm>
            <a:off x="3352800" y="3276600"/>
            <a:ext cx="2590800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10" name="Explosion 1 9"/>
          <p:cNvSpPr/>
          <p:nvPr/>
        </p:nvSpPr>
        <p:spPr>
          <a:xfrm>
            <a:off x="3352800" y="2057401"/>
            <a:ext cx="2590800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Rethrowing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286000"/>
            <a:ext cx="2514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</a:t>
            </a:r>
            <a:endParaRPr lang="en-US" sz="4800" dirty="0"/>
          </a:p>
        </p:txBody>
      </p:sp>
      <p:sp>
        <p:nvSpPr>
          <p:cNvPr id="8" name="Bent-Up Arrow 7"/>
          <p:cNvSpPr/>
          <p:nvPr/>
        </p:nvSpPr>
        <p:spPr>
          <a:xfrm rot="16200000">
            <a:off x="4076700" y="1409701"/>
            <a:ext cx="990600" cy="762000"/>
          </a:xfrm>
          <a:prstGeom prst="bentUpArrow">
            <a:avLst>
              <a:gd name="adj1" fmla="val 14254"/>
              <a:gd name="adj2" fmla="val 25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352800" y="2057401"/>
            <a:ext cx="2590800" cy="1447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Exception</a:t>
            </a:r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no one catches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If you ran</a:t>
            </a:r>
          </a:p>
          <a:p>
            <a:endParaRPr lang="en-US" sz="1050" dirty="0" smtClean="0"/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9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Exception {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doBad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dirty="0" smtClean="0"/>
              <a:t>Java will print that error message you see</a:t>
            </a:r>
          </a:p>
          <a:p>
            <a:pPr marL="342900" lvl="1" indent="-342900">
              <a:buNone/>
            </a:pP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Exception in thread "main"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java.lang.ArrayIndexOutOfBoundsException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-1</a:t>
            </a:r>
          </a:p>
          <a:p>
            <a:pPr marL="342900" lvl="1" indent="-34290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YourClass.get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(YourClass.java:50)</a:t>
            </a:r>
          </a:p>
          <a:p>
            <a:pPr marL="342900" lvl="1" indent="-34290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at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YourClass.doBad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(YourClass.java:11)</a:t>
            </a:r>
          </a:p>
          <a:p>
            <a:pPr marL="342900" lvl="1" indent="-342900">
              <a:buNone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YourClass.main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(YourClass.java:10)</a:t>
            </a:r>
          </a:p>
          <a:p>
            <a:pPr marL="342900" lvl="1" indent="-342900">
              <a:buNone/>
            </a:pP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http://java.sun.com/docs/books/tutorial/essential/exceptions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http://en.wikipedia.org/wiki/Exceptions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seen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(“some string”);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Bouncer draws a Sprite that</a:t>
            </a:r>
          </a:p>
          <a:p>
            <a:pPr lvl="1"/>
            <a:r>
              <a:rPr lang="en-US" dirty="0" smtClean="0"/>
              <a:t>Moves around</a:t>
            </a:r>
          </a:p>
          <a:p>
            <a:pPr lvl="1"/>
            <a:r>
              <a:rPr lang="en-US" dirty="0" smtClean="0"/>
              <a:t>Bounces in a box</a:t>
            </a:r>
          </a:p>
          <a:p>
            <a:r>
              <a:rPr lang="en-US" dirty="0" smtClean="0"/>
              <a:t>A Sprite is an interface</a:t>
            </a:r>
          </a:p>
          <a:p>
            <a:pPr lvl="1"/>
            <a:r>
              <a:rPr lang="en-US" dirty="0" smtClean="0"/>
              <a:t>You can draw anything</a:t>
            </a:r>
          </a:p>
          <a:p>
            <a:r>
              <a:rPr lang="en-US" dirty="0" smtClean="0"/>
              <a:t>Mover</a:t>
            </a:r>
          </a:p>
          <a:p>
            <a:pPr lvl="1"/>
            <a:r>
              <a:rPr lang="en-US" dirty="0" smtClean="0"/>
              <a:t>Keeps updating the coordinates of a Sprite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Picture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351312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100101010101000101  ...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646712"/>
            <a:ext cx="4467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‘O’ ‘k’ ‘a’ ‘y’ ‘ ‘ ‘a’ ‘w’ ‘e’ 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738337"/>
            <a:ext cx="477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“Okay awesome, cool\n”  …</a:t>
            </a:r>
            <a:endParaRPr lang="en-US" sz="3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28472" y="1752600"/>
            <a:ext cx="1481328" cy="9144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Hard drive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200400"/>
            <a:ext cx="281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/>
              <a:t>InputStream</a:t>
            </a:r>
            <a:r>
              <a:rPr lang="en-US" sz="2800" dirty="0" smtClean="0"/>
              <a:t> </a:t>
            </a:r>
          </a:p>
          <a:p>
            <a:pPr algn="r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80402" y="4722912"/>
            <a:ext cx="3034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InputStreamReader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444274" y="5877580"/>
            <a:ext cx="2471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BufferedReader</a:t>
            </a:r>
            <a:endParaRPr lang="en-US" sz="2800" dirty="0"/>
          </a:p>
        </p:txBody>
      </p:sp>
      <p:sp>
        <p:nvSpPr>
          <p:cNvPr id="11" name="Down Arrow 10"/>
          <p:cNvSpPr/>
          <p:nvPr/>
        </p:nvSpPr>
        <p:spPr>
          <a:xfrm>
            <a:off x="2362200" y="2894112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362200" y="4037112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62200" y="5332512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2438400" y="1752600"/>
            <a:ext cx="2057400" cy="990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is a stream of bytes</a:t>
            </a:r>
          </a:p>
          <a:p>
            <a:pPr lvl="1"/>
            <a:r>
              <a:rPr lang="en-US" dirty="0" smtClean="0"/>
              <a:t>Read one byte after another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</a:t>
            </a:r>
          </a:p>
          <a:p>
            <a:r>
              <a:rPr lang="en-US" dirty="0" smtClean="0">
                <a:cs typeface="Courier New" pitchFamily="49" charset="0"/>
              </a:rPr>
              <a:t>A byte is just a number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Data on your hard drive is stored in bytes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Bytes can be interpreted as characters, numbers..</a:t>
            </a: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  <a:p>
            <a:pPr lvl="1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stream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Reader is a class for character streams</a:t>
            </a:r>
          </a:p>
          <a:p>
            <a:pPr lvl="1"/>
            <a:r>
              <a:rPr lang="en-US" dirty="0" smtClean="0"/>
              <a:t>Read one character after another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read()</a:t>
            </a:r>
          </a:p>
          <a:p>
            <a:r>
              <a:rPr lang="en-US" dirty="0" err="1" smtClean="0">
                <a:cs typeface="Courier New" pitchFamily="49" charset="0"/>
              </a:rPr>
              <a:t>InputStreamReader</a:t>
            </a:r>
            <a:r>
              <a:rPr lang="en-US" dirty="0" smtClean="0">
                <a:cs typeface="Courier New" pitchFamily="49" charset="0"/>
              </a:rPr>
              <a:t> takes an </a:t>
            </a:r>
            <a:r>
              <a:rPr lang="en-US" dirty="0" err="1" smtClean="0">
                <a:cs typeface="Courier New" pitchFamily="49" charset="0"/>
              </a:rPr>
              <a:t>InputStream</a:t>
            </a:r>
            <a:r>
              <a:rPr lang="en-US" dirty="0" smtClean="0">
                <a:cs typeface="Courier New" pitchFamily="49" charset="0"/>
              </a:rPr>
              <a:t> and converts bytes to characters</a:t>
            </a:r>
          </a:p>
          <a:p>
            <a:r>
              <a:rPr lang="en-US" dirty="0" smtClean="0">
                <a:cs typeface="Courier New" pitchFamily="49" charset="0"/>
              </a:rPr>
              <a:t>Still inconvenient</a:t>
            </a:r>
          </a:p>
          <a:p>
            <a:pPr lvl="1"/>
            <a:r>
              <a:rPr lang="en-US" dirty="0" smtClean="0"/>
              <a:t>Can only read a character at a time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(stream)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BufferedReader</a:t>
            </a:r>
            <a:r>
              <a:rPr lang="en-US" dirty="0" smtClean="0"/>
              <a:t> buffers a character stream so you can read line by line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FileReader</a:t>
            </a:r>
            <a:r>
              <a:rPr lang="en-US" dirty="0" smtClean="0"/>
              <a:t> takes a text file</a:t>
            </a:r>
          </a:p>
          <a:p>
            <a:pPr lvl="1"/>
            <a:r>
              <a:rPr lang="en-US" dirty="0" smtClean="0"/>
              <a:t>converts it into a character stream</a:t>
            </a:r>
          </a:p>
          <a:p>
            <a:pPr lvl="1"/>
            <a:r>
              <a:rPr lang="en-US" dirty="0" err="1" smtClean="0"/>
              <a:t>FileReader</a:t>
            </a:r>
            <a:r>
              <a:rPr lang="en-US" dirty="0" smtClean="0"/>
              <a:t>(“PATH TO FILE”);</a:t>
            </a:r>
          </a:p>
          <a:p>
            <a:endParaRPr lang="en-US" dirty="0"/>
          </a:p>
          <a:p>
            <a:r>
              <a:rPr lang="en-US" dirty="0" smtClean="0"/>
              <a:t>Use this + </a:t>
            </a:r>
            <a:r>
              <a:rPr lang="en-US" dirty="0" err="1" smtClean="0"/>
              <a:t>BufferedReader</a:t>
            </a:r>
            <a:r>
              <a:rPr lang="en-US" dirty="0" smtClean="0"/>
              <a:t> to read files!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(“readme.txt”);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FileReader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java.io.BufferedReader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java.io.FileReader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public static void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Path names are relative to project directory (Eclipse Quirk 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/readme");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line = null;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while ((line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br.close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http://java.sun.com/docs/books/tutorial/essential/io/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Magic Squares</a:t>
            </a:r>
          </a:p>
          <a:p>
            <a:r>
              <a:rPr lang="en-US" dirty="0" smtClean="0"/>
              <a:t>Read two files</a:t>
            </a:r>
          </a:p>
          <a:p>
            <a:r>
              <a:rPr lang="en-US" dirty="0" smtClean="0"/>
              <a:t>Check that all rows and columns sum to 15</a:t>
            </a:r>
          </a:p>
          <a:p>
            <a:endParaRPr lang="en-US" dirty="0"/>
          </a:p>
        </p:txBody>
      </p:sp>
      <p:pic>
        <p:nvPicPr>
          <p:cNvPr id="4" name="Picture 3" descr="magicsqua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505200"/>
            <a:ext cx="3505200" cy="272626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verify your assignment grades are what you expect</a:t>
            </a:r>
          </a:p>
          <a:p>
            <a:endParaRPr lang="en-US" dirty="0"/>
          </a:p>
          <a:p>
            <a:r>
              <a:rPr lang="en-US" dirty="0" smtClean="0"/>
              <a:t>Click </a:t>
            </a:r>
            <a:r>
              <a:rPr lang="en-US" u="sng" dirty="0" err="1" smtClean="0">
                <a:solidFill>
                  <a:schemeClr val="accent1"/>
                </a:solidFill>
              </a:rPr>
              <a:t>gradebook</a:t>
            </a:r>
            <a:r>
              <a:rPr lang="en-US" dirty="0" smtClean="0"/>
              <a:t> on course website</a:t>
            </a:r>
          </a:p>
          <a:p>
            <a:endParaRPr lang="en-US" dirty="0"/>
          </a:p>
          <a:p>
            <a:r>
              <a:rPr lang="en-US" dirty="0" smtClean="0"/>
              <a:t>You can drop one assignment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Oval 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Oval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Sprite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width, height;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Color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Oval(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width,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height, Color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set the fields 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draw(Graphics surface,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surface.setColor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(color);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surface.fillOval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width, height);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surface.drawOval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width, height);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006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smtClean="0"/>
              <a:t>Please evaluate the course so we can improve!</a:t>
            </a:r>
          </a:p>
          <a:p>
            <a:pPr algn="ctr">
              <a:buNone/>
            </a:pPr>
            <a:r>
              <a:rPr lang="en-US" dirty="0" smtClean="0"/>
              <a:t>Feedback from people that dropped is very useful!</a:t>
            </a:r>
            <a:endParaRPr lang="en-US" dirty="0" smtClean="0"/>
          </a:p>
          <a:p>
            <a:pPr algn="ctr"/>
            <a:endParaRPr lang="en-US" dirty="0" smtClean="0"/>
          </a:p>
          <a:p>
            <a:pPr lvl="1" algn="ctr">
              <a:buNone/>
            </a:pPr>
            <a:endParaRPr lang="en-US" dirty="0" smtClean="0">
              <a:hlinkClick r:id="rId2"/>
            </a:endParaRPr>
          </a:p>
          <a:p>
            <a:pPr lvl="1" algn="ctr">
              <a:buNone/>
            </a:pPr>
            <a:r>
              <a:rPr lang="en-US" sz="3000" dirty="0" smtClean="0">
                <a:solidFill>
                  <a:schemeClr val="accent1"/>
                </a:solidFill>
                <a:hlinkClick r:id="rId2"/>
              </a:rPr>
              <a:t>http://sixweb.mit.edu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>
              <a:buNone/>
            </a:pPr>
            <a:r>
              <a:rPr lang="en-US" sz="5200" dirty="0" smtClean="0"/>
              <a:t>Thanks For Attending!</a:t>
            </a:r>
            <a:endParaRPr lang="en-US" sz="5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Mover that doesn’t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StraightMover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x, y,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xDirection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yDirection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Sprite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StraightMover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startX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startY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Sprite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x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startX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y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startY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this.sprite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sprite;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setMovementVector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xIncrement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yIncrement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xDirection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xIncrement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yDirection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yIncrement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draw(Graphics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sprite.draw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(graphics, x, y);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x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xDirection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y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yDirection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697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Inheritance</a:t>
            </a:r>
          </a:p>
          <a:p>
            <a:pPr algn="ctr">
              <a:buNone/>
            </a:pPr>
            <a:r>
              <a:rPr lang="en-US" dirty="0" smtClean="0"/>
              <a:t>Exceptions</a:t>
            </a:r>
          </a:p>
          <a:p>
            <a:pPr algn="ctr">
              <a:buNone/>
            </a:pPr>
            <a:r>
              <a:rPr lang="en-US" dirty="0" smtClean="0"/>
              <a:t>I/O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1238</Words>
  <Application>Microsoft Office PowerPoint</Application>
  <PresentationFormat>On-screen Show (4:3)</PresentationFormat>
  <Paragraphs>414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Lecture 7</vt:lpstr>
      <vt:lpstr>Review</vt:lpstr>
      <vt:lpstr>Interfaces?  Interfaces!</vt:lpstr>
      <vt:lpstr>BigRig</vt:lpstr>
      <vt:lpstr>That Homework!</vt:lpstr>
      <vt:lpstr>An Oval Sprite</vt:lpstr>
      <vt:lpstr>A Mover that doesn’t bounce</vt:lpstr>
      <vt:lpstr>Slide 8</vt:lpstr>
      <vt:lpstr>Inheritance</vt:lpstr>
      <vt:lpstr>Very Very Basic Inheritance</vt:lpstr>
      <vt:lpstr>Inheritance..</vt:lpstr>
      <vt:lpstr>Inheritance?</vt:lpstr>
      <vt:lpstr>Inheritance?</vt:lpstr>
      <vt:lpstr>Buy Inheritance!</vt:lpstr>
      <vt:lpstr>Buy Inheritance!</vt:lpstr>
      <vt:lpstr>Buy Inheritance!</vt:lpstr>
      <vt:lpstr>Inheriting from inherited classes</vt:lpstr>
      <vt:lpstr>How does Java do that?</vt:lpstr>
      <vt:lpstr>How does Java do that? pt2</vt:lpstr>
      <vt:lpstr>What’s going on?</vt:lpstr>
      <vt:lpstr>You can only inherit from one class</vt:lpstr>
      <vt:lpstr>You can only inherit from one class</vt:lpstr>
      <vt:lpstr>You can only inherit from one class</vt:lpstr>
      <vt:lpstr>Inheritance Summary</vt:lpstr>
      <vt:lpstr>So much more to learn!</vt:lpstr>
      <vt:lpstr>Exceptions</vt:lpstr>
      <vt:lpstr>Exceptions</vt:lpstr>
      <vt:lpstr>What is an “Exception”?</vt:lpstr>
      <vt:lpstr>Why use an Exception?</vt:lpstr>
      <vt:lpstr>How do exceptions “happen”?</vt:lpstr>
      <vt:lpstr>public class Exception</vt:lpstr>
      <vt:lpstr>Warn Java about the Exception</vt:lpstr>
      <vt:lpstr>Catching an Exception</vt:lpstr>
      <vt:lpstr>Catching it</vt:lpstr>
      <vt:lpstr>Rethrowing it</vt:lpstr>
      <vt:lpstr>Rethrowing it</vt:lpstr>
      <vt:lpstr>Rethrowing it</vt:lpstr>
      <vt:lpstr>Rethrowing it</vt:lpstr>
      <vt:lpstr>Rethrowing it</vt:lpstr>
      <vt:lpstr>Rethrowing it</vt:lpstr>
      <vt:lpstr>Rethrowing it</vt:lpstr>
      <vt:lpstr>Rethrowing it</vt:lpstr>
      <vt:lpstr>Rethrowing it</vt:lpstr>
      <vt:lpstr>Rethrowing it</vt:lpstr>
      <vt:lpstr>Rethrowing it</vt:lpstr>
      <vt:lpstr>What it no one catches it?</vt:lpstr>
      <vt:lpstr>More Info?</vt:lpstr>
      <vt:lpstr>I/O</vt:lpstr>
      <vt:lpstr>We’ve seen Output</vt:lpstr>
      <vt:lpstr>The Full Picture</vt:lpstr>
      <vt:lpstr>InputStream</vt:lpstr>
      <vt:lpstr>InputStreamReader</vt:lpstr>
      <vt:lpstr>BufferedReader</vt:lpstr>
      <vt:lpstr>User Input</vt:lpstr>
      <vt:lpstr>FileReader</vt:lpstr>
      <vt:lpstr>FileReader Code</vt:lpstr>
      <vt:lpstr>More about I/O</vt:lpstr>
      <vt:lpstr>Assignment</vt:lpstr>
      <vt:lpstr>Grades</vt:lpstr>
      <vt:lpstr>Course Evaluation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sirrice</dc:creator>
  <cp:lastModifiedBy>sirrice</cp:lastModifiedBy>
  <cp:revision>156</cp:revision>
  <dcterms:created xsi:type="dcterms:W3CDTF">2010-01-27T23:04:56Z</dcterms:created>
  <dcterms:modified xsi:type="dcterms:W3CDTF">2010-01-28T08:08:59Z</dcterms:modified>
</cp:coreProperties>
</file>