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267" r:id="rId3"/>
    <p:sldId id="271" r:id="rId4"/>
    <p:sldId id="311" r:id="rId5"/>
    <p:sldId id="282" r:id="rId6"/>
    <p:sldId id="316" r:id="rId7"/>
    <p:sldId id="317" r:id="rId8"/>
    <p:sldId id="323" r:id="rId9"/>
    <p:sldId id="341" r:id="rId10"/>
    <p:sldId id="319" r:id="rId11"/>
    <p:sldId id="322" r:id="rId12"/>
    <p:sldId id="368" r:id="rId13"/>
    <p:sldId id="369" r:id="rId14"/>
    <p:sldId id="370" r:id="rId15"/>
    <p:sldId id="371" r:id="rId16"/>
    <p:sldId id="363" r:id="rId17"/>
    <p:sldId id="324" r:id="rId18"/>
    <p:sldId id="334" r:id="rId19"/>
    <p:sldId id="332" r:id="rId20"/>
    <p:sldId id="327" r:id="rId21"/>
    <p:sldId id="325" r:id="rId22"/>
    <p:sldId id="335" r:id="rId23"/>
    <p:sldId id="333" r:id="rId24"/>
    <p:sldId id="328" r:id="rId25"/>
    <p:sldId id="329" r:id="rId26"/>
    <p:sldId id="330" r:id="rId27"/>
    <p:sldId id="340" r:id="rId28"/>
    <p:sldId id="372" r:id="rId29"/>
    <p:sldId id="373" r:id="rId30"/>
    <p:sldId id="346" r:id="rId31"/>
    <p:sldId id="374" r:id="rId32"/>
    <p:sldId id="375" r:id="rId33"/>
    <p:sldId id="416" r:id="rId34"/>
    <p:sldId id="413" r:id="rId35"/>
    <p:sldId id="414" r:id="rId36"/>
    <p:sldId id="415" r:id="rId37"/>
    <p:sldId id="423" r:id="rId38"/>
    <p:sldId id="376" r:id="rId39"/>
    <p:sldId id="344" r:id="rId40"/>
    <p:sldId id="351" r:id="rId41"/>
    <p:sldId id="345" r:id="rId42"/>
    <p:sldId id="352" r:id="rId43"/>
    <p:sldId id="353" r:id="rId44"/>
    <p:sldId id="354" r:id="rId45"/>
    <p:sldId id="377" r:id="rId46"/>
    <p:sldId id="357" r:id="rId47"/>
    <p:sldId id="424" r:id="rId48"/>
    <p:sldId id="405" r:id="rId49"/>
    <p:sldId id="406" r:id="rId50"/>
    <p:sldId id="404" r:id="rId51"/>
    <p:sldId id="400" r:id="rId52"/>
    <p:sldId id="402" r:id="rId53"/>
    <p:sldId id="403" r:id="rId54"/>
    <p:sldId id="408" r:id="rId55"/>
    <p:sldId id="417" r:id="rId56"/>
    <p:sldId id="418" r:id="rId57"/>
    <p:sldId id="419" r:id="rId58"/>
    <p:sldId id="425" r:id="rId59"/>
    <p:sldId id="382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2" r:id="rId69"/>
    <p:sldId id="391" r:id="rId70"/>
    <p:sldId id="426" r:id="rId71"/>
    <p:sldId id="393" r:id="rId72"/>
    <p:sldId id="362" r:id="rId73"/>
    <p:sldId id="394" r:id="rId74"/>
    <p:sldId id="407" r:id="rId75"/>
    <p:sldId id="395" r:id="rId76"/>
    <p:sldId id="427" r:id="rId77"/>
    <p:sldId id="410" r:id="rId78"/>
    <p:sldId id="409" r:id="rId79"/>
    <p:sldId id="412" r:id="rId80"/>
    <p:sldId id="411" r:id="rId81"/>
    <p:sldId id="266" r:id="rId82"/>
    <p:sldId id="429" r:id="rId83"/>
    <p:sldId id="263" r:id="rId84"/>
    <p:sldId id="428" r:id="rId85"/>
    <p:sldId id="262" r:id="rId86"/>
    <p:sldId id="264" r:id="rId87"/>
    <p:sldId id="258" r:id="rId88"/>
    <p:sldId id="257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649"/>
    <a:srgbClr val="FFE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60" autoAdjust="0"/>
  </p:normalViewPr>
  <p:slideViewPr>
    <p:cSldViewPr snapToGrid="0" snapToObjects="1">
      <p:cViewPr>
        <p:scale>
          <a:sx n="125" d="100"/>
          <a:sy n="125" d="100"/>
        </p:scale>
        <p:origin x="-192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797D-FD79-D74B-B203-0FF850F406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B316C-907A-6642-A64F-63E9B5B3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not so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Tons</a:t>
            </a:r>
            <a:r>
              <a:rPr lang="en-US" baseline="0" dirty="0" smtClean="0"/>
              <a:t> of data, but LSST only wants to devote &lt; 20% OR 2???? to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what we are not considering? – query languages, theory, definitions of</a:t>
            </a:r>
            <a:r>
              <a:rPr lang="en-US" baseline="0" dirty="0" smtClean="0"/>
              <a:t> provenance,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other scientist has this</a:t>
            </a:r>
            <a:r>
              <a:rPr lang="en-US" baseline="0" dirty="0" smtClean="0"/>
              <a:t>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is to introduce the</a:t>
            </a:r>
            <a:r>
              <a:rPr lang="en-US" baseline="0" dirty="0" smtClean="0"/>
              <a:t> main concepts from the paper, so presenting highly simplified version of the ideas.  See papers for the gory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arrows.  </a:t>
            </a:r>
          </a:p>
          <a:p>
            <a:endParaRPr lang="en-US" dirty="0" smtClean="0"/>
          </a:p>
          <a:p>
            <a:r>
              <a:rPr lang="en-US" dirty="0" smtClean="0"/>
              <a:t>Define relationship in terms of individual items (cells)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3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arrows.  </a:t>
            </a:r>
          </a:p>
          <a:p>
            <a:endParaRPr lang="en-US" dirty="0" smtClean="0"/>
          </a:p>
          <a:p>
            <a:r>
              <a:rPr lang="en-US" dirty="0" smtClean="0"/>
              <a:t>Define relationship in terms of individual items (cells)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3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Relationships between sets of cells (items)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contrast to </a:t>
            </a:r>
            <a:r>
              <a:rPr lang="en-US" baseline="0" dirty="0" err="1" smtClean="0"/>
              <a:t>na</a:t>
            </a:r>
            <a:r>
              <a:rPr lang="fr-FR" baseline="0" dirty="0" err="1" smtClean="0"/>
              <a:t>ï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, it’s not N squared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local knowledge</a:t>
            </a:r>
            <a:r>
              <a:rPr lang="en-US" baseline="0" dirty="0" smtClean="0"/>
              <a:t> is all that is necessary to know what the input lineage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3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specify that </a:t>
            </a:r>
            <a:r>
              <a:rPr lang="en-US" baseline="0" dirty="0" err="1" smtClean="0"/>
              <a:t>map_p</a:t>
            </a:r>
            <a:r>
              <a:rPr lang="en-US" baseline="0" dirty="0" smtClean="0"/>
              <a:t> needs to be defined and [</a:t>
            </a:r>
            <a:r>
              <a:rPr lang="en-US" baseline="0" dirty="0" err="1" smtClean="0"/>
              <a:t>coords</a:t>
            </a:r>
            <a:r>
              <a:rPr lang="en-US" baseline="0" dirty="0" smtClean="0"/>
              <a:t>]+payload need to be stored?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payload is general enough to include existing models of provenance storage.</a:t>
            </a:r>
          </a:p>
          <a:p>
            <a:r>
              <a:rPr lang="en-US" baseline="0" dirty="0" smtClean="0"/>
              <a:t>e.g., trio stores predicates, which can be encapsulated in the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3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specify that </a:t>
            </a:r>
            <a:r>
              <a:rPr lang="en-US" baseline="0" dirty="0" err="1" smtClean="0"/>
              <a:t>map_p</a:t>
            </a:r>
            <a:r>
              <a:rPr lang="en-US" baseline="0" dirty="0" smtClean="0"/>
              <a:t> needs to be defined and [</a:t>
            </a:r>
            <a:r>
              <a:rPr lang="en-US" baseline="0" dirty="0" err="1" smtClean="0"/>
              <a:t>coords</a:t>
            </a:r>
            <a:r>
              <a:rPr lang="en-US" baseline="0" dirty="0" smtClean="0"/>
              <a:t>]+payload need to be stored?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Don’’t</a:t>
            </a:r>
            <a:r>
              <a:rPr lang="en-US" dirty="0" smtClean="0"/>
              <a:t> worry about it, except </a:t>
            </a:r>
            <a:r>
              <a:rPr lang="en-US" smtClean="0"/>
              <a:t>that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8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recap.  We’ve discussed the type, the encoding, and we assumed the direction</a:t>
            </a:r>
            <a:r>
              <a:rPr lang="en-US" baseline="0" dirty="0" smtClean="0"/>
              <a:t> is backward, but forward optimized storage is possible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recap.  We’ve discussed the type, the encoding, and we assumed the direction</a:t>
            </a:r>
            <a:r>
              <a:rPr lang="en-US" baseline="0" dirty="0" smtClean="0"/>
              <a:t> is backward, but forward optimized storage is possible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recap.  We’ve discussed the type, the encoding, and we assumed the direction</a:t>
            </a:r>
            <a:r>
              <a:rPr lang="en-US" baseline="0" dirty="0" smtClean="0"/>
              <a:t> is backward, but forward optimized storage is possible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recap.  We’ve discussed the type, the encoding, and we assumed the direction</a:t>
            </a:r>
            <a:r>
              <a:rPr lang="en-US" baseline="0" dirty="0" smtClean="0"/>
              <a:t> is backward, but forward optimized storage is possible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deterministic!  Could instrument things like random(), </a:t>
            </a:r>
            <a:r>
              <a:rPr lang="en-US" dirty="0" err="1" smtClean="0"/>
              <a:t>curtime</a:t>
            </a:r>
            <a:r>
              <a:rPr lang="en-US" dirty="0" smtClean="0"/>
              <a:t>  not a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8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Don’’t</a:t>
            </a:r>
            <a:r>
              <a:rPr lang="en-US" dirty="0" smtClean="0"/>
              <a:t> worry about it, except </a:t>
            </a:r>
            <a:r>
              <a:rPr lang="en-US" smtClean="0"/>
              <a:t>that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 this work doesn’t live within a vacuum.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2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 this work doesn’t live within a vacuum.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2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scope exists everywhere!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example, we started with workflows and intended queries by several different applications, then worked backwards to construct our prototype and API.</a:t>
            </a:r>
          </a:p>
          <a:p>
            <a:r>
              <a:rPr lang="en-US" baseline="0" dirty="0" smtClean="0"/>
              <a:t>So clearly, it supports a larger range of queries than any individual application may need.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ask developers to implement all (as many as possible) different ways _just in </a:t>
            </a:r>
            <a:r>
              <a:rPr lang="en-US" baseline="0" dirty="0" err="1" smtClean="0"/>
              <a:t>case_g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</a:t>
            </a:r>
            <a:r>
              <a:rPr lang="en-US" baseline="0" dirty="0" smtClean="0"/>
              <a:t> months down the line, they find a set of strange stars, and want to know information about the data sources and intermediate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not interested in this explicitly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0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problem</a:t>
            </a:r>
            <a:r>
              <a:rPr lang="en-US" baseline="0" dirty="0" smtClean="0"/>
              <a:t> to solve!  </a:t>
            </a:r>
          </a:p>
          <a:p>
            <a:r>
              <a:rPr lang="en-US" baseline="0" dirty="0" smtClean="0"/>
              <a:t>Clearly, what we store depends on the types of queries we are executing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5A9B-D84F-FC46-AF25-0D97209F3D5D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062D-E06E-5847-B433-BCB3263A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 Light"/>
                <a:cs typeface="Gotham Light"/>
              </a:defRPr>
            </a:lvl1pPr>
          </a:lstStyle>
          <a:p>
            <a:fld id="{9D625A9B-D84F-FC46-AF25-0D97209F3D5D}" type="datetimeFigureOut">
              <a:rPr lang="en-US" smtClean="0"/>
              <a:pPr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 Light"/>
                <a:cs typeface="Gotham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 Light"/>
                <a:cs typeface="Gotham Light"/>
              </a:defRPr>
            </a:lvl1pPr>
          </a:lstStyle>
          <a:p>
            <a:fld id="{259C062D-E06E-5847-B433-BCB3263A6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otham Light"/>
          <a:ea typeface="+mj-ea"/>
          <a:cs typeface="Gotham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otham Light"/>
          <a:ea typeface="+mn-ea"/>
          <a:cs typeface="Gotham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otham Light"/>
          <a:ea typeface="+mn-ea"/>
          <a:cs typeface="Gotham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otham Light"/>
          <a:ea typeface="+mn-ea"/>
          <a:cs typeface="Gotham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otham Light"/>
          <a:ea typeface="+mn-ea"/>
          <a:cs typeface="Gotham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otham Light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1F497D"/>
                </a:solidFill>
              </a:rPr>
              <a:t>SubZero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Lineage APIs for Scientific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85" y="3886200"/>
            <a:ext cx="7513715" cy="17526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1F497D"/>
                </a:solidFill>
                <a:latin typeface="Gotham Book"/>
                <a:cs typeface="Gotham Book"/>
              </a:rPr>
              <a:t>eugene </a:t>
            </a:r>
            <a:r>
              <a:rPr lang="en-US" sz="2200" b="1" dirty="0" err="1" smtClean="0">
                <a:solidFill>
                  <a:srgbClr val="1F497D"/>
                </a:solidFill>
                <a:latin typeface="Gotham Book"/>
                <a:cs typeface="Gotham Book"/>
              </a:rPr>
              <a:t>wu</a:t>
            </a:r>
            <a:r>
              <a:rPr lang="en-US" sz="2200" dirty="0" smtClean="0"/>
              <a:t>, </a:t>
            </a:r>
            <a:r>
              <a:rPr lang="en-US" sz="2200" dirty="0" err="1" smtClean="0"/>
              <a:t>samuel</a:t>
            </a:r>
            <a:r>
              <a:rPr lang="en-US" sz="2200" dirty="0" smtClean="0"/>
              <a:t> madden, </a:t>
            </a:r>
            <a:r>
              <a:rPr lang="en-US" sz="2200" dirty="0" err="1" smtClean="0"/>
              <a:t>michael</a:t>
            </a:r>
            <a:r>
              <a:rPr lang="en-US" sz="2200" dirty="0" smtClean="0"/>
              <a:t> </a:t>
            </a:r>
            <a:r>
              <a:rPr lang="en-US" sz="2200" dirty="0" err="1" smtClean="0"/>
              <a:t>stonebraker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612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3530032"/>
            <a:ext cx="490454" cy="45583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435173" y="3707986"/>
            <a:ext cx="262783" cy="284514"/>
            <a:chOff x="8302373" y="3272767"/>
            <a:chExt cx="727278" cy="787421"/>
          </a:xfrm>
        </p:grpSpPr>
        <p:sp>
          <p:nvSpPr>
            <p:cNvPr id="19" name="4-Point Star 1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4-Point Star 2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4-Point Star 2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4-Point Star 2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4-Point Star 2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408225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469048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524271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242752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297974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582269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637491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128024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" y="1832463"/>
            <a:ext cx="490454" cy="455834"/>
          </a:xfrm>
          <a:prstGeom prst="rect">
            <a:avLst/>
          </a:prstGeom>
        </p:spPr>
      </p:pic>
      <p:grpSp>
        <p:nvGrpSpPr>
          <p:cNvPr id="165" name="Group 164"/>
          <p:cNvGrpSpPr/>
          <p:nvPr/>
        </p:nvGrpSpPr>
        <p:grpSpPr>
          <a:xfrm>
            <a:off x="8471938" y="4208945"/>
            <a:ext cx="262783" cy="284514"/>
            <a:chOff x="8302373" y="3272767"/>
            <a:chExt cx="727278" cy="787421"/>
          </a:xfrm>
        </p:grpSpPr>
        <p:sp>
          <p:nvSpPr>
            <p:cNvPr id="166" name="4-Point Star 1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4-Point Star 1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4-Point Star 1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4-Point Star 1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4-Point Star 1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4-Point Star 1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8415297" y="2463478"/>
            <a:ext cx="262783" cy="284514"/>
            <a:chOff x="8302373" y="3272767"/>
            <a:chExt cx="727278" cy="787421"/>
          </a:xfrm>
        </p:grpSpPr>
        <p:sp>
          <p:nvSpPr>
            <p:cNvPr id="173" name="4-Point Star 1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4-Point Star 1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4-Point Star 1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4-Point Star 1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4-Point Star 1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4-Point Star 1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438984" y="4849436"/>
            <a:ext cx="262783" cy="284514"/>
            <a:chOff x="8302373" y="3272767"/>
            <a:chExt cx="727278" cy="787421"/>
          </a:xfrm>
        </p:grpSpPr>
        <p:sp>
          <p:nvSpPr>
            <p:cNvPr id="180" name="4-Point Star 17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4-Point Star 18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4-Point Star 18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4-Point Star 18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4-Point Star 18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4-Point Star 18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8445049" y="1925474"/>
            <a:ext cx="262783" cy="284514"/>
            <a:chOff x="8302373" y="3272767"/>
            <a:chExt cx="727278" cy="787421"/>
          </a:xfrm>
        </p:grpSpPr>
        <p:sp>
          <p:nvSpPr>
            <p:cNvPr id="187" name="4-Point Star 18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4-Point Star 18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4-Point Star 18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4-Point Star 18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4-Point Star 19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4-Point Star 19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419077" y="1426431"/>
            <a:ext cx="262783" cy="284514"/>
            <a:chOff x="8302373" y="3272767"/>
            <a:chExt cx="727278" cy="787421"/>
          </a:xfrm>
        </p:grpSpPr>
        <p:sp>
          <p:nvSpPr>
            <p:cNvPr id="194" name="4-Point Star 19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4-Point Star 19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4-Point Star 19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4-Point Star 19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4-Point Star 19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4-Point Star 19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8445049" y="3072896"/>
            <a:ext cx="262783" cy="284514"/>
            <a:chOff x="8302373" y="3272767"/>
            <a:chExt cx="727278" cy="787421"/>
          </a:xfrm>
        </p:grpSpPr>
        <p:sp>
          <p:nvSpPr>
            <p:cNvPr id="201" name="4-Point Star 20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4-Point Star 20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4-Point Star 20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4-Point Star 20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4-Point Star 20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4-Point Star 20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8423227" y="5363181"/>
            <a:ext cx="262783" cy="284514"/>
            <a:chOff x="8302373" y="3272767"/>
            <a:chExt cx="727278" cy="787421"/>
          </a:xfrm>
        </p:grpSpPr>
        <p:sp>
          <p:nvSpPr>
            <p:cNvPr id="208" name="4-Point Star 20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4-Point Star 20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4-Point Star 20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4-Point Star 21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4-Point Star 21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4-Point Star 21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438224" y="5943562"/>
            <a:ext cx="262783" cy="284514"/>
            <a:chOff x="8302373" y="3272767"/>
            <a:chExt cx="727278" cy="787421"/>
          </a:xfrm>
        </p:grpSpPr>
        <p:sp>
          <p:nvSpPr>
            <p:cNvPr id="215" name="4-Point Star 21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4-Point Star 21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4-Point Star 21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4-Point Star 21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4-Point Star 21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4-Point Star 21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2888254" y="3016208"/>
            <a:ext cx="35573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&gt;360,000 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Images/night</a:t>
            </a:r>
            <a:endParaRPr lang="en-US" sz="4000" dirty="0">
              <a:latin typeface="Gotham Light"/>
              <a:cs typeface="Gotham Light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8442674" y="6516786"/>
            <a:ext cx="262783" cy="284514"/>
            <a:chOff x="8302373" y="3272767"/>
            <a:chExt cx="727278" cy="787421"/>
          </a:xfrm>
        </p:grpSpPr>
        <p:sp>
          <p:nvSpPr>
            <p:cNvPr id="223" name="4-Point Star 2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4-Point Star 2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4-Point Star 2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4-Point Star 2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4-Point Star 2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4-Point Star 2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26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713334" y="3016208"/>
            <a:ext cx="3907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10M+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Images/month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7826349" y="3080473"/>
            <a:ext cx="262783" cy="284514"/>
            <a:chOff x="8302373" y="3272767"/>
            <a:chExt cx="727278" cy="787421"/>
          </a:xfrm>
        </p:grpSpPr>
        <p:sp>
          <p:nvSpPr>
            <p:cNvPr id="372" name="4-Point Star 37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4-Point Star 37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4-Point Star 37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4-Point Star 37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4-Point Star 37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4-Point Star 37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75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713334" y="3016208"/>
            <a:ext cx="3907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10M+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Images/month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7734820" y="2976016"/>
            <a:ext cx="448713" cy="435512"/>
          </a:xfrm>
          <a:prstGeom prst="ellipse">
            <a:avLst/>
          </a:prstGeom>
          <a:noFill/>
          <a:ln w="381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713334" y="3016208"/>
            <a:ext cx="3907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10M+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Images/month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7734820" y="2976016"/>
            <a:ext cx="448713" cy="435512"/>
          </a:xfrm>
          <a:prstGeom prst="ellipse">
            <a:avLst/>
          </a:prstGeom>
          <a:noFill/>
          <a:ln w="381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84621" y="1308578"/>
            <a:ext cx="11296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>
                    <a:lumMod val="75000"/>
                  </a:schemeClr>
                </a:solidFill>
                <a:latin typeface="Gotham Light"/>
                <a:cs typeface="Gotham Light"/>
              </a:rPr>
              <a:t>?</a:t>
            </a:r>
            <a:endParaRPr lang="en-US" sz="13800" dirty="0">
              <a:solidFill>
                <a:schemeClr val="accent2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66228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713334" y="3016208"/>
            <a:ext cx="3907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10M+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Images/month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1401094" y="2272713"/>
            <a:ext cx="1499419" cy="1928429"/>
          </a:xfrm>
          <a:prstGeom prst="ellipse">
            <a:avLst/>
          </a:prstGeom>
          <a:noFill/>
          <a:ln w="762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713334" y="3016208"/>
            <a:ext cx="3907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10M+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Images/month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1401094" y="2272713"/>
            <a:ext cx="1499419" cy="1928429"/>
          </a:xfrm>
          <a:prstGeom prst="ellipse">
            <a:avLst/>
          </a:prstGeom>
          <a:noFill/>
          <a:ln w="762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7602" y="2315547"/>
            <a:ext cx="11296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>
                    <a:lumMod val="75000"/>
                  </a:schemeClr>
                </a:solidFill>
                <a:latin typeface="Gotham Light"/>
                <a:cs typeface="Gotham Light"/>
              </a:rPr>
              <a:t>?</a:t>
            </a:r>
            <a:endParaRPr lang="en-US" sz="13800" dirty="0">
              <a:solidFill>
                <a:schemeClr val="accent2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713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Need to support lineage queries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lineage queries?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Fine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grained</a:t>
            </a:r>
            <a:endParaRPr lang="en-US" dirty="0">
              <a:solidFill>
                <a:srgbClr val="BFBFBF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3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lineage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44" y="1600200"/>
            <a:ext cx="57271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Backward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4-Point Star 4"/>
          <p:cNvSpPr/>
          <p:nvPr/>
        </p:nvSpPr>
        <p:spPr>
          <a:xfrm>
            <a:off x="7766974" y="2633684"/>
            <a:ext cx="329528" cy="272505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7574446" y="2430962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8066877" y="2541263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8202016" y="3059488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8009488" y="2856766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7574446" y="2909324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Fine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grained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87" y="2267198"/>
            <a:ext cx="1375042" cy="1277981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4765040" y="2906189"/>
            <a:ext cx="26517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43884" y="2577369"/>
            <a:ext cx="206892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Which image </a:t>
            </a:r>
          </a:p>
          <a:p>
            <a:r>
              <a:rPr lang="en-US" dirty="0" smtClean="0">
                <a:latin typeface="Gotham Light"/>
                <a:cs typeface="Gotham Light"/>
              </a:rPr>
              <a:t>is this star from?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3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lineage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44" y="1600200"/>
            <a:ext cx="57271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Backward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5" name="4-Point Star 4"/>
          <p:cNvSpPr/>
          <p:nvPr/>
        </p:nvSpPr>
        <p:spPr>
          <a:xfrm>
            <a:off x="7766974" y="2633684"/>
            <a:ext cx="329528" cy="272505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7574446" y="2430962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8066877" y="2541263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8202016" y="3059488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8009488" y="2856766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7574446" y="2909324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Fine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grained</a:t>
            </a:r>
            <a:endParaRPr lang="en-US" dirty="0">
              <a:solidFill>
                <a:srgbClr val="BFBFB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87" y="2267198"/>
            <a:ext cx="1375042" cy="1277981"/>
          </a:xfrm>
          <a:prstGeom prst="rect">
            <a:avLst/>
          </a:prstGeom>
        </p:spPr>
      </p:pic>
      <p:sp>
        <p:nvSpPr>
          <p:cNvPr id="16" name="4-Point Star 15"/>
          <p:cNvSpPr/>
          <p:nvPr/>
        </p:nvSpPr>
        <p:spPr>
          <a:xfrm>
            <a:off x="7698014" y="5125708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7505486" y="4922986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7997917" y="5033287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8133056" y="5551512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7940528" y="5348790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7505486" y="5401348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7803528" y="5994658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7611000" y="5791936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8103431" y="5902237"/>
            <a:ext cx="329528" cy="272505"/>
          </a:xfrm>
          <a:prstGeom prst="star4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8238570" y="6420462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>
            <a:off x="8046042" y="6217740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7611000" y="6270298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87" y="5224050"/>
            <a:ext cx="1375042" cy="127798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4765040" y="2906189"/>
            <a:ext cx="26517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3884" y="2577369"/>
            <a:ext cx="206892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Which image </a:t>
            </a:r>
          </a:p>
          <a:p>
            <a:r>
              <a:rPr lang="en-US" dirty="0" smtClean="0">
                <a:latin typeface="Gotham Light"/>
                <a:cs typeface="Gotham Light"/>
              </a:rPr>
              <a:t>is this star from?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765040" y="5902237"/>
            <a:ext cx="25958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43884" y="5537963"/>
            <a:ext cx="209223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What stars are </a:t>
            </a:r>
          </a:p>
          <a:p>
            <a:r>
              <a:rPr lang="en-US" dirty="0" smtClean="0">
                <a:latin typeface="Gotham Light"/>
                <a:cs typeface="Gotham Light"/>
              </a:rPr>
              <a:t>from this image?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3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SubZero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Lineage APIs for Scientific Databases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32485" y="3886200"/>
            <a:ext cx="751371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Gotham Light"/>
                <a:ea typeface="+mn-ea"/>
                <a:cs typeface="Gotham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Gotham Light"/>
                <a:ea typeface="+mn-ea"/>
                <a:cs typeface="Gotham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otham Light"/>
                <a:ea typeface="+mn-ea"/>
                <a:cs typeface="Gotham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otham Light"/>
                <a:ea typeface="+mn-ea"/>
                <a:cs typeface="Gotham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otham Light"/>
                <a:ea typeface="+mn-ea"/>
                <a:cs typeface="Gotham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1F497D"/>
                </a:solidFill>
                <a:latin typeface="Gotham Book"/>
                <a:cs typeface="Gotham Book"/>
              </a:rPr>
              <a:t>eugene </a:t>
            </a:r>
            <a:r>
              <a:rPr lang="en-US" sz="2200" b="1" dirty="0" err="1">
                <a:solidFill>
                  <a:srgbClr val="1F497D"/>
                </a:solidFill>
                <a:latin typeface="Gotham Book"/>
                <a:cs typeface="Gotham Book"/>
              </a:rPr>
              <a:t>wu</a:t>
            </a:r>
            <a:r>
              <a:rPr lang="en-US" sz="2200" dirty="0" smtClean="0"/>
              <a:t>, </a:t>
            </a:r>
            <a:r>
              <a:rPr lang="en-US" sz="2200" dirty="0" err="1" smtClean="0"/>
              <a:t>samuel</a:t>
            </a:r>
            <a:r>
              <a:rPr lang="en-US" sz="2200" dirty="0" smtClean="0"/>
              <a:t> madden, </a:t>
            </a:r>
            <a:r>
              <a:rPr lang="en-US" sz="2200" dirty="0" err="1" smtClean="0"/>
              <a:t>michael</a:t>
            </a:r>
            <a:r>
              <a:rPr lang="en-US" sz="2200" dirty="0" smtClean="0"/>
              <a:t> </a:t>
            </a:r>
            <a:r>
              <a:rPr lang="en-US" sz="2200" dirty="0" err="1" smtClean="0"/>
              <a:t>stonebraker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00100"/>
            <a:ext cx="5486400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27168"/>
            <a:ext cx="3890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>
                <a:latin typeface="Gotham Light"/>
                <a:cs typeface="Gotham Light"/>
              </a:rPr>
              <a:t>http://bbsimg.ngfiles.com/1/21544000/ngbbs4c52149d38558.gif</a:t>
            </a:r>
            <a:endParaRPr lang="en-US" sz="9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262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information to store?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Fine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grained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45305"/>
              </p:ext>
            </p:extLst>
          </p:nvPr>
        </p:nvGraphicFramePr>
        <p:xfrm>
          <a:off x="7054362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82686"/>
              </p:ext>
            </p:extLst>
          </p:nvPr>
        </p:nvGraphicFramePr>
        <p:xfrm>
          <a:off x="3075355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33" idx="3"/>
            <a:endCxn id="32" idx="1"/>
          </p:cNvCxnSpPr>
          <p:nvPr/>
        </p:nvCxnSpPr>
        <p:spPr>
          <a:xfrm>
            <a:off x="4768560" y="3622656"/>
            <a:ext cx="2285802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11040" y="5193566"/>
            <a:ext cx="2758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Gotham Light"/>
                <a:cs typeface="Gotham Light"/>
              </a:rPr>
              <a:t>1 pointer</a:t>
            </a:r>
            <a:endParaRPr lang="en-US" sz="4800" dirty="0">
              <a:latin typeface="Gotham Light"/>
              <a:cs typeface="Gotham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64893" y="4544367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69296" y="4516458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5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lineage queries?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Fine 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grained</a:t>
            </a:r>
            <a:endParaRPr lang="en-US" b="1" dirty="0">
              <a:solidFill>
                <a:schemeClr val="tx2"/>
              </a:solidFill>
              <a:latin typeface="Gotham Book"/>
              <a:cs typeface="Gotham Book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lineage queries?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Fine 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grained</a:t>
            </a:r>
            <a:endParaRPr lang="en-US" b="1" dirty="0">
              <a:solidFill>
                <a:schemeClr val="tx2"/>
              </a:solidFill>
              <a:latin typeface="Gotham Book"/>
              <a:cs typeface="Gotham Book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959644" y="1600200"/>
            <a:ext cx="57271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Backward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32" name="4-Point Star 31"/>
          <p:cNvSpPr/>
          <p:nvPr/>
        </p:nvSpPr>
        <p:spPr>
          <a:xfrm>
            <a:off x="7766974" y="2633684"/>
            <a:ext cx="329528" cy="272505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7574446" y="2430962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8066877" y="2541263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8202016" y="3059488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8009488" y="2856766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7574446" y="2909324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87" y="2267198"/>
            <a:ext cx="1375042" cy="1277981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4067432" y="2625811"/>
            <a:ext cx="264298" cy="209378"/>
          </a:xfrm>
          <a:custGeom>
            <a:avLst/>
            <a:gdLst>
              <a:gd name="connsiteX0" fmla="*/ 68649 w 264298"/>
              <a:gd name="connsiteY0" fmla="*/ 85811 h 209378"/>
              <a:gd name="connsiteX1" fmla="*/ 137298 w 264298"/>
              <a:gd name="connsiteY1" fmla="*/ 0 h 209378"/>
              <a:gd name="connsiteX2" fmla="*/ 247136 w 264298"/>
              <a:gd name="connsiteY2" fmla="*/ 13730 h 209378"/>
              <a:gd name="connsiteX3" fmla="*/ 264298 w 264298"/>
              <a:gd name="connsiteY3" fmla="*/ 209378 h 209378"/>
              <a:gd name="connsiteX4" fmla="*/ 171622 w 264298"/>
              <a:gd name="connsiteY4" fmla="*/ 144162 h 209378"/>
              <a:gd name="connsiteX5" fmla="*/ 92676 w 264298"/>
              <a:gd name="connsiteY5" fmla="*/ 157892 h 209378"/>
              <a:gd name="connsiteX6" fmla="*/ 0 w 264298"/>
              <a:gd name="connsiteY6" fmla="*/ 30892 h 209378"/>
              <a:gd name="connsiteX7" fmla="*/ 85811 w 264298"/>
              <a:gd name="connsiteY7" fmla="*/ 27459 h 20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298" h="209378">
                <a:moveTo>
                  <a:pt x="68649" y="85811"/>
                </a:moveTo>
                <a:lnTo>
                  <a:pt x="137298" y="0"/>
                </a:lnTo>
                <a:lnTo>
                  <a:pt x="247136" y="13730"/>
                </a:lnTo>
                <a:lnTo>
                  <a:pt x="264298" y="209378"/>
                </a:lnTo>
                <a:lnTo>
                  <a:pt x="171622" y="144162"/>
                </a:lnTo>
                <a:lnTo>
                  <a:pt x="92676" y="157892"/>
                </a:lnTo>
                <a:lnTo>
                  <a:pt x="0" y="30892"/>
                </a:lnTo>
                <a:lnTo>
                  <a:pt x="85811" y="27459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765040" y="2906189"/>
            <a:ext cx="26517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43884" y="2575998"/>
            <a:ext cx="206892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Which </a:t>
            </a:r>
            <a:r>
              <a:rPr lang="en-US" b="1" dirty="0" smtClean="0">
                <a:solidFill>
                  <a:srgbClr val="1F497D"/>
                </a:solidFill>
                <a:latin typeface="Gotham Light"/>
                <a:cs typeface="Gotham Light"/>
              </a:rPr>
              <a:t>pixels</a:t>
            </a:r>
          </a:p>
          <a:p>
            <a:r>
              <a:rPr lang="en-US" dirty="0" smtClean="0">
                <a:latin typeface="Gotham Light"/>
                <a:cs typeface="Gotham Light"/>
              </a:rPr>
              <a:t>is this star from?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lineage queries?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Fine 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grained</a:t>
            </a:r>
            <a:endParaRPr lang="en-US" b="1" dirty="0">
              <a:solidFill>
                <a:schemeClr val="tx2"/>
              </a:solidFill>
              <a:latin typeface="Gotham Book"/>
              <a:cs typeface="Gotham Book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959644" y="1600200"/>
            <a:ext cx="57271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Backward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32" name="4-Point Star 31"/>
          <p:cNvSpPr/>
          <p:nvPr/>
        </p:nvSpPr>
        <p:spPr>
          <a:xfrm>
            <a:off x="7766974" y="2633684"/>
            <a:ext cx="329528" cy="272505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7574446" y="2430962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8066877" y="2541263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8202016" y="3059488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8009488" y="2856766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7574446" y="2909324"/>
            <a:ext cx="329528" cy="272505"/>
          </a:xfrm>
          <a:prstGeom prst="star4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87" y="2267198"/>
            <a:ext cx="1375042" cy="12779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87" y="5224050"/>
            <a:ext cx="1375042" cy="1277981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4067432" y="2625811"/>
            <a:ext cx="264298" cy="209378"/>
          </a:xfrm>
          <a:custGeom>
            <a:avLst/>
            <a:gdLst>
              <a:gd name="connsiteX0" fmla="*/ 68649 w 264298"/>
              <a:gd name="connsiteY0" fmla="*/ 85811 h 209378"/>
              <a:gd name="connsiteX1" fmla="*/ 137298 w 264298"/>
              <a:gd name="connsiteY1" fmla="*/ 0 h 209378"/>
              <a:gd name="connsiteX2" fmla="*/ 247136 w 264298"/>
              <a:gd name="connsiteY2" fmla="*/ 13730 h 209378"/>
              <a:gd name="connsiteX3" fmla="*/ 264298 w 264298"/>
              <a:gd name="connsiteY3" fmla="*/ 209378 h 209378"/>
              <a:gd name="connsiteX4" fmla="*/ 171622 w 264298"/>
              <a:gd name="connsiteY4" fmla="*/ 144162 h 209378"/>
              <a:gd name="connsiteX5" fmla="*/ 92676 w 264298"/>
              <a:gd name="connsiteY5" fmla="*/ 157892 h 209378"/>
              <a:gd name="connsiteX6" fmla="*/ 0 w 264298"/>
              <a:gd name="connsiteY6" fmla="*/ 30892 h 209378"/>
              <a:gd name="connsiteX7" fmla="*/ 85811 w 264298"/>
              <a:gd name="connsiteY7" fmla="*/ 27459 h 20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298" h="209378">
                <a:moveTo>
                  <a:pt x="68649" y="85811"/>
                </a:moveTo>
                <a:lnTo>
                  <a:pt x="137298" y="0"/>
                </a:lnTo>
                <a:lnTo>
                  <a:pt x="247136" y="13730"/>
                </a:lnTo>
                <a:lnTo>
                  <a:pt x="264298" y="209378"/>
                </a:lnTo>
                <a:lnTo>
                  <a:pt x="171622" y="144162"/>
                </a:lnTo>
                <a:lnTo>
                  <a:pt x="92676" y="157892"/>
                </a:lnTo>
                <a:lnTo>
                  <a:pt x="0" y="30892"/>
                </a:lnTo>
                <a:lnTo>
                  <a:pt x="85811" y="27459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426847" y="6134746"/>
            <a:ext cx="551051" cy="370237"/>
          </a:xfrm>
          <a:custGeom>
            <a:avLst/>
            <a:gdLst>
              <a:gd name="connsiteX0" fmla="*/ 0 w 551051"/>
              <a:gd name="connsiteY0" fmla="*/ 159288 h 370237"/>
              <a:gd name="connsiteX1" fmla="*/ 0 w 551051"/>
              <a:gd name="connsiteY1" fmla="*/ 21525 h 370237"/>
              <a:gd name="connsiteX2" fmla="*/ 167899 w 551051"/>
              <a:gd name="connsiteY2" fmla="*/ 0 h 370237"/>
              <a:gd name="connsiteX3" fmla="*/ 365933 w 551051"/>
              <a:gd name="connsiteY3" fmla="*/ 4305 h 370237"/>
              <a:gd name="connsiteX4" fmla="*/ 348712 w 551051"/>
              <a:gd name="connsiteY4" fmla="*/ 193729 h 370237"/>
              <a:gd name="connsiteX5" fmla="*/ 551051 w 551051"/>
              <a:gd name="connsiteY5" fmla="*/ 309966 h 370237"/>
              <a:gd name="connsiteX6" fmla="*/ 516611 w 551051"/>
              <a:gd name="connsiteY6" fmla="*/ 370237 h 370237"/>
              <a:gd name="connsiteX7" fmla="*/ 12916 w 551051"/>
              <a:gd name="connsiteY7" fmla="*/ 365932 h 370237"/>
              <a:gd name="connsiteX8" fmla="*/ 0 w 551051"/>
              <a:gd name="connsiteY8" fmla="*/ 159288 h 37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051" h="370237">
                <a:moveTo>
                  <a:pt x="0" y="159288"/>
                </a:moveTo>
                <a:lnTo>
                  <a:pt x="0" y="21525"/>
                </a:lnTo>
                <a:lnTo>
                  <a:pt x="167899" y="0"/>
                </a:lnTo>
                <a:lnTo>
                  <a:pt x="365933" y="4305"/>
                </a:lnTo>
                <a:lnTo>
                  <a:pt x="348712" y="193729"/>
                </a:lnTo>
                <a:lnTo>
                  <a:pt x="551051" y="309966"/>
                </a:lnTo>
                <a:lnTo>
                  <a:pt x="516611" y="370237"/>
                </a:lnTo>
                <a:lnTo>
                  <a:pt x="12916" y="365932"/>
                </a:lnTo>
                <a:lnTo>
                  <a:pt x="0" y="159288"/>
                </a:lnTo>
                <a:close/>
              </a:path>
            </a:pathLst>
          </a:cu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942" y="5234983"/>
            <a:ext cx="1270000" cy="1270000"/>
          </a:xfrm>
          <a:prstGeom prst="rect">
            <a:avLst/>
          </a:prstGeom>
        </p:spPr>
      </p:pic>
      <p:sp>
        <p:nvSpPr>
          <p:cNvPr id="56" name="Freeform 55"/>
          <p:cNvSpPr/>
          <p:nvPr/>
        </p:nvSpPr>
        <p:spPr>
          <a:xfrm>
            <a:off x="7941812" y="5316279"/>
            <a:ext cx="401675" cy="413488"/>
          </a:xfrm>
          <a:custGeom>
            <a:avLst/>
            <a:gdLst>
              <a:gd name="connsiteX0" fmla="*/ 0 w 401675"/>
              <a:gd name="connsiteY0" fmla="*/ 183116 h 413488"/>
              <a:gd name="connsiteX1" fmla="*/ 29535 w 401675"/>
              <a:gd name="connsiteY1" fmla="*/ 318977 h 413488"/>
              <a:gd name="connsiteX2" fmla="*/ 277628 w 401675"/>
              <a:gd name="connsiteY2" fmla="*/ 413488 h 413488"/>
              <a:gd name="connsiteX3" fmla="*/ 354419 w 401675"/>
              <a:gd name="connsiteY3" fmla="*/ 283535 h 413488"/>
              <a:gd name="connsiteX4" fmla="*/ 401675 w 401675"/>
              <a:gd name="connsiteY4" fmla="*/ 206744 h 413488"/>
              <a:gd name="connsiteX5" fmla="*/ 336698 w 401675"/>
              <a:gd name="connsiteY5" fmla="*/ 5907 h 413488"/>
              <a:gd name="connsiteX6" fmla="*/ 183116 w 401675"/>
              <a:gd name="connsiteY6" fmla="*/ 0 h 413488"/>
              <a:gd name="connsiteX7" fmla="*/ 82698 w 401675"/>
              <a:gd name="connsiteY7" fmla="*/ 147674 h 413488"/>
              <a:gd name="connsiteX8" fmla="*/ 0 w 401675"/>
              <a:gd name="connsiteY8" fmla="*/ 183116 h 41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675" h="413488">
                <a:moveTo>
                  <a:pt x="0" y="183116"/>
                </a:moveTo>
                <a:lnTo>
                  <a:pt x="29535" y="318977"/>
                </a:lnTo>
                <a:lnTo>
                  <a:pt x="277628" y="413488"/>
                </a:lnTo>
                <a:lnTo>
                  <a:pt x="354419" y="283535"/>
                </a:lnTo>
                <a:lnTo>
                  <a:pt x="401675" y="206744"/>
                </a:lnTo>
                <a:lnTo>
                  <a:pt x="336698" y="5907"/>
                </a:lnTo>
                <a:lnTo>
                  <a:pt x="183116" y="0"/>
                </a:lnTo>
                <a:lnTo>
                  <a:pt x="82698" y="147674"/>
                </a:lnTo>
                <a:lnTo>
                  <a:pt x="0" y="183116"/>
                </a:lnTo>
                <a:close/>
              </a:path>
            </a:pathLst>
          </a:cu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765040" y="2906189"/>
            <a:ext cx="26517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43884" y="2575998"/>
            <a:ext cx="206892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Which </a:t>
            </a:r>
            <a:r>
              <a:rPr lang="en-US" b="1" dirty="0" smtClean="0">
                <a:solidFill>
                  <a:srgbClr val="1F497D"/>
                </a:solidFill>
                <a:latin typeface="Gotham Light"/>
                <a:cs typeface="Gotham Light"/>
              </a:rPr>
              <a:t>pixels</a:t>
            </a:r>
          </a:p>
          <a:p>
            <a:r>
              <a:rPr lang="en-US" dirty="0" smtClean="0">
                <a:latin typeface="Gotham Light"/>
                <a:cs typeface="Gotham Light"/>
              </a:rPr>
              <a:t>is this star from?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765040" y="5902237"/>
            <a:ext cx="25958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3884" y="5546752"/>
            <a:ext cx="205300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What </a:t>
            </a:r>
            <a:r>
              <a:rPr lang="en-US" dirty="0" smtClean="0">
                <a:solidFill>
                  <a:schemeClr val="tx2"/>
                </a:solidFill>
                <a:latin typeface="Gotham Light"/>
                <a:cs typeface="Gotham Light"/>
              </a:rPr>
              <a:t>pixels</a:t>
            </a:r>
            <a:r>
              <a:rPr lang="en-US" dirty="0" smtClean="0">
                <a:latin typeface="Gotham Light"/>
                <a:cs typeface="Gotham Light"/>
              </a:rPr>
              <a:t> in </a:t>
            </a:r>
          </a:p>
          <a:p>
            <a:r>
              <a:rPr lang="en-US" dirty="0">
                <a:solidFill>
                  <a:srgbClr val="1F497D"/>
                </a:solidFill>
                <a:latin typeface="Gotham Light"/>
                <a:cs typeface="Gotham Light"/>
              </a:rPr>
              <a:t>s</a:t>
            </a:r>
            <a:r>
              <a:rPr lang="en-US" dirty="0" smtClean="0">
                <a:solidFill>
                  <a:srgbClr val="1F497D"/>
                </a:solidFill>
                <a:latin typeface="Gotham Light"/>
                <a:cs typeface="Gotham Light"/>
              </a:rPr>
              <a:t>tep X</a:t>
            </a:r>
            <a:r>
              <a:rPr lang="en-US" dirty="0" smtClean="0">
                <a:latin typeface="Gotham Light"/>
                <a:cs typeface="Gotham Light"/>
              </a:rPr>
              <a:t> affected?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0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information to store?</a:t>
            </a:r>
            <a:endParaRPr lang="en-US" sz="40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8947"/>
              </p:ext>
            </p:extLst>
          </p:nvPr>
        </p:nvGraphicFramePr>
        <p:xfrm>
          <a:off x="7054362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10938"/>
              </p:ext>
            </p:extLst>
          </p:nvPr>
        </p:nvGraphicFramePr>
        <p:xfrm>
          <a:off x="3075355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931920" y="3281680"/>
            <a:ext cx="3657600" cy="6096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25280" y="3322320"/>
            <a:ext cx="3664240" cy="3962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25280" y="3342640"/>
            <a:ext cx="4019840" cy="1930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31920" y="3342640"/>
            <a:ext cx="3921760" cy="58928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Fine 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grained</a:t>
            </a:r>
            <a:endParaRPr lang="en-US" b="1" dirty="0">
              <a:solidFill>
                <a:schemeClr val="tx2"/>
              </a:solidFill>
              <a:latin typeface="Gotham Book"/>
              <a:cs typeface="Gotham Boo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4893" y="4544367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69296" y="4516458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information to store?</a:t>
            </a:r>
            <a:endParaRPr lang="en-US" sz="40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383947"/>
              </p:ext>
            </p:extLst>
          </p:nvPr>
        </p:nvGraphicFramePr>
        <p:xfrm>
          <a:off x="7054362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23469"/>
              </p:ext>
            </p:extLst>
          </p:nvPr>
        </p:nvGraphicFramePr>
        <p:xfrm>
          <a:off x="3075355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881120" y="3281680"/>
            <a:ext cx="3708400" cy="6502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81120" y="3535680"/>
            <a:ext cx="3708400" cy="3962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81120" y="3718560"/>
            <a:ext cx="4135120" cy="21336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1120" y="3931920"/>
            <a:ext cx="397256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Fine 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grained</a:t>
            </a:r>
            <a:endParaRPr lang="en-US" b="1" dirty="0">
              <a:solidFill>
                <a:schemeClr val="tx2"/>
              </a:solidFill>
              <a:latin typeface="Gotham Book"/>
              <a:cs typeface="Gotham 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4893" y="4544367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9296" y="4516458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1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information to store?</a:t>
            </a:r>
            <a:endParaRPr lang="en-US" sz="4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24755"/>
              </p:ext>
            </p:extLst>
          </p:nvPr>
        </p:nvGraphicFramePr>
        <p:xfrm>
          <a:off x="7054362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2891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34070"/>
              </p:ext>
            </p:extLst>
          </p:nvPr>
        </p:nvGraphicFramePr>
        <p:xfrm>
          <a:off x="3075355" y="2756486"/>
          <a:ext cx="169320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41"/>
                <a:gridCol w="338641"/>
                <a:gridCol w="338641"/>
                <a:gridCol w="338641"/>
                <a:gridCol w="338641"/>
              </a:tblGrid>
              <a:tr h="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EC80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0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556000" y="3281680"/>
            <a:ext cx="4033520" cy="26416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6000" y="3545840"/>
            <a:ext cx="4033520" cy="914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37280" y="3545840"/>
            <a:ext cx="4216400" cy="914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7280" y="3545840"/>
            <a:ext cx="4216400" cy="38608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Fine 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  <a:latin typeface="Gotham Book"/>
                <a:cs typeface="Gotham Book"/>
              </a:rPr>
              <a:t>grained</a:t>
            </a:r>
            <a:endParaRPr lang="en-US" b="1" dirty="0">
              <a:solidFill>
                <a:schemeClr val="tx2"/>
              </a:solidFill>
              <a:latin typeface="Gotham Book"/>
              <a:cs typeface="Gotham Book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25280" y="3281680"/>
            <a:ext cx="366424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25280" y="3322320"/>
            <a:ext cx="3664240" cy="31496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25280" y="3342640"/>
            <a:ext cx="3928400" cy="2946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1920" y="3342640"/>
            <a:ext cx="3921760" cy="58928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25280" y="3434080"/>
            <a:ext cx="3816640" cy="355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000" y="3281680"/>
            <a:ext cx="4185920" cy="508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31920" y="3789680"/>
            <a:ext cx="4074160" cy="1422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56000" y="3342640"/>
            <a:ext cx="4450080" cy="74168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04640" y="3373120"/>
            <a:ext cx="3525520" cy="5588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44240" y="3637280"/>
            <a:ext cx="4185920" cy="914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06240" y="3728720"/>
            <a:ext cx="3688080" cy="2946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30320" y="4023360"/>
            <a:ext cx="40640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30328" y="4980206"/>
            <a:ext cx="4638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Gotham Light"/>
                <a:cs typeface="Gotham Light"/>
              </a:rPr>
              <a:t>O(N</a:t>
            </a:r>
            <a:r>
              <a:rPr lang="en-US" sz="4800" baseline="30000" dirty="0" smtClean="0">
                <a:latin typeface="Gotham Light"/>
                <a:cs typeface="Gotham Light"/>
              </a:rPr>
              <a:t>2</a:t>
            </a:r>
            <a:r>
              <a:rPr lang="en-US" sz="4800" dirty="0" smtClean="0">
                <a:latin typeface="Gotham Light"/>
                <a:cs typeface="Gotham Light"/>
              </a:rPr>
              <a:t>) pointers</a:t>
            </a:r>
          </a:p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N = # array cells!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64893" y="4544367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9296" y="4516458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228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defined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Lots of data, limited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kind of lineage to generate?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store the lineage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7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 defined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Lots of data, limited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1F497D"/>
                </a:solidFill>
              </a:rPr>
              <a:t>What kind of lineage to generate?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1F497D"/>
                </a:solidFill>
              </a:rPr>
              <a:t>How to store the lineage</a:t>
            </a:r>
            <a:r>
              <a:rPr lang="en-US" dirty="0" smtClean="0">
                <a:solidFill>
                  <a:srgbClr val="1F497D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1F497D"/>
                </a:solidFill>
              </a:rPr>
              <a:t>Query Workload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8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6" y="245302"/>
            <a:ext cx="3635838" cy="2228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426" y="2492964"/>
            <a:ext cx="364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Environmental Science</a:t>
            </a:r>
            <a:endParaRPr lang="en-US" sz="2400" dirty="0">
              <a:latin typeface="Gotham Light"/>
              <a:cs typeface="Gotham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9768"/>
          <a:stretch/>
        </p:blipFill>
        <p:spPr>
          <a:xfrm>
            <a:off x="5033559" y="3631012"/>
            <a:ext cx="3656590" cy="2009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566" y="141615"/>
            <a:ext cx="3635838" cy="2556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0368" y="2494630"/>
            <a:ext cx="16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Genomics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4261" y="5772949"/>
            <a:ext cx="401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Surface Salinity Research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" y="6308646"/>
            <a:ext cx="6032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Gotham Light"/>
                <a:cs typeface="Gotham Light"/>
              </a:rPr>
              <a:t>VisTrails</a:t>
            </a:r>
            <a:r>
              <a:rPr lang="en-US" sz="800" dirty="0">
                <a:latin typeface="Gotham Light"/>
                <a:cs typeface="Gotham Light"/>
              </a:rPr>
              <a:t>: Enabling Interactive Multiple-View Visualizations </a:t>
            </a:r>
            <a:r>
              <a:rPr lang="en-US" sz="800" dirty="0" smtClean="0">
                <a:latin typeface="Gotham Light"/>
                <a:cs typeface="Gotham Light"/>
              </a:rPr>
              <a:t>.       </a:t>
            </a:r>
          </a:p>
          <a:p>
            <a:r>
              <a:rPr lang="en-US" sz="800" dirty="0" smtClean="0">
                <a:latin typeface="Gotham Light"/>
                <a:cs typeface="Gotham Light"/>
              </a:rPr>
              <a:t>Computational </a:t>
            </a:r>
            <a:r>
              <a:rPr lang="en-US" sz="800" dirty="0">
                <a:latin typeface="Gotham Light"/>
                <a:cs typeface="Gotham Light"/>
              </a:rPr>
              <a:t>provenance in </a:t>
            </a:r>
            <a:r>
              <a:rPr lang="en-US" sz="800" dirty="0" smtClean="0">
                <a:latin typeface="Gotham Light"/>
                <a:cs typeface="Gotham Light"/>
              </a:rPr>
              <a:t>hydrologic science</a:t>
            </a:r>
            <a:r>
              <a:rPr lang="en-US" sz="800" dirty="0">
                <a:latin typeface="Gotham Light"/>
                <a:cs typeface="Gotham Light"/>
              </a:rPr>
              <a:t>: a snow mapping </a:t>
            </a:r>
            <a:r>
              <a:rPr lang="en-US" sz="800" dirty="0" smtClean="0">
                <a:latin typeface="Gotham Light"/>
                <a:cs typeface="Gotham Light"/>
              </a:rPr>
              <a:t>example</a:t>
            </a:r>
          </a:p>
          <a:p>
            <a:r>
              <a:rPr lang="en-US" sz="800" dirty="0">
                <a:latin typeface="Gotham Light"/>
                <a:cs typeface="Gotham Light"/>
              </a:rPr>
              <a:t>https://news.slac.stanford.edu/features/nsf-large-synoptic-survey-telescope-approved-advance-final-design-</a:t>
            </a:r>
            <a:r>
              <a:rPr lang="en-US" sz="800" dirty="0" smtClean="0">
                <a:latin typeface="Gotham Light"/>
                <a:cs typeface="Gotham Light"/>
              </a:rPr>
              <a:t>stage.  </a:t>
            </a:r>
          </a:p>
          <a:p>
            <a:r>
              <a:rPr lang="pl-PL" sz="800" dirty="0" smtClean="0">
                <a:latin typeface="Gotham Light"/>
                <a:cs typeface="Gotham Light"/>
              </a:rPr>
              <a:t>http</a:t>
            </a:r>
            <a:r>
              <a:rPr lang="pl-PL" sz="800" dirty="0">
                <a:latin typeface="Gotham Light"/>
                <a:cs typeface="Gotham Light"/>
              </a:rPr>
              <a:t>://</a:t>
            </a:r>
            <a:r>
              <a:rPr lang="pl-PL" sz="800" dirty="0" err="1">
                <a:latin typeface="Gotham Light"/>
                <a:cs typeface="Gotham Light"/>
              </a:rPr>
              <a:t>www.illumina.com</a:t>
            </a:r>
            <a:r>
              <a:rPr lang="pl-PL" sz="800" dirty="0">
                <a:latin typeface="Gotham Light"/>
                <a:cs typeface="Gotham Light"/>
              </a:rPr>
              <a:t>/</a:t>
            </a:r>
            <a:r>
              <a:rPr lang="pl-PL" sz="800" dirty="0" err="1">
                <a:latin typeface="Gotham Light"/>
                <a:cs typeface="Gotham Light"/>
              </a:rPr>
              <a:t>systems</a:t>
            </a:r>
            <a:r>
              <a:rPr lang="pl-PL" sz="800" dirty="0">
                <a:latin typeface="Gotham Light"/>
                <a:cs typeface="Gotham Light"/>
              </a:rPr>
              <a:t>/hiseq_2500_1500.</a:t>
            </a:r>
            <a:r>
              <a:rPr lang="pl-PL" sz="800" dirty="0" smtClean="0">
                <a:latin typeface="Gotham Light"/>
                <a:cs typeface="Gotham Light"/>
              </a:rPr>
              <a:t>ilmn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81" y="3221221"/>
            <a:ext cx="2560822" cy="24437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63964" y="5772949"/>
            <a:ext cx="188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Astronomy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939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60152"/>
          <a:stretch/>
        </p:blipFill>
        <p:spPr>
          <a:xfrm rot="16200000">
            <a:off x="1900726" y="-1900726"/>
            <a:ext cx="6858000" cy="10659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LSST Telescope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40" y="2910609"/>
            <a:ext cx="1399368" cy="15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5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1F497D"/>
                </a:solidFill>
              </a:rPr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err="1" smtClean="0"/>
              <a:t>thoughs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6000" y="1600200"/>
            <a:ext cx="4033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r">
              <a:buFont typeface="+mj-lt"/>
              <a:buAutoNum type="arabicPeriod"/>
            </a:pPr>
            <a:r>
              <a:rPr lang="en-US" sz="2400" dirty="0" smtClean="0"/>
              <a:t>Small # ways to encode lineage</a:t>
            </a:r>
          </a:p>
          <a:p>
            <a:pPr marL="514350" indent="-514350" algn="r">
              <a:buFont typeface="+mj-lt"/>
              <a:buAutoNum type="arabicPeriod"/>
            </a:pPr>
            <a:r>
              <a:rPr lang="en-US" sz="2400" dirty="0" smtClean="0"/>
              <a:t>The ways inform a lineage API</a:t>
            </a:r>
          </a:p>
          <a:p>
            <a:pPr marL="514350" indent="-514350" algn="r">
              <a:buFont typeface="+mj-lt"/>
              <a:buAutoNum type="arabicPeriod"/>
            </a:pPr>
            <a:r>
              <a:rPr lang="en-US" sz="2400" dirty="0" smtClean="0"/>
              <a:t>System decides what lineage to store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566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SubZero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3581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79379" y="1600200"/>
            <a:ext cx="18303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</a:rPr>
              <a:t>Goal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tx2"/>
                </a:solidFill>
              </a:rPr>
              <a:t>Insights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7818" y="1600200"/>
            <a:ext cx="674712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Efficiently store &amp; query lineage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Small # ways to encode lineage</a:t>
            </a:r>
          </a:p>
          <a:p>
            <a:pPr marL="0" indent="0">
              <a:buNone/>
            </a:pPr>
            <a:r>
              <a:rPr lang="en-US" dirty="0" smtClean="0"/>
              <a:t>Lineage API for UDFs</a:t>
            </a:r>
          </a:p>
          <a:p>
            <a:pPr marL="0" indent="0">
              <a:buNone/>
            </a:pPr>
            <a:r>
              <a:rPr lang="en-US" dirty="0" smtClean="0"/>
              <a:t>Query-driven storage optimizer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38" y="274638"/>
            <a:ext cx="550642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673334"/>
            <a:ext cx="4013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Gotham Light"/>
                <a:cs typeface="Gotham Light"/>
              </a:rPr>
              <a:t>http://images2.fanpop.com/</a:t>
            </a:r>
            <a:r>
              <a:rPr lang="de-DE" sz="600" dirty="0" err="1">
                <a:latin typeface="Gotham Light"/>
                <a:cs typeface="Gotham Light"/>
              </a:rPr>
              <a:t>image</a:t>
            </a:r>
            <a:r>
              <a:rPr lang="de-DE" sz="600" dirty="0">
                <a:latin typeface="Gotham Light"/>
                <a:cs typeface="Gotham Light"/>
              </a:rPr>
              <a:t>/</a:t>
            </a:r>
            <a:r>
              <a:rPr lang="de-DE" sz="600" dirty="0" err="1">
                <a:latin typeface="Gotham Light"/>
                <a:cs typeface="Gotham Light"/>
              </a:rPr>
              <a:t>photos</a:t>
            </a:r>
            <a:r>
              <a:rPr lang="de-DE" sz="600" dirty="0">
                <a:latin typeface="Gotham Light"/>
                <a:cs typeface="Gotham Light"/>
              </a:rPr>
              <a:t>/10600000/sub-zero-mortal-kombat-10603273-66-137.gif</a:t>
            </a:r>
            <a:endParaRPr lang="en-US" sz="6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455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6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83404" y="2689974"/>
            <a:ext cx="1603396" cy="161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Gotham Light"/>
                <a:cs typeface="Gotham Light"/>
              </a:rPr>
              <a:t>A</a:t>
            </a:r>
            <a:endParaRPr lang="en-US" sz="4400" dirty="0">
              <a:latin typeface="Gotham Light"/>
              <a:cs typeface="Gotham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7206" y="4623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25093" y="4416609"/>
            <a:ext cx="204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Implements 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lineage APIs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95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2"/>
          </p:cNvCxnSpPr>
          <p:nvPr/>
        </p:nvCxnSpPr>
        <p:spPr>
          <a:xfrm>
            <a:off x="2328299" y="5218529"/>
            <a:ext cx="1104558" cy="33390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6498" y="4725594"/>
            <a:ext cx="1243601" cy="492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Encoder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7789" y="4725594"/>
            <a:ext cx="1277644" cy="492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Decoder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9" name="Straight Arrow Connector 38"/>
          <p:cNvCxnSpPr>
            <a:stCxn id="14" idx="1"/>
            <a:endCxn id="35" idx="2"/>
          </p:cNvCxnSpPr>
          <p:nvPr/>
        </p:nvCxnSpPr>
        <p:spPr>
          <a:xfrm flipV="1">
            <a:off x="3677857" y="5218529"/>
            <a:ext cx="8754" cy="333903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83404" y="2689974"/>
            <a:ext cx="1603396" cy="161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Gotham Light"/>
                <a:cs typeface="Gotham Light"/>
              </a:rPr>
              <a:t>A</a:t>
            </a:r>
            <a:endParaRPr lang="en-US" sz="4400" dirty="0">
              <a:latin typeface="Gotham Light"/>
              <a:cs typeface="Gotham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7206" y="4623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25093" y="4416609"/>
            <a:ext cx="204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Implements 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lineage APIs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77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15560" y="2745770"/>
            <a:ext cx="1457570" cy="1328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Optimizer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6611" y="4074386"/>
            <a:ext cx="0" cy="46892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2"/>
          </p:cNvCxnSpPr>
          <p:nvPr/>
        </p:nvCxnSpPr>
        <p:spPr>
          <a:xfrm>
            <a:off x="2328299" y="5218529"/>
            <a:ext cx="1104558" cy="33390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6498" y="4725594"/>
            <a:ext cx="1243601" cy="492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Encoder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7789" y="4725594"/>
            <a:ext cx="1277644" cy="492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Decoder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9" name="Straight Arrow Connector 38"/>
          <p:cNvCxnSpPr>
            <a:stCxn id="14" idx="1"/>
            <a:endCxn id="35" idx="2"/>
          </p:cNvCxnSpPr>
          <p:nvPr/>
        </p:nvCxnSpPr>
        <p:spPr>
          <a:xfrm flipV="1">
            <a:off x="3677857" y="5218529"/>
            <a:ext cx="8754" cy="333903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97196" y="1984197"/>
            <a:ext cx="162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otham Light"/>
                <a:cs typeface="Gotham Light"/>
              </a:rPr>
              <a:t>Constraints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84055" y="2417562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83404" y="2689974"/>
            <a:ext cx="1603396" cy="161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Gotham Light"/>
                <a:cs typeface="Gotham Light"/>
              </a:rPr>
              <a:t>A</a:t>
            </a:r>
            <a:endParaRPr lang="en-US" sz="4400" dirty="0">
              <a:latin typeface="Gotham Light"/>
              <a:cs typeface="Gotham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7206" y="4623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25093" y="4416609"/>
            <a:ext cx="204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Implements 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lineage APIs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77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15560" y="2745770"/>
            <a:ext cx="1457570" cy="1328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Optimizer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5245" y="2745771"/>
            <a:ext cx="1308931" cy="1328615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Lineage</a:t>
            </a:r>
          </a:p>
          <a:p>
            <a:pPr algn="ctr"/>
            <a:r>
              <a:rPr lang="en-US" sz="1700" dirty="0" smtClean="0">
                <a:latin typeface="Gotham Light"/>
                <a:cs typeface="Gotham Light"/>
              </a:rPr>
              <a:t>Query </a:t>
            </a:r>
            <a:r>
              <a:rPr lang="en-US" sz="1700" dirty="0" smtClean="0">
                <a:latin typeface="Gotham Light"/>
                <a:cs typeface="Gotham Light"/>
              </a:rPr>
              <a:t>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3130" y="1984197"/>
            <a:ext cx="1153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otham Light"/>
                <a:cs typeface="Gotham Light"/>
              </a:rPr>
              <a:t>Queries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77633" y="2384307"/>
            <a:ext cx="8312" cy="351692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6611" y="4074386"/>
            <a:ext cx="0" cy="46892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3130" y="3134098"/>
            <a:ext cx="3221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2"/>
          </p:cNvCxnSpPr>
          <p:nvPr/>
        </p:nvCxnSpPr>
        <p:spPr>
          <a:xfrm flipV="1">
            <a:off x="5549711" y="4074386"/>
            <a:ext cx="0" cy="449388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70360" y="1984197"/>
            <a:ext cx="77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otham Light"/>
                <a:cs typeface="Gotham Light"/>
              </a:rPr>
              <a:t>Cells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011234" y="2384307"/>
            <a:ext cx="1" cy="351692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2"/>
          </p:cNvCxnSpPr>
          <p:nvPr/>
        </p:nvCxnSpPr>
        <p:spPr>
          <a:xfrm>
            <a:off x="2328299" y="5218529"/>
            <a:ext cx="1104558" cy="33390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6498" y="4725594"/>
            <a:ext cx="1243601" cy="492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Encoder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7789" y="4725594"/>
            <a:ext cx="1277644" cy="492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Decoder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82579" y="4721970"/>
            <a:ext cx="1482405" cy="49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Re-executor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9" name="Straight Arrow Connector 38"/>
          <p:cNvCxnSpPr>
            <a:stCxn id="14" idx="1"/>
            <a:endCxn id="35" idx="2"/>
          </p:cNvCxnSpPr>
          <p:nvPr/>
        </p:nvCxnSpPr>
        <p:spPr>
          <a:xfrm flipV="1">
            <a:off x="3677857" y="5218529"/>
            <a:ext cx="8754" cy="333903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97196" y="1984197"/>
            <a:ext cx="162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otham Light"/>
                <a:cs typeface="Gotham Light"/>
              </a:rPr>
              <a:t>Constraints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84055" y="2417562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83404" y="2689974"/>
            <a:ext cx="1603396" cy="161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Gotham Light"/>
                <a:cs typeface="Gotham Light"/>
              </a:rPr>
              <a:t>A</a:t>
            </a:r>
            <a:endParaRPr lang="en-US" sz="4400" dirty="0">
              <a:latin typeface="Gotham Light"/>
              <a:cs typeface="Gotham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7206" y="4623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25093" y="4416609"/>
            <a:ext cx="204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Implements 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lineage APIs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60" name="Straight Arrow Connector 59"/>
          <p:cNvCxnSpPr>
            <a:stCxn id="35" idx="3"/>
            <a:endCxn id="38" idx="1"/>
          </p:cNvCxnSpPr>
          <p:nvPr/>
        </p:nvCxnSpPr>
        <p:spPr>
          <a:xfrm flipV="1">
            <a:off x="4325433" y="4970250"/>
            <a:ext cx="357146" cy="1812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7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0320"/>
            <a:ext cx="7772400" cy="4267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Representing Lineage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Encoding Region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Black-boxes (UDFs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What lineage to store?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Does this work?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63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9378" y="1600200"/>
            <a:ext cx="25399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Context</a:t>
            </a:r>
          </a:p>
          <a:p>
            <a:pPr marL="0" indent="0" algn="r">
              <a:buNone/>
            </a:pPr>
            <a:endParaRPr lang="en-US" sz="2800" dirty="0"/>
          </a:p>
          <a:p>
            <a:pPr marL="0" indent="0" algn="r">
              <a:buNone/>
            </a:pPr>
            <a:endParaRPr lang="en-US" sz="2800" dirty="0" smtClean="0"/>
          </a:p>
          <a:p>
            <a:pPr marL="0" indent="0" algn="r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Assumptions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Lineage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20436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986404" y="1600200"/>
            <a:ext cx="60485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Fine-grained backward lineage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Coarse lineage always stored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Intermediate results persisted*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Scientific databases (arrays)</a:t>
            </a:r>
          </a:p>
        </p:txBody>
      </p:sp>
    </p:spTree>
    <p:extLst>
      <p:ext uri="{BB962C8B-B14F-4D97-AF65-F5344CB8AC3E}">
        <p14:creationId xmlns:p14="http://schemas.microsoft.com/office/powerpoint/2010/main" val="7959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78421"/>
              </p:ext>
            </p:extLst>
          </p:nvPr>
        </p:nvGraphicFramePr>
        <p:xfrm>
          <a:off x="1269999" y="2245360"/>
          <a:ext cx="1903636" cy="162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18"/>
                <a:gridCol w="951818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1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2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chemeClr val="accent6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3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4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1477"/>
              </p:ext>
            </p:extLst>
          </p:nvPr>
        </p:nvGraphicFramePr>
        <p:xfrm>
          <a:off x="5781039" y="2245360"/>
          <a:ext cx="1903636" cy="162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18"/>
                <a:gridCol w="951818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1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2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3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4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Lineage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9680" y="2489200"/>
            <a:ext cx="1473200" cy="10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Operator</a:t>
            </a:r>
            <a:endParaRPr lang="en-US" sz="2000" dirty="0">
              <a:latin typeface="Gotham Light"/>
              <a:cs typeface="Gotham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8415" y="3965247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1938" y="3937338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7760" y="5425440"/>
            <a:ext cx="181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otham Light"/>
                <a:cs typeface="Gotham Light"/>
              </a:rPr>
              <a:t>2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1</a:t>
            </a:r>
          </a:p>
          <a:p>
            <a:pPr algn="ctr"/>
            <a:r>
              <a:rPr lang="en-US" sz="3200" dirty="0" smtClean="0">
                <a:latin typeface="Gotham Light"/>
                <a:cs typeface="Gotham Light"/>
                <a:sym typeface="Wingdings"/>
              </a:rPr>
              <a:t>2  2</a:t>
            </a:r>
            <a:endParaRPr lang="en-US" sz="32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9098" y="4550722"/>
            <a:ext cx="5298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Light"/>
                <a:cs typeface="Gotham Light"/>
              </a:rPr>
              <a:t>Individual cell to cell</a:t>
            </a:r>
            <a:endParaRPr lang="en-US" sz="4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190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60152"/>
          <a:stretch/>
        </p:blipFill>
        <p:spPr>
          <a:xfrm rot="16200000">
            <a:off x="1900726" y="-1900726"/>
            <a:ext cx="6858000" cy="10659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305" y="2550572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5305" y="-149407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75305" y="5265890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80342" y="2535233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80342" y="-164746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80342" y="5250551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358" y="2550572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35358" y="-149407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5358" y="5265890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181909" y="2550572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181909" y="-149407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181909" y="5265890"/>
            <a:ext cx="2905037" cy="269997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LSST Telescope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40" y="2910609"/>
            <a:ext cx="1399368" cy="15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29098" y="4550722"/>
            <a:ext cx="5298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Light"/>
                <a:cs typeface="Gotham Light"/>
              </a:rPr>
              <a:t>Individual cell to cell</a:t>
            </a:r>
            <a:endParaRPr lang="en-US" sz="4000" dirty="0">
              <a:latin typeface="Gotham Light"/>
              <a:cs typeface="Gotham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88306"/>
              </p:ext>
            </p:extLst>
          </p:nvPr>
        </p:nvGraphicFramePr>
        <p:xfrm>
          <a:off x="1269999" y="2245360"/>
          <a:ext cx="1903636" cy="162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18"/>
                <a:gridCol w="951818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1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2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chemeClr val="accent6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3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4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8838"/>
              </p:ext>
            </p:extLst>
          </p:nvPr>
        </p:nvGraphicFramePr>
        <p:xfrm>
          <a:off x="5781039" y="2245360"/>
          <a:ext cx="1903636" cy="162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18"/>
                <a:gridCol w="951818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1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2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3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4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Lineage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9680" y="2489200"/>
            <a:ext cx="1473200" cy="10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Operator</a:t>
            </a:r>
            <a:endParaRPr lang="en-US" sz="2000" dirty="0">
              <a:latin typeface="Gotham Light"/>
              <a:cs typeface="Gotham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8415" y="3965247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1938" y="3937338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7760" y="5425440"/>
            <a:ext cx="181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otham Light"/>
                <a:cs typeface="Gotham Light"/>
              </a:rPr>
              <a:t>2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1</a:t>
            </a:r>
          </a:p>
          <a:p>
            <a:pPr algn="ctr"/>
            <a:r>
              <a:rPr lang="en-US" sz="3200" dirty="0" smtClean="0">
                <a:latin typeface="Gotham Light"/>
                <a:cs typeface="Gotham Light"/>
                <a:sym typeface="Wingdings"/>
              </a:rPr>
              <a:t>2  2</a:t>
            </a:r>
            <a:endParaRPr lang="en-US" sz="3200" dirty="0">
              <a:latin typeface="Gotham Light"/>
              <a:cs typeface="Gotham Light"/>
            </a:endParaRPr>
          </a:p>
        </p:txBody>
      </p:sp>
      <p:sp>
        <p:nvSpPr>
          <p:cNvPr id="3" name="TextBox 2"/>
          <p:cNvSpPr txBox="1"/>
          <p:nvPr/>
        </p:nvSpPr>
        <p:spPr>
          <a:xfrm rot="19994090">
            <a:off x="549098" y="1894941"/>
            <a:ext cx="770099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solidFill>
                  <a:srgbClr val="FF0000"/>
                </a:solidFill>
                <a:latin typeface="Gotham Bold"/>
                <a:cs typeface="Gotham Bold"/>
              </a:rPr>
              <a:t>O(N</a:t>
            </a:r>
            <a:r>
              <a:rPr lang="en-US" sz="19900" b="1" baseline="30000" dirty="0" smtClean="0">
                <a:solidFill>
                  <a:srgbClr val="FF0000"/>
                </a:solidFill>
                <a:latin typeface="Gotham Bold"/>
                <a:cs typeface="Gotham Bold"/>
              </a:rPr>
              <a:t>2</a:t>
            </a:r>
            <a:r>
              <a:rPr lang="en-US" sz="19900" b="1" dirty="0" smtClean="0">
                <a:solidFill>
                  <a:srgbClr val="FF0000"/>
                </a:solidFill>
                <a:latin typeface="Gotham Bold"/>
                <a:cs typeface="Gotham Bold"/>
              </a:rPr>
              <a:t>)</a:t>
            </a:r>
            <a:endParaRPr lang="en-US" sz="19900" b="1" dirty="0">
              <a:solidFill>
                <a:srgbClr val="FF0000"/>
              </a:solidFill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58165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75853"/>
              </p:ext>
            </p:extLst>
          </p:nvPr>
        </p:nvGraphicFramePr>
        <p:xfrm>
          <a:off x="1269999" y="2245360"/>
          <a:ext cx="1903636" cy="162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18"/>
                <a:gridCol w="951818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1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2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chemeClr val="accent6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3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4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39550"/>
              </p:ext>
            </p:extLst>
          </p:nvPr>
        </p:nvGraphicFramePr>
        <p:xfrm>
          <a:off x="5781039" y="2245360"/>
          <a:ext cx="1903636" cy="162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18"/>
                <a:gridCol w="951818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1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2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3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7F7F7F"/>
                          </a:solidFill>
                          <a:latin typeface="Gotham Light"/>
                          <a:cs typeface="Gotham Light"/>
                        </a:rPr>
                        <a:t>4</a:t>
                      </a:r>
                      <a:endParaRPr lang="en-US" sz="4000" dirty="0">
                        <a:solidFill>
                          <a:srgbClr val="7F7F7F"/>
                        </a:solidFill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Lineage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9680" y="2489200"/>
            <a:ext cx="1473200" cy="10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Operator</a:t>
            </a:r>
            <a:endParaRPr lang="en-US" sz="2000" dirty="0">
              <a:latin typeface="Gotham Light"/>
              <a:cs typeface="Gotham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8415" y="3965247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1938" y="3937338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5991" y="5510588"/>
            <a:ext cx="23368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{2}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{1,2}</a:t>
            </a:r>
            <a:endParaRPr lang="en-US" sz="3200" dirty="0">
              <a:latin typeface="Gotham Light"/>
              <a:cs typeface="Gotham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9999" y="4550722"/>
            <a:ext cx="654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Light"/>
                <a:cs typeface="Gotham Light"/>
              </a:rPr>
              <a:t>Set of cells </a:t>
            </a:r>
            <a:r>
              <a:rPr lang="en-US" sz="4000" dirty="0" smtClean="0">
                <a:latin typeface="Gotham Light"/>
                <a:cs typeface="Gotham Light"/>
                <a:sym typeface="Wingdings"/>
              </a:rPr>
              <a:t>to Set of cells</a:t>
            </a:r>
            <a:endParaRPr lang="en-US" sz="4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1197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Describing </a:t>
            </a:r>
            <a:r>
              <a:rPr lang="en-US" sz="4000" dirty="0" smtClean="0"/>
              <a:t>Region Lineage</a:t>
            </a:r>
            <a:endParaRPr lang="en-US" sz="4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Full</a:t>
            </a: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Map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Composite</a:t>
            </a:r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2584"/>
              </p:ext>
            </p:extLst>
          </p:nvPr>
        </p:nvGraphicFramePr>
        <p:xfrm>
          <a:off x="2885440" y="15901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04686"/>
              </p:ext>
            </p:extLst>
          </p:nvPr>
        </p:nvGraphicFramePr>
        <p:xfrm>
          <a:off x="6959600" y="16002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53855" y="3397240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138" y="3408076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6864" y="5546784"/>
            <a:ext cx="4575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{            }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{           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6634"/>
              </p:ext>
            </p:extLst>
          </p:nvPr>
        </p:nvGraphicFramePr>
        <p:xfrm>
          <a:off x="4031142" y="5372130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6225"/>
              </p:ext>
            </p:extLst>
          </p:nvPr>
        </p:nvGraphicFramePr>
        <p:xfrm>
          <a:off x="6573520" y="5372130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7986" y="4274832"/>
            <a:ext cx="58156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Gotham Light"/>
                <a:cs typeface="Gotham Light"/>
              </a:rPr>
              <a:t>Store input and output cells</a:t>
            </a:r>
            <a:endParaRPr lang="en-US" sz="3200" dirty="0">
              <a:latin typeface="Gotham Light"/>
              <a:cs typeface="Gotham Ligh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51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Describing </a:t>
            </a:r>
            <a:r>
              <a:rPr lang="en-US" sz="4000" dirty="0" smtClean="0"/>
              <a:t>Region Lineage</a:t>
            </a:r>
            <a:endParaRPr lang="en-US" sz="4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Map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Composite</a:t>
            </a:r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335"/>
              </p:ext>
            </p:extLst>
          </p:nvPr>
        </p:nvGraphicFramePr>
        <p:xfrm>
          <a:off x="2885440" y="15901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6238"/>
              </p:ext>
            </p:extLst>
          </p:nvPr>
        </p:nvGraphicFramePr>
        <p:xfrm>
          <a:off x="6959600" y="16002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Gotham Light"/>
                          <a:cs typeface="Gotham Light"/>
                        </a:rPr>
                        <a:t>X</a:t>
                      </a:r>
                      <a:endParaRPr lang="en-US" sz="1700" b="1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53855" y="3397240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138" y="3408076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6294" y="5380344"/>
            <a:ext cx="4052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otham Light"/>
                <a:cs typeface="Gotham Light"/>
              </a:rPr>
              <a:t>Fully computed.  </a:t>
            </a:r>
          </a:p>
          <a:p>
            <a:pPr algn="ctr"/>
            <a:r>
              <a:rPr lang="en-US" sz="3600" dirty="0" smtClean="0">
                <a:latin typeface="Gotham Light"/>
                <a:cs typeface="Gotham Light"/>
              </a:rPr>
              <a:t>Nothing to store!</a:t>
            </a:r>
            <a:endParaRPr lang="en-US" sz="3600" dirty="0">
              <a:latin typeface="Gotham Light"/>
              <a:cs typeface="Gotham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64723" y="2480289"/>
            <a:ext cx="3363424" cy="9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39389" y="1924705"/>
            <a:ext cx="1570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otham Light"/>
                <a:cs typeface="Gotham Light"/>
              </a:rPr>
              <a:t>Map</a:t>
            </a:r>
            <a:r>
              <a:rPr lang="en-US" sz="2800" baseline="-25000" dirty="0" err="1" smtClean="0">
                <a:latin typeface="Gotham Light"/>
                <a:cs typeface="Gotham Light"/>
              </a:rPr>
              <a:t>b</a:t>
            </a:r>
            <a:r>
              <a:rPr lang="en-US" sz="2800" dirty="0" smtClean="0">
                <a:latin typeface="Gotham Light"/>
                <a:cs typeface="Gotham Light"/>
              </a:rPr>
              <a:t>(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>
                <a:latin typeface="Gotham Light"/>
                <a:cs typeface="Gotham Light"/>
              </a:rPr>
              <a:t>)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54008" y="4274832"/>
            <a:ext cx="259820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Gotham Light"/>
                <a:cs typeface="Gotham Light"/>
                <a:sym typeface="Wingdings"/>
              </a:rPr>
              <a:t>Map</a:t>
            </a:r>
            <a:r>
              <a:rPr lang="en-US" sz="3200" baseline="-25000" dirty="0" err="1" smtClean="0">
                <a:latin typeface="Gotham Light"/>
                <a:cs typeface="Gotham Light"/>
                <a:sym typeface="Wingdings"/>
              </a:rPr>
              <a:t>b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(    ) </a:t>
            </a:r>
            <a:endParaRPr lang="en-US" sz="32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37427"/>
              </p:ext>
            </p:extLst>
          </p:nvPr>
        </p:nvGraphicFramePr>
        <p:xfrm>
          <a:off x="4814822" y="4439709"/>
          <a:ext cx="380727" cy="34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</a:tblGrid>
              <a:tr h="3276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Gotham Light"/>
                          <a:cs typeface="Gotham Light"/>
                        </a:rPr>
                        <a:t>X</a:t>
                      </a:r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60193"/>
              </p:ext>
            </p:extLst>
          </p:nvPr>
        </p:nvGraphicFramePr>
        <p:xfrm>
          <a:off x="6198957" y="4048760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4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Describing </a:t>
            </a:r>
            <a:r>
              <a:rPr lang="en-US" sz="4000" dirty="0" smtClean="0"/>
              <a:t>Region Lineage</a:t>
            </a:r>
            <a:endParaRPr lang="en-US" sz="4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Map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Composite</a:t>
            </a:r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12018"/>
              </p:ext>
            </p:extLst>
          </p:nvPr>
        </p:nvGraphicFramePr>
        <p:xfrm>
          <a:off x="2885440" y="15901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67527"/>
              </p:ext>
            </p:extLst>
          </p:nvPr>
        </p:nvGraphicFramePr>
        <p:xfrm>
          <a:off x="6959600" y="16002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53855" y="3397240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138" y="3408076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8354" y="27283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64723" y="2480289"/>
            <a:ext cx="3363424" cy="9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90567" y="1925325"/>
            <a:ext cx="172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Map(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>
                <a:latin typeface="Gotham Light"/>
                <a:ea typeface="Wingdings"/>
                <a:cs typeface="Gotham Light"/>
                <a:sym typeface="Wingdings"/>
              </a:rPr>
              <a:t>, 1</a:t>
            </a:r>
            <a:r>
              <a:rPr lang="en-US" sz="2800" dirty="0" smtClean="0">
                <a:latin typeface="Gotham Light"/>
                <a:cs typeface="Gotham Light"/>
              </a:rPr>
              <a:t>)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7659481" y="2172733"/>
            <a:ext cx="535766" cy="555585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09577"/>
              </p:ext>
            </p:extLst>
          </p:nvPr>
        </p:nvGraphicFramePr>
        <p:xfrm>
          <a:off x="2885440" y="443113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3228"/>
              </p:ext>
            </p:extLst>
          </p:nvPr>
        </p:nvGraphicFramePr>
        <p:xfrm>
          <a:off x="6959600" y="444123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353855" y="6238270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1138" y="6249106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028172" y="5321319"/>
            <a:ext cx="37999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90567" y="4766355"/>
            <a:ext cx="1857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Map(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>
                <a:latin typeface="Gotham Light"/>
                <a:ea typeface="Wingdings"/>
                <a:cs typeface="Gotham Light"/>
                <a:sym typeface="Wingdings"/>
              </a:rPr>
              <a:t>, 0</a:t>
            </a:r>
            <a:r>
              <a:rPr lang="en-US" sz="2800" dirty="0" smtClean="0">
                <a:latin typeface="Gotham Light"/>
                <a:cs typeface="Gotham Light"/>
              </a:rPr>
              <a:t>)</a:t>
            </a:r>
            <a:endParaRPr lang="en-US" sz="2800" dirty="0">
              <a:latin typeface="Gotham Light"/>
              <a:cs typeface="Gotham Ligh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56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Describing </a:t>
            </a:r>
            <a:r>
              <a:rPr lang="en-US" sz="4000" dirty="0" smtClean="0"/>
              <a:t>Region Lineage</a:t>
            </a:r>
            <a:endParaRPr lang="en-US" sz="4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Map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Composite</a:t>
            </a:r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1172"/>
              </p:ext>
            </p:extLst>
          </p:nvPr>
        </p:nvGraphicFramePr>
        <p:xfrm>
          <a:off x="2885440" y="15901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90003"/>
              </p:ext>
            </p:extLst>
          </p:nvPr>
        </p:nvGraphicFramePr>
        <p:xfrm>
          <a:off x="6959600" y="16002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Gotham Light"/>
                          <a:cs typeface="Gotham Light"/>
                        </a:rPr>
                        <a:t>X</a:t>
                      </a:r>
                      <a:endParaRPr lang="en-US" sz="1700" b="1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53855" y="3397240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138" y="3408076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8354" y="27283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19780" y="4274832"/>
            <a:ext cx="455767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Gotham Light"/>
                <a:cs typeface="Gotham Light"/>
                <a:sym typeface="Wingdings"/>
              </a:rPr>
              <a:t>Map</a:t>
            </a:r>
            <a:r>
              <a:rPr lang="en-US" sz="3200" baseline="-25000" dirty="0" err="1" smtClean="0">
                <a:latin typeface="Gotham Light"/>
                <a:cs typeface="Gotham Light"/>
                <a:sym typeface="Wingdings"/>
              </a:rPr>
              <a:t>p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(     , payload) 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64723" y="2480289"/>
            <a:ext cx="3363424" cy="9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1815" y="2093982"/>
            <a:ext cx="210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otham Light"/>
                <a:cs typeface="Gotham Light"/>
              </a:rPr>
              <a:t>Map</a:t>
            </a:r>
            <a:r>
              <a:rPr lang="en-US" baseline="-25000" dirty="0" err="1">
                <a:latin typeface="Gotham Light"/>
                <a:cs typeface="Gotham Light"/>
              </a:rPr>
              <a:t>p</a:t>
            </a:r>
            <a:r>
              <a:rPr lang="en-US" dirty="0" smtClean="0">
                <a:latin typeface="Gotham Light"/>
                <a:cs typeface="Gotham Light"/>
              </a:rPr>
              <a:t>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Gotham Light"/>
                <a:ea typeface="Wingdings"/>
                <a:cs typeface="Gotham Light"/>
                <a:sym typeface="Wingdings"/>
              </a:rPr>
              <a:t>, payload</a:t>
            </a:r>
            <a:r>
              <a:rPr lang="en-US" dirty="0" smtClean="0">
                <a:latin typeface="Gotham Light"/>
                <a:cs typeface="Gotham Light"/>
              </a:rPr>
              <a:t>)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3899" y="5546784"/>
            <a:ext cx="32767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 {     , payload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96485"/>
              </p:ext>
            </p:extLst>
          </p:nvPr>
        </p:nvGraphicFramePr>
        <p:xfrm>
          <a:off x="4649231" y="5709617"/>
          <a:ext cx="380727" cy="34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</a:tblGrid>
              <a:tr h="3276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Gotham Light"/>
                          <a:cs typeface="Gotham Light"/>
                        </a:rPr>
                        <a:t>X</a:t>
                      </a:r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69968"/>
              </p:ext>
            </p:extLst>
          </p:nvPr>
        </p:nvGraphicFramePr>
        <p:xfrm>
          <a:off x="4144956" y="4442020"/>
          <a:ext cx="380727" cy="34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</a:tblGrid>
              <a:tr h="3276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Gotham Light"/>
                          <a:cs typeface="Gotham Light"/>
                        </a:rPr>
                        <a:t>X</a:t>
                      </a:r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71701"/>
              </p:ext>
            </p:extLst>
          </p:nvPr>
        </p:nvGraphicFramePr>
        <p:xfrm>
          <a:off x="7277459" y="4038600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32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Describing Region Lineage</a:t>
            </a:r>
            <a:endParaRPr lang="en-US" sz="4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Map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Composite</a:t>
            </a: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7834"/>
              </p:ext>
            </p:extLst>
          </p:nvPr>
        </p:nvGraphicFramePr>
        <p:xfrm>
          <a:off x="2885440" y="15901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03"/>
              </p:ext>
            </p:extLst>
          </p:nvPr>
        </p:nvGraphicFramePr>
        <p:xfrm>
          <a:off x="6959600" y="1600200"/>
          <a:ext cx="1903635" cy="17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8EB4E3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Gotham Light"/>
                          <a:cs typeface="Gotham Light"/>
                        </a:rPr>
                        <a:t>X</a:t>
                      </a:r>
                    </a:p>
                  </a:txBody>
                  <a:tcPr marL="87389" marR="87389" marT="43694" marB="4369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53855" y="3397240"/>
            <a:ext cx="96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input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138" y="3408076"/>
            <a:ext cx="120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output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6029" y="4260949"/>
            <a:ext cx="3552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Gotham Light"/>
                <a:cs typeface="Gotham Light"/>
                <a:sym typeface="Wingdings"/>
              </a:rPr>
              <a:t>Payload + Map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613548" y="1785808"/>
            <a:ext cx="40732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2069" y="1316145"/>
            <a:ext cx="89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1 to 1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229" y="1997990"/>
            <a:ext cx="140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3899" y="5546784"/>
            <a:ext cx="32767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 {     , payload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32226"/>
              </p:ext>
            </p:extLst>
          </p:nvPr>
        </p:nvGraphicFramePr>
        <p:xfrm>
          <a:off x="4649231" y="5709617"/>
          <a:ext cx="380727" cy="34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</a:tblGrid>
              <a:tr h="3276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Gotham Light"/>
                          <a:cs typeface="Gotham Light"/>
                        </a:rPr>
                        <a:t>X</a:t>
                      </a:r>
                    </a:p>
                  </a:txBody>
                  <a:tcPr marL="87389" marR="87389" marT="43694" marB="43694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4464723" y="2480289"/>
            <a:ext cx="3363424" cy="9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73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0320"/>
            <a:ext cx="7772400" cy="4267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BFBFBF"/>
                </a:solidFill>
              </a:rPr>
              <a:t>Representing Lineage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>
                <a:solidFill>
                  <a:schemeClr val="tx2"/>
                </a:solidFill>
              </a:rPr>
              <a:t>Encoding Region </a:t>
            </a:r>
            <a:r>
              <a:rPr lang="en-US" b="1" dirty="0" smtClean="0">
                <a:solidFill>
                  <a:schemeClr val="tx2"/>
                </a:solidFill>
              </a:rPr>
              <a:t>Lineage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Black-boxes (UDFs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What lineage to store?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Does this work?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06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70690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Many</a:t>
            </a: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One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9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40" y="2910609"/>
            <a:ext cx="1399368" cy="15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394" y="3105102"/>
            <a:ext cx="1357381" cy="126156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255540" y="3122063"/>
            <a:ext cx="1319197" cy="1226079"/>
            <a:chOff x="6750458" y="2550572"/>
            <a:chExt cx="2905037" cy="26999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0458" y="2550572"/>
              <a:ext cx="2905037" cy="269997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144777" y="2785353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49850" y="3300597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50813" y="2635955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919457" y="4407475"/>
              <a:ext cx="370571" cy="364725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45125" y="2587922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4-Point Star 18"/>
          <p:cNvSpPr/>
          <p:nvPr/>
        </p:nvSpPr>
        <p:spPr>
          <a:xfrm>
            <a:off x="7734251" y="344992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7587953" y="3272767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7962141" y="3369160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8064830" y="382204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7918532" y="3644882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7587953" y="369081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47260" y="4490729"/>
            <a:ext cx="14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Raw Image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8134" y="4490729"/>
            <a:ext cx="160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Detect Stars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0579" y="4495707"/>
            <a:ext cx="76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Stars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29" name="Straight Arrow Connector 28"/>
          <p:cNvCxnSpPr>
            <a:stCxn id="5" idx="3"/>
            <a:endCxn id="10" idx="1"/>
          </p:cNvCxnSpPr>
          <p:nvPr/>
        </p:nvCxnSpPr>
        <p:spPr>
          <a:xfrm flipV="1">
            <a:off x="4365775" y="3735103"/>
            <a:ext cx="889765" cy="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</p:cNvCxnSpPr>
          <p:nvPr/>
        </p:nvCxnSpPr>
        <p:spPr>
          <a:xfrm flipV="1">
            <a:off x="6574737" y="3734321"/>
            <a:ext cx="889765" cy="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6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Full</a:t>
            </a: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224" y="1701542"/>
            <a:ext cx="4575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{            }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{           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1363"/>
              </p:ext>
            </p:extLst>
          </p:nvPr>
        </p:nvGraphicFramePr>
        <p:xfrm>
          <a:off x="4498502" y="1526888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0727"/>
              </p:ext>
            </p:extLst>
          </p:nvPr>
        </p:nvGraphicFramePr>
        <p:xfrm>
          <a:off x="71424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Many</a:t>
            </a: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One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11530" y="4669778"/>
            <a:ext cx="914400" cy="915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7970" y="3119120"/>
            <a:ext cx="2001520" cy="102616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otham Light"/>
                <a:cs typeface="Gotham Light"/>
              </a:rPr>
              <a:t>rtree</a:t>
            </a:r>
            <a:endParaRPr lang="en-US" sz="2400" dirty="0">
              <a:latin typeface="Gotham Light"/>
              <a:cs typeface="Gotham Ligh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39709"/>
              </p:ext>
            </p:extLst>
          </p:nvPr>
        </p:nvGraphicFramePr>
        <p:xfrm>
          <a:off x="4701702" y="4576430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 flipV="1">
            <a:off x="5923280" y="5090160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3"/>
            <a:endCxn id="12" idx="0"/>
          </p:cNvCxnSpPr>
          <p:nvPr/>
        </p:nvCxnSpPr>
        <p:spPr>
          <a:xfrm>
            <a:off x="7668730" y="4145280"/>
            <a:ext cx="0" cy="52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051199" y="1508919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65599" y="2383730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52640" y="4578497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56880" y="5494073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Full</a:t>
            </a: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Many</a:t>
            </a: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One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4224" y="1701542"/>
            <a:ext cx="4575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{            }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{           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63426"/>
              </p:ext>
            </p:extLst>
          </p:nvPr>
        </p:nvGraphicFramePr>
        <p:xfrm>
          <a:off x="4498502" y="1526888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99659"/>
              </p:ext>
            </p:extLst>
          </p:nvPr>
        </p:nvGraphicFramePr>
        <p:xfrm>
          <a:off x="71424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16401"/>
              </p:ext>
            </p:extLst>
          </p:nvPr>
        </p:nvGraphicFramePr>
        <p:xfrm>
          <a:off x="4544222" y="5596301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 flipV="1">
            <a:off x="5765800" y="6110031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82420"/>
              </p:ext>
            </p:extLst>
          </p:nvPr>
        </p:nvGraphicFramePr>
        <p:xfrm>
          <a:off x="7350760" y="346964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39635"/>
              </p:ext>
            </p:extLst>
          </p:nvPr>
        </p:nvGraphicFramePr>
        <p:xfrm>
          <a:off x="7350760" y="4014228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8580"/>
              </p:ext>
            </p:extLst>
          </p:nvPr>
        </p:nvGraphicFramePr>
        <p:xfrm>
          <a:off x="7350760" y="454660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86044"/>
              </p:ext>
            </p:extLst>
          </p:nvPr>
        </p:nvGraphicFramePr>
        <p:xfrm>
          <a:off x="7350760" y="507492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 flipV="1">
            <a:off x="5765800" y="3722431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3501758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765800" y="4269247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4048574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765800" y="4759160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19600" y="4538487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765800" y="5275905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19600" y="5055232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11577" y="5895330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6969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Payload</a:t>
            </a: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Many</a:t>
            </a: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7419" y="1675824"/>
            <a:ext cx="38922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 {          , payload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71100"/>
              </p:ext>
            </p:extLst>
          </p:nvPr>
        </p:nvGraphicFramePr>
        <p:xfrm>
          <a:off x="49072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7211530" y="4669778"/>
            <a:ext cx="914400" cy="915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0" name="Isosceles Triangle 49"/>
          <p:cNvSpPr/>
          <p:nvPr/>
        </p:nvSpPr>
        <p:spPr>
          <a:xfrm>
            <a:off x="6667970" y="3119120"/>
            <a:ext cx="2001520" cy="102616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otham Light"/>
                <a:cs typeface="Gotham Light"/>
              </a:rPr>
              <a:t>rtree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299200" y="5090160"/>
            <a:ext cx="120904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3"/>
            <a:endCxn id="49" idx="0"/>
          </p:cNvCxnSpPr>
          <p:nvPr/>
        </p:nvCxnSpPr>
        <p:spPr>
          <a:xfrm>
            <a:off x="7668730" y="4145280"/>
            <a:ext cx="0" cy="52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52640" y="4578497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56880" y="5494073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15999" y="1481069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30399" y="2355880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15999" y="4869487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13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Payload</a:t>
            </a: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Many</a:t>
            </a: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7419" y="1675824"/>
            <a:ext cx="38922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 {          , payload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9926"/>
              </p:ext>
            </p:extLst>
          </p:nvPr>
        </p:nvGraphicFramePr>
        <p:xfrm>
          <a:off x="49072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4815999" y="1481069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0399" y="2355880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43009"/>
              </p:ext>
            </p:extLst>
          </p:nvPr>
        </p:nvGraphicFramePr>
        <p:xfrm>
          <a:off x="7350760" y="346964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4692"/>
              </p:ext>
            </p:extLst>
          </p:nvPr>
        </p:nvGraphicFramePr>
        <p:xfrm>
          <a:off x="7350760" y="4014228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05474"/>
              </p:ext>
            </p:extLst>
          </p:nvPr>
        </p:nvGraphicFramePr>
        <p:xfrm>
          <a:off x="7350760" y="454660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1809"/>
              </p:ext>
            </p:extLst>
          </p:nvPr>
        </p:nvGraphicFramePr>
        <p:xfrm>
          <a:off x="7350760" y="507492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 flipV="1">
            <a:off x="5765800" y="3722431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9600" y="3501758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765800" y="4269247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9600" y="4048574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765800" y="4759160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19600" y="4538487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765800" y="5275905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19600" y="5055232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164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Strategy (per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121"/>
            <a:ext cx="82296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7F7F7F"/>
                </a:solidFill>
              </a:rPr>
              <a:t>(Type, Encoding, Direction)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46928" y="3484880"/>
            <a:ext cx="0" cy="2895600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406400" y="3469172"/>
            <a:ext cx="2377440" cy="332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Direction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28240" y="3484880"/>
            <a:ext cx="6634480" cy="339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Full, Map, Payload, Composite, None</a:t>
            </a: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Many, One</a:t>
            </a: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Forward / Backward</a:t>
            </a: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120271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Strategy (per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121"/>
            <a:ext cx="82296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7F7F7F"/>
                </a:solidFill>
              </a:rPr>
              <a:t>(</a:t>
            </a:r>
            <a:r>
              <a:rPr lang="en-US" sz="4400" b="1" dirty="0" smtClean="0">
                <a:solidFill>
                  <a:srgbClr val="1F497D"/>
                </a:solidFill>
              </a:rPr>
              <a:t>Type</a:t>
            </a:r>
            <a:r>
              <a:rPr lang="en-US" sz="4400" dirty="0" smtClean="0">
                <a:solidFill>
                  <a:srgbClr val="7F7F7F"/>
                </a:solidFill>
              </a:rPr>
              <a:t>, Encoding, Direction)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46928" y="3484880"/>
            <a:ext cx="0" cy="2895600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406400" y="3469172"/>
            <a:ext cx="2377440" cy="332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 dirty="0" smtClean="0">
                <a:solidFill>
                  <a:srgbClr val="1F497D"/>
                </a:solidFill>
              </a:rPr>
              <a:t>Type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Direction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28240" y="3484880"/>
            <a:ext cx="6634480" cy="339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Full, Map, Payload, Composite, None</a:t>
            </a: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Many, One</a:t>
            </a: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Forward / Backward</a:t>
            </a: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16828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Strategy (per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121"/>
            <a:ext cx="82296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7F7F7F"/>
                </a:solidFill>
              </a:rPr>
              <a:t>(Type, </a:t>
            </a:r>
            <a:r>
              <a:rPr lang="en-US" sz="4400" b="1" dirty="0" smtClean="0">
                <a:solidFill>
                  <a:srgbClr val="1F497D"/>
                </a:solidFill>
              </a:rPr>
              <a:t>Encoding</a:t>
            </a:r>
            <a:r>
              <a:rPr lang="en-US" sz="4400" dirty="0" smtClean="0">
                <a:solidFill>
                  <a:srgbClr val="7F7F7F"/>
                </a:solidFill>
              </a:rPr>
              <a:t>, Direction)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46928" y="3484880"/>
            <a:ext cx="0" cy="2895600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406400" y="3469172"/>
            <a:ext cx="2377440" cy="332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b="1" dirty="0" smtClean="0">
                <a:solidFill>
                  <a:srgbClr val="1F497D"/>
                </a:solidFill>
              </a:rPr>
              <a:t>Encoding</a:t>
            </a: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Direction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28240" y="3484880"/>
            <a:ext cx="6634480" cy="339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Full, Map, Payload, Composite, None</a:t>
            </a: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1F497D"/>
                </a:solidFill>
              </a:rPr>
              <a:t>Many, One</a:t>
            </a:r>
            <a:endParaRPr lang="en-US" sz="2800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Forward / Backward</a:t>
            </a: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50422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Strategy (per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121"/>
            <a:ext cx="82296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7F7F7F"/>
                </a:solidFill>
              </a:rPr>
              <a:t>(Type, Encoding, </a:t>
            </a:r>
            <a:r>
              <a:rPr lang="en-US" sz="4400" b="1" dirty="0" smtClean="0">
                <a:solidFill>
                  <a:srgbClr val="1F497D"/>
                </a:solidFill>
              </a:rPr>
              <a:t>Direction</a:t>
            </a:r>
            <a:r>
              <a:rPr lang="en-US" sz="4400" dirty="0" smtClean="0">
                <a:solidFill>
                  <a:srgbClr val="7F7F7F"/>
                </a:solidFill>
              </a:rPr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46928" y="3484880"/>
            <a:ext cx="0" cy="2895600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406400" y="3469172"/>
            <a:ext cx="2377440" cy="332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800" b="1" dirty="0" smtClean="0">
                <a:solidFill>
                  <a:srgbClr val="1F497D"/>
                </a:solidFill>
              </a:rPr>
              <a:t>Direction</a:t>
            </a:r>
            <a:endParaRPr lang="en-US" sz="2800" b="1" dirty="0">
              <a:solidFill>
                <a:srgbClr val="1F497D"/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28240" y="3484880"/>
            <a:ext cx="6634480" cy="339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Full, Map, Payload, Composite, None</a:t>
            </a: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Many, One</a:t>
            </a: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1F497D"/>
                </a:solidFill>
              </a:rPr>
              <a:t>Forward / Backward</a:t>
            </a:r>
            <a:endParaRPr lang="en-US" sz="2800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50422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0320"/>
            <a:ext cx="7772400" cy="4267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Representing 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Encoding Region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Black-boxes (UDFs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What lineage to store?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Does this work?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77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Override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apping methods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1772" y="3115265"/>
            <a:ext cx="528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1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24" name="Straight Arrow Connector 23"/>
          <p:cNvCxnSpPr>
            <a:endCxn id="2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2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4-Point Star 29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4-Point Star 30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4-Point Star 32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4-Point Star 33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3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LSST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0" y="2910609"/>
            <a:ext cx="1399368" cy="15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94" y="3105102"/>
            <a:ext cx="1357381" cy="126156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0260" y="3122063"/>
            <a:ext cx="1319197" cy="1226079"/>
            <a:chOff x="6750458" y="2550572"/>
            <a:chExt cx="2905037" cy="26999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0458" y="2550572"/>
              <a:ext cx="2905037" cy="269997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144777" y="2785353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49850" y="3300597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50813" y="2635955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919457" y="4407475"/>
              <a:ext cx="370571" cy="364725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45125" y="2587922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4-Point Star 18"/>
          <p:cNvSpPr/>
          <p:nvPr/>
        </p:nvSpPr>
        <p:spPr>
          <a:xfrm>
            <a:off x="8448671" y="344992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8302373" y="3272767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8676561" y="3369160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8779250" y="382204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8632952" y="3644882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8302373" y="369081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56560" y="4490729"/>
            <a:ext cx="14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Raw Image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2854" y="4490729"/>
            <a:ext cx="160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Detect Stars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94999" y="4495707"/>
            <a:ext cx="76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Stars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29" name="Straight Arrow Connector 28"/>
          <p:cNvCxnSpPr>
            <a:stCxn id="5" idx="3"/>
          </p:cNvCxnSpPr>
          <p:nvPr/>
        </p:nvCxnSpPr>
        <p:spPr>
          <a:xfrm flipV="1">
            <a:off x="3175075" y="3734321"/>
            <a:ext cx="272175" cy="1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</p:cNvCxnSpPr>
          <p:nvPr/>
        </p:nvCxnSpPr>
        <p:spPr>
          <a:xfrm>
            <a:off x="7799457" y="3735103"/>
            <a:ext cx="376427" cy="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010024" y="3734321"/>
            <a:ext cx="470236" cy="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9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supported_modes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latin typeface="Consolas"/>
                <a:cs typeface="Consolas"/>
              </a:rPr>
              <a:t>b</a:t>
            </a:r>
            <a:r>
              <a:rPr lang="en-US" sz="2000" dirty="0"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  <a:endCxn id="30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31" name="4-Point Star 30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4-Point Star 31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4-Point Star 32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4-Point Star 33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4-Point Star 3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882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supported_modes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return [“payload”]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cell)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207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	return [“payload”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]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 = </a:t>
            </a:r>
            <a:r>
              <a:rPr lang="en-US" sz="2000" dirty="0" err="1" smtClean="0">
                <a:latin typeface="Consolas"/>
                <a:cs typeface="Consolas"/>
              </a:rPr>
              <a:t>payload.n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neighbors(cell, n)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437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supported_modes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return [“map”]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121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	return [“map”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 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b</a:t>
            </a:r>
            <a:r>
              <a:rPr lang="en-US" sz="2000" dirty="0">
                <a:latin typeface="Consolas"/>
                <a:cs typeface="Consolas"/>
              </a:rPr>
              <a:t>(cell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neighbors(cell, 3)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727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outcells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incells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lwrite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outcells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smtClean="0">
                <a:latin typeface="Consolas"/>
                <a:cs typeface="Consolas"/>
              </a:rPr>
              <a:t>payload)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algn="ctr"/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4-Point Star 2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4-Point Star 30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511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f </a:t>
            </a:r>
            <a:r>
              <a:rPr lang="en-US" sz="2000" dirty="0" err="1" smtClean="0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 == “full”: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for star in stars: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 cells = neighbors(star)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(star, cells)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algn="ctr"/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6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17" name="4-Point Star 16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-Point Star 17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CD5B5"/>
            </a:solidFill>
            <a:ln>
              <a:solidFill>
                <a:srgbClr val="98480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-Point Star 1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ube 25"/>
          <p:cNvSpPr/>
          <p:nvPr/>
        </p:nvSpPr>
        <p:spPr>
          <a:xfrm>
            <a:off x="2497960" y="1868414"/>
            <a:ext cx="496126" cy="37034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471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f </a:t>
            </a:r>
            <a:r>
              <a:rPr lang="en-US" sz="2000" dirty="0" err="1" smtClean="0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 == “payload”: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for star in stars: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(star, 2)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 = </a:t>
            </a:r>
            <a:r>
              <a:rPr lang="en-US" sz="2000" dirty="0" err="1" smtClean="0">
                <a:latin typeface="Consolas"/>
                <a:cs typeface="Consolas"/>
              </a:rPr>
              <a:t>payload.n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neighbors(cell, n)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algn="ctr"/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6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17" name="4-Point Star 16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-Point Star 17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CD5B5"/>
            </a:solidFill>
            <a:ln>
              <a:solidFill>
                <a:srgbClr val="98480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-Point Star 1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ube 25"/>
          <p:cNvSpPr/>
          <p:nvPr/>
        </p:nvSpPr>
        <p:spPr>
          <a:xfrm>
            <a:off x="2497960" y="1868414"/>
            <a:ext cx="496126" cy="37034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2709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f </a:t>
            </a:r>
            <a:r>
              <a:rPr lang="en-US" sz="2000" dirty="0" err="1" smtClean="0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 == “nothing”: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// don’t call </a:t>
            </a: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6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17" name="4-Point Star 16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-Point Star 17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CD5B5"/>
            </a:solidFill>
            <a:ln>
              <a:solidFill>
                <a:srgbClr val="98480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-Point Star 1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ube 25"/>
          <p:cNvSpPr/>
          <p:nvPr/>
        </p:nvSpPr>
        <p:spPr>
          <a:xfrm>
            <a:off x="2497960" y="1868414"/>
            <a:ext cx="496126" cy="37034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8851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26036" y="1605280"/>
            <a:ext cx="0" cy="4196080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-1" y="1605280"/>
            <a:ext cx="2619829" cy="511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chemeClr val="tx2"/>
                </a:solidFill>
                <a:latin typeface="Consolas"/>
                <a:cs typeface="Consolas"/>
              </a:rPr>
              <a:t>c</a:t>
            </a:r>
            <a:r>
              <a:rPr lang="en-US" sz="2800" dirty="0" err="1" smtClean="0">
                <a:solidFill>
                  <a:schemeClr val="tx2"/>
                </a:solidFill>
                <a:latin typeface="Consolas"/>
                <a:cs typeface="Consolas"/>
              </a:rPr>
              <a:t>ur_mode</a:t>
            </a:r>
            <a:r>
              <a:rPr lang="en-US" sz="2800" dirty="0" smtClean="0">
                <a:solidFill>
                  <a:schemeClr val="tx2"/>
                </a:solidFill>
                <a:latin typeface="Consolas"/>
                <a:cs typeface="Consolas"/>
              </a:rPr>
              <a:t>()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Default</a:t>
            </a:r>
          </a:p>
          <a:p>
            <a:pPr marL="0" indent="0" algn="r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Reproducible</a:t>
            </a:r>
          </a:p>
          <a:p>
            <a:pPr marL="0" indent="0" algn="r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30070" y="1605280"/>
            <a:ext cx="5651831" cy="511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Mechanism to control which &amp; if lineage is generated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All output cells </a:t>
            </a:r>
            <a:r>
              <a:rPr lang="en-US" sz="2800" dirty="0" smtClean="0">
                <a:solidFill>
                  <a:srgbClr val="000000"/>
                </a:solidFill>
                <a:sym typeface="Wingdings"/>
              </a:rPr>
              <a:t> all input cells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sym typeface="Wingdings"/>
              </a:rPr>
              <a:t>Can rerun operator to recreate lineage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9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LSST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0" y="2910609"/>
            <a:ext cx="1399368" cy="15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94" y="3105102"/>
            <a:ext cx="1357381" cy="126156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0260" y="3122063"/>
            <a:ext cx="1319197" cy="1226079"/>
            <a:chOff x="6750458" y="2550572"/>
            <a:chExt cx="2905037" cy="26999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0458" y="2550572"/>
              <a:ext cx="2905037" cy="269997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144777" y="2785353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49850" y="3300597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50813" y="2635955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919457" y="4407475"/>
              <a:ext cx="370571" cy="364725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45125" y="2587922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4-Point Star 18"/>
          <p:cNvSpPr/>
          <p:nvPr/>
        </p:nvSpPr>
        <p:spPr>
          <a:xfrm>
            <a:off x="8448671" y="344992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8302373" y="3272767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8676561" y="3369160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8779250" y="382204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8632952" y="3644882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8302373" y="369081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56560" y="4490729"/>
            <a:ext cx="14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Raw Image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2854" y="4490729"/>
            <a:ext cx="160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Detect Stars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94999" y="4495707"/>
            <a:ext cx="76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Stars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29" name="Straight Arrow Connector 28"/>
          <p:cNvCxnSpPr>
            <a:stCxn id="5" idx="3"/>
          </p:cNvCxnSpPr>
          <p:nvPr/>
        </p:nvCxnSpPr>
        <p:spPr>
          <a:xfrm flipV="1">
            <a:off x="3175075" y="3734321"/>
            <a:ext cx="272175" cy="1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</p:cNvCxnSpPr>
          <p:nvPr/>
        </p:nvCxnSpPr>
        <p:spPr>
          <a:xfrm>
            <a:off x="7799457" y="3735103"/>
            <a:ext cx="376427" cy="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010024" y="3734321"/>
            <a:ext cx="470236" cy="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1548" y="2810943"/>
            <a:ext cx="2652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Convolve</a:t>
            </a:r>
          </a:p>
          <a:p>
            <a:r>
              <a:rPr lang="en-US" dirty="0" smtClean="0">
                <a:latin typeface="Gotham Light"/>
                <a:cs typeface="Gotham Light"/>
              </a:rPr>
              <a:t>Mean background</a:t>
            </a:r>
          </a:p>
          <a:p>
            <a:r>
              <a:rPr lang="en-US" dirty="0" err="1">
                <a:latin typeface="Gotham Light"/>
                <a:cs typeface="Gotham Light"/>
              </a:rPr>
              <a:t>r</a:t>
            </a:r>
            <a:r>
              <a:rPr lang="en-US" dirty="0" err="1" smtClean="0">
                <a:latin typeface="Gotham Light"/>
                <a:cs typeface="Gotham Light"/>
              </a:rPr>
              <a:t>m</a:t>
            </a:r>
            <a:r>
              <a:rPr lang="en-US" dirty="0" smtClean="0">
                <a:latin typeface="Gotham Light"/>
                <a:cs typeface="Gotham Light"/>
              </a:rPr>
              <a:t> –</a:t>
            </a:r>
            <a:r>
              <a:rPr lang="en-US" dirty="0" err="1" smtClean="0">
                <a:latin typeface="Gotham Light"/>
                <a:cs typeface="Gotham Light"/>
              </a:rPr>
              <a:t>rf</a:t>
            </a:r>
            <a:r>
              <a:rPr lang="en-US" dirty="0" smtClean="0">
                <a:latin typeface="Gotham Light"/>
                <a:cs typeface="Gotham Light"/>
              </a:rPr>
              <a:t> background</a:t>
            </a:r>
          </a:p>
          <a:p>
            <a:r>
              <a:rPr lang="en-US" dirty="0" smtClean="0">
                <a:latin typeface="Gotham Light"/>
                <a:cs typeface="Gotham Light"/>
              </a:rPr>
              <a:t>Apply Mask</a:t>
            </a:r>
          </a:p>
          <a:p>
            <a:r>
              <a:rPr lang="en-US" dirty="0" smtClean="0">
                <a:latin typeface="Gotham Light"/>
                <a:cs typeface="Gotham Light"/>
              </a:rPr>
              <a:t>Interpolate </a:t>
            </a:r>
          </a:p>
          <a:p>
            <a:r>
              <a:rPr lang="en-US" dirty="0" smtClean="0">
                <a:latin typeface="Gotham Light"/>
                <a:cs typeface="Gotham Light"/>
              </a:rPr>
              <a:t>Remove Cosmic Rays</a:t>
            </a:r>
          </a:p>
          <a:p>
            <a:r>
              <a:rPr lang="en-US" dirty="0" smtClean="0">
                <a:latin typeface="Gotham Light"/>
                <a:cs typeface="Gotham Light"/>
              </a:rPr>
              <a:t>And more ....</a:t>
            </a:r>
            <a:endParaRPr lang="en-US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229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0320"/>
            <a:ext cx="7772400" cy="4267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Representing 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Encoding Region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Black-boxes (UDFs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What lineage to store?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Does this work?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17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5595"/>
          <a:stretch/>
        </p:blipFill>
        <p:spPr>
          <a:xfrm>
            <a:off x="457199" y="1066800"/>
            <a:ext cx="8290561" cy="431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4404" b="17367"/>
          <a:stretch/>
        </p:blipFill>
        <p:spPr>
          <a:xfrm>
            <a:off x="457199" y="5669280"/>
            <a:ext cx="8290561" cy="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911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911819" y="3748271"/>
            <a:ext cx="732036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338" y="3930578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0518" y="3930578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44" y="4523281"/>
            <a:ext cx="32565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Query log</a:t>
            </a:r>
          </a:p>
          <a:p>
            <a:pPr algn="ctr"/>
            <a:r>
              <a:rPr lang="en-US" dirty="0" smtClean="0">
                <a:solidFill>
                  <a:srgbClr val="4F81BD"/>
                </a:solidFill>
                <a:latin typeface="Gotham Light"/>
                <a:cs typeface="Gotham Light"/>
              </a:rPr>
              <a:t>Rerun at query time.  Slow!</a:t>
            </a:r>
            <a:endParaRPr lang="en-US" dirty="0">
              <a:solidFill>
                <a:srgbClr val="4F81BD"/>
              </a:solidFill>
              <a:latin typeface="Gotham Light"/>
              <a:cs typeface="Gotham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4523281"/>
            <a:ext cx="28569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Store all region pairs</a:t>
            </a:r>
            <a:endParaRPr lang="en-US" sz="2000" dirty="0" smtClean="0">
              <a:latin typeface="Gotham Light"/>
              <a:cs typeface="Gotham Light"/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Gotham Light"/>
                <a:cs typeface="Gotham Light"/>
              </a:rPr>
              <a:t>Takes too much space!</a:t>
            </a:r>
            <a:endParaRPr lang="en-US" sz="2000" dirty="0">
              <a:solidFill>
                <a:schemeClr val="accent1"/>
              </a:solidFill>
              <a:latin typeface="Gotham Light"/>
              <a:cs typeface="Gotham Light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4500800" y="-2076264"/>
            <a:ext cx="321798" cy="77540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otham Light"/>
              <a:cs typeface="Gotham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985" y="657710"/>
            <a:ext cx="3964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Gotham Light"/>
                <a:cs typeface="Gotham Light"/>
              </a:rPr>
              <a:t>SubZero</a:t>
            </a:r>
            <a:endParaRPr lang="en-US" sz="2400" dirty="0" smtClean="0">
              <a:latin typeface="Gotham Light"/>
              <a:cs typeface="Gotham Light"/>
            </a:endParaRPr>
          </a:p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Spectrum of hybrid strategies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6770" y="3057292"/>
            <a:ext cx="63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Trio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7105" y="2692642"/>
            <a:ext cx="110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otham Light"/>
                <a:cs typeface="Gotham Light"/>
              </a:rPr>
              <a:t>Taverna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819" y="3061974"/>
            <a:ext cx="161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otham Light"/>
                <a:cs typeface="Gotham Light"/>
              </a:rPr>
              <a:t>GenePattern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7543" y="2687960"/>
            <a:ext cx="81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PASS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2633902"/>
            <a:ext cx="772160" cy="7721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50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911819" y="3748271"/>
            <a:ext cx="732036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338" y="3930578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0518" y="3930578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44" y="4523281"/>
            <a:ext cx="32565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Query log</a:t>
            </a:r>
          </a:p>
          <a:p>
            <a:pPr algn="ctr"/>
            <a:r>
              <a:rPr lang="en-US" dirty="0" smtClean="0">
                <a:solidFill>
                  <a:srgbClr val="4F81BD"/>
                </a:solidFill>
                <a:latin typeface="Gotham Light"/>
                <a:cs typeface="Gotham Light"/>
              </a:rPr>
              <a:t>Rerun at query time.  Slow!</a:t>
            </a:r>
            <a:endParaRPr lang="en-US" dirty="0">
              <a:solidFill>
                <a:srgbClr val="4F81BD"/>
              </a:solidFill>
              <a:latin typeface="Gotham Light"/>
              <a:cs typeface="Gotham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4523281"/>
            <a:ext cx="28569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Store all region pairs</a:t>
            </a:r>
            <a:endParaRPr lang="en-US" sz="2000" dirty="0" smtClean="0">
              <a:latin typeface="Gotham Light"/>
              <a:cs typeface="Gotham Light"/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Gotham Light"/>
                <a:cs typeface="Gotham Light"/>
              </a:rPr>
              <a:t>Takes too much space!</a:t>
            </a:r>
            <a:endParaRPr lang="en-US" sz="2000" dirty="0">
              <a:solidFill>
                <a:schemeClr val="accent1"/>
              </a:solidFill>
              <a:latin typeface="Gotham Light"/>
              <a:cs typeface="Gotham Light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4500800" y="-2076264"/>
            <a:ext cx="321798" cy="77540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otham Light"/>
              <a:cs typeface="Gotham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985" y="657710"/>
            <a:ext cx="3964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Gotham Light"/>
                <a:cs typeface="Gotham Light"/>
              </a:rPr>
              <a:t>SubZero</a:t>
            </a:r>
            <a:endParaRPr lang="en-US" sz="2400" dirty="0" smtClean="0">
              <a:latin typeface="Gotham Light"/>
              <a:cs typeface="Gotham Light"/>
            </a:endParaRPr>
          </a:p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Spectrum of hybrid strategies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6770" y="3057292"/>
            <a:ext cx="72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Full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8249" y="3054518"/>
            <a:ext cx="140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819" y="3061974"/>
            <a:ext cx="83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Map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884" y="2532786"/>
            <a:ext cx="183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Composite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840" y="2519029"/>
            <a:ext cx="1404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Nothing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66443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46916" y="1605280"/>
            <a:ext cx="0" cy="4196080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1" y="1605280"/>
            <a:ext cx="1920241" cy="511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Minimize</a:t>
            </a:r>
          </a:p>
          <a:p>
            <a:pPr marL="0" indent="0" algn="r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sz="2800" dirty="0" err="1">
                <a:solidFill>
                  <a:schemeClr val="tx2"/>
                </a:solidFill>
              </a:rPr>
              <a:t>s</a:t>
            </a:r>
            <a:r>
              <a:rPr lang="en-US" sz="2800" dirty="0" err="1" smtClean="0">
                <a:solidFill>
                  <a:schemeClr val="tx2"/>
                </a:solidFill>
              </a:rPr>
              <a:t>.t.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Ignoring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07920" y="1605280"/>
            <a:ext cx="6583679" cy="511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E[queries] + disk/runtime overhead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Disk overhead within bounds</a:t>
            </a:r>
          </a:p>
          <a:p>
            <a:pPr marL="0" indent="0">
              <a:buNone/>
            </a:pPr>
            <a:r>
              <a:rPr lang="en-US" sz="2800" dirty="0" smtClean="0"/>
              <a:t>Runtime overhead within bounds</a:t>
            </a:r>
          </a:p>
          <a:p>
            <a:pPr marL="0" indent="0">
              <a:buNone/>
            </a:pPr>
            <a:r>
              <a:rPr lang="en-US" sz="2800" dirty="0" smtClean="0"/>
              <a:t>Every operator has a strategy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Multi-operator strategy interactions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92633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364740"/>
            <a:ext cx="7416800" cy="26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7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0320"/>
            <a:ext cx="7772400" cy="4267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Representing 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Encoding Region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Black-boxes (UDFs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What lineage to store?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Does this work?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193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4043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860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878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2884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307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717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666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076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20721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4355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65057" y="3769123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A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15" name="Straight Connector 14"/>
          <p:cNvCxnSpPr>
            <a:stCxn id="4" idx="3"/>
            <a:endCxn id="5" idx="1"/>
          </p:cNvCxnSpPr>
          <p:nvPr/>
        </p:nvCxnSpPr>
        <p:spPr>
          <a:xfrm>
            <a:off x="1367350" y="3367608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1851908" y="3367608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6" idx="3"/>
            <a:endCxn id="7" idx="1"/>
          </p:cNvCxnSpPr>
          <p:nvPr/>
        </p:nvCxnSpPr>
        <p:spPr>
          <a:xfrm flipV="1">
            <a:off x="2352095" y="2976848"/>
            <a:ext cx="220789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7" idx="3"/>
            <a:endCxn id="8" idx="1"/>
          </p:cNvCxnSpPr>
          <p:nvPr/>
        </p:nvCxnSpPr>
        <p:spPr>
          <a:xfrm>
            <a:off x="2856191" y="2976848"/>
            <a:ext cx="21688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335638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9" idx="3"/>
            <a:endCxn id="10" idx="1"/>
          </p:cNvCxnSpPr>
          <p:nvPr/>
        </p:nvCxnSpPr>
        <p:spPr>
          <a:xfrm>
            <a:off x="3860481" y="3367608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0" idx="3"/>
            <a:endCxn id="11" idx="1"/>
          </p:cNvCxnSpPr>
          <p:nvPr/>
        </p:nvCxnSpPr>
        <p:spPr>
          <a:xfrm>
            <a:off x="438997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1" idx="3"/>
            <a:endCxn id="12" idx="1"/>
          </p:cNvCxnSpPr>
          <p:nvPr/>
        </p:nvCxnSpPr>
        <p:spPr>
          <a:xfrm flipV="1">
            <a:off x="4894071" y="2976848"/>
            <a:ext cx="226650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>
            <a:off x="5404028" y="2976848"/>
            <a:ext cx="24032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3" idx="3"/>
            <a:endCxn id="14" idx="1"/>
          </p:cNvCxnSpPr>
          <p:nvPr/>
        </p:nvCxnSpPr>
        <p:spPr>
          <a:xfrm>
            <a:off x="5927662" y="3367608"/>
            <a:ext cx="237395" cy="54316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1094789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79347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7953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83630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382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792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1741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151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20721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55101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5803" y="4165757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B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6" name="Straight Connector 35"/>
          <p:cNvCxnSpPr>
            <a:stCxn id="25" idx="3"/>
            <a:endCxn id="26" idx="1"/>
          </p:cNvCxnSpPr>
          <p:nvPr/>
        </p:nvCxnSpPr>
        <p:spPr>
          <a:xfrm>
            <a:off x="1378096" y="3822856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26" idx="3"/>
            <a:endCxn id="27" idx="1"/>
          </p:cNvCxnSpPr>
          <p:nvPr/>
        </p:nvCxnSpPr>
        <p:spPr>
          <a:xfrm>
            <a:off x="1862654" y="3822856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27" idx="3"/>
            <a:endCxn id="28" idx="1"/>
          </p:cNvCxnSpPr>
          <p:nvPr/>
        </p:nvCxnSpPr>
        <p:spPr>
          <a:xfrm>
            <a:off x="2362841" y="3822856"/>
            <a:ext cx="220789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28" idx="3"/>
            <a:endCxn id="29" idx="1"/>
          </p:cNvCxnSpPr>
          <p:nvPr/>
        </p:nvCxnSpPr>
        <p:spPr>
          <a:xfrm flipV="1">
            <a:off x="2866937" y="3822856"/>
            <a:ext cx="216887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29" idx="3"/>
            <a:endCxn id="30" idx="1"/>
          </p:cNvCxnSpPr>
          <p:nvPr/>
        </p:nvCxnSpPr>
        <p:spPr>
          <a:xfrm>
            <a:off x="336713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3"/>
            <a:endCxn id="31" idx="1"/>
          </p:cNvCxnSpPr>
          <p:nvPr/>
        </p:nvCxnSpPr>
        <p:spPr>
          <a:xfrm>
            <a:off x="3871227" y="3822856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1" idx="3"/>
            <a:endCxn id="32" idx="1"/>
          </p:cNvCxnSpPr>
          <p:nvPr/>
        </p:nvCxnSpPr>
        <p:spPr>
          <a:xfrm>
            <a:off x="440072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2" idx="3"/>
            <a:endCxn id="33" idx="1"/>
          </p:cNvCxnSpPr>
          <p:nvPr/>
        </p:nvCxnSpPr>
        <p:spPr>
          <a:xfrm>
            <a:off x="4904817" y="3822856"/>
            <a:ext cx="215904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33" idx="3"/>
            <a:endCxn id="34" idx="1"/>
          </p:cNvCxnSpPr>
          <p:nvPr/>
        </p:nvCxnSpPr>
        <p:spPr>
          <a:xfrm flipV="1">
            <a:off x="5404028" y="3822856"/>
            <a:ext cx="251073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34" idx="3"/>
            <a:endCxn id="35" idx="1"/>
          </p:cNvCxnSpPr>
          <p:nvPr/>
        </p:nvCxnSpPr>
        <p:spPr>
          <a:xfrm>
            <a:off x="5938408" y="3822856"/>
            <a:ext cx="237395" cy="48455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664183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13" idx="3"/>
            <a:endCxn id="46" idx="1"/>
          </p:cNvCxnSpPr>
          <p:nvPr/>
        </p:nvCxnSpPr>
        <p:spPr>
          <a:xfrm>
            <a:off x="5927662" y="3367608"/>
            <a:ext cx="71416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34" idx="3"/>
            <a:endCxn id="46" idx="1"/>
          </p:cNvCxnSpPr>
          <p:nvPr/>
        </p:nvCxnSpPr>
        <p:spPr>
          <a:xfrm flipV="1">
            <a:off x="5938408" y="3367608"/>
            <a:ext cx="703423" cy="45524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641831" y="3950833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14" idx="3"/>
            <a:endCxn id="49" idx="1"/>
          </p:cNvCxnSpPr>
          <p:nvPr/>
        </p:nvCxnSpPr>
        <p:spPr>
          <a:xfrm>
            <a:off x="6448364" y="3910777"/>
            <a:ext cx="193467" cy="18171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175231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C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8862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53" name="Straight Connector 52"/>
          <p:cNvCxnSpPr>
            <a:stCxn id="35" idx="3"/>
            <a:endCxn id="49" idx="1"/>
          </p:cNvCxnSpPr>
          <p:nvPr/>
        </p:nvCxnSpPr>
        <p:spPr>
          <a:xfrm flipV="1">
            <a:off x="6459110" y="4092487"/>
            <a:ext cx="182721" cy="21492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9" idx="3"/>
            <a:endCxn id="51" idx="1"/>
          </p:cNvCxnSpPr>
          <p:nvPr/>
        </p:nvCxnSpPr>
        <p:spPr>
          <a:xfrm flipV="1">
            <a:off x="6925138" y="3650915"/>
            <a:ext cx="250093" cy="44157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46" idx="3"/>
            <a:endCxn id="51" idx="1"/>
          </p:cNvCxnSpPr>
          <p:nvPr/>
        </p:nvCxnSpPr>
        <p:spPr>
          <a:xfrm>
            <a:off x="6925138" y="3367608"/>
            <a:ext cx="250093" cy="28330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1" idx="3"/>
            <a:endCxn id="52" idx="1"/>
          </p:cNvCxnSpPr>
          <p:nvPr/>
        </p:nvCxnSpPr>
        <p:spPr>
          <a:xfrm>
            <a:off x="7458538" y="3650915"/>
            <a:ext cx="24032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6" idx="3"/>
            <a:endCxn id="8" idx="1"/>
          </p:cNvCxnSpPr>
          <p:nvPr/>
        </p:nvCxnSpPr>
        <p:spPr>
          <a:xfrm>
            <a:off x="2352095" y="3367608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27" idx="3"/>
            <a:endCxn id="29" idx="1"/>
          </p:cNvCxnSpPr>
          <p:nvPr/>
        </p:nvCxnSpPr>
        <p:spPr>
          <a:xfrm>
            <a:off x="2362841" y="3822856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32" idx="3"/>
            <a:endCxn id="34" idx="1"/>
          </p:cNvCxnSpPr>
          <p:nvPr/>
        </p:nvCxnSpPr>
        <p:spPr>
          <a:xfrm>
            <a:off x="4904817" y="3822856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11" idx="3"/>
            <a:endCxn id="13" idx="1"/>
          </p:cNvCxnSpPr>
          <p:nvPr/>
        </p:nvCxnSpPr>
        <p:spPr>
          <a:xfrm>
            <a:off x="4894071" y="3367608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9" y="3177115"/>
            <a:ext cx="414183" cy="38494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9" y="3639136"/>
            <a:ext cx="414183" cy="384947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3"/>
            <a:endCxn id="4" idx="1"/>
          </p:cNvCxnSpPr>
          <p:nvPr/>
        </p:nvCxnSpPr>
        <p:spPr>
          <a:xfrm flipV="1">
            <a:off x="663912" y="3367608"/>
            <a:ext cx="420131" cy="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25" idx="1"/>
          </p:cNvCxnSpPr>
          <p:nvPr/>
        </p:nvCxnSpPr>
        <p:spPr>
          <a:xfrm flipV="1">
            <a:off x="663912" y="3822856"/>
            <a:ext cx="430877" cy="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0" y="3910777"/>
            <a:ext cx="347922" cy="323363"/>
          </a:xfrm>
          <a:prstGeom prst="rect">
            <a:avLst/>
          </a:prstGeom>
        </p:spPr>
      </p:pic>
      <p:sp>
        <p:nvSpPr>
          <p:cNvPr id="74" name="4-Point Star 73"/>
          <p:cNvSpPr/>
          <p:nvPr/>
        </p:nvSpPr>
        <p:spPr>
          <a:xfrm>
            <a:off x="8550686" y="3605849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4-Point Star 74"/>
          <p:cNvSpPr/>
          <p:nvPr/>
        </p:nvSpPr>
        <p:spPr>
          <a:xfrm>
            <a:off x="8404388" y="342868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4-Point Star 75"/>
          <p:cNvSpPr/>
          <p:nvPr/>
        </p:nvSpPr>
        <p:spPr>
          <a:xfrm>
            <a:off x="8778576" y="352508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82169" y="3666833"/>
            <a:ext cx="273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20922" y="5110480"/>
            <a:ext cx="581098" cy="54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7510" y="5709920"/>
            <a:ext cx="309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Database Operator</a:t>
            </a:r>
          </a:p>
          <a:p>
            <a:pPr algn="ctr"/>
            <a:r>
              <a:rPr lang="en-US" sz="2400" dirty="0" smtClean="0">
                <a:solidFill>
                  <a:srgbClr val="7F7F7F"/>
                </a:solidFill>
                <a:latin typeface="Gotham Light"/>
                <a:cs typeface="Gotham Light"/>
              </a:rPr>
              <a:t>(Full, Map)</a:t>
            </a:r>
            <a:endParaRPr lang="en-US" sz="2400" dirty="0">
              <a:solidFill>
                <a:srgbClr val="7F7F7F"/>
              </a:solidFill>
              <a:latin typeface="Gotham Light"/>
              <a:cs typeface="Gotham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29311" y="5110480"/>
            <a:ext cx="581098" cy="542541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65101" y="5709920"/>
            <a:ext cx="4185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User Defined Operator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(Full, Payload, Composite)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0579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Overhead (MB)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67" r="6556" b="69643"/>
          <a:stretch/>
        </p:blipFill>
        <p:spPr>
          <a:xfrm>
            <a:off x="-13600" y="2377440"/>
            <a:ext cx="9127796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8155" r="6556"/>
          <a:stretch/>
        </p:blipFill>
        <p:spPr>
          <a:xfrm>
            <a:off x="-772837" y="3982720"/>
            <a:ext cx="9114197" cy="1087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0257" r="6556" b="32004"/>
          <a:stretch/>
        </p:blipFill>
        <p:spPr>
          <a:xfrm>
            <a:off x="-711199" y="3474719"/>
            <a:ext cx="9825396" cy="2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27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Overhead (sec)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71" t="30198" r="6556" b="32004"/>
          <a:stretch/>
        </p:blipFill>
        <p:spPr>
          <a:xfrm>
            <a:off x="1" y="2367279"/>
            <a:ext cx="9114196" cy="1391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8155" r="6556"/>
          <a:stretch/>
        </p:blipFill>
        <p:spPr>
          <a:xfrm>
            <a:off x="-772837" y="3982720"/>
            <a:ext cx="9114197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4043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860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878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2884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307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717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666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076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20721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4355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65057" y="3769123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A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15" name="Straight Connector 14"/>
          <p:cNvCxnSpPr>
            <a:stCxn id="4" idx="3"/>
            <a:endCxn id="5" idx="1"/>
          </p:cNvCxnSpPr>
          <p:nvPr/>
        </p:nvCxnSpPr>
        <p:spPr>
          <a:xfrm>
            <a:off x="1367350" y="3367608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1851908" y="3367608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6" idx="3"/>
            <a:endCxn id="7" idx="1"/>
          </p:cNvCxnSpPr>
          <p:nvPr/>
        </p:nvCxnSpPr>
        <p:spPr>
          <a:xfrm flipV="1">
            <a:off x="2352095" y="2976848"/>
            <a:ext cx="220789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7" idx="3"/>
            <a:endCxn id="8" idx="1"/>
          </p:cNvCxnSpPr>
          <p:nvPr/>
        </p:nvCxnSpPr>
        <p:spPr>
          <a:xfrm>
            <a:off x="2856191" y="2976848"/>
            <a:ext cx="21688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335638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9" idx="3"/>
            <a:endCxn id="10" idx="1"/>
          </p:cNvCxnSpPr>
          <p:nvPr/>
        </p:nvCxnSpPr>
        <p:spPr>
          <a:xfrm>
            <a:off x="3860481" y="3367608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0" idx="3"/>
            <a:endCxn id="11" idx="1"/>
          </p:cNvCxnSpPr>
          <p:nvPr/>
        </p:nvCxnSpPr>
        <p:spPr>
          <a:xfrm>
            <a:off x="438997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1" idx="3"/>
            <a:endCxn id="12" idx="1"/>
          </p:cNvCxnSpPr>
          <p:nvPr/>
        </p:nvCxnSpPr>
        <p:spPr>
          <a:xfrm flipV="1">
            <a:off x="4894071" y="2976848"/>
            <a:ext cx="226650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>
            <a:off x="5404028" y="2976848"/>
            <a:ext cx="24032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3" idx="3"/>
            <a:endCxn id="14" idx="1"/>
          </p:cNvCxnSpPr>
          <p:nvPr/>
        </p:nvCxnSpPr>
        <p:spPr>
          <a:xfrm>
            <a:off x="5927662" y="3367608"/>
            <a:ext cx="237395" cy="54316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1094789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79347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7953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83630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382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792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1741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151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20721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55101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5803" y="4165757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B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6" name="Straight Connector 35"/>
          <p:cNvCxnSpPr>
            <a:stCxn id="25" idx="3"/>
            <a:endCxn id="26" idx="1"/>
          </p:cNvCxnSpPr>
          <p:nvPr/>
        </p:nvCxnSpPr>
        <p:spPr>
          <a:xfrm>
            <a:off x="1378096" y="3822856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26" idx="3"/>
            <a:endCxn id="27" idx="1"/>
          </p:cNvCxnSpPr>
          <p:nvPr/>
        </p:nvCxnSpPr>
        <p:spPr>
          <a:xfrm>
            <a:off x="1862654" y="3822856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27" idx="3"/>
            <a:endCxn id="28" idx="1"/>
          </p:cNvCxnSpPr>
          <p:nvPr/>
        </p:nvCxnSpPr>
        <p:spPr>
          <a:xfrm>
            <a:off x="2362841" y="3822856"/>
            <a:ext cx="220789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28" idx="3"/>
            <a:endCxn id="29" idx="1"/>
          </p:cNvCxnSpPr>
          <p:nvPr/>
        </p:nvCxnSpPr>
        <p:spPr>
          <a:xfrm flipV="1">
            <a:off x="2866937" y="3822856"/>
            <a:ext cx="216887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29" idx="3"/>
            <a:endCxn id="30" idx="1"/>
          </p:cNvCxnSpPr>
          <p:nvPr/>
        </p:nvCxnSpPr>
        <p:spPr>
          <a:xfrm>
            <a:off x="336713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3"/>
            <a:endCxn id="31" idx="1"/>
          </p:cNvCxnSpPr>
          <p:nvPr/>
        </p:nvCxnSpPr>
        <p:spPr>
          <a:xfrm>
            <a:off x="3871227" y="3822856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1" idx="3"/>
            <a:endCxn id="32" idx="1"/>
          </p:cNvCxnSpPr>
          <p:nvPr/>
        </p:nvCxnSpPr>
        <p:spPr>
          <a:xfrm>
            <a:off x="440072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2" idx="3"/>
            <a:endCxn id="33" idx="1"/>
          </p:cNvCxnSpPr>
          <p:nvPr/>
        </p:nvCxnSpPr>
        <p:spPr>
          <a:xfrm>
            <a:off x="4904817" y="3822856"/>
            <a:ext cx="215904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33" idx="3"/>
            <a:endCxn id="34" idx="1"/>
          </p:cNvCxnSpPr>
          <p:nvPr/>
        </p:nvCxnSpPr>
        <p:spPr>
          <a:xfrm flipV="1">
            <a:off x="5404028" y="3822856"/>
            <a:ext cx="251073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34" idx="3"/>
            <a:endCxn id="35" idx="1"/>
          </p:cNvCxnSpPr>
          <p:nvPr/>
        </p:nvCxnSpPr>
        <p:spPr>
          <a:xfrm>
            <a:off x="5938408" y="3822856"/>
            <a:ext cx="237395" cy="48455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664183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13" idx="3"/>
            <a:endCxn id="46" idx="1"/>
          </p:cNvCxnSpPr>
          <p:nvPr/>
        </p:nvCxnSpPr>
        <p:spPr>
          <a:xfrm>
            <a:off x="5927662" y="3367608"/>
            <a:ext cx="71416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34" idx="3"/>
            <a:endCxn id="46" idx="1"/>
          </p:cNvCxnSpPr>
          <p:nvPr/>
        </p:nvCxnSpPr>
        <p:spPr>
          <a:xfrm flipV="1">
            <a:off x="5938408" y="3367608"/>
            <a:ext cx="703423" cy="45524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641831" y="3950833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14" idx="3"/>
            <a:endCxn id="49" idx="1"/>
          </p:cNvCxnSpPr>
          <p:nvPr/>
        </p:nvCxnSpPr>
        <p:spPr>
          <a:xfrm>
            <a:off x="6448364" y="3910777"/>
            <a:ext cx="193467" cy="18171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175231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C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8862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53" name="Straight Connector 52"/>
          <p:cNvCxnSpPr>
            <a:stCxn id="35" idx="3"/>
            <a:endCxn id="49" idx="1"/>
          </p:cNvCxnSpPr>
          <p:nvPr/>
        </p:nvCxnSpPr>
        <p:spPr>
          <a:xfrm flipV="1">
            <a:off x="6459110" y="4092487"/>
            <a:ext cx="182721" cy="21492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9" idx="3"/>
            <a:endCxn id="51" idx="1"/>
          </p:cNvCxnSpPr>
          <p:nvPr/>
        </p:nvCxnSpPr>
        <p:spPr>
          <a:xfrm flipV="1">
            <a:off x="6925138" y="3650915"/>
            <a:ext cx="250093" cy="44157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46" idx="3"/>
            <a:endCxn id="51" idx="1"/>
          </p:cNvCxnSpPr>
          <p:nvPr/>
        </p:nvCxnSpPr>
        <p:spPr>
          <a:xfrm>
            <a:off x="6925138" y="3367608"/>
            <a:ext cx="250093" cy="28330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1" idx="3"/>
            <a:endCxn id="52" idx="1"/>
          </p:cNvCxnSpPr>
          <p:nvPr/>
        </p:nvCxnSpPr>
        <p:spPr>
          <a:xfrm>
            <a:off x="7458538" y="3650915"/>
            <a:ext cx="24032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6" idx="3"/>
            <a:endCxn id="8" idx="1"/>
          </p:cNvCxnSpPr>
          <p:nvPr/>
        </p:nvCxnSpPr>
        <p:spPr>
          <a:xfrm>
            <a:off x="2352095" y="3367608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27" idx="3"/>
            <a:endCxn id="29" idx="1"/>
          </p:cNvCxnSpPr>
          <p:nvPr/>
        </p:nvCxnSpPr>
        <p:spPr>
          <a:xfrm>
            <a:off x="2362841" y="3822856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32" idx="3"/>
            <a:endCxn id="34" idx="1"/>
          </p:cNvCxnSpPr>
          <p:nvPr/>
        </p:nvCxnSpPr>
        <p:spPr>
          <a:xfrm>
            <a:off x="4904817" y="3822856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11" idx="3"/>
            <a:endCxn id="13" idx="1"/>
          </p:cNvCxnSpPr>
          <p:nvPr/>
        </p:nvCxnSpPr>
        <p:spPr>
          <a:xfrm>
            <a:off x="4894071" y="3367608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9" y="3177115"/>
            <a:ext cx="414183" cy="38494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9" y="3639136"/>
            <a:ext cx="414183" cy="384947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3"/>
            <a:endCxn id="4" idx="1"/>
          </p:cNvCxnSpPr>
          <p:nvPr/>
        </p:nvCxnSpPr>
        <p:spPr>
          <a:xfrm flipV="1">
            <a:off x="663912" y="3367608"/>
            <a:ext cx="420131" cy="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25" idx="1"/>
          </p:cNvCxnSpPr>
          <p:nvPr/>
        </p:nvCxnSpPr>
        <p:spPr>
          <a:xfrm flipV="1">
            <a:off x="663912" y="3822856"/>
            <a:ext cx="430877" cy="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0" y="3910777"/>
            <a:ext cx="347922" cy="323363"/>
          </a:xfrm>
          <a:prstGeom prst="rect">
            <a:avLst/>
          </a:prstGeom>
        </p:spPr>
      </p:pic>
      <p:sp>
        <p:nvSpPr>
          <p:cNvPr id="74" name="4-Point Star 73"/>
          <p:cNvSpPr/>
          <p:nvPr/>
        </p:nvSpPr>
        <p:spPr>
          <a:xfrm>
            <a:off x="8550686" y="3605849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4-Point Star 74"/>
          <p:cNvSpPr/>
          <p:nvPr/>
        </p:nvSpPr>
        <p:spPr>
          <a:xfrm>
            <a:off x="8404388" y="342868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4-Point Star 75"/>
          <p:cNvSpPr/>
          <p:nvPr/>
        </p:nvSpPr>
        <p:spPr>
          <a:xfrm>
            <a:off x="8778576" y="352508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82169" y="3666833"/>
            <a:ext cx="273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20922" y="5455920"/>
            <a:ext cx="581098" cy="54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7510" y="6055360"/>
            <a:ext cx="309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Database Operator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29311" y="5455920"/>
            <a:ext cx="581098" cy="542541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64874" y="6055360"/>
            <a:ext cx="362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User Defined Operator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573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Costs (sec, log)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45"/>
          <a:stretch/>
        </p:blipFill>
        <p:spPr>
          <a:xfrm>
            <a:off x="-36308" y="1610360"/>
            <a:ext cx="9180308" cy="3967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3723" y="5720080"/>
            <a:ext cx="3636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BQ	back query</a:t>
            </a:r>
          </a:p>
          <a:p>
            <a:r>
              <a:rPr lang="en-US" sz="2800" dirty="0" smtClean="0">
                <a:latin typeface="Gotham Light"/>
                <a:cs typeface="Gotham Light"/>
              </a:rPr>
              <a:t>FQ	forward query</a:t>
            </a:r>
            <a:endParaRPr lang="en-US" sz="28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68645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Peel away true black-box </a:t>
            </a:r>
            <a:r>
              <a:rPr lang="en-US" dirty="0" smtClean="0"/>
              <a:t>operators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Region Pairs representation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Lineage API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dirty="0" smtClean="0"/>
              <a:t>ystem optimizes lineage to generate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Trade lineage storage overhead for query performance</a:t>
            </a:r>
            <a:endParaRPr lang="en-US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 lot of developer work :(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98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lineage/prov</a:t>
            </a:r>
            <a:r>
              <a:rPr lang="en-US" dirty="0" smtClean="0"/>
              <a:t>enance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Real </a:t>
            </a:r>
            <a:r>
              <a:rPr lang="en-US" dirty="0" smtClean="0"/>
              <a:t>lineage query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Other types of </a:t>
            </a:r>
            <a:r>
              <a:rPr lang="en-US" dirty="0" smtClean="0"/>
              <a:t>lineage requirements</a:t>
            </a:r>
            <a:endParaRPr lang="en-US" dirty="0" smtClean="0"/>
          </a:p>
          <a:p>
            <a:pPr lvl="1"/>
            <a:r>
              <a:rPr lang="en-US" dirty="0" smtClean="0"/>
              <a:t>Refresh (Ikeda et al.)</a:t>
            </a:r>
            <a:endParaRPr lang="en-US" dirty="0" smtClean="0"/>
          </a:p>
          <a:p>
            <a:pPr lvl="1"/>
            <a:r>
              <a:rPr lang="en-US" dirty="0" smtClean="0"/>
              <a:t>Undo (Chandra et al.)</a:t>
            </a:r>
            <a:endParaRPr lang="en-US" dirty="0" smtClean="0"/>
          </a:p>
          <a:p>
            <a:pPr lvl="1"/>
            <a:r>
              <a:rPr lang="en-US" dirty="0" smtClean="0"/>
              <a:t>Probabilistic (…)</a:t>
            </a:r>
            <a:endParaRPr lang="en-US" dirty="0" smtClean="0"/>
          </a:p>
          <a:p>
            <a:r>
              <a:rPr lang="en-US" dirty="0" smtClean="0"/>
              <a:t>Other angles of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16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support for black-box ops</a:t>
            </a:r>
          </a:p>
          <a:p>
            <a:pPr lvl="1"/>
            <a:r>
              <a:rPr lang="en-US" dirty="0" smtClean="0"/>
              <a:t>Lipstick on PIG (</a:t>
            </a:r>
            <a:r>
              <a:rPr lang="nl-NL" dirty="0" err="1" smtClean="0"/>
              <a:t>Amsterdamer</a:t>
            </a:r>
            <a:r>
              <a:rPr lang="nl-NL" dirty="0" smtClean="0"/>
              <a:t> et </a:t>
            </a:r>
            <a:r>
              <a:rPr lang="en-US" dirty="0" smtClean="0"/>
              <a:t>al</a:t>
            </a:r>
            <a:r>
              <a:rPr lang="nl-NL" dirty="0" smtClean="0"/>
              <a:t>.)</a:t>
            </a:r>
          </a:p>
          <a:p>
            <a:pPr lvl="1"/>
            <a:r>
              <a:rPr lang="nl-NL" dirty="0" smtClean="0"/>
              <a:t>RAMP (</a:t>
            </a:r>
            <a:r>
              <a:rPr lang="nl-NL" dirty="0" err="1" smtClean="0"/>
              <a:t>Ikeda</a:t>
            </a:r>
            <a:r>
              <a:rPr lang="nl-NL" dirty="0" smtClean="0"/>
              <a:t> et </a:t>
            </a:r>
            <a:r>
              <a:rPr lang="en-US" dirty="0"/>
              <a:t>a</a:t>
            </a:r>
            <a:r>
              <a:rPr lang="nl-NL" dirty="0" smtClean="0"/>
              <a:t>l.)</a:t>
            </a:r>
          </a:p>
          <a:p>
            <a:pPr lvl="1"/>
            <a:r>
              <a:rPr lang="nl-NL" dirty="0" err="1" smtClean="0"/>
              <a:t>Nested</a:t>
            </a:r>
            <a:r>
              <a:rPr lang="nl-NL" dirty="0" smtClean="0"/>
              <a:t> data </a:t>
            </a:r>
            <a:r>
              <a:rPr lang="nl-NL" dirty="0" err="1" smtClean="0"/>
              <a:t>collections</a:t>
            </a:r>
            <a:r>
              <a:rPr lang="nl-NL" dirty="0" smtClean="0"/>
              <a:t> (</a:t>
            </a:r>
            <a:r>
              <a:rPr lang="nl-NL" dirty="0" err="1" smtClean="0"/>
              <a:t>Taverna</a:t>
            </a:r>
            <a:r>
              <a:rPr lang="nl-NL" dirty="0" smtClean="0"/>
              <a:t>/</a:t>
            </a:r>
            <a:r>
              <a:rPr lang="nl-NL" dirty="0" err="1" smtClean="0"/>
              <a:t>Keplar</a:t>
            </a:r>
            <a:r>
              <a:rPr lang="nl-NL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777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0320"/>
            <a:ext cx="7772400" cy="4267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Representing 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Encoding Region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Lineage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Black-boxes (UDFs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What lineage to store?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Does this work?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tx2"/>
                </a:solidFill>
              </a:rPr>
              <a:t>Misc</a:t>
            </a:r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408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Provenance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outside of databases!</a:t>
            </a:r>
          </a:p>
          <a:p>
            <a:endParaRPr lang="en-US" dirty="0" smtClean="0"/>
          </a:p>
          <a:p>
            <a:r>
              <a:rPr lang="en-US" dirty="0" smtClean="0"/>
              <a:t>Program Tracing/Analysis</a:t>
            </a:r>
          </a:p>
          <a:p>
            <a:r>
              <a:rPr lang="en-US" dirty="0" smtClean="0"/>
              <a:t>Browser history</a:t>
            </a:r>
          </a:p>
          <a:p>
            <a:r>
              <a:rPr lang="en-US" dirty="0" err="1" smtClean="0"/>
              <a:t>EndoScope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2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Adding lineage to </a:t>
            </a:r>
            <a:r>
              <a:rPr lang="en-US" dirty="0" smtClean="0"/>
              <a:t>existing </a:t>
            </a:r>
            <a:r>
              <a:rPr lang="en-US" dirty="0" smtClean="0"/>
              <a:t>systems is </a:t>
            </a:r>
            <a:r>
              <a:rPr lang="en-US" i="1" dirty="0" smtClean="0">
                <a:solidFill>
                  <a:schemeClr val="tx2"/>
                </a:solidFill>
              </a:rPr>
              <a:t>really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hard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Adding </a:t>
            </a:r>
            <a:r>
              <a:rPr lang="en-US" dirty="0" smtClean="0"/>
              <a:t>lineage to new system can end up over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184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is the locations in the program/workflow to instrument, and how to minimize them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PASS</a:t>
            </a:r>
          </a:p>
          <a:p>
            <a:pPr lvl="1"/>
            <a:r>
              <a:rPr lang="en-US" smtClean="0"/>
              <a:t>Browser history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20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driven provenance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Science</a:t>
            </a:r>
          </a:p>
          <a:p>
            <a:pPr lvl="1"/>
            <a:r>
              <a:rPr lang="en-US" dirty="0" smtClean="0"/>
              <a:t>Taint tracking</a:t>
            </a:r>
          </a:p>
          <a:p>
            <a:pPr lvl="1"/>
            <a:r>
              <a:rPr lang="en-US" dirty="0" smtClean="0"/>
              <a:t>I want to track ownership during collaboration (e.g., </a:t>
            </a:r>
            <a:r>
              <a:rPr lang="en-US" dirty="0" err="1" smtClean="0"/>
              <a:t>etherpad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What author first wrote this piece?</a:t>
            </a:r>
          </a:p>
          <a:p>
            <a:pPr lvl="2"/>
            <a:r>
              <a:rPr lang="en-US" dirty="0" smtClean="0"/>
              <a:t>What authors contributed to this piece?</a:t>
            </a:r>
          </a:p>
          <a:p>
            <a:pPr lvl="1"/>
            <a:r>
              <a:rPr lang="en-US" dirty="0" smtClean="0"/>
              <a:t>I want to know source of data</a:t>
            </a:r>
          </a:p>
          <a:p>
            <a:pPr lvl="1"/>
            <a:r>
              <a:rPr lang="en-US" dirty="0" smtClean="0"/>
              <a:t>I care about this scope of provenance</a:t>
            </a:r>
          </a:p>
          <a:p>
            <a:pPr lvl="1"/>
            <a:r>
              <a:rPr lang="en-US" dirty="0" smtClean="0"/>
              <a:t>I need to know what types of websites I go to</a:t>
            </a:r>
          </a:p>
          <a:p>
            <a:pPr lvl="1"/>
            <a:r>
              <a:rPr lang="en-US" dirty="0" smtClean="0"/>
              <a:t>I only care about 2 levels deep of </a:t>
            </a:r>
            <a:r>
              <a:rPr lang="en-US" dirty="0" err="1" smtClean="0"/>
              <a:t>prov</a:t>
            </a:r>
            <a:r>
              <a:rPr lang="en-US" dirty="0" smtClean="0"/>
              <a:t> of sites I go 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4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User defined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Lots of data, limited storage</a:t>
            </a:r>
            <a:endParaRPr lang="en-US" dirty="0">
              <a:solidFill>
                <a:srgbClr val="BFBFB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What kind of lineage to store?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How to store the lineage?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2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9664</TotalTime>
  <Words>2230</Words>
  <Application>Microsoft Macintosh PowerPoint</Application>
  <PresentationFormat>On-screen Show (4:3)</PresentationFormat>
  <Paragraphs>954</Paragraphs>
  <Slides>88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SubZero Lineage APIs for Scientific Databases</vt:lpstr>
      <vt:lpstr>SubZero Lineage APIs for Scientific Databases</vt:lpstr>
      <vt:lpstr>LSST Telescope</vt:lpstr>
      <vt:lpstr>LSST Telescope</vt:lpstr>
      <vt:lpstr>LSST Pipeline</vt:lpstr>
      <vt:lpstr>LSST Pipeline</vt:lpstr>
      <vt:lpstr>LSST Pipeline</vt:lpstr>
      <vt:lpstr>LSST Pipeline</vt:lpstr>
      <vt:lpstr>Considerations</vt:lpstr>
      <vt:lpstr>LSST Data Scale</vt:lpstr>
      <vt:lpstr>LSST Data Scale</vt:lpstr>
      <vt:lpstr>LSST Data Scale</vt:lpstr>
      <vt:lpstr>LSST Data Scale</vt:lpstr>
      <vt:lpstr>LSST Data Scale</vt:lpstr>
      <vt:lpstr>LSST Data Scale</vt:lpstr>
      <vt:lpstr>Need to support lineage queries</vt:lpstr>
      <vt:lpstr>What kind of lineage queries?</vt:lpstr>
      <vt:lpstr>What kind of lineage queries?</vt:lpstr>
      <vt:lpstr>What kind of lineage queries?</vt:lpstr>
      <vt:lpstr>What information to store?</vt:lpstr>
      <vt:lpstr>What kind of lineage queries?</vt:lpstr>
      <vt:lpstr>What kind of lineage queries?</vt:lpstr>
      <vt:lpstr>What kind of lineage queries?</vt:lpstr>
      <vt:lpstr>What information to store?</vt:lpstr>
      <vt:lpstr>What information to store?</vt:lpstr>
      <vt:lpstr>What information to store?</vt:lpstr>
      <vt:lpstr>Considerations</vt:lpstr>
      <vt:lpstr>Considerations</vt:lpstr>
      <vt:lpstr>PowerPoint Presentation</vt:lpstr>
      <vt:lpstr>Roadmap</vt:lpstr>
      <vt:lpstr>SubZero</vt:lpstr>
      <vt:lpstr>Architecture</vt:lpstr>
      <vt:lpstr>Architecture</vt:lpstr>
      <vt:lpstr>Architecture</vt:lpstr>
      <vt:lpstr>Architecture</vt:lpstr>
      <vt:lpstr>Architecture</vt:lpstr>
      <vt:lpstr>Representing Lineage Encoding Region Lineage Black-boxes (UDFs) What lineage to store? Does this work? Misc…</vt:lpstr>
      <vt:lpstr>Describing Lineage</vt:lpstr>
      <vt:lpstr>Naïve Lineage</vt:lpstr>
      <vt:lpstr>Naïve Lineage</vt:lpstr>
      <vt:lpstr>Region Lineage</vt:lpstr>
      <vt:lpstr>Describing Region Lineage</vt:lpstr>
      <vt:lpstr>Describing Region Lineage</vt:lpstr>
      <vt:lpstr>Describing Region Lineage</vt:lpstr>
      <vt:lpstr>Describing Region Lineage</vt:lpstr>
      <vt:lpstr>Describing Region Lineage</vt:lpstr>
      <vt:lpstr>Representing Lineage Encoding Region Lineage Black-boxes (UDFs) What lineage to store? Does this work? Misc…</vt:lpstr>
      <vt:lpstr>Encoding Region Lineage</vt:lpstr>
      <vt:lpstr>Encoding Region Lineage</vt:lpstr>
      <vt:lpstr>Encoding Region Lineage</vt:lpstr>
      <vt:lpstr>Encoding Region Lineage</vt:lpstr>
      <vt:lpstr>Encoding Region Lineage</vt:lpstr>
      <vt:lpstr>Encoding Region Lineage</vt:lpstr>
      <vt:lpstr>Storage Strategy (per operator)</vt:lpstr>
      <vt:lpstr>Storage Strategy (per operator)</vt:lpstr>
      <vt:lpstr>Storage Strategy (per operator)</vt:lpstr>
      <vt:lpstr>Storage Strategy (per operator)</vt:lpstr>
      <vt:lpstr>Representing Lineage Encoding Region Lineage Black-boxes (UDFs) What lineage to store? Does this work? Misc…</vt:lpstr>
      <vt:lpstr>UDFs</vt:lpstr>
      <vt:lpstr>UDFs</vt:lpstr>
      <vt:lpstr>UDFs</vt:lpstr>
      <vt:lpstr>UDFs</vt:lpstr>
      <vt:lpstr>UDFs</vt:lpstr>
      <vt:lpstr>UDFs</vt:lpstr>
      <vt:lpstr>UDFs</vt:lpstr>
      <vt:lpstr>UDFs</vt:lpstr>
      <vt:lpstr>UDFs</vt:lpstr>
      <vt:lpstr>UDFs</vt:lpstr>
      <vt:lpstr>API</vt:lpstr>
      <vt:lpstr>Representing Lineage Encoding Region Lineage Black-boxes (UDFs) What lineage to store? Does this work? Misc…</vt:lpstr>
      <vt:lpstr>PowerPoint Presentation</vt:lpstr>
      <vt:lpstr>PowerPoint Presentation</vt:lpstr>
      <vt:lpstr>PowerPoint Presentation</vt:lpstr>
      <vt:lpstr>ILP Formulation</vt:lpstr>
      <vt:lpstr>ILP Formulation</vt:lpstr>
      <vt:lpstr>Representing Lineage Encoding Region Lineage Black-boxes (UDFs) What lineage to store? Does this work? Misc…</vt:lpstr>
      <vt:lpstr>LSST Pipeline</vt:lpstr>
      <vt:lpstr>Disk Overhead (MB)</vt:lpstr>
      <vt:lpstr>Runtime Overhead (sec)</vt:lpstr>
      <vt:lpstr>Query Costs (sec, log)</vt:lpstr>
      <vt:lpstr>Take Aways</vt:lpstr>
      <vt:lpstr>Related work</vt:lpstr>
      <vt:lpstr>Related work</vt:lpstr>
      <vt:lpstr>Representing Lineage Encoding Region Lineage Black-boxes (UDFs) What lineage to store? Does this work? Misc…</vt:lpstr>
      <vt:lpstr>Provenance is everywhere</vt:lpstr>
      <vt:lpstr>Practical problem</vt:lpstr>
      <vt:lpstr>PowerPoint Presentation</vt:lpstr>
      <vt:lpstr>Query driven provenance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478</cp:revision>
  <dcterms:created xsi:type="dcterms:W3CDTF">2013-03-08T16:52:25Z</dcterms:created>
  <dcterms:modified xsi:type="dcterms:W3CDTF">2013-03-19T09:34:41Z</dcterms:modified>
</cp:coreProperties>
</file>