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262" r:id="rId2"/>
    <p:sldId id="303" r:id="rId3"/>
    <p:sldId id="336" r:id="rId4"/>
    <p:sldId id="337" r:id="rId5"/>
    <p:sldId id="338" r:id="rId6"/>
    <p:sldId id="341" r:id="rId7"/>
    <p:sldId id="366" r:id="rId8"/>
    <p:sldId id="340" r:id="rId9"/>
    <p:sldId id="301" r:id="rId10"/>
    <p:sldId id="342" r:id="rId11"/>
    <p:sldId id="343" r:id="rId12"/>
    <p:sldId id="344" r:id="rId13"/>
    <p:sldId id="345" r:id="rId14"/>
    <p:sldId id="346" r:id="rId15"/>
    <p:sldId id="347" r:id="rId16"/>
    <p:sldId id="348" r:id="rId17"/>
    <p:sldId id="349" r:id="rId18"/>
    <p:sldId id="350" r:id="rId19"/>
    <p:sldId id="351" r:id="rId20"/>
    <p:sldId id="355" r:id="rId21"/>
    <p:sldId id="354" r:id="rId22"/>
    <p:sldId id="353" r:id="rId23"/>
    <p:sldId id="352" r:id="rId24"/>
    <p:sldId id="361" r:id="rId25"/>
    <p:sldId id="357" r:id="rId26"/>
    <p:sldId id="360" r:id="rId27"/>
    <p:sldId id="359" r:id="rId28"/>
    <p:sldId id="362" r:id="rId29"/>
    <p:sldId id="363" r:id="rId30"/>
    <p:sldId id="364" r:id="rId31"/>
    <p:sldId id="334" r:id="rId32"/>
    <p:sldId id="365" r:id="rId33"/>
    <p:sldId id="335" r:id="rId3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01E33B1B-E197-463B-A531-467BFB591BCB}">
          <p14:sldIdLst>
            <p14:sldId id="262"/>
            <p14:sldId id="303"/>
            <p14:sldId id="336"/>
            <p14:sldId id="337"/>
            <p14:sldId id="338"/>
            <p14:sldId id="341"/>
            <p14:sldId id="366"/>
            <p14:sldId id="340"/>
            <p14:sldId id="301"/>
            <p14:sldId id="342"/>
            <p14:sldId id="343"/>
            <p14:sldId id="344"/>
            <p14:sldId id="345"/>
            <p14:sldId id="346"/>
            <p14:sldId id="347"/>
            <p14:sldId id="348"/>
            <p14:sldId id="349"/>
            <p14:sldId id="350"/>
            <p14:sldId id="351"/>
            <p14:sldId id="355"/>
            <p14:sldId id="354"/>
            <p14:sldId id="353"/>
            <p14:sldId id="352"/>
            <p14:sldId id="361"/>
            <p14:sldId id="357"/>
            <p14:sldId id="360"/>
            <p14:sldId id="359"/>
            <p14:sldId id="362"/>
            <p14:sldId id="363"/>
            <p14:sldId id="364"/>
            <p14:sldId id="334"/>
            <p14:sldId id="365"/>
            <p14:sldId id="33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ần Đại Dương" initials="TĐD" lastIdx="1" clrIdx="0">
    <p:extLst>
      <p:ext uri="{19B8F6BF-5375-455C-9EA6-DF929625EA0E}">
        <p15:presenceInfo xmlns:p15="http://schemas.microsoft.com/office/powerpoint/2012/main" userId="Trần Đại Dươ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573" autoAdjust="0"/>
  </p:normalViewPr>
  <p:slideViewPr>
    <p:cSldViewPr>
      <p:cViewPr varScale="1">
        <p:scale>
          <a:sx n="97" d="100"/>
          <a:sy n="97" d="100"/>
        </p:scale>
        <p:origin x="1986" y="84"/>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2020/11/7</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2020/11/7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Summit_(supercomputer)"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Phần mềm ứng dụng:  Giải quyết vấn đề của người dùng bằng máy tính</a:t>
            </a:r>
          </a:p>
          <a:p>
            <a:pPr marL="228600" indent="-228600">
              <a:buAutoNum type="arabicPeriod"/>
            </a:pPr>
            <a:r>
              <a:rPr lang="en-US"/>
              <a:t>Hệ điều hành: Quản lý tài nguyên và Cung cấp các dịch vụ cho phần mềm</a:t>
            </a:r>
          </a:p>
          <a:p>
            <a:pPr marL="228600" indent="-228600">
              <a:buAutoNum type="arabicPeriod"/>
            </a:pPr>
            <a:r>
              <a:rPr lang="en-US"/>
              <a:t>Kiến trúc: Quy định máy tính có thể làm những công việc gì?</a:t>
            </a:r>
          </a:p>
          <a:p>
            <a:pPr marL="228600" indent="-228600">
              <a:buAutoNum type="arabicPeriod"/>
            </a:pPr>
            <a:r>
              <a:rPr lang="en-US"/>
              <a:t>Vi kiến trúc: Quy định làm những công việc như thế nào?</a:t>
            </a:r>
          </a:p>
          <a:p>
            <a:pPr marL="228600" indent="-228600">
              <a:buAutoNum type="arabicPeriod"/>
            </a:pPr>
            <a:r>
              <a:rPr lang="en-US"/>
              <a:t>Luận lý: Tính toán, lưu trữ, truyền nhận các tín hiệu số như thế nào?</a:t>
            </a:r>
          </a:p>
          <a:p>
            <a:pPr marL="228600" indent="-228600">
              <a:buAutoNum type="arabicPeriod"/>
            </a:pPr>
            <a:r>
              <a:rPr lang="en-US"/>
              <a:t>Mạch số: Các thành phần phần cứng xử lý tín hiệu số</a:t>
            </a:r>
          </a:p>
          <a:p>
            <a:pPr marL="228600" indent="-228600">
              <a:buAutoNum type="arabicPeriod"/>
            </a:pPr>
            <a:r>
              <a:rPr lang="en-US"/>
              <a:t>Mạch tương tự: Xử lý các đại lượng vật lý như thế nào?</a:t>
            </a:r>
          </a:p>
          <a:p>
            <a:pPr marL="228600" indent="-228600">
              <a:buAutoNum type="arabicPeriod"/>
            </a:pPr>
            <a:r>
              <a:rPr lang="en-US"/>
              <a:t>Thiết bị: Định nghĩa mối quan hệ điện áp, dòng điện giữa ngõ vào và ngõ ra</a:t>
            </a:r>
          </a:p>
          <a:p>
            <a:pPr marL="228600" indent="-228600">
              <a:buAutoNum type="arabicPeriod"/>
            </a:pPr>
            <a:r>
              <a:rPr lang="en-US"/>
              <a:t>Vật lý: Bản chất của máy tính trong thế giới thực</a:t>
            </a:r>
          </a:p>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a:t>
            </a:fld>
            <a:endParaRPr kumimoji="1" lang="ja-JP" altLang="en-US"/>
          </a:p>
        </p:txBody>
      </p:sp>
    </p:spTree>
    <p:extLst>
      <p:ext uri="{BB962C8B-B14F-4D97-AF65-F5344CB8AC3E}">
        <p14:creationId xmlns:p14="http://schemas.microsoft.com/office/powerpoint/2010/main" val="1150828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RAM: Bộ nhớ có thể đọc và ghi, dữ liệu sẽ bị mất khi mất điện</a:t>
            </a:r>
          </a:p>
          <a:p>
            <a:pPr marL="228600" indent="-228600">
              <a:buAutoNum type="arabicPeriod"/>
            </a:pPr>
            <a:r>
              <a:rPr lang="en-US"/>
              <a:t>ROM: Bộ nhớ chỉ có thể đọc, không thể ghi dữ liệu, dữ liệu không bị mất khi mất điện</a:t>
            </a:r>
          </a:p>
          <a:p>
            <a:pPr marL="228600" indent="-228600">
              <a:buAutoNum type="arabicPeriod"/>
            </a:pPr>
            <a:r>
              <a:rPr lang="en-US"/>
              <a:t>EPROM: Bộ nhớ có thể đọc và ghi, trước khi ghi phải xóa bằng tia cực tím</a:t>
            </a:r>
          </a:p>
          <a:p>
            <a:pPr marL="228600" indent="-228600">
              <a:buAutoNum type="arabicPeriod"/>
            </a:pPr>
            <a:r>
              <a:rPr lang="en-US"/>
              <a:t>EEPROM: Cải tiến của EPROM bằng cách xóa bằng tín hiệu điện</a:t>
            </a:r>
          </a:p>
          <a:p>
            <a:pPr marL="228600" indent="-228600">
              <a:buAutoNum type="arabicPeriod"/>
            </a:pPr>
            <a:r>
              <a:rPr lang="en-US"/>
              <a:t>Flash: Cải tiến của EEPROM bằng cách xóa theo khối</a:t>
            </a:r>
          </a:p>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27</a:t>
            </a:fld>
            <a:endParaRPr kumimoji="1" lang="ja-JP" altLang="en-US"/>
          </a:p>
        </p:txBody>
      </p:sp>
    </p:spTree>
    <p:extLst>
      <p:ext uri="{BB962C8B-B14F-4D97-AF65-F5344CB8AC3E}">
        <p14:creationId xmlns:p14="http://schemas.microsoft.com/office/powerpoint/2010/main" val="405959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28</a:t>
            </a:fld>
            <a:endParaRPr kumimoji="1" lang="ja-JP" altLang="en-US"/>
          </a:p>
        </p:txBody>
      </p:sp>
    </p:spTree>
    <p:extLst>
      <p:ext uri="{BB962C8B-B14F-4D97-AF65-F5344CB8AC3E}">
        <p14:creationId xmlns:p14="http://schemas.microsoft.com/office/powerpoint/2010/main" val="1371167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Do hầu hết các hàm toán học đ</a:t>
            </a:r>
            <a:r>
              <a:rPr lang="vi-VN"/>
              <a:t>ư</a:t>
            </a:r>
            <a:r>
              <a:rPr lang="en-US"/>
              <a:t>ợc sử dụng các kỹ s</a:t>
            </a:r>
            <a:r>
              <a:rPr lang="vi-VN"/>
              <a:t>ư</a:t>
            </a:r>
            <a:r>
              <a:rPr lang="en-US"/>
              <a:t> và nhà khoa học đều có thể xấp xỉ bởi hàm đa thức, nên máy tính c</a:t>
            </a:r>
            <a:r>
              <a:rPr lang="vi-VN"/>
              <a:t>ơ</a:t>
            </a:r>
            <a:r>
              <a:rPr lang="en-US"/>
              <a:t> đ</a:t>
            </a:r>
            <a:r>
              <a:rPr lang="vi-VN"/>
              <a:t>ư</a:t>
            </a:r>
            <a:r>
              <a:rPr lang="en-US"/>
              <a:t>ợc thiết kế để tính toán giá trị của các hàm đa thức d</a:t>
            </a:r>
            <a:r>
              <a:rPr lang="vi-VN"/>
              <a:t>ư</a:t>
            </a:r>
            <a:r>
              <a:rPr lang="en-US"/>
              <a:t>ới dạng tra bảng</a:t>
            </a:r>
          </a:p>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13</a:t>
            </a:fld>
            <a:endParaRPr kumimoji="1" lang="ja-JP" altLang="en-US"/>
          </a:p>
        </p:txBody>
      </p:sp>
    </p:spTree>
    <p:extLst>
      <p:ext uri="{BB962C8B-B14F-4D97-AF65-F5344CB8AC3E}">
        <p14:creationId xmlns:p14="http://schemas.microsoft.com/office/powerpoint/2010/main" val="2584780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Máy có khả năng thực thi các phép cộng, trừ, nhân, chia số nhị phân. Tốc độ là 1160 phép cộng/s và 340 phép nhân/s</a:t>
            </a:r>
          </a:p>
          <a:p>
            <a:r>
              <a:rPr lang="en-US"/>
              <a:t>2. Kích th</a:t>
            </a:r>
            <a:r>
              <a:rPr lang="vi-VN"/>
              <a:t>ư</a:t>
            </a:r>
            <a:r>
              <a:rPr lang="en-US"/>
              <a:t>ớc máy: 45 m2, nặng 7.8 tấn</a:t>
            </a:r>
          </a:p>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14</a:t>
            </a:fld>
            <a:endParaRPr kumimoji="1" lang="ja-JP" altLang="en-US"/>
          </a:p>
        </p:txBody>
      </p:sp>
    </p:spTree>
    <p:extLst>
      <p:ext uri="{BB962C8B-B14F-4D97-AF65-F5344CB8AC3E}">
        <p14:creationId xmlns:p14="http://schemas.microsoft.com/office/powerpoint/2010/main" val="609384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Công nghệ máy tính tích hợp sử dụng linh kiện bán dẫn, hay còn gọi là transistor.</a:t>
            </a:r>
          </a:p>
          <a:p>
            <a:pPr marL="228600" indent="-228600">
              <a:buAutoNum type="arabicPeriod"/>
            </a:pPr>
            <a:r>
              <a:rPr lang="en-US"/>
              <a:t>Kích th</a:t>
            </a:r>
            <a:r>
              <a:rPr lang="vi-VN"/>
              <a:t>ư</a:t>
            </a:r>
            <a:r>
              <a:rPr lang="en-US"/>
              <a:t>ớc: vài m2</a:t>
            </a:r>
          </a:p>
          <a:p>
            <a:pPr marL="228600" indent="-228600">
              <a:buAutoNum type="arabicPeriod"/>
            </a:pPr>
            <a:r>
              <a:rPr lang="en-US"/>
              <a:t>Thực thi đ</a:t>
            </a:r>
            <a:r>
              <a:rPr lang="vi-VN"/>
              <a:t>ư</a:t>
            </a:r>
            <a:r>
              <a:rPr lang="en-US"/>
              <a:t>ợc các phép toán với số chấm động với tốc độ 100 Kflop/s: 100k Floating Point Operation/Second</a:t>
            </a:r>
          </a:p>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15</a:t>
            </a:fld>
            <a:endParaRPr kumimoji="1" lang="ja-JP" altLang="en-US"/>
          </a:p>
        </p:txBody>
      </p:sp>
    </p:spTree>
    <p:extLst>
      <p:ext uri="{BB962C8B-B14F-4D97-AF65-F5344CB8AC3E}">
        <p14:creationId xmlns:p14="http://schemas.microsoft.com/office/powerpoint/2010/main" val="1392575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Mạch tích hợp nghĩa là tích hợp nhiều thiết bị lên 1 chip duy nhất (ở đây đang đê cập đến việc tích hợp transistor)</a:t>
            </a:r>
          </a:p>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16</a:t>
            </a:fld>
            <a:endParaRPr kumimoji="1" lang="ja-JP" altLang="en-US"/>
          </a:p>
        </p:txBody>
      </p:sp>
    </p:spTree>
    <p:extLst>
      <p:ext uri="{BB962C8B-B14F-4D97-AF65-F5344CB8AC3E}">
        <p14:creationId xmlns:p14="http://schemas.microsoft.com/office/powerpoint/2010/main" val="1222844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Sử dụng công nghệ tích hợp nano CMOS</a:t>
            </a:r>
          </a:p>
          <a:p>
            <a:pPr marL="228600" indent="-228600">
              <a:buAutoNum type="arabicPeriod"/>
            </a:pPr>
            <a:r>
              <a:rPr lang="en-US"/>
              <a:t>Kích th</a:t>
            </a:r>
            <a:r>
              <a:rPr lang="vi-VN"/>
              <a:t>ư</a:t>
            </a:r>
            <a:r>
              <a:rPr lang="en-US"/>
              <a:t>ớc: t</a:t>
            </a:r>
            <a:r>
              <a:rPr lang="vi-VN"/>
              <a:t>ư</a:t>
            </a:r>
            <a:r>
              <a:rPr lang="en-US"/>
              <a:t>ơng đ</a:t>
            </a:r>
            <a:r>
              <a:rPr lang="vi-VN"/>
              <a:t>ư</a:t>
            </a:r>
            <a:r>
              <a:rPr lang="en-US"/>
              <a:t>ơng 1 quyển sách</a:t>
            </a:r>
          </a:p>
          <a:p>
            <a:pPr marL="228600" indent="-228600">
              <a:buAutoNum type="arabicPeriod"/>
            </a:pPr>
            <a:r>
              <a:rPr lang="en-US"/>
              <a:t>Tốc độ lên đến Gbps đối với máy tính cá nhân, siêu máy tính (IBM Summit, 2018) lên đến </a:t>
            </a:r>
            <a:r>
              <a:rPr lang="en-US" sz="1200" b="0" i="0" kern="1200">
                <a:solidFill>
                  <a:schemeClr val="tx1"/>
                </a:solidFill>
                <a:effectLst/>
                <a:latin typeface="Arial" charset="0"/>
                <a:ea typeface="+mn-ea"/>
                <a:cs typeface="+mn-cs"/>
              </a:rPr>
              <a:t>122.3 PFLOPS (1 PetaFlops = 10^15 FLOP) (D</a:t>
            </a:r>
            <a:r>
              <a:rPr lang="vi-VN" sz="1200" b="0" i="0" kern="1200">
                <a:solidFill>
                  <a:schemeClr val="tx1"/>
                </a:solidFill>
                <a:effectLst/>
                <a:latin typeface="Arial" charset="0"/>
                <a:ea typeface="+mn-ea"/>
                <a:cs typeface="+mn-cs"/>
              </a:rPr>
              <a:t>ư</a:t>
            </a:r>
            <a:r>
              <a:rPr lang="en-US" sz="1200" b="0" i="0" kern="1200">
                <a:solidFill>
                  <a:schemeClr val="tx1"/>
                </a:solidFill>
                <a:effectLst/>
                <a:latin typeface="Arial" charset="0"/>
                <a:ea typeface="+mn-ea"/>
                <a:cs typeface="+mn-cs"/>
              </a:rPr>
              <a:t>ơng: 148.4 peta flop, flop: floating-point operation per second)</a:t>
            </a:r>
            <a:endParaRPr lang="en-US"/>
          </a:p>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17</a:t>
            </a:fld>
            <a:endParaRPr kumimoji="1" lang="ja-JP" altLang="en-US"/>
          </a:p>
        </p:txBody>
      </p:sp>
    </p:spTree>
    <p:extLst>
      <p:ext uri="{BB962C8B-B14F-4D97-AF65-F5344CB8AC3E}">
        <p14:creationId xmlns:p14="http://schemas.microsoft.com/office/powerpoint/2010/main" val="4062666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Arial" charset="0"/>
                <a:ea typeface="+mn-ea"/>
                <a:cs typeface="+mn-cs"/>
              </a:rPr>
              <a:t>PETAFLOPS </a:t>
            </a:r>
            <a:r>
              <a:rPr lang="en-US"/>
              <a:t>(Peta Floating-point operation/second)</a:t>
            </a:r>
          </a:p>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21</a:t>
            </a:fld>
            <a:endParaRPr kumimoji="1" lang="ja-JP" altLang="en-US"/>
          </a:p>
        </p:txBody>
      </p:sp>
    </p:spTree>
    <p:extLst>
      <p:ext uri="{BB962C8B-B14F-4D97-AF65-F5344CB8AC3E}">
        <p14:creationId xmlns:p14="http://schemas.microsoft.com/office/powerpoint/2010/main" val="3743404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Ví dụ:</a:t>
            </a:r>
          </a:p>
          <a:p>
            <a:pPr marL="228600" indent="-228600">
              <a:buAutoNum type="arabicPeriod"/>
            </a:pPr>
            <a:r>
              <a:rPr lang="en-US"/>
              <a:t>Low-end server: UIT-server, dùng để quản lý, l</a:t>
            </a:r>
            <a:r>
              <a:rPr lang="vi-VN"/>
              <a:t>ư</a:t>
            </a:r>
            <a:r>
              <a:rPr lang="en-US"/>
              <a:t>u trữ dữ liệu học tập của SV.</a:t>
            </a:r>
          </a:p>
          <a:p>
            <a:pPr marL="228600" indent="-228600">
              <a:buAutoNum type="arabicPeriod"/>
            </a:pPr>
            <a:r>
              <a:rPr lang="en-US"/>
              <a:t>SupperComputer: </a:t>
            </a:r>
            <a:r>
              <a:rPr lang="en-US" sz="1200" b="0" i="0" u="none" strike="noStrike" kern="1200">
                <a:solidFill>
                  <a:schemeClr val="tx1"/>
                </a:solidFill>
                <a:effectLst/>
                <a:latin typeface="Arial" charset="0"/>
                <a:ea typeface="+mn-ea"/>
                <a:cs typeface="+mn-cs"/>
                <a:hlinkClick r:id="rId3" tooltip="Summit (supercomputer)"/>
              </a:rPr>
              <a:t>IBM Summit </a:t>
            </a:r>
            <a:r>
              <a:rPr lang="en-US" sz="1200" b="0" i="0" u="none" strike="noStrike" kern="1200">
                <a:solidFill>
                  <a:schemeClr val="tx1"/>
                </a:solidFill>
                <a:effectLst/>
                <a:latin typeface="Arial" charset="0"/>
                <a:ea typeface="+mn-ea"/>
                <a:cs typeface="+mn-cs"/>
              </a:rPr>
              <a:t>, dùng để tính toán siêu chính xác với tốc độ cực cao trong các lĩnh vực dự đoán thời tiết, thằm dò địa chất, dầu khí, thám hiểm không gian , vật lý hạt nhân, …</a:t>
            </a:r>
          </a:p>
          <a:p>
            <a:pPr marL="228600" indent="-228600">
              <a:buAutoNum type="arabicPeriod"/>
            </a:pPr>
            <a:r>
              <a:rPr lang="en-US" sz="1200" b="0" i="0" u="none" strike="noStrike" kern="1200">
                <a:solidFill>
                  <a:schemeClr val="tx1"/>
                </a:solidFill>
                <a:effectLst/>
                <a:latin typeface="Arial" charset="0"/>
                <a:ea typeface="+mn-ea"/>
                <a:cs typeface="+mn-cs"/>
              </a:rPr>
              <a:t>DataCenter: Google, Facebook, Youtube (Quốc tế), CMC, VDC, Viettel, FPT (Việt Nam) dùng để l</a:t>
            </a:r>
            <a:r>
              <a:rPr lang="vi-VN" sz="1200" b="0" i="0" u="none" strike="noStrike" kern="1200">
                <a:solidFill>
                  <a:schemeClr val="tx1"/>
                </a:solidFill>
                <a:effectLst/>
                <a:latin typeface="Arial" charset="0"/>
                <a:ea typeface="+mn-ea"/>
                <a:cs typeface="+mn-cs"/>
              </a:rPr>
              <a:t>ư</a:t>
            </a:r>
            <a:r>
              <a:rPr lang="en-US" sz="1200" b="0" i="0" u="none" strike="noStrike" kern="1200">
                <a:solidFill>
                  <a:schemeClr val="tx1"/>
                </a:solidFill>
                <a:effectLst/>
                <a:latin typeface="Arial" charset="0"/>
                <a:ea typeface="+mn-ea"/>
                <a:cs typeface="+mn-cs"/>
              </a:rPr>
              <a:t>u trữ dữ liệu siêu lớn, cho các công ty, ngân hàng, chứng khoán thuê làm n</a:t>
            </a:r>
            <a:r>
              <a:rPr lang="vi-VN" sz="1200" b="0" i="0" u="none" strike="noStrike" kern="1200">
                <a:solidFill>
                  <a:schemeClr val="tx1"/>
                </a:solidFill>
                <a:effectLst/>
                <a:latin typeface="Arial" charset="0"/>
                <a:ea typeface="+mn-ea"/>
                <a:cs typeface="+mn-cs"/>
              </a:rPr>
              <a:t>ơ</a:t>
            </a:r>
            <a:r>
              <a:rPr lang="en-US" sz="1200" b="0" i="0" u="none" strike="noStrike" kern="1200">
                <a:solidFill>
                  <a:schemeClr val="tx1"/>
                </a:solidFill>
                <a:effectLst/>
                <a:latin typeface="Arial" charset="0"/>
                <a:ea typeface="+mn-ea"/>
                <a:cs typeface="+mn-cs"/>
              </a:rPr>
              <a:t>i l</a:t>
            </a:r>
            <a:r>
              <a:rPr lang="vi-VN" sz="1200" b="0" i="0" u="none" strike="noStrike" kern="1200">
                <a:solidFill>
                  <a:schemeClr val="tx1"/>
                </a:solidFill>
                <a:effectLst/>
                <a:latin typeface="Arial" charset="0"/>
                <a:ea typeface="+mn-ea"/>
                <a:cs typeface="+mn-cs"/>
              </a:rPr>
              <a:t>ư</a:t>
            </a:r>
            <a:r>
              <a:rPr lang="en-US" sz="1200" b="0" i="0" u="none" strike="noStrike" kern="1200">
                <a:solidFill>
                  <a:schemeClr val="tx1"/>
                </a:solidFill>
                <a:effectLst/>
                <a:latin typeface="Arial" charset="0"/>
                <a:ea typeface="+mn-ea"/>
                <a:cs typeface="+mn-cs"/>
              </a:rPr>
              <a:t>u trữ dữ liệu.</a:t>
            </a:r>
            <a:endParaRPr lang="en-US"/>
          </a:p>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22</a:t>
            </a:fld>
            <a:endParaRPr kumimoji="1" lang="ja-JP" altLang="en-US"/>
          </a:p>
        </p:txBody>
      </p:sp>
    </p:spTree>
    <p:extLst>
      <p:ext uri="{BB962C8B-B14F-4D97-AF65-F5344CB8AC3E}">
        <p14:creationId xmlns:p14="http://schemas.microsoft.com/office/powerpoint/2010/main" val="1329163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Các khối màu đen thuộc về Datapath</a:t>
            </a:r>
          </a:p>
          <a:p>
            <a:pPr marL="228600" indent="-228600">
              <a:buAutoNum type="arabicPeriod"/>
            </a:pPr>
            <a:r>
              <a:rPr lang="en-US"/>
              <a:t>Các khối màu xanh thuộc về Controller</a:t>
            </a:r>
          </a:p>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25</a:t>
            </a:fld>
            <a:endParaRPr kumimoji="1" lang="ja-JP" altLang="en-US"/>
          </a:p>
        </p:txBody>
      </p:sp>
    </p:spTree>
    <p:extLst>
      <p:ext uri="{BB962C8B-B14F-4D97-AF65-F5344CB8AC3E}">
        <p14:creationId xmlns:p14="http://schemas.microsoft.com/office/powerpoint/2010/main" val="12301070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11/7/2020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2017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lgn="just">
              <a:defRPr sz="2600"/>
            </a:lvl1pPr>
            <a:lvl2pPr algn="just">
              <a:defRPr baseline="0"/>
            </a:lvl2pPr>
            <a:lvl3pPr algn="just">
              <a:defRPr sz="2200" baseline="0"/>
            </a:lvl3pPr>
            <a:lvl4pPr algn="just">
              <a:defRPr sz="2000"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11/7/2020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11/7/2020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11/7/2020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11/7/2020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2017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11/7/2020</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2017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z="4400" b="1"/>
              <a:t>TỔ CHỨC VÀ CẤU TRÚC MÁY TÍNH II</a:t>
            </a:r>
            <a:br>
              <a:rPr lang="en-US" altLang="ja-JP" sz="4400" b="1"/>
            </a:br>
            <a:r>
              <a:rPr lang="en-US" altLang="ja-JP" sz="4400" b="1"/>
              <a:t>Giới thiệu môn học </a:t>
            </a:r>
            <a:br>
              <a:rPr lang="en-US" altLang="ja-JP" sz="4400" b="1"/>
            </a:br>
            <a:endParaRPr kumimoji="1" lang="ja-JP" altLang="en-US" dirty="0"/>
          </a:p>
        </p:txBody>
      </p:sp>
      <p:sp>
        <p:nvSpPr>
          <p:cNvPr id="3" name="サブタイトル 2"/>
          <p:cNvSpPr>
            <a:spLocks noGrp="1"/>
          </p:cNvSpPr>
          <p:nvPr>
            <p:ph type="subTitle" idx="1"/>
          </p:nvPr>
        </p:nvSpPr>
        <p:spPr/>
        <p:txBody>
          <a:bodyPr/>
          <a:lstStyle/>
          <a:p>
            <a:r>
              <a:rPr lang="en-US" altLang="ja-JP"/>
              <a:t> </a:t>
            </a:r>
            <a:fld id="{3019FD15-5EE1-4E5A-941E-E175ED3BA472}" type="datetime1">
              <a:rPr lang="en-US" altLang="ja-JP" smtClean="0"/>
              <a:t>11/7/2020</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C215D-5E37-493A-8D59-E9AFE5201EC4}"/>
              </a:ext>
            </a:extLst>
          </p:cNvPr>
          <p:cNvSpPr>
            <a:spLocks noGrp="1"/>
          </p:cNvSpPr>
          <p:nvPr>
            <p:ph type="title"/>
          </p:nvPr>
        </p:nvSpPr>
        <p:spPr/>
        <p:txBody>
          <a:bodyPr/>
          <a:lstStyle/>
          <a:p>
            <a:r>
              <a:rPr lang="en-US"/>
              <a:t>Các thành phần đánh giá môn học</a:t>
            </a:r>
          </a:p>
        </p:txBody>
      </p:sp>
      <p:sp>
        <p:nvSpPr>
          <p:cNvPr id="3" name="Content Placeholder 2">
            <a:extLst>
              <a:ext uri="{FF2B5EF4-FFF2-40B4-BE49-F238E27FC236}">
                <a16:creationId xmlns:a16="http://schemas.microsoft.com/office/drawing/2014/main" id="{C62DB647-7BFD-43CE-A3E0-004F3E4B5D1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3F84AECD-3397-42AD-866B-306A42464C01}"/>
              </a:ext>
            </a:extLst>
          </p:cNvPr>
          <p:cNvSpPr>
            <a:spLocks noGrp="1"/>
          </p:cNvSpPr>
          <p:nvPr>
            <p:ph type="dt" sz="half" idx="10"/>
          </p:nvPr>
        </p:nvSpPr>
        <p:spPr/>
        <p:txBody>
          <a:bodyPr/>
          <a:lstStyle/>
          <a:p>
            <a:fld id="{F7681EE8-9FE2-425D-8FB4-74C399BDEDA0}" type="datetime1">
              <a:rPr kumimoji="1" lang="en-US" altLang="ja-JP" smtClean="0"/>
              <a:t>11/7/2020</a:t>
            </a:fld>
            <a:endParaRPr kumimoji="1" lang="ja-JP" altLang="en-US"/>
          </a:p>
        </p:txBody>
      </p:sp>
      <p:sp>
        <p:nvSpPr>
          <p:cNvPr id="5" name="Slide Number Placeholder 4">
            <a:extLst>
              <a:ext uri="{FF2B5EF4-FFF2-40B4-BE49-F238E27FC236}">
                <a16:creationId xmlns:a16="http://schemas.microsoft.com/office/drawing/2014/main" id="{85EEE9E6-351B-40B9-8100-02709990A5E0}"/>
              </a:ext>
            </a:extLst>
          </p:cNvPr>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6" name="Footer Placeholder 5">
            <a:extLst>
              <a:ext uri="{FF2B5EF4-FFF2-40B4-BE49-F238E27FC236}">
                <a16:creationId xmlns:a16="http://schemas.microsoft.com/office/drawing/2014/main" id="{BDECE166-5071-495F-B8C8-AE815C49A384}"/>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graphicFrame>
        <p:nvGraphicFramePr>
          <p:cNvPr id="7" name="Table 5">
            <a:extLst>
              <a:ext uri="{FF2B5EF4-FFF2-40B4-BE49-F238E27FC236}">
                <a16:creationId xmlns:a16="http://schemas.microsoft.com/office/drawing/2014/main" id="{C35C7F73-1ACA-489B-8980-DF2867A1EF58}"/>
              </a:ext>
            </a:extLst>
          </p:cNvPr>
          <p:cNvGraphicFramePr>
            <a:graphicFrameLocks/>
          </p:cNvGraphicFramePr>
          <p:nvPr>
            <p:extLst>
              <p:ext uri="{D42A27DB-BD31-4B8C-83A1-F6EECF244321}">
                <p14:modId xmlns:p14="http://schemas.microsoft.com/office/powerpoint/2010/main" val="3427685299"/>
              </p:ext>
            </p:extLst>
          </p:nvPr>
        </p:nvGraphicFramePr>
        <p:xfrm>
          <a:off x="266760" y="2605844"/>
          <a:ext cx="8640960" cy="2438400"/>
        </p:xfrm>
        <a:graphic>
          <a:graphicData uri="http://schemas.openxmlformats.org/drawingml/2006/table">
            <a:tbl>
              <a:tblPr firstRow="1" bandRow="1">
                <a:tableStyleId>{5940675A-B579-460E-94D1-54222C63F5DA}</a:tableStyleId>
              </a:tblPr>
              <a:tblGrid>
                <a:gridCol w="6392904">
                  <a:extLst>
                    <a:ext uri="{9D8B030D-6E8A-4147-A177-3AD203B41FA5}">
                      <a16:colId xmlns:a16="http://schemas.microsoft.com/office/drawing/2014/main" val="1852540835"/>
                    </a:ext>
                  </a:extLst>
                </a:gridCol>
                <a:gridCol w="2248056">
                  <a:extLst>
                    <a:ext uri="{9D8B030D-6E8A-4147-A177-3AD203B41FA5}">
                      <a16:colId xmlns:a16="http://schemas.microsoft.com/office/drawing/2014/main" val="1874937097"/>
                    </a:ext>
                  </a:extLst>
                </a:gridCol>
              </a:tblGrid>
              <a:tr h="370840">
                <a:tc>
                  <a:txBody>
                    <a:bodyPr/>
                    <a:lstStyle/>
                    <a:p>
                      <a:pPr algn="ctr"/>
                      <a:r>
                        <a:rPr lang="en-US" sz="2600" b="1" dirty="0" err="1">
                          <a:latin typeface="Times New Roman" panose="02020603050405020304" pitchFamily="18" charset="0"/>
                          <a:cs typeface="Times New Roman" panose="02020603050405020304" pitchFamily="18" charset="0"/>
                        </a:rPr>
                        <a:t>Thành</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phần</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đánh</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giá</a:t>
                      </a:r>
                      <a:endParaRPr lang="en-US" sz="2600" b="1" dirty="0">
                        <a:latin typeface="Times New Roman" panose="02020603050405020304" pitchFamily="18" charset="0"/>
                        <a:cs typeface="Times New Roman" panose="02020603050405020304" pitchFamily="18" charset="0"/>
                      </a:endParaRPr>
                    </a:p>
                  </a:txBody>
                  <a:tcPr/>
                </a:tc>
                <a:tc>
                  <a:txBody>
                    <a:bodyPr/>
                    <a:lstStyle/>
                    <a:p>
                      <a:pPr algn="ctr"/>
                      <a:r>
                        <a:rPr lang="en-US" sz="2600" b="1" dirty="0" err="1">
                          <a:latin typeface="Times New Roman" panose="02020603050405020304" pitchFamily="18" charset="0"/>
                          <a:cs typeface="Times New Roman" panose="02020603050405020304" pitchFamily="18" charset="0"/>
                        </a:rPr>
                        <a:t>Tỉ</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lệ</a:t>
                      </a:r>
                      <a:r>
                        <a:rPr lang="en-US" sz="2600" b="1"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154403174"/>
                  </a:ext>
                </a:extLst>
              </a:tr>
              <a:tr h="370840">
                <a:tc>
                  <a:txBody>
                    <a:bodyPr/>
                    <a:lstStyle/>
                    <a:p>
                      <a:pPr algn="ctr"/>
                      <a:r>
                        <a:rPr lang="en-US" sz="2600" dirty="0" err="1">
                          <a:latin typeface="Times New Roman" panose="02020603050405020304" pitchFamily="18" charset="0"/>
                          <a:cs typeface="Times New Roman" panose="02020603050405020304" pitchFamily="18" charset="0"/>
                        </a:rPr>
                        <a:t>Quá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trình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kiểm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lớp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bài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tập</a:t>
                      </a:r>
                      <a:r>
                        <a:rPr lang="en-US" sz="2600" dirty="0">
                          <a:latin typeface="Times New Roman" panose="02020603050405020304" pitchFamily="18" charset="0"/>
                          <a:cs typeface="Times New Roman" panose="02020603050405020304" pitchFamily="18" charset="0"/>
                        </a:rPr>
                        <a:t>, …)</a:t>
                      </a:r>
                    </a:p>
                  </a:txBody>
                  <a:tcPr/>
                </a:tc>
                <a:tc>
                  <a:txBody>
                    <a:bodyPr/>
                    <a:lstStyle/>
                    <a:p>
                      <a:pPr algn="ctr"/>
                      <a:r>
                        <a:rPr lang="en-US" sz="2600"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1600041985"/>
                  </a:ext>
                </a:extLst>
              </a:tr>
              <a:tr h="370840">
                <a:tc>
                  <a:txBody>
                    <a:bodyPr/>
                    <a:lstStyle/>
                    <a:p>
                      <a:pPr algn="ctr"/>
                      <a:r>
                        <a:rPr lang="en-US" sz="2600" dirty="0" err="1">
                          <a:latin typeface="Times New Roman" panose="02020603050405020304" pitchFamily="18" charset="0"/>
                          <a:cs typeface="Times New Roman" panose="02020603050405020304" pitchFamily="18" charset="0"/>
                        </a:rPr>
                        <a:t>Bài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kiểm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tra</a:t>
                      </a:r>
                      <a:r>
                        <a:rPr lang="en-US" sz="2600" dirty="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giữa</a:t>
                      </a:r>
                      <a:r>
                        <a:rPr lang="en-US" sz="2600">
                          <a:latin typeface="Times New Roman" panose="02020603050405020304" pitchFamily="18" charset="0"/>
                          <a:cs typeface="Times New Roman" panose="02020603050405020304" pitchFamily="18" charset="0"/>
                        </a:rPr>
                        <a:t> kỳ (Chương 1 – 5)</a:t>
                      </a:r>
                      <a:endParaRPr lang="en-US" sz="2600" dirty="0">
                        <a:latin typeface="Times New Roman" panose="02020603050405020304" pitchFamily="18" charset="0"/>
                        <a:cs typeface="Times New Roman" panose="02020603050405020304" pitchFamily="18" charset="0"/>
                      </a:endParaRPr>
                    </a:p>
                  </a:txBody>
                  <a:tcPr/>
                </a:tc>
                <a:tc>
                  <a:txBody>
                    <a:bodyPr/>
                    <a:lstStyle/>
                    <a:p>
                      <a:pPr algn="ctr"/>
                      <a:r>
                        <a:rPr lang="en-US" sz="2600" dirty="0">
                          <a:latin typeface="Times New Roman" panose="02020603050405020304" pitchFamily="18" charset="0"/>
                          <a:cs typeface="Times New Roman" panose="02020603050405020304" pitchFamily="18" charset="0"/>
                        </a:rPr>
                        <a:t>20%</a:t>
                      </a:r>
                    </a:p>
                  </a:txBody>
                  <a:tcPr/>
                </a:tc>
                <a:extLst>
                  <a:ext uri="{0D108BD9-81ED-4DB2-BD59-A6C34878D82A}">
                    <a16:rowId xmlns:a16="http://schemas.microsoft.com/office/drawing/2014/main" val="996987006"/>
                  </a:ext>
                </a:extLst>
              </a:tr>
              <a:tr h="370840">
                <a:tc>
                  <a:txBody>
                    <a:bodyPr/>
                    <a:lstStyle/>
                    <a:p>
                      <a:pPr algn="ctr"/>
                      <a:r>
                        <a:rPr lang="en-US" sz="2600" dirty="0" err="1">
                          <a:latin typeface="Times New Roman" panose="02020603050405020304" pitchFamily="18" charset="0"/>
                          <a:cs typeface="Times New Roman" panose="02020603050405020304" pitchFamily="18" charset="0"/>
                        </a:rPr>
                        <a:t>Thực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hành</a:t>
                      </a:r>
                      <a:endParaRPr lang="en-US" sz="2600" dirty="0">
                        <a:latin typeface="Times New Roman" panose="02020603050405020304" pitchFamily="18" charset="0"/>
                        <a:cs typeface="Times New Roman" panose="02020603050405020304" pitchFamily="18" charset="0"/>
                      </a:endParaRPr>
                    </a:p>
                  </a:txBody>
                  <a:tcPr/>
                </a:tc>
                <a:tc>
                  <a:txBody>
                    <a:bodyPr/>
                    <a:lstStyle/>
                    <a:p>
                      <a:pPr algn="ctr"/>
                      <a:r>
                        <a:rPr lang="en-US" sz="2600" dirty="0">
                          <a:latin typeface="Times New Roman" panose="02020603050405020304" pitchFamily="18" charset="0"/>
                          <a:cs typeface="Times New Roman" panose="02020603050405020304" pitchFamily="18" charset="0"/>
                        </a:rPr>
                        <a:t>20%</a:t>
                      </a:r>
                    </a:p>
                  </a:txBody>
                  <a:tcPr/>
                </a:tc>
                <a:extLst>
                  <a:ext uri="{0D108BD9-81ED-4DB2-BD59-A6C34878D82A}">
                    <a16:rowId xmlns:a16="http://schemas.microsoft.com/office/drawing/2014/main" val="3578150035"/>
                  </a:ext>
                </a:extLst>
              </a:tr>
              <a:tr h="370840">
                <a:tc>
                  <a:txBody>
                    <a:bodyPr/>
                    <a:lstStyle/>
                    <a:p>
                      <a:pPr algn="ctr"/>
                      <a:r>
                        <a:rPr lang="en-US" sz="2600" dirty="0" err="1">
                          <a:latin typeface="Times New Roman" panose="02020603050405020304" pitchFamily="18" charset="0"/>
                          <a:cs typeface="Times New Roman" panose="02020603050405020304" pitchFamily="18" charset="0"/>
                        </a:rPr>
                        <a:t>Bài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kiểm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tra</a:t>
                      </a:r>
                      <a:r>
                        <a:rPr lang="en-US" sz="2600" dirty="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cuối</a:t>
                      </a:r>
                      <a:r>
                        <a:rPr lang="en-US" sz="2600">
                          <a:latin typeface="Times New Roman" panose="02020603050405020304" pitchFamily="18" charset="0"/>
                          <a:cs typeface="Times New Roman" panose="02020603050405020304" pitchFamily="18" charset="0"/>
                        </a:rPr>
                        <a:t> kỳ (Chương 6 – 9)</a:t>
                      </a:r>
                      <a:endParaRPr lang="en-US" sz="2600" dirty="0">
                        <a:latin typeface="Times New Roman" panose="02020603050405020304" pitchFamily="18" charset="0"/>
                        <a:cs typeface="Times New Roman" panose="02020603050405020304" pitchFamily="18" charset="0"/>
                      </a:endParaRPr>
                    </a:p>
                  </a:txBody>
                  <a:tcPr/>
                </a:tc>
                <a:tc>
                  <a:txBody>
                    <a:bodyPr/>
                    <a:lstStyle/>
                    <a:p>
                      <a:pPr algn="ctr"/>
                      <a:r>
                        <a:rPr lang="en-US" sz="2600"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3801309920"/>
                  </a:ext>
                </a:extLst>
              </a:tr>
            </a:tbl>
          </a:graphicData>
        </a:graphic>
      </p:graphicFrame>
    </p:spTree>
    <p:extLst>
      <p:ext uri="{BB962C8B-B14F-4D97-AF65-F5344CB8AC3E}">
        <p14:creationId xmlns:p14="http://schemas.microsoft.com/office/powerpoint/2010/main" val="400790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4213" y="2133600"/>
            <a:ext cx="7772400" cy="2286000"/>
          </a:xfrm>
        </p:spPr>
        <p:txBody>
          <a:bodyPr/>
          <a:lstStyle/>
          <a:p>
            <a:r>
              <a:rPr lang="en-US" altLang="ja-JP" sz="4400" b="1"/>
              <a:t>TỔ CHỨC VÀ CẤU TRÚC MÁY TÍNH II</a:t>
            </a:r>
            <a:br>
              <a:rPr lang="en-US" altLang="ja-JP" sz="4400" b="1"/>
            </a:br>
            <a:r>
              <a:rPr lang="en-US" altLang="ja-JP" sz="4400" b="1"/>
              <a:t>Chương 1</a:t>
            </a:r>
            <a:br>
              <a:rPr lang="en-US" altLang="ja-JP" sz="4400" b="1"/>
            </a:br>
            <a:r>
              <a:rPr lang="en-US" altLang="ja-JP" sz="4400" b="1"/>
              <a:t>Tổng quan về máy tính </a:t>
            </a:r>
            <a:br>
              <a:rPr lang="en-US" altLang="ja-JP" sz="4400" b="1"/>
            </a:br>
            <a:endParaRPr kumimoji="1" lang="ja-JP" altLang="en-US" dirty="0"/>
          </a:p>
        </p:txBody>
      </p:sp>
      <p:sp>
        <p:nvSpPr>
          <p:cNvPr id="3" name="サブタイトル 2"/>
          <p:cNvSpPr>
            <a:spLocks noGrp="1"/>
          </p:cNvSpPr>
          <p:nvPr>
            <p:ph type="subTitle" idx="1"/>
          </p:nvPr>
        </p:nvSpPr>
        <p:spPr>
          <a:xfrm>
            <a:off x="1371600" y="4419600"/>
            <a:ext cx="6400800" cy="1219200"/>
          </a:xfrm>
        </p:spPr>
        <p:txBody>
          <a:bodyPr/>
          <a:lstStyle/>
          <a:p>
            <a:r>
              <a:rPr lang="en-US" altLang="ja-JP"/>
              <a:t> </a:t>
            </a:r>
            <a:fld id="{3019FD15-5EE1-4E5A-941E-E175ED3BA472}" type="datetime1">
              <a:rPr lang="en-US" altLang="ja-JP" smtClean="0"/>
              <a:t>11/7/2020</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11</a:t>
            </a:fld>
            <a:endParaRPr kumimoji="1" lang="ja-JP" altLang="en-US" dirty="0"/>
          </a:p>
        </p:txBody>
      </p:sp>
    </p:spTree>
    <p:extLst>
      <p:ext uri="{BB962C8B-B14F-4D97-AF65-F5344CB8AC3E}">
        <p14:creationId xmlns:p14="http://schemas.microsoft.com/office/powerpoint/2010/main" val="3812954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E3083-16C9-4241-952F-989DB35E48E5}"/>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5EA5A942-6F59-46BC-BC1E-CFCDED9DEFCD}"/>
              </a:ext>
            </a:extLst>
          </p:cNvPr>
          <p:cNvSpPr>
            <a:spLocks noGrp="1"/>
          </p:cNvSpPr>
          <p:nvPr>
            <p:ph idx="1"/>
          </p:nvPr>
        </p:nvSpPr>
        <p:spPr/>
        <p:txBody>
          <a:bodyPr/>
          <a:lstStyle/>
          <a:p>
            <a:r>
              <a:rPr lang="en-US" sz="3300"/>
              <a:t>Lịch sử phát triển của máy tính</a:t>
            </a:r>
          </a:p>
          <a:p>
            <a:r>
              <a:rPr lang="en-US" sz="3300"/>
              <a:t>Phân loại máy tính</a:t>
            </a:r>
          </a:p>
          <a:p>
            <a:r>
              <a:rPr lang="en-US" sz="3300"/>
              <a:t>Các thành phần của máy tính</a:t>
            </a:r>
          </a:p>
          <a:p>
            <a:r>
              <a:rPr lang="en-US" sz="3300"/>
              <a:t>Bài tập</a:t>
            </a:r>
          </a:p>
          <a:p>
            <a:endParaRPr lang="en-US"/>
          </a:p>
        </p:txBody>
      </p:sp>
      <p:sp>
        <p:nvSpPr>
          <p:cNvPr id="4" name="Date Placeholder 3">
            <a:extLst>
              <a:ext uri="{FF2B5EF4-FFF2-40B4-BE49-F238E27FC236}">
                <a16:creationId xmlns:a16="http://schemas.microsoft.com/office/drawing/2014/main" id="{B605C3B3-3391-489E-9C12-A2FE8AEDB28A}"/>
              </a:ext>
            </a:extLst>
          </p:cNvPr>
          <p:cNvSpPr>
            <a:spLocks noGrp="1"/>
          </p:cNvSpPr>
          <p:nvPr>
            <p:ph type="dt" sz="half" idx="10"/>
          </p:nvPr>
        </p:nvSpPr>
        <p:spPr/>
        <p:txBody>
          <a:bodyPr/>
          <a:lstStyle/>
          <a:p>
            <a:fld id="{F7681EE8-9FE2-425D-8FB4-74C399BDEDA0}" type="datetime1">
              <a:rPr kumimoji="1" lang="en-US" altLang="ja-JP" smtClean="0"/>
              <a:t>11/7/2020</a:t>
            </a:fld>
            <a:endParaRPr kumimoji="1" lang="ja-JP" altLang="en-US"/>
          </a:p>
        </p:txBody>
      </p:sp>
      <p:sp>
        <p:nvSpPr>
          <p:cNvPr id="5" name="Slide Number Placeholder 4">
            <a:extLst>
              <a:ext uri="{FF2B5EF4-FFF2-40B4-BE49-F238E27FC236}">
                <a16:creationId xmlns:a16="http://schemas.microsoft.com/office/drawing/2014/main" id="{DB3BF690-A1A8-4E12-8A93-8614BBAB84B4}"/>
              </a:ext>
            </a:extLst>
          </p:cNvPr>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
        <p:nvSpPr>
          <p:cNvPr id="6" name="Footer Placeholder 5">
            <a:extLst>
              <a:ext uri="{FF2B5EF4-FFF2-40B4-BE49-F238E27FC236}">
                <a16:creationId xmlns:a16="http://schemas.microsoft.com/office/drawing/2014/main" id="{A0BD679B-CAC3-4321-B62B-FD298EE4DF12}"/>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2006367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3D0EF-BC86-4CFA-86FE-372037AFF8F7}"/>
              </a:ext>
            </a:extLst>
          </p:cNvPr>
          <p:cNvSpPr>
            <a:spLocks noGrp="1"/>
          </p:cNvSpPr>
          <p:nvPr>
            <p:ph type="title"/>
          </p:nvPr>
        </p:nvSpPr>
        <p:spPr/>
        <p:txBody>
          <a:bodyPr/>
          <a:lstStyle/>
          <a:p>
            <a:r>
              <a:rPr lang="en-US"/>
              <a:t>Lịch sử phát triển của máy tính (1/5)</a:t>
            </a:r>
          </a:p>
        </p:txBody>
      </p:sp>
      <p:sp>
        <p:nvSpPr>
          <p:cNvPr id="3" name="Content Placeholder 2">
            <a:extLst>
              <a:ext uri="{FF2B5EF4-FFF2-40B4-BE49-F238E27FC236}">
                <a16:creationId xmlns:a16="http://schemas.microsoft.com/office/drawing/2014/main" id="{6269BB50-588F-40D8-82CB-36B87AA50C1B}"/>
              </a:ext>
            </a:extLst>
          </p:cNvPr>
          <p:cNvSpPr>
            <a:spLocks noGrp="1"/>
          </p:cNvSpPr>
          <p:nvPr>
            <p:ph idx="1"/>
          </p:nvPr>
        </p:nvSpPr>
        <p:spPr/>
        <p:txBody>
          <a:bodyPr/>
          <a:lstStyle/>
          <a:p>
            <a:pPr marL="0" indent="0">
              <a:buNone/>
            </a:pPr>
            <a:r>
              <a:rPr lang="en-US" sz="2800" i="1">
                <a:latin typeface="Times New Roman" panose="02020603050405020304" pitchFamily="18" charset="0"/>
                <a:cs typeface="Times New Roman" panose="02020603050405020304" pitchFamily="18" charset="0"/>
              </a:rPr>
              <a:t>Máy tính là cuộc cách mạng thứ ba của nền văn minh cùng với cuộc cách mạng về nông nghiệp và công nghiệp</a:t>
            </a:r>
            <a:endParaRPr lang="en-US" i="1">
              <a:latin typeface="+mj-lt"/>
            </a:endParaRPr>
          </a:p>
          <a:p>
            <a:r>
              <a:rPr lang="en-US" b="1"/>
              <a:t>Thế hệ 0: Máy chuyển động c</a:t>
            </a:r>
            <a:r>
              <a:rPr lang="vi-VN" b="1"/>
              <a:t>ơ</a:t>
            </a:r>
            <a:r>
              <a:rPr lang="en-US" b="1"/>
              <a:t> học</a:t>
            </a:r>
          </a:p>
          <a:p>
            <a:r>
              <a:rPr lang="en-US"/>
              <a:t>Ví dụ: Máy sai phân No.2</a:t>
            </a:r>
            <a:endParaRPr lang="en-US" b="1"/>
          </a:p>
          <a:p>
            <a:pPr lvl="1"/>
            <a:r>
              <a:rPr lang="en-US"/>
              <a:t>Ra đời năm 1849</a:t>
            </a:r>
          </a:p>
          <a:p>
            <a:pPr lvl="1"/>
            <a:r>
              <a:rPr lang="en-US"/>
              <a:t>Kết quả dựa trên các bảng tra</a:t>
            </a:r>
            <a:endParaRPr lang="en-US" b="1"/>
          </a:p>
          <a:p>
            <a:pPr marL="0" indent="0">
              <a:buNone/>
            </a:pPr>
            <a:endParaRPr lang="en-US" sz="2000"/>
          </a:p>
          <a:p>
            <a:pPr marL="0" indent="0">
              <a:buNone/>
            </a:pPr>
            <a:endParaRPr lang="en-US" sz="2000"/>
          </a:p>
          <a:p>
            <a:pPr marL="0" indent="0">
              <a:buNone/>
            </a:pPr>
            <a:endParaRPr lang="en-US" sz="2000"/>
          </a:p>
          <a:p>
            <a:pPr marL="0" indent="0">
              <a:buNone/>
            </a:pPr>
            <a:endParaRPr lang="en-US" sz="2000"/>
          </a:p>
          <a:p>
            <a:endParaRPr lang="en-US"/>
          </a:p>
        </p:txBody>
      </p:sp>
      <p:sp>
        <p:nvSpPr>
          <p:cNvPr id="4" name="Date Placeholder 3">
            <a:extLst>
              <a:ext uri="{FF2B5EF4-FFF2-40B4-BE49-F238E27FC236}">
                <a16:creationId xmlns:a16="http://schemas.microsoft.com/office/drawing/2014/main" id="{584AB4CD-153D-4080-B26C-2E352380A512}"/>
              </a:ext>
            </a:extLst>
          </p:cNvPr>
          <p:cNvSpPr>
            <a:spLocks noGrp="1"/>
          </p:cNvSpPr>
          <p:nvPr>
            <p:ph type="dt" sz="half" idx="10"/>
          </p:nvPr>
        </p:nvSpPr>
        <p:spPr/>
        <p:txBody>
          <a:bodyPr/>
          <a:lstStyle/>
          <a:p>
            <a:fld id="{F7681EE8-9FE2-425D-8FB4-74C399BDEDA0}" type="datetime1">
              <a:rPr kumimoji="1" lang="en-US" altLang="ja-JP" smtClean="0"/>
              <a:t>11/7/2020</a:t>
            </a:fld>
            <a:endParaRPr kumimoji="1" lang="ja-JP" altLang="en-US"/>
          </a:p>
        </p:txBody>
      </p:sp>
      <p:sp>
        <p:nvSpPr>
          <p:cNvPr id="5" name="Slide Number Placeholder 4">
            <a:extLst>
              <a:ext uri="{FF2B5EF4-FFF2-40B4-BE49-F238E27FC236}">
                <a16:creationId xmlns:a16="http://schemas.microsoft.com/office/drawing/2014/main" id="{DD045D37-40CE-4EA8-923D-FF696560FF98}"/>
              </a:ext>
            </a:extLst>
          </p:cNvPr>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
        <p:nvSpPr>
          <p:cNvPr id="6" name="Footer Placeholder 5">
            <a:extLst>
              <a:ext uri="{FF2B5EF4-FFF2-40B4-BE49-F238E27FC236}">
                <a16:creationId xmlns:a16="http://schemas.microsoft.com/office/drawing/2014/main" id="{6B9915EC-1A79-4579-AE6B-E2450050ECFF}"/>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pic>
        <p:nvPicPr>
          <p:cNvPr id="8" name="Picture 7" descr="A picture containing indoor, floor, wall, room&#10;&#10;Description automatically generated">
            <a:extLst>
              <a:ext uri="{FF2B5EF4-FFF2-40B4-BE49-F238E27FC236}">
                <a16:creationId xmlns:a16="http://schemas.microsoft.com/office/drawing/2014/main" id="{DFCC0A99-7C3F-493A-8B3A-AEE02EF180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2810802"/>
            <a:ext cx="4091880" cy="3426510"/>
          </a:xfrm>
          <a:prstGeom prst="rect">
            <a:avLst/>
          </a:prstGeom>
        </p:spPr>
      </p:pic>
    </p:spTree>
    <p:extLst>
      <p:ext uri="{BB962C8B-B14F-4D97-AF65-F5344CB8AC3E}">
        <p14:creationId xmlns:p14="http://schemas.microsoft.com/office/powerpoint/2010/main" val="1860875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5727-757F-4AB5-89B1-A93BAADB8BEF}"/>
              </a:ext>
            </a:extLst>
          </p:cNvPr>
          <p:cNvSpPr>
            <a:spLocks noGrp="1"/>
          </p:cNvSpPr>
          <p:nvPr>
            <p:ph type="title"/>
          </p:nvPr>
        </p:nvSpPr>
        <p:spPr/>
        <p:txBody>
          <a:bodyPr/>
          <a:lstStyle/>
          <a:p>
            <a:r>
              <a:rPr lang="en-US"/>
              <a:t>Lịch sử phát triển của máy tính (2/5)</a:t>
            </a:r>
          </a:p>
        </p:txBody>
      </p:sp>
      <p:sp>
        <p:nvSpPr>
          <p:cNvPr id="3" name="Content Placeholder 2">
            <a:extLst>
              <a:ext uri="{FF2B5EF4-FFF2-40B4-BE49-F238E27FC236}">
                <a16:creationId xmlns:a16="http://schemas.microsoft.com/office/drawing/2014/main" id="{90DCFE93-D0E4-45F5-A695-E87489A7000E}"/>
              </a:ext>
            </a:extLst>
          </p:cNvPr>
          <p:cNvSpPr>
            <a:spLocks noGrp="1"/>
          </p:cNvSpPr>
          <p:nvPr>
            <p:ph idx="1"/>
          </p:nvPr>
        </p:nvSpPr>
        <p:spPr/>
        <p:txBody>
          <a:bodyPr/>
          <a:lstStyle/>
          <a:p>
            <a:r>
              <a:rPr lang="en-US" b="1"/>
              <a:t>Thế hệ 1: Máy tính sử dụng công nghệ đèn chân không</a:t>
            </a:r>
          </a:p>
          <a:p>
            <a:r>
              <a:rPr lang="en-US"/>
              <a:t>Ví dụ: Máy EDVAC</a:t>
            </a:r>
          </a:p>
          <a:p>
            <a:pPr lvl="1"/>
            <a:r>
              <a:rPr lang="en-US"/>
              <a:t>Ra đời năm 1949</a:t>
            </a:r>
          </a:p>
          <a:p>
            <a:pPr lvl="1"/>
            <a:r>
              <a:rPr lang="en-US"/>
              <a:t>2500 đèn chân không</a:t>
            </a:r>
          </a:p>
          <a:p>
            <a:pPr lvl="1"/>
            <a:r>
              <a:rPr lang="en-US"/>
              <a:t>Phép toán: +, -, *, /</a:t>
            </a:r>
          </a:p>
          <a:p>
            <a:pPr lvl="1"/>
            <a:r>
              <a:rPr lang="en-US"/>
              <a:t>Kích th</a:t>
            </a:r>
            <a:r>
              <a:rPr lang="vi-VN"/>
              <a:t>ư</a:t>
            </a:r>
            <a:r>
              <a:rPr lang="en-US"/>
              <a:t>ớc: 45m2, nặng 7.8 tấn</a:t>
            </a:r>
          </a:p>
          <a:p>
            <a:pPr lvl="1"/>
            <a:r>
              <a:rPr lang="en-US"/>
              <a:t>Giá: 500,000 USD</a:t>
            </a:r>
          </a:p>
          <a:p>
            <a:endParaRPr lang="en-US"/>
          </a:p>
        </p:txBody>
      </p:sp>
      <p:sp>
        <p:nvSpPr>
          <p:cNvPr id="4" name="Date Placeholder 3">
            <a:extLst>
              <a:ext uri="{FF2B5EF4-FFF2-40B4-BE49-F238E27FC236}">
                <a16:creationId xmlns:a16="http://schemas.microsoft.com/office/drawing/2014/main" id="{0BB2AF2E-F2BC-41D3-BA4D-1D9ED08B7DD3}"/>
              </a:ext>
            </a:extLst>
          </p:cNvPr>
          <p:cNvSpPr>
            <a:spLocks noGrp="1"/>
          </p:cNvSpPr>
          <p:nvPr>
            <p:ph type="dt" sz="half" idx="10"/>
          </p:nvPr>
        </p:nvSpPr>
        <p:spPr/>
        <p:txBody>
          <a:bodyPr/>
          <a:lstStyle/>
          <a:p>
            <a:fld id="{F7681EE8-9FE2-425D-8FB4-74C399BDEDA0}" type="datetime1">
              <a:rPr kumimoji="1" lang="en-US" altLang="ja-JP" smtClean="0"/>
              <a:t>11/7/2020</a:t>
            </a:fld>
            <a:endParaRPr kumimoji="1" lang="ja-JP" altLang="en-US"/>
          </a:p>
        </p:txBody>
      </p:sp>
      <p:sp>
        <p:nvSpPr>
          <p:cNvPr id="5" name="Slide Number Placeholder 4">
            <a:extLst>
              <a:ext uri="{FF2B5EF4-FFF2-40B4-BE49-F238E27FC236}">
                <a16:creationId xmlns:a16="http://schemas.microsoft.com/office/drawing/2014/main" id="{E5024465-3EC2-4393-9914-FEC3459F6EF7}"/>
              </a:ext>
            </a:extLst>
          </p:cNvPr>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6" name="Footer Placeholder 5">
            <a:extLst>
              <a:ext uri="{FF2B5EF4-FFF2-40B4-BE49-F238E27FC236}">
                <a16:creationId xmlns:a16="http://schemas.microsoft.com/office/drawing/2014/main" id="{EB4E7989-57FF-4400-82B6-FDE8E7B08328}"/>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pic>
        <p:nvPicPr>
          <p:cNvPr id="8" name="Picture 7" descr="A person standing at a train station&#10;&#10;Description automatically generated">
            <a:extLst>
              <a:ext uri="{FF2B5EF4-FFF2-40B4-BE49-F238E27FC236}">
                <a16:creationId xmlns:a16="http://schemas.microsoft.com/office/drawing/2014/main" id="{7DD19CDE-7E4D-4F93-B007-4AE94B4E83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6705" y="1883184"/>
            <a:ext cx="3785775" cy="4354128"/>
          </a:xfrm>
          <a:prstGeom prst="rect">
            <a:avLst/>
          </a:prstGeom>
        </p:spPr>
      </p:pic>
    </p:spTree>
    <p:extLst>
      <p:ext uri="{BB962C8B-B14F-4D97-AF65-F5344CB8AC3E}">
        <p14:creationId xmlns:p14="http://schemas.microsoft.com/office/powerpoint/2010/main" val="3233121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A1C63-7502-4C95-BDDE-5211C4AEBEE4}"/>
              </a:ext>
            </a:extLst>
          </p:cNvPr>
          <p:cNvSpPr>
            <a:spLocks noGrp="1"/>
          </p:cNvSpPr>
          <p:nvPr>
            <p:ph type="title"/>
          </p:nvPr>
        </p:nvSpPr>
        <p:spPr/>
        <p:txBody>
          <a:bodyPr/>
          <a:lstStyle/>
          <a:p>
            <a:r>
              <a:rPr lang="en-US"/>
              <a:t>Lịch sử phát triển của máy tính (3/5)</a:t>
            </a:r>
          </a:p>
        </p:txBody>
      </p:sp>
      <p:sp>
        <p:nvSpPr>
          <p:cNvPr id="3" name="Content Placeholder 2">
            <a:extLst>
              <a:ext uri="{FF2B5EF4-FFF2-40B4-BE49-F238E27FC236}">
                <a16:creationId xmlns:a16="http://schemas.microsoft.com/office/drawing/2014/main" id="{DE618C6E-ED31-46FC-93EB-0FFA35BDACC3}"/>
              </a:ext>
            </a:extLst>
          </p:cNvPr>
          <p:cNvSpPr>
            <a:spLocks noGrp="1"/>
          </p:cNvSpPr>
          <p:nvPr>
            <p:ph idx="1"/>
          </p:nvPr>
        </p:nvSpPr>
        <p:spPr/>
        <p:txBody>
          <a:bodyPr/>
          <a:lstStyle/>
          <a:p>
            <a:r>
              <a:rPr lang="en-US" b="1"/>
              <a:t>Thế hệ 2: Máy tính sử dụng transistor</a:t>
            </a:r>
          </a:p>
          <a:p>
            <a:r>
              <a:rPr lang="en-US"/>
              <a:t>Ví dụ: Máy IBM 7094</a:t>
            </a:r>
          </a:p>
          <a:p>
            <a:pPr lvl="1"/>
            <a:r>
              <a:rPr lang="en-US"/>
              <a:t>Ra đời năm 1962</a:t>
            </a:r>
          </a:p>
          <a:p>
            <a:pPr lvl="1"/>
            <a:r>
              <a:rPr lang="en-US"/>
              <a:t>Bộ nhớ: 32 K word (16 bit)</a:t>
            </a:r>
          </a:p>
          <a:p>
            <a:pPr lvl="1"/>
            <a:r>
              <a:rPr lang="en-US"/>
              <a:t>Chu kỳ: 2 µs</a:t>
            </a:r>
          </a:p>
          <a:p>
            <a:pPr lvl="1"/>
            <a:r>
              <a:rPr lang="en-US"/>
              <a:t>Giá: ~3 triệu USD</a:t>
            </a:r>
          </a:p>
        </p:txBody>
      </p:sp>
      <p:sp>
        <p:nvSpPr>
          <p:cNvPr id="4" name="Date Placeholder 3">
            <a:extLst>
              <a:ext uri="{FF2B5EF4-FFF2-40B4-BE49-F238E27FC236}">
                <a16:creationId xmlns:a16="http://schemas.microsoft.com/office/drawing/2014/main" id="{10DBC546-950A-45B8-9D77-0DC723956D0B}"/>
              </a:ext>
            </a:extLst>
          </p:cNvPr>
          <p:cNvSpPr>
            <a:spLocks noGrp="1"/>
          </p:cNvSpPr>
          <p:nvPr>
            <p:ph type="dt" sz="half" idx="10"/>
          </p:nvPr>
        </p:nvSpPr>
        <p:spPr/>
        <p:txBody>
          <a:bodyPr/>
          <a:lstStyle/>
          <a:p>
            <a:fld id="{F7681EE8-9FE2-425D-8FB4-74C399BDEDA0}" type="datetime1">
              <a:rPr kumimoji="1" lang="en-US" altLang="ja-JP" smtClean="0"/>
              <a:t>11/7/2020</a:t>
            </a:fld>
            <a:endParaRPr kumimoji="1" lang="ja-JP" altLang="en-US"/>
          </a:p>
        </p:txBody>
      </p:sp>
      <p:sp>
        <p:nvSpPr>
          <p:cNvPr id="5" name="Slide Number Placeholder 4">
            <a:extLst>
              <a:ext uri="{FF2B5EF4-FFF2-40B4-BE49-F238E27FC236}">
                <a16:creationId xmlns:a16="http://schemas.microsoft.com/office/drawing/2014/main" id="{7FB0B972-D1DA-497A-BCF6-F00668DFA808}"/>
              </a:ext>
            </a:extLst>
          </p:cNvPr>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6" name="Footer Placeholder 5">
            <a:extLst>
              <a:ext uri="{FF2B5EF4-FFF2-40B4-BE49-F238E27FC236}">
                <a16:creationId xmlns:a16="http://schemas.microsoft.com/office/drawing/2014/main" id="{6C16AA31-2689-49B4-AC5B-A10719A22879}"/>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pic>
        <p:nvPicPr>
          <p:cNvPr id="8" name="Picture 7" descr="A picture containing indoor&#10;&#10;Description automatically generated">
            <a:extLst>
              <a:ext uri="{FF2B5EF4-FFF2-40B4-BE49-F238E27FC236}">
                <a16:creationId xmlns:a16="http://schemas.microsoft.com/office/drawing/2014/main" id="{C63A93C0-FF6F-4852-B4AB-54864D09C418}"/>
              </a:ext>
            </a:extLst>
          </p:cNvPr>
          <p:cNvPicPr>
            <a:picLocks noChangeAspect="1"/>
          </p:cNvPicPr>
          <p:nvPr/>
        </p:nvPicPr>
        <p:blipFill rotWithShape="1">
          <a:blip r:embed="rId3">
            <a:extLst>
              <a:ext uri="{28A0092B-C50C-407E-A947-70E740481C1C}">
                <a14:useLocalDpi xmlns:a14="http://schemas.microsoft.com/office/drawing/2010/main" val="0"/>
              </a:ext>
            </a:extLst>
          </a:blip>
          <a:srcRect r="12754"/>
          <a:stretch/>
        </p:blipFill>
        <p:spPr>
          <a:xfrm>
            <a:off x="4571207" y="2141366"/>
            <a:ext cx="4321273" cy="4080706"/>
          </a:xfrm>
          <a:prstGeom prst="rect">
            <a:avLst/>
          </a:prstGeom>
        </p:spPr>
      </p:pic>
    </p:spTree>
    <p:extLst>
      <p:ext uri="{BB962C8B-B14F-4D97-AF65-F5344CB8AC3E}">
        <p14:creationId xmlns:p14="http://schemas.microsoft.com/office/powerpoint/2010/main" val="2525974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F1654-1CEB-40B1-94D4-21AD4168D421}"/>
              </a:ext>
            </a:extLst>
          </p:cNvPr>
          <p:cNvSpPr>
            <a:spLocks noGrp="1"/>
          </p:cNvSpPr>
          <p:nvPr>
            <p:ph type="title"/>
          </p:nvPr>
        </p:nvSpPr>
        <p:spPr/>
        <p:txBody>
          <a:bodyPr/>
          <a:lstStyle/>
          <a:p>
            <a:r>
              <a:rPr lang="en-US"/>
              <a:t>Lịch sử phát triển của máy tính (4/5)</a:t>
            </a:r>
          </a:p>
        </p:txBody>
      </p:sp>
      <p:sp>
        <p:nvSpPr>
          <p:cNvPr id="3" name="Content Placeholder 2">
            <a:extLst>
              <a:ext uri="{FF2B5EF4-FFF2-40B4-BE49-F238E27FC236}">
                <a16:creationId xmlns:a16="http://schemas.microsoft.com/office/drawing/2014/main" id="{DC68C858-7DA9-4BE5-82A8-8A5D3EF8E068}"/>
              </a:ext>
            </a:extLst>
          </p:cNvPr>
          <p:cNvSpPr>
            <a:spLocks noGrp="1"/>
          </p:cNvSpPr>
          <p:nvPr>
            <p:ph idx="1"/>
          </p:nvPr>
        </p:nvSpPr>
        <p:spPr/>
        <p:txBody>
          <a:bodyPr/>
          <a:lstStyle/>
          <a:p>
            <a:r>
              <a:rPr lang="en-US" b="1"/>
              <a:t>Thế hệ 3: Máy tính sử dụng công nghệ mạch tích hợp</a:t>
            </a:r>
          </a:p>
          <a:p>
            <a:r>
              <a:rPr lang="en-US"/>
              <a:t>Ví dụ: IBM System/360/22</a:t>
            </a:r>
          </a:p>
          <a:p>
            <a:pPr lvl="1"/>
            <a:r>
              <a:rPr lang="en-US"/>
              <a:t>Ra đời năm 1971</a:t>
            </a:r>
          </a:p>
          <a:p>
            <a:pPr lvl="1"/>
            <a:r>
              <a:rPr lang="en-US"/>
              <a:t>Chu kỳ: 0.75 µs</a:t>
            </a:r>
          </a:p>
          <a:p>
            <a:pPr lvl="1"/>
            <a:r>
              <a:rPr lang="en-US"/>
              <a:t>Giá: 246,000 USD</a:t>
            </a:r>
          </a:p>
          <a:p>
            <a:pPr lvl="1"/>
            <a:r>
              <a:rPr lang="en-US"/>
              <a:t>Nặng 680 kg</a:t>
            </a:r>
          </a:p>
          <a:p>
            <a:endParaRPr lang="en-US"/>
          </a:p>
        </p:txBody>
      </p:sp>
      <p:sp>
        <p:nvSpPr>
          <p:cNvPr id="4" name="Date Placeholder 3">
            <a:extLst>
              <a:ext uri="{FF2B5EF4-FFF2-40B4-BE49-F238E27FC236}">
                <a16:creationId xmlns:a16="http://schemas.microsoft.com/office/drawing/2014/main" id="{E510F835-65ED-4E8A-B0D7-376F2AB0CCD9}"/>
              </a:ext>
            </a:extLst>
          </p:cNvPr>
          <p:cNvSpPr>
            <a:spLocks noGrp="1"/>
          </p:cNvSpPr>
          <p:nvPr>
            <p:ph type="dt" sz="half" idx="10"/>
          </p:nvPr>
        </p:nvSpPr>
        <p:spPr/>
        <p:txBody>
          <a:bodyPr/>
          <a:lstStyle/>
          <a:p>
            <a:fld id="{F7681EE8-9FE2-425D-8FB4-74C399BDEDA0}" type="datetime1">
              <a:rPr kumimoji="1" lang="en-US" altLang="ja-JP" smtClean="0"/>
              <a:t>11/7/2020</a:t>
            </a:fld>
            <a:endParaRPr kumimoji="1" lang="ja-JP" altLang="en-US"/>
          </a:p>
        </p:txBody>
      </p:sp>
      <p:sp>
        <p:nvSpPr>
          <p:cNvPr id="5" name="Slide Number Placeholder 4">
            <a:extLst>
              <a:ext uri="{FF2B5EF4-FFF2-40B4-BE49-F238E27FC236}">
                <a16:creationId xmlns:a16="http://schemas.microsoft.com/office/drawing/2014/main" id="{6DBE7DC4-7802-41C9-988E-1078019A6E26}"/>
              </a:ext>
            </a:extLst>
          </p:cNvPr>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
        <p:nvSpPr>
          <p:cNvPr id="6" name="Footer Placeholder 5">
            <a:extLst>
              <a:ext uri="{FF2B5EF4-FFF2-40B4-BE49-F238E27FC236}">
                <a16:creationId xmlns:a16="http://schemas.microsoft.com/office/drawing/2014/main" id="{07E4F012-7A13-47B2-9B42-4FE9A9C04431}"/>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pic>
        <p:nvPicPr>
          <p:cNvPr id="8" name="Picture 7" descr="A person standing in front of a computer&#10;&#10;Description automatically generated">
            <a:extLst>
              <a:ext uri="{FF2B5EF4-FFF2-40B4-BE49-F238E27FC236}">
                <a16:creationId xmlns:a16="http://schemas.microsoft.com/office/drawing/2014/main" id="{9D731DE1-A65C-4096-A2CA-D1016A608C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7460" y="2503512"/>
            <a:ext cx="4605020" cy="3733800"/>
          </a:xfrm>
          <a:prstGeom prst="rect">
            <a:avLst/>
          </a:prstGeom>
        </p:spPr>
      </p:pic>
    </p:spTree>
    <p:extLst>
      <p:ext uri="{BB962C8B-B14F-4D97-AF65-F5344CB8AC3E}">
        <p14:creationId xmlns:p14="http://schemas.microsoft.com/office/powerpoint/2010/main" val="4151323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 computer&#10;&#10;Description automatically generated">
            <a:extLst>
              <a:ext uri="{FF2B5EF4-FFF2-40B4-BE49-F238E27FC236}">
                <a16:creationId xmlns:a16="http://schemas.microsoft.com/office/drawing/2014/main" id="{ADFEF093-103A-4C85-8646-1ABFE56191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4656" y="2057400"/>
            <a:ext cx="5307824" cy="4179912"/>
          </a:xfrm>
          <a:prstGeom prst="rect">
            <a:avLst/>
          </a:prstGeom>
        </p:spPr>
      </p:pic>
      <p:sp>
        <p:nvSpPr>
          <p:cNvPr id="2" name="Title 1">
            <a:extLst>
              <a:ext uri="{FF2B5EF4-FFF2-40B4-BE49-F238E27FC236}">
                <a16:creationId xmlns:a16="http://schemas.microsoft.com/office/drawing/2014/main" id="{C59010FC-4829-4BAD-AA1E-7CCC7942CA95}"/>
              </a:ext>
            </a:extLst>
          </p:cNvPr>
          <p:cNvSpPr>
            <a:spLocks noGrp="1"/>
          </p:cNvSpPr>
          <p:nvPr>
            <p:ph type="title"/>
          </p:nvPr>
        </p:nvSpPr>
        <p:spPr/>
        <p:txBody>
          <a:bodyPr/>
          <a:lstStyle/>
          <a:p>
            <a:r>
              <a:rPr lang="en-US"/>
              <a:t>Lịch sử phát triển của máy tính (5/5)</a:t>
            </a:r>
          </a:p>
        </p:txBody>
      </p:sp>
      <p:sp>
        <p:nvSpPr>
          <p:cNvPr id="3" name="Content Placeholder 2">
            <a:extLst>
              <a:ext uri="{FF2B5EF4-FFF2-40B4-BE49-F238E27FC236}">
                <a16:creationId xmlns:a16="http://schemas.microsoft.com/office/drawing/2014/main" id="{027B8252-261B-4D6E-94A2-546104136DCD}"/>
              </a:ext>
            </a:extLst>
          </p:cNvPr>
          <p:cNvSpPr>
            <a:spLocks noGrp="1"/>
          </p:cNvSpPr>
          <p:nvPr>
            <p:ph idx="1"/>
          </p:nvPr>
        </p:nvSpPr>
        <p:spPr/>
        <p:txBody>
          <a:bodyPr/>
          <a:lstStyle/>
          <a:p>
            <a:r>
              <a:rPr lang="en-US" b="1"/>
              <a:t>Thế hệ 4: Máy tính sử dụng công nghệ VLSI</a:t>
            </a:r>
          </a:p>
          <a:p>
            <a:r>
              <a:rPr lang="en-US"/>
              <a:t>Ví dụ: Siêu máy tính IBM Summit</a:t>
            </a:r>
          </a:p>
          <a:p>
            <a:pPr lvl="1"/>
            <a:r>
              <a:rPr lang="en-US"/>
              <a:t>Ra đời năm 2018</a:t>
            </a:r>
          </a:p>
          <a:p>
            <a:pPr lvl="1"/>
            <a:r>
              <a:rPr lang="en-US"/>
              <a:t>Tốc độ: 148.6 petaflops</a:t>
            </a:r>
          </a:p>
          <a:p>
            <a:r>
              <a:rPr lang="en-US"/>
              <a:t>Ví dụ: MacBook Pro 15’ 2019</a:t>
            </a:r>
          </a:p>
          <a:p>
            <a:pPr lvl="1"/>
            <a:r>
              <a:rPr lang="en-US"/>
              <a:t>Tốc độ: 2.6 Ghz</a:t>
            </a:r>
          </a:p>
          <a:p>
            <a:pPr lvl="1"/>
            <a:r>
              <a:rPr lang="en-US"/>
              <a:t>Giá: 2,399 USD</a:t>
            </a:r>
          </a:p>
          <a:p>
            <a:endParaRPr lang="en-US"/>
          </a:p>
        </p:txBody>
      </p:sp>
      <p:sp>
        <p:nvSpPr>
          <p:cNvPr id="4" name="Date Placeholder 3">
            <a:extLst>
              <a:ext uri="{FF2B5EF4-FFF2-40B4-BE49-F238E27FC236}">
                <a16:creationId xmlns:a16="http://schemas.microsoft.com/office/drawing/2014/main" id="{BDD154FA-A235-42EE-BDB8-1C120B68D0C9}"/>
              </a:ext>
            </a:extLst>
          </p:cNvPr>
          <p:cNvSpPr>
            <a:spLocks noGrp="1"/>
          </p:cNvSpPr>
          <p:nvPr>
            <p:ph type="dt" sz="half" idx="10"/>
          </p:nvPr>
        </p:nvSpPr>
        <p:spPr/>
        <p:txBody>
          <a:bodyPr/>
          <a:lstStyle/>
          <a:p>
            <a:fld id="{F7681EE8-9FE2-425D-8FB4-74C399BDEDA0}" type="datetime1">
              <a:rPr kumimoji="1" lang="en-US" altLang="ja-JP" smtClean="0"/>
              <a:t>11/7/2020</a:t>
            </a:fld>
            <a:endParaRPr kumimoji="1" lang="ja-JP" altLang="en-US"/>
          </a:p>
        </p:txBody>
      </p:sp>
      <p:sp>
        <p:nvSpPr>
          <p:cNvPr id="5" name="Slide Number Placeholder 4">
            <a:extLst>
              <a:ext uri="{FF2B5EF4-FFF2-40B4-BE49-F238E27FC236}">
                <a16:creationId xmlns:a16="http://schemas.microsoft.com/office/drawing/2014/main" id="{79B3C753-A620-411B-8483-913A3265470C}"/>
              </a:ext>
            </a:extLst>
          </p:cNvPr>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
        <p:nvSpPr>
          <p:cNvPr id="6" name="Footer Placeholder 5">
            <a:extLst>
              <a:ext uri="{FF2B5EF4-FFF2-40B4-BE49-F238E27FC236}">
                <a16:creationId xmlns:a16="http://schemas.microsoft.com/office/drawing/2014/main" id="{24D676F5-EF79-4385-804B-FCA67348AE55}"/>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3017190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C4B35-BE87-4A0D-87D5-D26FEBF59E24}"/>
              </a:ext>
            </a:extLst>
          </p:cNvPr>
          <p:cNvSpPr>
            <a:spLocks noGrp="1"/>
          </p:cNvSpPr>
          <p:nvPr>
            <p:ph type="title"/>
          </p:nvPr>
        </p:nvSpPr>
        <p:spPr/>
        <p:txBody>
          <a:bodyPr/>
          <a:lstStyle/>
          <a:p>
            <a:r>
              <a:rPr lang="en-US"/>
              <a:t>Quiz 1</a:t>
            </a:r>
          </a:p>
        </p:txBody>
      </p:sp>
      <p:sp>
        <p:nvSpPr>
          <p:cNvPr id="3" name="Content Placeholder 2">
            <a:extLst>
              <a:ext uri="{FF2B5EF4-FFF2-40B4-BE49-F238E27FC236}">
                <a16:creationId xmlns:a16="http://schemas.microsoft.com/office/drawing/2014/main" id="{5FFAFA9A-B7E6-4E4C-AA41-1AB64CF4D9E5}"/>
              </a:ext>
            </a:extLst>
          </p:cNvPr>
          <p:cNvSpPr>
            <a:spLocks noGrp="1"/>
          </p:cNvSpPr>
          <p:nvPr>
            <p:ph idx="1"/>
          </p:nvPr>
        </p:nvSpPr>
        <p:spPr/>
        <p:txBody>
          <a:bodyPr/>
          <a:lstStyle/>
          <a:p>
            <a:pPr marL="0" indent="0">
              <a:buNone/>
            </a:pPr>
            <a:r>
              <a:rPr lang="en-US"/>
              <a:t>Máy tính chạy bằng điện xuất hiện ở thế hệ nào?</a:t>
            </a:r>
          </a:p>
          <a:p>
            <a:pPr marL="514350" indent="-514350">
              <a:buFont typeface="+mj-lt"/>
              <a:buAutoNum type="alphaUcPeriod"/>
            </a:pPr>
            <a:r>
              <a:rPr lang="en-US"/>
              <a:t>Thế hệ 0</a:t>
            </a:r>
          </a:p>
          <a:p>
            <a:pPr marL="514350" indent="-514350">
              <a:buFont typeface="+mj-lt"/>
              <a:buAutoNum type="alphaUcPeriod"/>
            </a:pPr>
            <a:r>
              <a:rPr lang="en-US"/>
              <a:t>Thế hệ 1</a:t>
            </a:r>
          </a:p>
          <a:p>
            <a:pPr marL="514350" indent="-514350">
              <a:buFont typeface="+mj-lt"/>
              <a:buAutoNum type="alphaUcPeriod"/>
            </a:pPr>
            <a:r>
              <a:rPr lang="en-US"/>
              <a:t>Thế hệ 2</a:t>
            </a:r>
          </a:p>
          <a:p>
            <a:pPr marL="514350" indent="-514350">
              <a:buFont typeface="+mj-lt"/>
              <a:buAutoNum type="alphaUcPeriod"/>
            </a:pPr>
            <a:r>
              <a:rPr lang="en-US"/>
              <a:t>Thế hệ 3</a:t>
            </a:r>
          </a:p>
          <a:p>
            <a:pPr marL="0" indent="0">
              <a:buNone/>
            </a:pPr>
            <a:endParaRPr lang="en-US"/>
          </a:p>
        </p:txBody>
      </p:sp>
      <p:sp>
        <p:nvSpPr>
          <p:cNvPr id="4" name="Date Placeholder 3">
            <a:extLst>
              <a:ext uri="{FF2B5EF4-FFF2-40B4-BE49-F238E27FC236}">
                <a16:creationId xmlns:a16="http://schemas.microsoft.com/office/drawing/2014/main" id="{1A93CEDC-4604-40CB-ABD3-7560810A6E61}"/>
              </a:ext>
            </a:extLst>
          </p:cNvPr>
          <p:cNvSpPr>
            <a:spLocks noGrp="1"/>
          </p:cNvSpPr>
          <p:nvPr>
            <p:ph type="dt" sz="half" idx="10"/>
          </p:nvPr>
        </p:nvSpPr>
        <p:spPr/>
        <p:txBody>
          <a:bodyPr/>
          <a:lstStyle/>
          <a:p>
            <a:fld id="{F7681EE8-9FE2-425D-8FB4-74C399BDEDA0}" type="datetime1">
              <a:rPr kumimoji="1" lang="en-US" altLang="ja-JP" smtClean="0"/>
              <a:t>11/7/2020</a:t>
            </a:fld>
            <a:endParaRPr kumimoji="1" lang="ja-JP" altLang="en-US"/>
          </a:p>
        </p:txBody>
      </p:sp>
      <p:sp>
        <p:nvSpPr>
          <p:cNvPr id="5" name="Slide Number Placeholder 4">
            <a:extLst>
              <a:ext uri="{FF2B5EF4-FFF2-40B4-BE49-F238E27FC236}">
                <a16:creationId xmlns:a16="http://schemas.microsoft.com/office/drawing/2014/main" id="{3A77F6CD-FF27-4578-AA39-001B62C5CE3A}"/>
              </a:ext>
            </a:extLst>
          </p:cNvPr>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6" name="Footer Placeholder 5">
            <a:extLst>
              <a:ext uri="{FF2B5EF4-FFF2-40B4-BE49-F238E27FC236}">
                <a16:creationId xmlns:a16="http://schemas.microsoft.com/office/drawing/2014/main" id="{56DE5F43-A6EE-4D02-8AE0-85B2F4C17B7B}"/>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1309977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B97D-1F45-4C15-A6CE-D149969B3152}"/>
              </a:ext>
            </a:extLst>
          </p:cNvPr>
          <p:cNvSpPr>
            <a:spLocks noGrp="1"/>
          </p:cNvSpPr>
          <p:nvPr>
            <p:ph type="title"/>
          </p:nvPr>
        </p:nvSpPr>
        <p:spPr/>
        <p:txBody>
          <a:bodyPr/>
          <a:lstStyle/>
          <a:p>
            <a:r>
              <a:rPr lang="en-US"/>
              <a:t>Phân loại máy tính (1/5)</a:t>
            </a:r>
          </a:p>
        </p:txBody>
      </p:sp>
      <p:sp>
        <p:nvSpPr>
          <p:cNvPr id="3" name="Content Placeholder 2">
            <a:extLst>
              <a:ext uri="{FF2B5EF4-FFF2-40B4-BE49-F238E27FC236}">
                <a16:creationId xmlns:a16="http://schemas.microsoft.com/office/drawing/2014/main" id="{A927B146-4A6F-4E80-A7A1-455E265EDA3B}"/>
              </a:ext>
            </a:extLst>
          </p:cNvPr>
          <p:cNvSpPr>
            <a:spLocks noGrp="1"/>
          </p:cNvSpPr>
          <p:nvPr>
            <p:ph idx="1"/>
          </p:nvPr>
        </p:nvSpPr>
        <p:spPr/>
        <p:txBody>
          <a:bodyPr/>
          <a:lstStyle/>
          <a:p>
            <a:r>
              <a:rPr lang="en-US"/>
              <a:t>Máy tính được sử dụng trong 3 lớp ứng dụng chính</a:t>
            </a:r>
          </a:p>
          <a:p>
            <a:pPr lvl="1">
              <a:defRPr/>
            </a:pPr>
            <a:r>
              <a:rPr lang="en-US"/>
              <a:t>Máy tính cá nhân (Personal computers)</a:t>
            </a:r>
          </a:p>
          <a:p>
            <a:pPr lvl="1">
              <a:defRPr/>
            </a:pPr>
            <a:r>
              <a:rPr lang="en-US"/>
              <a:t>Máy chủ (Servers)</a:t>
            </a:r>
          </a:p>
          <a:p>
            <a:pPr lvl="1">
              <a:defRPr/>
            </a:pPr>
            <a:r>
              <a:rPr lang="en-US"/>
              <a:t>Máy tính nhúng (Embedded computers)</a:t>
            </a:r>
          </a:p>
          <a:p>
            <a:endParaRPr lang="en-US"/>
          </a:p>
        </p:txBody>
      </p:sp>
      <p:sp>
        <p:nvSpPr>
          <p:cNvPr id="4" name="Date Placeholder 3">
            <a:extLst>
              <a:ext uri="{FF2B5EF4-FFF2-40B4-BE49-F238E27FC236}">
                <a16:creationId xmlns:a16="http://schemas.microsoft.com/office/drawing/2014/main" id="{23793979-5AF4-4C68-BD9F-F7238F19A293}"/>
              </a:ext>
            </a:extLst>
          </p:cNvPr>
          <p:cNvSpPr>
            <a:spLocks noGrp="1"/>
          </p:cNvSpPr>
          <p:nvPr>
            <p:ph type="dt" sz="half" idx="10"/>
          </p:nvPr>
        </p:nvSpPr>
        <p:spPr/>
        <p:txBody>
          <a:bodyPr/>
          <a:lstStyle/>
          <a:p>
            <a:fld id="{F7681EE8-9FE2-425D-8FB4-74C399BDEDA0}" type="datetime1">
              <a:rPr kumimoji="1" lang="en-US" altLang="ja-JP" smtClean="0"/>
              <a:t>11/7/2020</a:t>
            </a:fld>
            <a:endParaRPr kumimoji="1" lang="ja-JP" altLang="en-US"/>
          </a:p>
        </p:txBody>
      </p:sp>
      <p:sp>
        <p:nvSpPr>
          <p:cNvPr id="5" name="Slide Number Placeholder 4">
            <a:extLst>
              <a:ext uri="{FF2B5EF4-FFF2-40B4-BE49-F238E27FC236}">
                <a16:creationId xmlns:a16="http://schemas.microsoft.com/office/drawing/2014/main" id="{A8F5EDCA-D678-43E1-955C-34A1AD3A5C0D}"/>
              </a:ext>
            </a:extLst>
          </p:cNvPr>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
        <p:nvSpPr>
          <p:cNvPr id="6" name="Footer Placeholder 5">
            <a:extLst>
              <a:ext uri="{FF2B5EF4-FFF2-40B4-BE49-F238E27FC236}">
                <a16:creationId xmlns:a16="http://schemas.microsoft.com/office/drawing/2014/main" id="{B1B6BA30-66D5-4578-AEBF-10A7342D8C78}"/>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56265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en-US" sz="3300"/>
              <a:t>Khối lượng kiến thức, giáo trình và công cụ</a:t>
            </a:r>
          </a:p>
          <a:p>
            <a:r>
              <a:rPr lang="en-US" sz="3300"/>
              <a:t>Vị trí môn học</a:t>
            </a:r>
          </a:p>
          <a:p>
            <a:r>
              <a:rPr lang="en-US" sz="3300"/>
              <a:t>Mục tiêu môn học</a:t>
            </a:r>
          </a:p>
          <a:p>
            <a:r>
              <a:rPr lang="en-US" sz="3300"/>
              <a:t>Nội dung môn học</a:t>
            </a:r>
          </a:p>
          <a:p>
            <a:r>
              <a:rPr lang="en-US" sz="3300"/>
              <a:t>Tài liệu môn học</a:t>
            </a:r>
          </a:p>
          <a:p>
            <a:r>
              <a:rPr lang="en-US" sz="3300"/>
              <a:t>Các thành phần đánh giá môn học</a:t>
            </a:r>
          </a:p>
          <a:p>
            <a:endParaRPr lang="vi-VN" altLang="ja-JP" sz="33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11/7/2020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Tree>
    <p:extLst>
      <p:ext uri="{BB962C8B-B14F-4D97-AF65-F5344CB8AC3E}">
        <p14:creationId xmlns:p14="http://schemas.microsoft.com/office/powerpoint/2010/main" val="478851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B97D-1F45-4C15-A6CE-D149969B3152}"/>
              </a:ext>
            </a:extLst>
          </p:cNvPr>
          <p:cNvSpPr>
            <a:spLocks noGrp="1"/>
          </p:cNvSpPr>
          <p:nvPr>
            <p:ph type="title"/>
          </p:nvPr>
        </p:nvSpPr>
        <p:spPr/>
        <p:txBody>
          <a:bodyPr/>
          <a:lstStyle/>
          <a:p>
            <a:r>
              <a:rPr lang="en-US"/>
              <a:t>Phân loại máy tính (2/5)</a:t>
            </a:r>
          </a:p>
        </p:txBody>
      </p:sp>
      <p:sp>
        <p:nvSpPr>
          <p:cNvPr id="3" name="Content Placeholder 2">
            <a:extLst>
              <a:ext uri="{FF2B5EF4-FFF2-40B4-BE49-F238E27FC236}">
                <a16:creationId xmlns:a16="http://schemas.microsoft.com/office/drawing/2014/main" id="{A927B146-4A6F-4E80-A7A1-455E265EDA3B}"/>
              </a:ext>
            </a:extLst>
          </p:cNvPr>
          <p:cNvSpPr>
            <a:spLocks noGrp="1"/>
          </p:cNvSpPr>
          <p:nvPr>
            <p:ph idx="1"/>
          </p:nvPr>
        </p:nvSpPr>
        <p:spPr>
          <a:xfrm>
            <a:off x="251520" y="1412776"/>
            <a:ext cx="4853880" cy="4824536"/>
          </a:xfrm>
        </p:spPr>
        <p:txBody>
          <a:bodyPr/>
          <a:lstStyle/>
          <a:p>
            <a:pPr>
              <a:lnSpc>
                <a:spcPct val="90000"/>
              </a:lnSpc>
              <a:defRPr/>
            </a:pPr>
            <a:r>
              <a:rPr lang="en-US" b="1"/>
              <a:t>Máy tính cá nhân</a:t>
            </a:r>
          </a:p>
          <a:p>
            <a:pPr lvl="1">
              <a:lnSpc>
                <a:spcPct val="90000"/>
              </a:lnSpc>
              <a:defRPr/>
            </a:pPr>
            <a:r>
              <a:rPr lang="en-US"/>
              <a:t>Kích th</a:t>
            </a:r>
            <a:r>
              <a:rPr lang="vi-VN"/>
              <a:t>ư</a:t>
            </a:r>
            <a:r>
              <a:rPr lang="en-US"/>
              <a:t>ớc: nhỏ gọn</a:t>
            </a:r>
          </a:p>
          <a:p>
            <a:pPr lvl="1">
              <a:lnSpc>
                <a:spcPct val="90000"/>
              </a:lnSpc>
              <a:defRPr/>
            </a:pPr>
            <a:r>
              <a:rPr lang="en-US"/>
              <a:t>Tốc độ: lên đến 238,310 MIPS ở 3.0 GHz </a:t>
            </a:r>
          </a:p>
          <a:p>
            <a:pPr lvl="1">
              <a:lnSpc>
                <a:spcPct val="90000"/>
              </a:lnSpc>
              <a:defRPr/>
            </a:pPr>
            <a:r>
              <a:rPr lang="en-US"/>
              <a:t>Khả năng xử lý: Đa dụng cho các ứng dụng văn phòng, học tập, giải trí.</a:t>
            </a:r>
          </a:p>
          <a:p>
            <a:pPr lvl="1">
              <a:lnSpc>
                <a:spcPct val="90000"/>
              </a:lnSpc>
              <a:defRPr/>
            </a:pPr>
            <a:r>
              <a:rPr lang="en-US"/>
              <a:t>Ví dụ: Máy tính để bàn, Máy tính xách tay</a:t>
            </a:r>
          </a:p>
          <a:p>
            <a:endParaRPr lang="en-US"/>
          </a:p>
        </p:txBody>
      </p:sp>
      <p:sp>
        <p:nvSpPr>
          <p:cNvPr id="4" name="Date Placeholder 3">
            <a:extLst>
              <a:ext uri="{FF2B5EF4-FFF2-40B4-BE49-F238E27FC236}">
                <a16:creationId xmlns:a16="http://schemas.microsoft.com/office/drawing/2014/main" id="{23793979-5AF4-4C68-BD9F-F7238F19A293}"/>
              </a:ext>
            </a:extLst>
          </p:cNvPr>
          <p:cNvSpPr>
            <a:spLocks noGrp="1"/>
          </p:cNvSpPr>
          <p:nvPr>
            <p:ph type="dt" sz="half" idx="10"/>
          </p:nvPr>
        </p:nvSpPr>
        <p:spPr/>
        <p:txBody>
          <a:bodyPr/>
          <a:lstStyle/>
          <a:p>
            <a:fld id="{F7681EE8-9FE2-425D-8FB4-74C399BDEDA0}" type="datetime1">
              <a:rPr kumimoji="1" lang="en-US" altLang="ja-JP" smtClean="0"/>
              <a:t>11/7/2020</a:t>
            </a:fld>
            <a:endParaRPr kumimoji="1" lang="ja-JP" altLang="en-US"/>
          </a:p>
        </p:txBody>
      </p:sp>
      <p:sp>
        <p:nvSpPr>
          <p:cNvPr id="5" name="Slide Number Placeholder 4">
            <a:extLst>
              <a:ext uri="{FF2B5EF4-FFF2-40B4-BE49-F238E27FC236}">
                <a16:creationId xmlns:a16="http://schemas.microsoft.com/office/drawing/2014/main" id="{A8F5EDCA-D678-43E1-955C-34A1AD3A5C0D}"/>
              </a:ext>
            </a:extLst>
          </p:cNvPr>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6" name="Footer Placeholder 5">
            <a:extLst>
              <a:ext uri="{FF2B5EF4-FFF2-40B4-BE49-F238E27FC236}">
                <a16:creationId xmlns:a16="http://schemas.microsoft.com/office/drawing/2014/main" id="{B1B6BA30-66D5-4578-AEBF-10A7342D8C78}"/>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pic>
        <p:nvPicPr>
          <p:cNvPr id="8" name="Picture 7" descr="A close up of a computer&#10;&#10;Description automatically generated">
            <a:extLst>
              <a:ext uri="{FF2B5EF4-FFF2-40B4-BE49-F238E27FC236}">
                <a16:creationId xmlns:a16="http://schemas.microsoft.com/office/drawing/2014/main" id="{587134CE-3644-469C-8E9B-741987040905}"/>
              </a:ext>
            </a:extLst>
          </p:cNvPr>
          <p:cNvPicPr>
            <a:picLocks noChangeAspect="1"/>
          </p:cNvPicPr>
          <p:nvPr/>
        </p:nvPicPr>
        <p:blipFill rotWithShape="1">
          <a:blip r:embed="rId2">
            <a:extLst>
              <a:ext uri="{28A0092B-C50C-407E-A947-70E740481C1C}">
                <a14:useLocalDpi xmlns:a14="http://schemas.microsoft.com/office/drawing/2010/main" val="0"/>
              </a:ext>
            </a:extLst>
          </a:blip>
          <a:srcRect l="18084" r="15255"/>
          <a:stretch/>
        </p:blipFill>
        <p:spPr>
          <a:xfrm>
            <a:off x="5474940" y="1332526"/>
            <a:ext cx="3329880" cy="4840301"/>
          </a:xfrm>
          <a:prstGeom prst="rect">
            <a:avLst/>
          </a:prstGeom>
        </p:spPr>
      </p:pic>
    </p:spTree>
    <p:extLst>
      <p:ext uri="{BB962C8B-B14F-4D97-AF65-F5344CB8AC3E}">
        <p14:creationId xmlns:p14="http://schemas.microsoft.com/office/powerpoint/2010/main" val="70017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B97D-1F45-4C15-A6CE-D149969B3152}"/>
              </a:ext>
            </a:extLst>
          </p:cNvPr>
          <p:cNvSpPr>
            <a:spLocks noGrp="1"/>
          </p:cNvSpPr>
          <p:nvPr>
            <p:ph type="title"/>
          </p:nvPr>
        </p:nvSpPr>
        <p:spPr/>
        <p:txBody>
          <a:bodyPr/>
          <a:lstStyle/>
          <a:p>
            <a:r>
              <a:rPr lang="en-US"/>
              <a:t>Phân loại máy tính (3/5)</a:t>
            </a:r>
          </a:p>
        </p:txBody>
      </p:sp>
      <p:sp>
        <p:nvSpPr>
          <p:cNvPr id="3" name="Content Placeholder 2">
            <a:extLst>
              <a:ext uri="{FF2B5EF4-FFF2-40B4-BE49-F238E27FC236}">
                <a16:creationId xmlns:a16="http://schemas.microsoft.com/office/drawing/2014/main" id="{A927B146-4A6F-4E80-A7A1-455E265EDA3B}"/>
              </a:ext>
            </a:extLst>
          </p:cNvPr>
          <p:cNvSpPr>
            <a:spLocks noGrp="1"/>
          </p:cNvSpPr>
          <p:nvPr>
            <p:ph idx="1"/>
          </p:nvPr>
        </p:nvSpPr>
        <p:spPr>
          <a:xfrm>
            <a:off x="251520" y="1412776"/>
            <a:ext cx="4396680" cy="4824536"/>
          </a:xfrm>
        </p:spPr>
        <p:txBody>
          <a:bodyPr/>
          <a:lstStyle/>
          <a:p>
            <a:pPr>
              <a:lnSpc>
                <a:spcPct val="90000"/>
              </a:lnSpc>
              <a:defRPr/>
            </a:pPr>
            <a:r>
              <a:rPr lang="en-US" b="1"/>
              <a:t>Máy chủ</a:t>
            </a:r>
          </a:p>
          <a:p>
            <a:pPr lvl="1">
              <a:lnSpc>
                <a:spcPct val="90000"/>
              </a:lnSpc>
              <a:defRPr/>
            </a:pPr>
            <a:r>
              <a:rPr lang="en-US"/>
              <a:t>Kích th</a:t>
            </a:r>
            <a:r>
              <a:rPr lang="vi-VN"/>
              <a:t>ư</a:t>
            </a:r>
            <a:r>
              <a:rPr lang="en-US"/>
              <a:t>ớc lớn.</a:t>
            </a:r>
          </a:p>
          <a:p>
            <a:pPr lvl="1">
              <a:lnSpc>
                <a:spcPct val="90000"/>
              </a:lnSpc>
              <a:defRPr/>
            </a:pPr>
            <a:r>
              <a:rPr lang="en-US"/>
              <a:t>Tốc độ: lên đến 148.6 petaflops</a:t>
            </a:r>
          </a:p>
          <a:p>
            <a:pPr lvl="1">
              <a:lnSpc>
                <a:spcPct val="90000"/>
              </a:lnSpc>
              <a:defRPr/>
            </a:pPr>
            <a:r>
              <a:rPr lang="en-US"/>
              <a:t>Khả năng xử lý: tính toán với tốc độ siêu nhanh, độ chính xác cực lớn.</a:t>
            </a:r>
          </a:p>
          <a:p>
            <a:pPr lvl="1">
              <a:lnSpc>
                <a:spcPct val="90000"/>
              </a:lnSpc>
              <a:defRPr/>
            </a:pPr>
            <a:r>
              <a:rPr lang="en-US"/>
              <a:t>Khả năng l</a:t>
            </a:r>
            <a:r>
              <a:rPr lang="vi-VN"/>
              <a:t>ư</a:t>
            </a:r>
            <a:r>
              <a:rPr lang="en-US"/>
              <a:t>u trữ dữ liệu: cực lớn.</a:t>
            </a:r>
          </a:p>
          <a:p>
            <a:endParaRPr lang="en-US"/>
          </a:p>
        </p:txBody>
      </p:sp>
      <p:sp>
        <p:nvSpPr>
          <p:cNvPr id="4" name="Date Placeholder 3">
            <a:extLst>
              <a:ext uri="{FF2B5EF4-FFF2-40B4-BE49-F238E27FC236}">
                <a16:creationId xmlns:a16="http://schemas.microsoft.com/office/drawing/2014/main" id="{23793979-5AF4-4C68-BD9F-F7238F19A293}"/>
              </a:ext>
            </a:extLst>
          </p:cNvPr>
          <p:cNvSpPr>
            <a:spLocks noGrp="1"/>
          </p:cNvSpPr>
          <p:nvPr>
            <p:ph type="dt" sz="half" idx="10"/>
          </p:nvPr>
        </p:nvSpPr>
        <p:spPr/>
        <p:txBody>
          <a:bodyPr/>
          <a:lstStyle/>
          <a:p>
            <a:fld id="{F7681EE8-9FE2-425D-8FB4-74C399BDEDA0}" type="datetime1">
              <a:rPr kumimoji="1" lang="en-US" altLang="ja-JP" smtClean="0"/>
              <a:t>11/7/2020</a:t>
            </a:fld>
            <a:endParaRPr kumimoji="1" lang="ja-JP" altLang="en-US"/>
          </a:p>
        </p:txBody>
      </p:sp>
      <p:sp>
        <p:nvSpPr>
          <p:cNvPr id="5" name="Slide Number Placeholder 4">
            <a:extLst>
              <a:ext uri="{FF2B5EF4-FFF2-40B4-BE49-F238E27FC236}">
                <a16:creationId xmlns:a16="http://schemas.microsoft.com/office/drawing/2014/main" id="{A8F5EDCA-D678-43E1-955C-34A1AD3A5C0D}"/>
              </a:ext>
            </a:extLst>
          </p:cNvPr>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6" name="Footer Placeholder 5">
            <a:extLst>
              <a:ext uri="{FF2B5EF4-FFF2-40B4-BE49-F238E27FC236}">
                <a16:creationId xmlns:a16="http://schemas.microsoft.com/office/drawing/2014/main" id="{B1B6BA30-66D5-4578-AEBF-10A7342D8C78}"/>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pic>
        <p:nvPicPr>
          <p:cNvPr id="8" name="Picture 7" descr="A picture containing building&#10;&#10;Description automatically generated">
            <a:extLst>
              <a:ext uri="{FF2B5EF4-FFF2-40B4-BE49-F238E27FC236}">
                <a16:creationId xmlns:a16="http://schemas.microsoft.com/office/drawing/2014/main" id="{D055410D-C04B-41FF-9A74-243B376E7D6D}"/>
              </a:ext>
            </a:extLst>
          </p:cNvPr>
          <p:cNvPicPr>
            <a:picLocks noChangeAspect="1"/>
          </p:cNvPicPr>
          <p:nvPr/>
        </p:nvPicPr>
        <p:blipFill rotWithShape="1">
          <a:blip r:embed="rId3">
            <a:extLst>
              <a:ext uri="{28A0092B-C50C-407E-A947-70E740481C1C}">
                <a14:useLocalDpi xmlns:a14="http://schemas.microsoft.com/office/drawing/2010/main" val="0"/>
              </a:ext>
            </a:extLst>
          </a:blip>
          <a:srcRect l="22222"/>
          <a:stretch/>
        </p:blipFill>
        <p:spPr>
          <a:xfrm>
            <a:off x="4790234" y="1345555"/>
            <a:ext cx="4102246" cy="4814243"/>
          </a:xfrm>
          <a:prstGeom prst="rect">
            <a:avLst/>
          </a:prstGeom>
        </p:spPr>
      </p:pic>
    </p:spTree>
    <p:extLst>
      <p:ext uri="{BB962C8B-B14F-4D97-AF65-F5344CB8AC3E}">
        <p14:creationId xmlns:p14="http://schemas.microsoft.com/office/powerpoint/2010/main" val="4080495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B97D-1F45-4C15-A6CE-D149969B3152}"/>
              </a:ext>
            </a:extLst>
          </p:cNvPr>
          <p:cNvSpPr>
            <a:spLocks noGrp="1"/>
          </p:cNvSpPr>
          <p:nvPr>
            <p:ph type="title"/>
          </p:nvPr>
        </p:nvSpPr>
        <p:spPr/>
        <p:txBody>
          <a:bodyPr/>
          <a:lstStyle/>
          <a:p>
            <a:r>
              <a:rPr lang="en-US"/>
              <a:t>Phân loại máy tính (4/5)</a:t>
            </a:r>
          </a:p>
        </p:txBody>
      </p:sp>
      <p:sp>
        <p:nvSpPr>
          <p:cNvPr id="3" name="Content Placeholder 2">
            <a:extLst>
              <a:ext uri="{FF2B5EF4-FFF2-40B4-BE49-F238E27FC236}">
                <a16:creationId xmlns:a16="http://schemas.microsoft.com/office/drawing/2014/main" id="{A927B146-4A6F-4E80-A7A1-455E265EDA3B}"/>
              </a:ext>
            </a:extLst>
          </p:cNvPr>
          <p:cNvSpPr>
            <a:spLocks noGrp="1"/>
          </p:cNvSpPr>
          <p:nvPr>
            <p:ph idx="1"/>
          </p:nvPr>
        </p:nvSpPr>
        <p:spPr/>
        <p:txBody>
          <a:bodyPr/>
          <a:lstStyle/>
          <a:p>
            <a:pPr>
              <a:lnSpc>
                <a:spcPct val="90000"/>
              </a:lnSpc>
              <a:defRPr/>
            </a:pPr>
            <a:r>
              <a:rPr lang="en-US" b="1"/>
              <a:t>Phân loại máy chủ (giá thành và hiệu năng)</a:t>
            </a:r>
          </a:p>
          <a:p>
            <a:pPr lvl="1">
              <a:lnSpc>
                <a:spcPct val="90000"/>
              </a:lnSpc>
              <a:defRPr/>
            </a:pPr>
            <a:r>
              <a:rPr lang="en-US" b="1"/>
              <a:t>Low-end servers</a:t>
            </a:r>
            <a:r>
              <a:rPr lang="en-US"/>
              <a:t>: Ứng dụng lưu trữ, doanh nghiệp nhỏ,  dịch vụ web, chi phí khoảng 1000$.</a:t>
            </a:r>
          </a:p>
          <a:p>
            <a:pPr lvl="1">
              <a:lnSpc>
                <a:spcPct val="90000"/>
              </a:lnSpc>
              <a:defRPr/>
            </a:pPr>
            <a:r>
              <a:rPr lang="en-US" b="1"/>
              <a:t>Supercomputers</a:t>
            </a:r>
          </a:p>
          <a:p>
            <a:pPr lvl="2">
              <a:lnSpc>
                <a:spcPct val="90000"/>
              </a:lnSpc>
              <a:defRPr/>
            </a:pPr>
            <a:r>
              <a:rPr lang="en-US"/>
              <a:t>Tính toán kĩ thuật và khoa học phức tạp với hiệu năng cao nhất.</a:t>
            </a:r>
          </a:p>
          <a:p>
            <a:pPr lvl="2">
              <a:lnSpc>
                <a:spcPct val="90000"/>
              </a:lnSpc>
              <a:defRPr/>
            </a:pPr>
            <a:r>
              <a:rPr lang="en-US"/>
              <a:t>Hàng trăm đến hàng ngàn bộ xử lý, bộ nhớ kích cỡ </a:t>
            </a:r>
            <a:r>
              <a:rPr lang="en-US" b="1"/>
              <a:t>gigabytes</a:t>
            </a:r>
            <a:r>
              <a:rPr lang="en-US"/>
              <a:t> đến </a:t>
            </a:r>
            <a:r>
              <a:rPr lang="en-US" b="1"/>
              <a:t>terabytes</a:t>
            </a:r>
            <a:r>
              <a:rPr lang="en-US"/>
              <a:t> và khả năng lưu trữ dữ liệu </a:t>
            </a:r>
            <a:r>
              <a:rPr lang="en-US" b="1"/>
              <a:t>terabytes</a:t>
            </a:r>
            <a:r>
              <a:rPr lang="en-US"/>
              <a:t> đến </a:t>
            </a:r>
            <a:r>
              <a:rPr lang="en-US" b="1"/>
              <a:t>petabytes</a:t>
            </a:r>
            <a:r>
              <a:rPr lang="en-US"/>
              <a:t>, chi phí hàng triệu đến hàng trăm triệu đôla.</a:t>
            </a:r>
          </a:p>
          <a:p>
            <a:pPr lvl="1">
              <a:lnSpc>
                <a:spcPct val="90000"/>
              </a:lnSpc>
              <a:defRPr/>
            </a:pPr>
            <a:r>
              <a:rPr lang="en-US" b="1"/>
              <a:t>Datacenter</a:t>
            </a:r>
            <a:r>
              <a:rPr lang="en-US"/>
              <a:t>: được sử dụng bởi những công ty như eBay, Google cũng chứa hàng ngàn bộ xử lý, với bộ nhớ hàng terabytes, và khả năng lưu trữ hàng petabytes. Datacenter thường được xem như là các cụm máy tính lớn.</a:t>
            </a:r>
          </a:p>
          <a:p>
            <a:endParaRPr lang="en-US"/>
          </a:p>
        </p:txBody>
      </p:sp>
      <p:sp>
        <p:nvSpPr>
          <p:cNvPr id="4" name="Date Placeholder 3">
            <a:extLst>
              <a:ext uri="{FF2B5EF4-FFF2-40B4-BE49-F238E27FC236}">
                <a16:creationId xmlns:a16="http://schemas.microsoft.com/office/drawing/2014/main" id="{23793979-5AF4-4C68-BD9F-F7238F19A293}"/>
              </a:ext>
            </a:extLst>
          </p:cNvPr>
          <p:cNvSpPr>
            <a:spLocks noGrp="1"/>
          </p:cNvSpPr>
          <p:nvPr>
            <p:ph type="dt" sz="half" idx="10"/>
          </p:nvPr>
        </p:nvSpPr>
        <p:spPr/>
        <p:txBody>
          <a:bodyPr/>
          <a:lstStyle/>
          <a:p>
            <a:fld id="{F7681EE8-9FE2-425D-8FB4-74C399BDEDA0}" type="datetime1">
              <a:rPr kumimoji="1" lang="en-US" altLang="ja-JP" smtClean="0"/>
              <a:t>11/7/2020</a:t>
            </a:fld>
            <a:endParaRPr kumimoji="1" lang="ja-JP" altLang="en-US"/>
          </a:p>
        </p:txBody>
      </p:sp>
      <p:sp>
        <p:nvSpPr>
          <p:cNvPr id="5" name="Slide Number Placeholder 4">
            <a:extLst>
              <a:ext uri="{FF2B5EF4-FFF2-40B4-BE49-F238E27FC236}">
                <a16:creationId xmlns:a16="http://schemas.microsoft.com/office/drawing/2014/main" id="{A8F5EDCA-D678-43E1-955C-34A1AD3A5C0D}"/>
              </a:ext>
            </a:extLst>
          </p:cNvPr>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6" name="Footer Placeholder 5">
            <a:extLst>
              <a:ext uri="{FF2B5EF4-FFF2-40B4-BE49-F238E27FC236}">
                <a16:creationId xmlns:a16="http://schemas.microsoft.com/office/drawing/2014/main" id="{B1B6BA30-66D5-4578-AEBF-10A7342D8C78}"/>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612770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B97D-1F45-4C15-A6CE-D149969B3152}"/>
              </a:ext>
            </a:extLst>
          </p:cNvPr>
          <p:cNvSpPr>
            <a:spLocks noGrp="1"/>
          </p:cNvSpPr>
          <p:nvPr>
            <p:ph type="title"/>
          </p:nvPr>
        </p:nvSpPr>
        <p:spPr/>
        <p:txBody>
          <a:bodyPr/>
          <a:lstStyle/>
          <a:p>
            <a:r>
              <a:rPr lang="en-US"/>
              <a:t>Phân loại máy tính (5/5)</a:t>
            </a:r>
          </a:p>
        </p:txBody>
      </p:sp>
      <p:sp>
        <p:nvSpPr>
          <p:cNvPr id="3" name="Content Placeholder 2">
            <a:extLst>
              <a:ext uri="{FF2B5EF4-FFF2-40B4-BE49-F238E27FC236}">
                <a16:creationId xmlns:a16="http://schemas.microsoft.com/office/drawing/2014/main" id="{A927B146-4A6F-4E80-A7A1-455E265EDA3B}"/>
              </a:ext>
            </a:extLst>
          </p:cNvPr>
          <p:cNvSpPr>
            <a:spLocks noGrp="1"/>
          </p:cNvSpPr>
          <p:nvPr>
            <p:ph idx="1"/>
          </p:nvPr>
        </p:nvSpPr>
        <p:spPr>
          <a:xfrm>
            <a:off x="251520" y="1412776"/>
            <a:ext cx="5463480" cy="4824536"/>
          </a:xfrm>
        </p:spPr>
        <p:txBody>
          <a:bodyPr/>
          <a:lstStyle/>
          <a:p>
            <a:pPr>
              <a:lnSpc>
                <a:spcPct val="90000"/>
              </a:lnSpc>
              <a:defRPr/>
            </a:pPr>
            <a:r>
              <a:rPr lang="en-US" b="1"/>
              <a:t>Máy tính nhúng</a:t>
            </a:r>
          </a:p>
          <a:p>
            <a:pPr lvl="1">
              <a:lnSpc>
                <a:spcPct val="90000"/>
              </a:lnSpc>
              <a:defRPr/>
            </a:pPr>
            <a:r>
              <a:rPr lang="en-US"/>
              <a:t>Kích th</a:t>
            </a:r>
            <a:r>
              <a:rPr lang="vi-VN"/>
              <a:t>ư</a:t>
            </a:r>
            <a:r>
              <a:rPr lang="en-US"/>
              <a:t>ớc nhỏ gọn, đ</a:t>
            </a:r>
            <a:r>
              <a:rPr lang="vi-VN"/>
              <a:t>ư</a:t>
            </a:r>
            <a:r>
              <a:rPr lang="en-US"/>
              <a:t>ợc tích hợp bên trong một thiết bị: Máy giặt, xe hơi, điện thoại, …</a:t>
            </a:r>
          </a:p>
          <a:p>
            <a:pPr lvl="1">
              <a:lnSpc>
                <a:spcPct val="90000"/>
              </a:lnSpc>
              <a:defRPr/>
            </a:pPr>
            <a:r>
              <a:rPr lang="en-US"/>
              <a:t>Tốc độ xử lý: Không cần cao (th</a:t>
            </a:r>
            <a:r>
              <a:rPr lang="vi-VN"/>
              <a:t>ư</a:t>
            </a:r>
            <a:r>
              <a:rPr lang="en-US"/>
              <a:t>ờng d</a:t>
            </a:r>
            <a:r>
              <a:rPr lang="vi-VN"/>
              <a:t>ư</a:t>
            </a:r>
            <a:r>
              <a:rPr lang="en-US"/>
              <a:t>ới 400 Mhz).</a:t>
            </a:r>
          </a:p>
          <a:p>
            <a:pPr lvl="1">
              <a:lnSpc>
                <a:spcPct val="90000"/>
              </a:lnSpc>
              <a:defRPr/>
            </a:pPr>
            <a:r>
              <a:rPr lang="en-US"/>
              <a:t>Khả năng xử lý: Đ</a:t>
            </a:r>
            <a:r>
              <a:rPr lang="vi-VN"/>
              <a:t>ư</a:t>
            </a:r>
            <a:r>
              <a:rPr lang="en-US"/>
              <a:t>ợc tối </a:t>
            </a:r>
            <a:r>
              <a:rPr lang="vi-VN"/>
              <a:t>ư</a:t>
            </a:r>
            <a:r>
              <a:rPr lang="en-US"/>
              <a:t>u cho một số chức năng cụ thể.</a:t>
            </a:r>
          </a:p>
          <a:p>
            <a:pPr lvl="1">
              <a:lnSpc>
                <a:spcPct val="90000"/>
              </a:lnSpc>
              <a:defRPr/>
            </a:pPr>
            <a:r>
              <a:rPr lang="en-US"/>
              <a:t>Ví dụ: Raspberry Pi</a:t>
            </a:r>
          </a:p>
          <a:p>
            <a:endParaRPr lang="en-US"/>
          </a:p>
        </p:txBody>
      </p:sp>
      <p:sp>
        <p:nvSpPr>
          <p:cNvPr id="4" name="Date Placeholder 3">
            <a:extLst>
              <a:ext uri="{FF2B5EF4-FFF2-40B4-BE49-F238E27FC236}">
                <a16:creationId xmlns:a16="http://schemas.microsoft.com/office/drawing/2014/main" id="{23793979-5AF4-4C68-BD9F-F7238F19A293}"/>
              </a:ext>
            </a:extLst>
          </p:cNvPr>
          <p:cNvSpPr>
            <a:spLocks noGrp="1"/>
          </p:cNvSpPr>
          <p:nvPr>
            <p:ph type="dt" sz="half" idx="10"/>
          </p:nvPr>
        </p:nvSpPr>
        <p:spPr/>
        <p:txBody>
          <a:bodyPr/>
          <a:lstStyle/>
          <a:p>
            <a:fld id="{F7681EE8-9FE2-425D-8FB4-74C399BDEDA0}" type="datetime1">
              <a:rPr kumimoji="1" lang="en-US" altLang="ja-JP" smtClean="0"/>
              <a:t>11/7/2020</a:t>
            </a:fld>
            <a:endParaRPr kumimoji="1" lang="ja-JP" altLang="en-US"/>
          </a:p>
        </p:txBody>
      </p:sp>
      <p:sp>
        <p:nvSpPr>
          <p:cNvPr id="5" name="Slide Number Placeholder 4">
            <a:extLst>
              <a:ext uri="{FF2B5EF4-FFF2-40B4-BE49-F238E27FC236}">
                <a16:creationId xmlns:a16="http://schemas.microsoft.com/office/drawing/2014/main" id="{A8F5EDCA-D678-43E1-955C-34A1AD3A5C0D}"/>
              </a:ext>
            </a:extLst>
          </p:cNvPr>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6" name="Footer Placeholder 5">
            <a:extLst>
              <a:ext uri="{FF2B5EF4-FFF2-40B4-BE49-F238E27FC236}">
                <a16:creationId xmlns:a16="http://schemas.microsoft.com/office/drawing/2014/main" id="{B1B6BA30-66D5-4578-AEBF-10A7342D8C78}"/>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pic>
        <p:nvPicPr>
          <p:cNvPr id="8" name="Picture 7" descr="A circuit board&#10;&#10;Description automatically generated">
            <a:extLst>
              <a:ext uri="{FF2B5EF4-FFF2-40B4-BE49-F238E27FC236}">
                <a16:creationId xmlns:a16="http://schemas.microsoft.com/office/drawing/2014/main" id="{2A8B6B3B-4A62-4AB8-91D3-2C4F6FFC69BA}"/>
              </a:ext>
            </a:extLst>
          </p:cNvPr>
          <p:cNvPicPr>
            <a:picLocks noChangeAspect="1"/>
          </p:cNvPicPr>
          <p:nvPr/>
        </p:nvPicPr>
        <p:blipFill rotWithShape="1">
          <a:blip r:embed="rId2">
            <a:extLst>
              <a:ext uri="{28A0092B-C50C-407E-A947-70E740481C1C}">
                <a14:useLocalDpi xmlns:a14="http://schemas.microsoft.com/office/drawing/2010/main" val="0"/>
              </a:ext>
            </a:extLst>
          </a:blip>
          <a:srcRect l="8925" t="-2864" r="29537" b="2864"/>
          <a:stretch/>
        </p:blipFill>
        <p:spPr>
          <a:xfrm>
            <a:off x="5821560" y="1332657"/>
            <a:ext cx="3070920" cy="4904655"/>
          </a:xfrm>
          <a:prstGeom prst="rect">
            <a:avLst/>
          </a:prstGeom>
        </p:spPr>
      </p:pic>
    </p:spTree>
    <p:extLst>
      <p:ext uri="{BB962C8B-B14F-4D97-AF65-F5344CB8AC3E}">
        <p14:creationId xmlns:p14="http://schemas.microsoft.com/office/powerpoint/2010/main" val="2517596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DCDD2-0A60-485B-B684-CA30CB65AE0D}"/>
              </a:ext>
            </a:extLst>
          </p:cNvPr>
          <p:cNvSpPr>
            <a:spLocks noGrp="1"/>
          </p:cNvSpPr>
          <p:nvPr>
            <p:ph type="title"/>
          </p:nvPr>
        </p:nvSpPr>
        <p:spPr/>
        <p:txBody>
          <a:bodyPr/>
          <a:lstStyle/>
          <a:p>
            <a:r>
              <a:rPr lang="en-US"/>
              <a:t>Các thành phần của máy tính (1/5)</a:t>
            </a:r>
          </a:p>
        </p:txBody>
      </p:sp>
      <p:sp>
        <p:nvSpPr>
          <p:cNvPr id="3" name="Content Placeholder 2">
            <a:extLst>
              <a:ext uri="{FF2B5EF4-FFF2-40B4-BE49-F238E27FC236}">
                <a16:creationId xmlns:a16="http://schemas.microsoft.com/office/drawing/2014/main" id="{24609BBC-9F6B-48E0-8429-B3807D9F3A0D}"/>
              </a:ext>
            </a:extLst>
          </p:cNvPr>
          <p:cNvSpPr>
            <a:spLocks noGrp="1"/>
          </p:cNvSpPr>
          <p:nvPr>
            <p:ph idx="1"/>
          </p:nvPr>
        </p:nvSpPr>
        <p:spPr/>
        <p:txBody>
          <a:bodyPr/>
          <a:lstStyle/>
          <a:p>
            <a:pPr marL="0" indent="0">
              <a:buNone/>
            </a:pPr>
            <a:r>
              <a:rPr lang="en-US"/>
              <a:t>Máy tính bao gồm 3 thành phần chính</a:t>
            </a:r>
          </a:p>
          <a:p>
            <a:r>
              <a:rPr lang="en-US"/>
              <a:t>Bộ xử lý (Processor)</a:t>
            </a:r>
          </a:p>
          <a:p>
            <a:pPr lvl="1"/>
            <a:r>
              <a:rPr lang="en-US"/>
              <a:t>Xử lý thông tin</a:t>
            </a:r>
          </a:p>
          <a:p>
            <a:r>
              <a:rPr lang="en-US"/>
              <a:t>Bộ nhớ (Memory)</a:t>
            </a:r>
          </a:p>
          <a:p>
            <a:pPr lvl="1"/>
            <a:r>
              <a:rPr lang="en-US"/>
              <a:t>Lưu trữ thông tin</a:t>
            </a:r>
          </a:p>
          <a:p>
            <a:r>
              <a:rPr lang="en-US"/>
              <a:t>Các thiết bị nhập /xuất (I/O)</a:t>
            </a:r>
          </a:p>
          <a:p>
            <a:pPr lvl="1"/>
            <a:r>
              <a:rPr lang="en-US"/>
              <a:t>Nhận, truyền thông tin</a:t>
            </a:r>
          </a:p>
          <a:p>
            <a:endParaRPr lang="en-US"/>
          </a:p>
        </p:txBody>
      </p:sp>
      <p:sp>
        <p:nvSpPr>
          <p:cNvPr id="4" name="Date Placeholder 3">
            <a:extLst>
              <a:ext uri="{FF2B5EF4-FFF2-40B4-BE49-F238E27FC236}">
                <a16:creationId xmlns:a16="http://schemas.microsoft.com/office/drawing/2014/main" id="{6E09A913-5C9F-4F70-B677-4BE1A2A1D610}"/>
              </a:ext>
            </a:extLst>
          </p:cNvPr>
          <p:cNvSpPr>
            <a:spLocks noGrp="1"/>
          </p:cNvSpPr>
          <p:nvPr>
            <p:ph type="dt" sz="half" idx="10"/>
          </p:nvPr>
        </p:nvSpPr>
        <p:spPr/>
        <p:txBody>
          <a:bodyPr/>
          <a:lstStyle/>
          <a:p>
            <a:fld id="{F7681EE8-9FE2-425D-8FB4-74C399BDEDA0}" type="datetime1">
              <a:rPr kumimoji="1" lang="en-US" altLang="ja-JP" smtClean="0"/>
              <a:t>11/7/2020</a:t>
            </a:fld>
            <a:endParaRPr kumimoji="1" lang="ja-JP" altLang="en-US"/>
          </a:p>
        </p:txBody>
      </p:sp>
      <p:sp>
        <p:nvSpPr>
          <p:cNvPr id="5" name="Slide Number Placeholder 4">
            <a:extLst>
              <a:ext uri="{FF2B5EF4-FFF2-40B4-BE49-F238E27FC236}">
                <a16:creationId xmlns:a16="http://schemas.microsoft.com/office/drawing/2014/main" id="{85BE8286-20BF-44D3-9171-ED8673652DE5}"/>
              </a:ext>
            </a:extLst>
          </p:cNvPr>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
        <p:nvSpPr>
          <p:cNvPr id="6" name="Footer Placeholder 5">
            <a:extLst>
              <a:ext uri="{FF2B5EF4-FFF2-40B4-BE49-F238E27FC236}">
                <a16:creationId xmlns:a16="http://schemas.microsoft.com/office/drawing/2014/main" id="{55C2CC4C-E7D9-4FA8-A5F9-294A72799D60}"/>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pic>
        <p:nvPicPr>
          <p:cNvPr id="8" name="Content Placeholder 5">
            <a:extLst>
              <a:ext uri="{FF2B5EF4-FFF2-40B4-BE49-F238E27FC236}">
                <a16:creationId xmlns:a16="http://schemas.microsoft.com/office/drawing/2014/main" id="{AD9A1866-CD7A-437A-A343-E4A8AB7B0496}"/>
              </a:ext>
            </a:extLst>
          </p:cNvPr>
          <p:cNvPicPr>
            <a:picLocks noChangeAspect="1"/>
          </p:cNvPicPr>
          <p:nvPr/>
        </p:nvPicPr>
        <p:blipFill rotWithShape="1">
          <a:blip r:embed="rId2"/>
          <a:srcRect t="1018" r="5515" b="2449"/>
          <a:stretch/>
        </p:blipFill>
        <p:spPr>
          <a:xfrm>
            <a:off x="4419600" y="1919325"/>
            <a:ext cx="4584970" cy="4461643"/>
          </a:xfrm>
          <a:prstGeom prst="rect">
            <a:avLst/>
          </a:prstGeom>
        </p:spPr>
      </p:pic>
    </p:spTree>
    <p:extLst>
      <p:ext uri="{BB962C8B-B14F-4D97-AF65-F5344CB8AC3E}">
        <p14:creationId xmlns:p14="http://schemas.microsoft.com/office/powerpoint/2010/main" val="813328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FF16BB6-BD36-44BB-A6E8-8AE925D41819}"/>
              </a:ext>
            </a:extLst>
          </p:cNvPr>
          <p:cNvPicPr>
            <a:picLocks noChangeAspect="1"/>
          </p:cNvPicPr>
          <p:nvPr/>
        </p:nvPicPr>
        <p:blipFill>
          <a:blip r:embed="rId3"/>
          <a:stretch>
            <a:fillRect/>
          </a:stretch>
        </p:blipFill>
        <p:spPr>
          <a:xfrm>
            <a:off x="2491897" y="1268041"/>
            <a:ext cx="6400583" cy="4985379"/>
          </a:xfrm>
          <a:prstGeom prst="rect">
            <a:avLst/>
          </a:prstGeom>
        </p:spPr>
      </p:pic>
      <p:sp>
        <p:nvSpPr>
          <p:cNvPr id="2" name="Title 1">
            <a:extLst>
              <a:ext uri="{FF2B5EF4-FFF2-40B4-BE49-F238E27FC236}">
                <a16:creationId xmlns:a16="http://schemas.microsoft.com/office/drawing/2014/main" id="{349DCDD2-0A60-485B-B684-CA30CB65AE0D}"/>
              </a:ext>
            </a:extLst>
          </p:cNvPr>
          <p:cNvSpPr>
            <a:spLocks noGrp="1"/>
          </p:cNvSpPr>
          <p:nvPr>
            <p:ph type="title"/>
          </p:nvPr>
        </p:nvSpPr>
        <p:spPr/>
        <p:txBody>
          <a:bodyPr/>
          <a:lstStyle/>
          <a:p>
            <a:r>
              <a:rPr lang="en-US"/>
              <a:t>Các thành phần của máy tính (2/5)</a:t>
            </a:r>
          </a:p>
        </p:txBody>
      </p:sp>
      <p:sp>
        <p:nvSpPr>
          <p:cNvPr id="3" name="Content Placeholder 2">
            <a:extLst>
              <a:ext uri="{FF2B5EF4-FFF2-40B4-BE49-F238E27FC236}">
                <a16:creationId xmlns:a16="http://schemas.microsoft.com/office/drawing/2014/main" id="{24609BBC-9F6B-48E0-8429-B3807D9F3A0D}"/>
              </a:ext>
            </a:extLst>
          </p:cNvPr>
          <p:cNvSpPr>
            <a:spLocks noGrp="1"/>
          </p:cNvSpPr>
          <p:nvPr>
            <p:ph idx="1"/>
          </p:nvPr>
        </p:nvSpPr>
        <p:spPr>
          <a:xfrm>
            <a:off x="251520" y="4114800"/>
            <a:ext cx="8640960" cy="2122512"/>
          </a:xfrm>
        </p:spPr>
        <p:txBody>
          <a:bodyPr/>
          <a:lstStyle/>
          <a:p>
            <a:r>
              <a:rPr lang="en-US"/>
              <a:t>Bộ xử lý</a:t>
            </a:r>
          </a:p>
          <a:p>
            <a:pPr lvl="1"/>
            <a:r>
              <a:rPr lang="en-US"/>
              <a:t>Datapath</a:t>
            </a:r>
          </a:p>
          <a:p>
            <a:pPr lvl="2"/>
            <a:r>
              <a:rPr lang="en-US"/>
              <a:t>Tính toán</a:t>
            </a:r>
          </a:p>
          <a:p>
            <a:pPr lvl="1"/>
            <a:r>
              <a:rPr lang="en-US"/>
              <a:t>Khối điều khiển (Controller)</a:t>
            </a:r>
          </a:p>
          <a:p>
            <a:pPr lvl="2"/>
            <a:r>
              <a:rPr lang="en-US"/>
              <a:t>Điều khiển Datapath, Bộ nhớ và I/O</a:t>
            </a:r>
          </a:p>
          <a:p>
            <a:endParaRPr lang="en-US"/>
          </a:p>
        </p:txBody>
      </p:sp>
      <p:sp>
        <p:nvSpPr>
          <p:cNvPr id="4" name="Date Placeholder 3">
            <a:extLst>
              <a:ext uri="{FF2B5EF4-FFF2-40B4-BE49-F238E27FC236}">
                <a16:creationId xmlns:a16="http://schemas.microsoft.com/office/drawing/2014/main" id="{6E09A913-5C9F-4F70-B677-4BE1A2A1D610}"/>
              </a:ext>
            </a:extLst>
          </p:cNvPr>
          <p:cNvSpPr>
            <a:spLocks noGrp="1"/>
          </p:cNvSpPr>
          <p:nvPr>
            <p:ph type="dt" sz="half" idx="10"/>
          </p:nvPr>
        </p:nvSpPr>
        <p:spPr/>
        <p:txBody>
          <a:bodyPr/>
          <a:lstStyle/>
          <a:p>
            <a:fld id="{F7681EE8-9FE2-425D-8FB4-74C399BDEDA0}" type="datetime1">
              <a:rPr kumimoji="1" lang="en-US" altLang="ja-JP" smtClean="0"/>
              <a:t>11/7/2020</a:t>
            </a:fld>
            <a:endParaRPr kumimoji="1" lang="ja-JP" altLang="en-US"/>
          </a:p>
        </p:txBody>
      </p:sp>
      <p:sp>
        <p:nvSpPr>
          <p:cNvPr id="5" name="Slide Number Placeholder 4">
            <a:extLst>
              <a:ext uri="{FF2B5EF4-FFF2-40B4-BE49-F238E27FC236}">
                <a16:creationId xmlns:a16="http://schemas.microsoft.com/office/drawing/2014/main" id="{85BE8286-20BF-44D3-9171-ED8673652DE5}"/>
              </a:ext>
            </a:extLst>
          </p:cNvPr>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6" name="Footer Placeholder 5">
            <a:extLst>
              <a:ext uri="{FF2B5EF4-FFF2-40B4-BE49-F238E27FC236}">
                <a16:creationId xmlns:a16="http://schemas.microsoft.com/office/drawing/2014/main" id="{55C2CC4C-E7D9-4FA8-A5F9-294A72799D60}"/>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987150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DCDD2-0A60-485B-B684-CA30CB65AE0D}"/>
              </a:ext>
            </a:extLst>
          </p:cNvPr>
          <p:cNvSpPr>
            <a:spLocks noGrp="1"/>
          </p:cNvSpPr>
          <p:nvPr>
            <p:ph type="title"/>
          </p:nvPr>
        </p:nvSpPr>
        <p:spPr/>
        <p:txBody>
          <a:bodyPr/>
          <a:lstStyle/>
          <a:p>
            <a:r>
              <a:rPr lang="en-US"/>
              <a:t>Các thành phần của máy tính (3/5)</a:t>
            </a:r>
          </a:p>
        </p:txBody>
      </p:sp>
      <p:sp>
        <p:nvSpPr>
          <p:cNvPr id="3" name="Content Placeholder 2">
            <a:extLst>
              <a:ext uri="{FF2B5EF4-FFF2-40B4-BE49-F238E27FC236}">
                <a16:creationId xmlns:a16="http://schemas.microsoft.com/office/drawing/2014/main" id="{24609BBC-9F6B-48E0-8429-B3807D9F3A0D}"/>
              </a:ext>
            </a:extLst>
          </p:cNvPr>
          <p:cNvSpPr>
            <a:spLocks noGrp="1"/>
          </p:cNvSpPr>
          <p:nvPr>
            <p:ph idx="1"/>
          </p:nvPr>
        </p:nvSpPr>
        <p:spPr>
          <a:xfrm>
            <a:off x="251520" y="1412776"/>
            <a:ext cx="4015680" cy="4824536"/>
          </a:xfrm>
        </p:spPr>
        <p:txBody>
          <a:bodyPr/>
          <a:lstStyle/>
          <a:p>
            <a:r>
              <a:rPr lang="en-US"/>
              <a:t>Phân cấp bộ nhớ</a:t>
            </a:r>
          </a:p>
          <a:p>
            <a:pPr lvl="1"/>
            <a:r>
              <a:rPr lang="en-US"/>
              <a:t>Bộ nhớ càng nhanh thì càng đắt</a:t>
            </a:r>
          </a:p>
          <a:p>
            <a:pPr lvl="2"/>
            <a:r>
              <a:rPr lang="en-US"/>
              <a:t>Dung lượng nhỏ</a:t>
            </a:r>
          </a:p>
          <a:p>
            <a:pPr lvl="1"/>
            <a:r>
              <a:rPr lang="en-US"/>
              <a:t>Bộ nhớ càng rẻ thì càng chậm</a:t>
            </a:r>
          </a:p>
          <a:p>
            <a:pPr lvl="2"/>
            <a:r>
              <a:rPr lang="en-US"/>
              <a:t>Dung lượng lớn</a:t>
            </a:r>
          </a:p>
          <a:p>
            <a:pPr marL="0" lvl="2" indent="0">
              <a:buNone/>
            </a:pPr>
            <a:r>
              <a:rPr lang="en-US" sz="3200" b="1"/>
              <a:t>=&gt; Phân cấp bộ nhớ để có được bộ nhớ vừa nhanh và vừa có dung lượng lớn</a:t>
            </a:r>
          </a:p>
          <a:p>
            <a:endParaRPr lang="en-US"/>
          </a:p>
        </p:txBody>
      </p:sp>
      <p:sp>
        <p:nvSpPr>
          <p:cNvPr id="4" name="Date Placeholder 3">
            <a:extLst>
              <a:ext uri="{FF2B5EF4-FFF2-40B4-BE49-F238E27FC236}">
                <a16:creationId xmlns:a16="http://schemas.microsoft.com/office/drawing/2014/main" id="{6E09A913-5C9F-4F70-B677-4BE1A2A1D610}"/>
              </a:ext>
            </a:extLst>
          </p:cNvPr>
          <p:cNvSpPr>
            <a:spLocks noGrp="1"/>
          </p:cNvSpPr>
          <p:nvPr>
            <p:ph type="dt" sz="half" idx="10"/>
          </p:nvPr>
        </p:nvSpPr>
        <p:spPr/>
        <p:txBody>
          <a:bodyPr/>
          <a:lstStyle/>
          <a:p>
            <a:fld id="{F7681EE8-9FE2-425D-8FB4-74C399BDEDA0}" type="datetime1">
              <a:rPr kumimoji="1" lang="en-US" altLang="ja-JP" smtClean="0"/>
              <a:t>11/7/2020</a:t>
            </a:fld>
            <a:endParaRPr kumimoji="1" lang="ja-JP" altLang="en-US"/>
          </a:p>
        </p:txBody>
      </p:sp>
      <p:sp>
        <p:nvSpPr>
          <p:cNvPr id="5" name="Slide Number Placeholder 4">
            <a:extLst>
              <a:ext uri="{FF2B5EF4-FFF2-40B4-BE49-F238E27FC236}">
                <a16:creationId xmlns:a16="http://schemas.microsoft.com/office/drawing/2014/main" id="{85BE8286-20BF-44D3-9171-ED8673652DE5}"/>
              </a:ext>
            </a:extLst>
          </p:cNvPr>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6" name="Footer Placeholder 5">
            <a:extLst>
              <a:ext uri="{FF2B5EF4-FFF2-40B4-BE49-F238E27FC236}">
                <a16:creationId xmlns:a16="http://schemas.microsoft.com/office/drawing/2014/main" id="{55C2CC4C-E7D9-4FA8-A5F9-294A72799D60}"/>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pic>
        <p:nvPicPr>
          <p:cNvPr id="8" name="Content Placeholder 5">
            <a:extLst>
              <a:ext uri="{FF2B5EF4-FFF2-40B4-BE49-F238E27FC236}">
                <a16:creationId xmlns:a16="http://schemas.microsoft.com/office/drawing/2014/main" id="{530BD3A5-CDA8-4308-893F-0D863F38AA9B}"/>
              </a:ext>
            </a:extLst>
          </p:cNvPr>
          <p:cNvPicPr>
            <a:picLocks noChangeAspect="1"/>
          </p:cNvPicPr>
          <p:nvPr/>
        </p:nvPicPr>
        <p:blipFill rotWithShape="1">
          <a:blip r:embed="rId2"/>
          <a:srcRect l="2820"/>
          <a:stretch/>
        </p:blipFill>
        <p:spPr>
          <a:xfrm>
            <a:off x="4267200" y="1584058"/>
            <a:ext cx="4625280" cy="4653254"/>
          </a:xfrm>
          <a:prstGeom prst="rect">
            <a:avLst/>
          </a:prstGeom>
        </p:spPr>
      </p:pic>
    </p:spTree>
    <p:extLst>
      <p:ext uri="{BB962C8B-B14F-4D97-AF65-F5344CB8AC3E}">
        <p14:creationId xmlns:p14="http://schemas.microsoft.com/office/powerpoint/2010/main" val="4020265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DCDD2-0A60-485B-B684-CA30CB65AE0D}"/>
              </a:ext>
            </a:extLst>
          </p:cNvPr>
          <p:cNvSpPr>
            <a:spLocks noGrp="1"/>
          </p:cNvSpPr>
          <p:nvPr>
            <p:ph type="title"/>
          </p:nvPr>
        </p:nvSpPr>
        <p:spPr/>
        <p:txBody>
          <a:bodyPr/>
          <a:lstStyle/>
          <a:p>
            <a:r>
              <a:rPr lang="en-US"/>
              <a:t>Các thành phần của máy tính (4/5)</a:t>
            </a:r>
          </a:p>
        </p:txBody>
      </p:sp>
      <p:sp>
        <p:nvSpPr>
          <p:cNvPr id="3" name="Content Placeholder 2">
            <a:extLst>
              <a:ext uri="{FF2B5EF4-FFF2-40B4-BE49-F238E27FC236}">
                <a16:creationId xmlns:a16="http://schemas.microsoft.com/office/drawing/2014/main" id="{24609BBC-9F6B-48E0-8429-B3807D9F3A0D}"/>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6E09A913-5C9F-4F70-B677-4BE1A2A1D610}"/>
              </a:ext>
            </a:extLst>
          </p:cNvPr>
          <p:cNvSpPr>
            <a:spLocks noGrp="1"/>
          </p:cNvSpPr>
          <p:nvPr>
            <p:ph type="dt" sz="half" idx="10"/>
          </p:nvPr>
        </p:nvSpPr>
        <p:spPr/>
        <p:txBody>
          <a:bodyPr/>
          <a:lstStyle/>
          <a:p>
            <a:fld id="{F7681EE8-9FE2-425D-8FB4-74C399BDEDA0}" type="datetime1">
              <a:rPr kumimoji="1" lang="en-US" altLang="ja-JP" smtClean="0"/>
              <a:t>11/7/2020</a:t>
            </a:fld>
            <a:endParaRPr kumimoji="1" lang="ja-JP" altLang="en-US"/>
          </a:p>
        </p:txBody>
      </p:sp>
      <p:sp>
        <p:nvSpPr>
          <p:cNvPr id="5" name="Slide Number Placeholder 4">
            <a:extLst>
              <a:ext uri="{FF2B5EF4-FFF2-40B4-BE49-F238E27FC236}">
                <a16:creationId xmlns:a16="http://schemas.microsoft.com/office/drawing/2014/main" id="{85BE8286-20BF-44D3-9171-ED8673652DE5}"/>
              </a:ext>
            </a:extLst>
          </p:cNvPr>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
        <p:nvSpPr>
          <p:cNvPr id="6" name="Footer Placeholder 5">
            <a:extLst>
              <a:ext uri="{FF2B5EF4-FFF2-40B4-BE49-F238E27FC236}">
                <a16:creationId xmlns:a16="http://schemas.microsoft.com/office/drawing/2014/main" id="{55C2CC4C-E7D9-4FA8-A5F9-294A72799D60}"/>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pic>
        <p:nvPicPr>
          <p:cNvPr id="8" name="Content Placeholder 5">
            <a:extLst>
              <a:ext uri="{FF2B5EF4-FFF2-40B4-BE49-F238E27FC236}">
                <a16:creationId xmlns:a16="http://schemas.microsoft.com/office/drawing/2014/main" id="{6A02607C-5C7C-4DBF-9CD9-98ED83B5FE73}"/>
              </a:ext>
            </a:extLst>
          </p:cNvPr>
          <p:cNvPicPr>
            <a:picLocks noChangeAspect="1"/>
          </p:cNvPicPr>
          <p:nvPr/>
        </p:nvPicPr>
        <p:blipFill>
          <a:blip r:embed="rId3"/>
          <a:stretch>
            <a:fillRect/>
          </a:stretch>
        </p:blipFill>
        <p:spPr>
          <a:xfrm>
            <a:off x="152400" y="1382296"/>
            <a:ext cx="8892480" cy="4972049"/>
          </a:xfrm>
          <a:prstGeom prst="rect">
            <a:avLst/>
          </a:prstGeom>
        </p:spPr>
      </p:pic>
    </p:spTree>
    <p:extLst>
      <p:ext uri="{BB962C8B-B14F-4D97-AF65-F5344CB8AC3E}">
        <p14:creationId xmlns:p14="http://schemas.microsoft.com/office/powerpoint/2010/main" val="707505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DCDD2-0A60-485B-B684-CA30CB65AE0D}"/>
              </a:ext>
            </a:extLst>
          </p:cNvPr>
          <p:cNvSpPr>
            <a:spLocks noGrp="1"/>
          </p:cNvSpPr>
          <p:nvPr>
            <p:ph type="title"/>
          </p:nvPr>
        </p:nvSpPr>
        <p:spPr/>
        <p:txBody>
          <a:bodyPr/>
          <a:lstStyle/>
          <a:p>
            <a:r>
              <a:rPr lang="en-US"/>
              <a:t>Các thành phần của máy tính (5/5)</a:t>
            </a:r>
          </a:p>
        </p:txBody>
      </p:sp>
      <p:sp>
        <p:nvSpPr>
          <p:cNvPr id="3" name="Content Placeholder 2">
            <a:extLst>
              <a:ext uri="{FF2B5EF4-FFF2-40B4-BE49-F238E27FC236}">
                <a16:creationId xmlns:a16="http://schemas.microsoft.com/office/drawing/2014/main" id="{24609BBC-9F6B-48E0-8429-B3807D9F3A0D}"/>
              </a:ext>
            </a:extLst>
          </p:cNvPr>
          <p:cNvSpPr>
            <a:spLocks noGrp="1"/>
          </p:cNvSpPr>
          <p:nvPr>
            <p:ph idx="1"/>
          </p:nvPr>
        </p:nvSpPr>
        <p:spPr/>
        <p:txBody>
          <a:bodyPr/>
          <a:lstStyle/>
          <a:p>
            <a:r>
              <a:rPr lang="en-US"/>
              <a:t>Các thiết bị nhập / xuất</a:t>
            </a:r>
          </a:p>
          <a:p>
            <a:pPr lvl="1"/>
            <a:r>
              <a:rPr lang="en-US"/>
              <a:t>Màn hình</a:t>
            </a:r>
          </a:p>
          <a:p>
            <a:pPr lvl="1"/>
            <a:r>
              <a:rPr lang="en-US"/>
              <a:t>Chuột</a:t>
            </a:r>
          </a:p>
          <a:p>
            <a:pPr lvl="1"/>
            <a:r>
              <a:rPr lang="en-US"/>
              <a:t>Bàn phím</a:t>
            </a:r>
          </a:p>
          <a:p>
            <a:pPr lvl="1"/>
            <a:r>
              <a:rPr lang="en-US"/>
              <a:t>Modem</a:t>
            </a:r>
          </a:p>
          <a:p>
            <a:pPr lvl="1"/>
            <a:r>
              <a:rPr lang="en-US"/>
              <a:t>Webcam</a:t>
            </a:r>
          </a:p>
          <a:p>
            <a:pPr lvl="1"/>
            <a:r>
              <a:rPr lang="en-US"/>
              <a:t>Loa …</a:t>
            </a:r>
          </a:p>
          <a:p>
            <a:endParaRPr lang="en-US"/>
          </a:p>
        </p:txBody>
      </p:sp>
      <p:sp>
        <p:nvSpPr>
          <p:cNvPr id="4" name="Date Placeholder 3">
            <a:extLst>
              <a:ext uri="{FF2B5EF4-FFF2-40B4-BE49-F238E27FC236}">
                <a16:creationId xmlns:a16="http://schemas.microsoft.com/office/drawing/2014/main" id="{6E09A913-5C9F-4F70-B677-4BE1A2A1D610}"/>
              </a:ext>
            </a:extLst>
          </p:cNvPr>
          <p:cNvSpPr>
            <a:spLocks noGrp="1"/>
          </p:cNvSpPr>
          <p:nvPr>
            <p:ph type="dt" sz="half" idx="10"/>
          </p:nvPr>
        </p:nvSpPr>
        <p:spPr/>
        <p:txBody>
          <a:bodyPr/>
          <a:lstStyle/>
          <a:p>
            <a:fld id="{F7681EE8-9FE2-425D-8FB4-74C399BDEDA0}" type="datetime1">
              <a:rPr kumimoji="1" lang="en-US" altLang="ja-JP" smtClean="0"/>
              <a:t>11/7/2020</a:t>
            </a:fld>
            <a:endParaRPr kumimoji="1" lang="ja-JP" altLang="en-US"/>
          </a:p>
        </p:txBody>
      </p:sp>
      <p:sp>
        <p:nvSpPr>
          <p:cNvPr id="5" name="Slide Number Placeholder 4">
            <a:extLst>
              <a:ext uri="{FF2B5EF4-FFF2-40B4-BE49-F238E27FC236}">
                <a16:creationId xmlns:a16="http://schemas.microsoft.com/office/drawing/2014/main" id="{85BE8286-20BF-44D3-9171-ED8673652DE5}"/>
              </a:ext>
            </a:extLst>
          </p:cNvPr>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6" name="Footer Placeholder 5">
            <a:extLst>
              <a:ext uri="{FF2B5EF4-FFF2-40B4-BE49-F238E27FC236}">
                <a16:creationId xmlns:a16="http://schemas.microsoft.com/office/drawing/2014/main" id="{55C2CC4C-E7D9-4FA8-A5F9-294A72799D60}"/>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pic>
        <p:nvPicPr>
          <p:cNvPr id="7" name="Picture 14" descr="http://wrtassoc.com/wp-content/uploads/2010/01/iPad-w-hands.jpg">
            <a:extLst>
              <a:ext uri="{FF2B5EF4-FFF2-40B4-BE49-F238E27FC236}">
                <a16:creationId xmlns:a16="http://schemas.microsoft.com/office/drawing/2014/main" id="{257F6B7E-0C81-48D4-A577-B239A2F4AF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3123045"/>
            <a:ext cx="2643171" cy="2942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Bộ bàn phím chuột không dây Konig KC640 đen giá rẻ tại Nguyễn Kim">
            <a:extLst>
              <a:ext uri="{FF2B5EF4-FFF2-40B4-BE49-F238E27FC236}">
                <a16:creationId xmlns:a16="http://schemas.microsoft.com/office/drawing/2014/main" id="{9D4391AB-DEF3-4B72-8B73-113C74C5799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0108" b="20286"/>
          <a:stretch/>
        </p:blipFill>
        <p:spPr bwMode="auto">
          <a:xfrm>
            <a:off x="4369356" y="1451846"/>
            <a:ext cx="4492644" cy="14996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Loa Bluetooth JBL Charge 4">
            <a:extLst>
              <a:ext uri="{FF2B5EF4-FFF2-40B4-BE49-F238E27FC236}">
                <a16:creationId xmlns:a16="http://schemas.microsoft.com/office/drawing/2014/main" id="{D3B7593A-EB20-4C99-BE75-11ED4C66491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1400" b="27324"/>
          <a:stretch/>
        </p:blipFill>
        <p:spPr bwMode="auto">
          <a:xfrm>
            <a:off x="5148611" y="4359008"/>
            <a:ext cx="3743869" cy="1919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225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9467D-6493-4474-8972-C7CDF7DD5990}"/>
              </a:ext>
            </a:extLst>
          </p:cNvPr>
          <p:cNvSpPr>
            <a:spLocks noGrp="1"/>
          </p:cNvSpPr>
          <p:nvPr>
            <p:ph type="title"/>
          </p:nvPr>
        </p:nvSpPr>
        <p:spPr/>
        <p:txBody>
          <a:bodyPr/>
          <a:lstStyle/>
          <a:p>
            <a:r>
              <a:rPr lang="en-US"/>
              <a:t>Quiz 2</a:t>
            </a:r>
          </a:p>
        </p:txBody>
      </p:sp>
      <p:sp>
        <p:nvSpPr>
          <p:cNvPr id="3" name="Content Placeholder 2">
            <a:extLst>
              <a:ext uri="{FF2B5EF4-FFF2-40B4-BE49-F238E27FC236}">
                <a16:creationId xmlns:a16="http://schemas.microsoft.com/office/drawing/2014/main" id="{840136A1-356F-4EF8-9AF6-25517CEEBBA2}"/>
              </a:ext>
            </a:extLst>
          </p:cNvPr>
          <p:cNvSpPr>
            <a:spLocks noGrp="1"/>
          </p:cNvSpPr>
          <p:nvPr>
            <p:ph idx="1"/>
          </p:nvPr>
        </p:nvSpPr>
        <p:spPr/>
        <p:txBody>
          <a:bodyPr/>
          <a:lstStyle/>
          <a:p>
            <a:pPr marL="0" indent="0">
              <a:buNone/>
            </a:pPr>
            <a:r>
              <a:rPr lang="en-US"/>
              <a:t>Một phần cứng hệ thống máy tính tối thiểu bao gồm những thành phần nào?</a:t>
            </a:r>
          </a:p>
          <a:p>
            <a:pPr marL="514350" lvl="0" indent="-514350">
              <a:buFont typeface="+mj-lt"/>
              <a:buAutoNum type="alphaUcPeriod"/>
            </a:pPr>
            <a:r>
              <a:rPr lang="en-US"/>
              <a:t>Bộ xử lý, Bộ nhớ, Hệ điều hành, Trình biên dịch, Các thiết bị I/O.</a:t>
            </a:r>
          </a:p>
          <a:p>
            <a:pPr marL="514350" lvl="0" indent="-514350">
              <a:buFont typeface="+mj-lt"/>
              <a:buAutoNum type="alphaUcPeriod"/>
            </a:pPr>
            <a:r>
              <a:rPr lang="en-US"/>
              <a:t>Bộ xử lý, Card đồ họa, Modem, Bộ nhớ, Chuột, Màn hình, Bàn phím.</a:t>
            </a:r>
          </a:p>
          <a:p>
            <a:pPr marL="514350" lvl="0" indent="-514350">
              <a:buFont typeface="+mj-lt"/>
              <a:buAutoNum type="alphaUcPeriod"/>
            </a:pPr>
            <a:r>
              <a:rPr lang="en-US"/>
              <a:t>Các thiết bị I/O, Datapath, Khối điều khiển, Bộ nhớ.</a:t>
            </a:r>
          </a:p>
          <a:p>
            <a:pPr marL="514350" lvl="0" indent="-514350">
              <a:buFont typeface="+mj-lt"/>
              <a:buAutoNum type="alphaUcPeriod"/>
            </a:pPr>
            <a:r>
              <a:rPr lang="en-US"/>
              <a:t>Bộ xử lý, Bộ nhớ, Các thiết bị nhập, Các thiết bị xuất, Bộ đánh giá hiệu suất.</a:t>
            </a:r>
          </a:p>
          <a:p>
            <a:endParaRPr lang="en-US"/>
          </a:p>
        </p:txBody>
      </p:sp>
      <p:sp>
        <p:nvSpPr>
          <p:cNvPr id="4" name="Date Placeholder 3">
            <a:extLst>
              <a:ext uri="{FF2B5EF4-FFF2-40B4-BE49-F238E27FC236}">
                <a16:creationId xmlns:a16="http://schemas.microsoft.com/office/drawing/2014/main" id="{5AFFE41F-58EF-4063-931E-CBFEA977603A}"/>
              </a:ext>
            </a:extLst>
          </p:cNvPr>
          <p:cNvSpPr>
            <a:spLocks noGrp="1"/>
          </p:cNvSpPr>
          <p:nvPr>
            <p:ph type="dt" sz="half" idx="10"/>
          </p:nvPr>
        </p:nvSpPr>
        <p:spPr/>
        <p:txBody>
          <a:bodyPr/>
          <a:lstStyle/>
          <a:p>
            <a:fld id="{F7681EE8-9FE2-425D-8FB4-74C399BDEDA0}" type="datetime1">
              <a:rPr kumimoji="1" lang="en-US" altLang="ja-JP" smtClean="0"/>
              <a:t>11/7/2020</a:t>
            </a:fld>
            <a:endParaRPr kumimoji="1" lang="ja-JP" altLang="en-US"/>
          </a:p>
        </p:txBody>
      </p:sp>
      <p:sp>
        <p:nvSpPr>
          <p:cNvPr id="5" name="Slide Number Placeholder 4">
            <a:extLst>
              <a:ext uri="{FF2B5EF4-FFF2-40B4-BE49-F238E27FC236}">
                <a16:creationId xmlns:a16="http://schemas.microsoft.com/office/drawing/2014/main" id="{84B78F9A-F421-458A-8F66-064286BACEB7}"/>
              </a:ext>
            </a:extLst>
          </p:cNvPr>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6" name="Footer Placeholder 5">
            <a:extLst>
              <a:ext uri="{FF2B5EF4-FFF2-40B4-BE49-F238E27FC236}">
                <a16:creationId xmlns:a16="http://schemas.microsoft.com/office/drawing/2014/main" id="{14F36B82-005C-4FFB-834E-2691537379E6}"/>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3689899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862B9-BDB0-49DC-BAAF-9187433AF7C2}"/>
              </a:ext>
            </a:extLst>
          </p:cNvPr>
          <p:cNvSpPr>
            <a:spLocks noGrp="1"/>
          </p:cNvSpPr>
          <p:nvPr>
            <p:ph type="title"/>
          </p:nvPr>
        </p:nvSpPr>
        <p:spPr/>
        <p:txBody>
          <a:bodyPr/>
          <a:lstStyle/>
          <a:p>
            <a:r>
              <a:rPr lang="en-US"/>
              <a:t>Khối lượng kiến thức, giáo trình và công cụ</a:t>
            </a:r>
          </a:p>
        </p:txBody>
      </p:sp>
      <p:sp>
        <p:nvSpPr>
          <p:cNvPr id="3" name="Content Placeholder 2">
            <a:extLst>
              <a:ext uri="{FF2B5EF4-FFF2-40B4-BE49-F238E27FC236}">
                <a16:creationId xmlns:a16="http://schemas.microsoft.com/office/drawing/2014/main" id="{53BF52E0-1F04-43FA-B02A-662B3E2B714C}"/>
              </a:ext>
            </a:extLst>
          </p:cNvPr>
          <p:cNvSpPr>
            <a:spLocks noGrp="1"/>
          </p:cNvSpPr>
          <p:nvPr>
            <p:ph idx="1"/>
          </p:nvPr>
        </p:nvSpPr>
        <p:spPr/>
        <p:txBody>
          <a:bodyPr/>
          <a:lstStyle/>
          <a:p>
            <a:r>
              <a:rPr lang="en-US"/>
              <a:t>Số tín chỉ: 4 (Lý thuyết: 3, Thực hành: 1)</a:t>
            </a:r>
          </a:p>
          <a:p>
            <a:r>
              <a:rPr lang="en-US"/>
              <a:t>Phụ trách: Khoa Kỹ thuật Máy tính</a:t>
            </a:r>
          </a:p>
          <a:p>
            <a:r>
              <a:rPr lang="en-US"/>
              <a:t>Giáo trình:</a:t>
            </a:r>
          </a:p>
          <a:p>
            <a:pPr lvl="1"/>
            <a:r>
              <a:rPr lang="en-US" i="1"/>
              <a:t>Thiết kế Luận lý Số</a:t>
            </a:r>
            <a:r>
              <a:rPr lang="en-US"/>
              <a:t>, Đinh Đức Anh Vũ, ĐHQG-HCM, 2015</a:t>
            </a:r>
          </a:p>
          <a:p>
            <a:pPr lvl="1"/>
            <a:r>
              <a:rPr lang="en-US" i="1"/>
              <a:t>Kiến trúc Máy tính, </a:t>
            </a:r>
            <a:r>
              <a:rPr lang="en-US"/>
              <a:t>Vũ Đức Lung, ĐHQG-HCM, 2009</a:t>
            </a:r>
            <a:endParaRPr lang="en-US" i="1"/>
          </a:p>
          <a:p>
            <a:r>
              <a:rPr lang="en-US"/>
              <a:t>Tham khảo: </a:t>
            </a:r>
            <a:r>
              <a:rPr lang="en-US" i="1"/>
              <a:t>Computer Organization and Design: The Hardware/Software Interface 5e</a:t>
            </a:r>
            <a:r>
              <a:rPr lang="en-US"/>
              <a:t>, Patterson, D. A., and J. L. Hennessy, Morgan Kaufman, 2014</a:t>
            </a:r>
          </a:p>
          <a:p>
            <a:r>
              <a:rPr lang="en-US"/>
              <a:t>Công cụ thực hành: LogiSim 2.7, MARS 4.5</a:t>
            </a:r>
          </a:p>
        </p:txBody>
      </p:sp>
      <p:sp>
        <p:nvSpPr>
          <p:cNvPr id="4" name="Date Placeholder 3">
            <a:extLst>
              <a:ext uri="{FF2B5EF4-FFF2-40B4-BE49-F238E27FC236}">
                <a16:creationId xmlns:a16="http://schemas.microsoft.com/office/drawing/2014/main" id="{D867E2C9-B28C-4F9D-A41A-B759D520BD7F}"/>
              </a:ext>
            </a:extLst>
          </p:cNvPr>
          <p:cNvSpPr>
            <a:spLocks noGrp="1"/>
          </p:cNvSpPr>
          <p:nvPr>
            <p:ph type="dt" sz="half" idx="10"/>
          </p:nvPr>
        </p:nvSpPr>
        <p:spPr/>
        <p:txBody>
          <a:bodyPr/>
          <a:lstStyle/>
          <a:p>
            <a:fld id="{F7681EE8-9FE2-425D-8FB4-74C399BDEDA0}" type="datetime1">
              <a:rPr kumimoji="1" lang="en-US" altLang="ja-JP" smtClean="0"/>
              <a:t>11/7/2020</a:t>
            </a:fld>
            <a:endParaRPr kumimoji="1" lang="ja-JP" altLang="en-US"/>
          </a:p>
        </p:txBody>
      </p:sp>
      <p:sp>
        <p:nvSpPr>
          <p:cNvPr id="5" name="Slide Number Placeholder 4">
            <a:extLst>
              <a:ext uri="{FF2B5EF4-FFF2-40B4-BE49-F238E27FC236}">
                <a16:creationId xmlns:a16="http://schemas.microsoft.com/office/drawing/2014/main" id="{B5FD6576-D663-40F8-AD3F-51A3083E4D73}"/>
              </a:ext>
            </a:extLst>
          </p:cNvPr>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
        <p:nvSpPr>
          <p:cNvPr id="6" name="Footer Placeholder 5">
            <a:extLst>
              <a:ext uri="{FF2B5EF4-FFF2-40B4-BE49-F238E27FC236}">
                <a16:creationId xmlns:a16="http://schemas.microsoft.com/office/drawing/2014/main" id="{6C698B9B-72A1-40C0-BDEE-8F7AEC515498}"/>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2701247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997D7-46FA-4AC2-B95A-71201BC55B49}"/>
              </a:ext>
            </a:extLst>
          </p:cNvPr>
          <p:cNvSpPr>
            <a:spLocks noGrp="1"/>
          </p:cNvSpPr>
          <p:nvPr>
            <p:ph type="title"/>
          </p:nvPr>
        </p:nvSpPr>
        <p:spPr/>
        <p:txBody>
          <a:bodyPr/>
          <a:lstStyle/>
          <a:p>
            <a:r>
              <a:rPr lang="en-US"/>
              <a:t>Quiz 3</a:t>
            </a:r>
          </a:p>
        </p:txBody>
      </p:sp>
      <p:sp>
        <p:nvSpPr>
          <p:cNvPr id="3" name="Content Placeholder 2">
            <a:extLst>
              <a:ext uri="{FF2B5EF4-FFF2-40B4-BE49-F238E27FC236}">
                <a16:creationId xmlns:a16="http://schemas.microsoft.com/office/drawing/2014/main" id="{B89388C9-14C7-40F1-A4EA-26731BFEE2D6}"/>
              </a:ext>
            </a:extLst>
          </p:cNvPr>
          <p:cNvSpPr>
            <a:spLocks noGrp="1"/>
          </p:cNvSpPr>
          <p:nvPr>
            <p:ph idx="1"/>
          </p:nvPr>
        </p:nvSpPr>
        <p:spPr/>
        <p:txBody>
          <a:bodyPr/>
          <a:lstStyle/>
          <a:p>
            <a:pPr marL="0" indent="0">
              <a:buNone/>
            </a:pPr>
            <a:r>
              <a:rPr lang="en-US"/>
              <a:t>Đâu là thứ tự đúng về tốc độ tăng dần của các loại bộ nhớ?</a:t>
            </a:r>
          </a:p>
          <a:p>
            <a:pPr marL="514350" indent="-514350">
              <a:buFont typeface="+mj-lt"/>
              <a:buAutoNum type="alphaUcPeriod"/>
            </a:pPr>
            <a:r>
              <a:rPr lang="en-US"/>
              <a:t>Register, SSD, Cache, Băng từ</a:t>
            </a:r>
          </a:p>
          <a:p>
            <a:pPr marL="514350" indent="-514350">
              <a:buFont typeface="+mj-lt"/>
              <a:buAutoNum type="alphaUcPeriod"/>
            </a:pPr>
            <a:r>
              <a:rPr lang="en-US"/>
              <a:t>Cache, Register, DRAM, SSD</a:t>
            </a:r>
          </a:p>
          <a:p>
            <a:pPr marL="514350" indent="-514350">
              <a:buFont typeface="+mj-lt"/>
              <a:buAutoNum type="alphaUcPeriod"/>
            </a:pPr>
            <a:r>
              <a:rPr lang="en-US"/>
              <a:t>USB, DRAM, Cache, Register</a:t>
            </a:r>
          </a:p>
          <a:p>
            <a:pPr marL="514350" indent="-514350">
              <a:buFont typeface="+mj-lt"/>
              <a:buAutoNum type="alphaUcPeriod"/>
            </a:pPr>
            <a:r>
              <a:rPr lang="en-US"/>
              <a:t>Băng từ, HHD, Register, Cache</a:t>
            </a:r>
          </a:p>
          <a:p>
            <a:endParaRPr lang="en-US"/>
          </a:p>
        </p:txBody>
      </p:sp>
      <p:sp>
        <p:nvSpPr>
          <p:cNvPr id="4" name="Date Placeholder 3">
            <a:extLst>
              <a:ext uri="{FF2B5EF4-FFF2-40B4-BE49-F238E27FC236}">
                <a16:creationId xmlns:a16="http://schemas.microsoft.com/office/drawing/2014/main" id="{B96F821D-CB3D-497A-BFEF-F6E8E802D7A9}"/>
              </a:ext>
            </a:extLst>
          </p:cNvPr>
          <p:cNvSpPr>
            <a:spLocks noGrp="1"/>
          </p:cNvSpPr>
          <p:nvPr>
            <p:ph type="dt" sz="half" idx="10"/>
          </p:nvPr>
        </p:nvSpPr>
        <p:spPr/>
        <p:txBody>
          <a:bodyPr/>
          <a:lstStyle/>
          <a:p>
            <a:fld id="{F7681EE8-9FE2-425D-8FB4-74C399BDEDA0}" type="datetime1">
              <a:rPr kumimoji="1" lang="en-US" altLang="ja-JP" smtClean="0"/>
              <a:t>11/7/2020</a:t>
            </a:fld>
            <a:endParaRPr kumimoji="1" lang="ja-JP" altLang="en-US"/>
          </a:p>
        </p:txBody>
      </p:sp>
      <p:sp>
        <p:nvSpPr>
          <p:cNvPr id="5" name="Slide Number Placeholder 4">
            <a:extLst>
              <a:ext uri="{FF2B5EF4-FFF2-40B4-BE49-F238E27FC236}">
                <a16:creationId xmlns:a16="http://schemas.microsoft.com/office/drawing/2014/main" id="{E00BAE40-E7E2-4BD6-86D3-9F71AE877D24}"/>
              </a:ext>
            </a:extLst>
          </p:cNvPr>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6" name="Footer Placeholder 5">
            <a:extLst>
              <a:ext uri="{FF2B5EF4-FFF2-40B4-BE49-F238E27FC236}">
                <a16:creationId xmlns:a16="http://schemas.microsoft.com/office/drawing/2014/main" id="{D1CA1F6A-344A-4D5B-B159-B4B26E1E0A25}"/>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2808364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(1/2)</a:t>
            </a:r>
          </a:p>
        </p:txBody>
      </p:sp>
      <p:sp>
        <p:nvSpPr>
          <p:cNvPr id="3" name="Content Placeholder 2"/>
          <p:cNvSpPr>
            <a:spLocks noGrp="1"/>
          </p:cNvSpPr>
          <p:nvPr>
            <p:ph idx="1"/>
          </p:nvPr>
        </p:nvSpPr>
        <p:spPr/>
        <p:txBody>
          <a:bodyPr/>
          <a:lstStyle/>
          <a:p>
            <a:r>
              <a:rPr lang="en-US"/>
              <a:t>Trình bày các đặc trưng về công nghệ chế tạo máy tính qua các thế hệ phát triển của máy tính?</a:t>
            </a:r>
          </a:p>
          <a:p>
            <a:r>
              <a:rPr lang="en-US"/>
              <a:t>Tìm hiểu và liệt kê ít nhất 5 hãng máy tính hiện nay?</a:t>
            </a:r>
          </a:p>
          <a:p>
            <a:r>
              <a:rPr lang="en-US"/>
              <a:t>Chọn loại máy tính đúng nhất cho các phát biểu sau:</a:t>
            </a:r>
          </a:p>
          <a:p>
            <a:pPr marL="914400" lvl="1" indent="-514350">
              <a:buFont typeface="+mj-lt"/>
              <a:buAutoNum type="alphaLcParenR"/>
            </a:pPr>
            <a:r>
              <a:rPr lang="en-US"/>
              <a:t>Tính toán khoa học phức tạp và cao cấp.</a:t>
            </a:r>
          </a:p>
          <a:p>
            <a:pPr marL="914400" lvl="1" indent="-514350">
              <a:buFont typeface="+mj-lt"/>
              <a:buAutoNum type="alphaLcParenR"/>
            </a:pPr>
            <a:r>
              <a:rPr lang="en-US"/>
              <a:t>Chạy các ứng dụng nhỏ phù hợp với đa số ng</a:t>
            </a:r>
            <a:r>
              <a:rPr lang="vi-VN"/>
              <a:t>ư</a:t>
            </a:r>
            <a:r>
              <a:rPr lang="en-US"/>
              <a:t>ời dùng.</a:t>
            </a:r>
          </a:p>
          <a:p>
            <a:pPr marL="914400" lvl="1" indent="-514350">
              <a:buFont typeface="+mj-lt"/>
              <a:buAutoNum type="alphaLcParenR"/>
            </a:pPr>
            <a:r>
              <a:rPr lang="en-US"/>
              <a:t>Đ</a:t>
            </a:r>
            <a:r>
              <a:rPr lang="vi-VN"/>
              <a:t>ư</a:t>
            </a:r>
            <a:r>
              <a:rPr lang="en-US"/>
              <a:t>ợc tối </a:t>
            </a:r>
            <a:r>
              <a:rPr lang="vi-VN"/>
              <a:t>ư</a:t>
            </a:r>
            <a:r>
              <a:rPr lang="en-US"/>
              <a:t>u cho một ứng dụng cụ thể nhằm tối </a:t>
            </a:r>
            <a:r>
              <a:rPr lang="vi-VN"/>
              <a:t>ư</a:t>
            </a:r>
            <a:r>
              <a:rPr lang="en-US"/>
              <a:t>u công suất, giá cả, năng l</a:t>
            </a:r>
            <a:r>
              <a:rPr lang="vi-VN"/>
              <a:t>ư</a:t>
            </a:r>
            <a:r>
              <a:rPr lang="en-US"/>
              <a:t>ợng, …</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11/7/2020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1655492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5476E-3DCA-4288-9359-7FF98E3C2EFF}"/>
              </a:ext>
            </a:extLst>
          </p:cNvPr>
          <p:cNvSpPr>
            <a:spLocks noGrp="1"/>
          </p:cNvSpPr>
          <p:nvPr>
            <p:ph type="title"/>
          </p:nvPr>
        </p:nvSpPr>
        <p:spPr/>
        <p:txBody>
          <a:bodyPr/>
          <a:lstStyle/>
          <a:p>
            <a:r>
              <a:rPr lang="en-US"/>
              <a:t>Bài tập (2/2)</a:t>
            </a:r>
          </a:p>
        </p:txBody>
      </p:sp>
      <p:sp>
        <p:nvSpPr>
          <p:cNvPr id="3" name="Content Placeholder 2">
            <a:extLst>
              <a:ext uri="{FF2B5EF4-FFF2-40B4-BE49-F238E27FC236}">
                <a16:creationId xmlns:a16="http://schemas.microsoft.com/office/drawing/2014/main" id="{1F92C376-75D7-45E0-9DE5-3B5D940D45F2}"/>
              </a:ext>
            </a:extLst>
          </p:cNvPr>
          <p:cNvSpPr>
            <a:spLocks noGrp="1"/>
          </p:cNvSpPr>
          <p:nvPr>
            <p:ph idx="1"/>
          </p:nvPr>
        </p:nvSpPr>
        <p:spPr/>
        <p:txBody>
          <a:bodyPr/>
          <a:lstStyle/>
          <a:p>
            <a:r>
              <a:rPr lang="en-US"/>
              <a:t>Kể tên các chức năng chính của một máy tính, các thành phần nào trong máy tính phụ trách những chức năng này?</a:t>
            </a:r>
          </a:p>
          <a:p>
            <a:r>
              <a:rPr lang="en-US"/>
              <a:t>Tìm hiểu và so sánh giữa kiến trúc máy tính Harvad và Princeton?</a:t>
            </a:r>
          </a:p>
          <a:p>
            <a:r>
              <a:rPr lang="en-US"/>
              <a:t>Trong phân cấp bộ nhớ, bộ nhớ nào có tốc độ nhanh nhất?</a:t>
            </a:r>
          </a:p>
          <a:p>
            <a:r>
              <a:rPr lang="en-US"/>
              <a:t>Tìm hiểu về SRAM và DRAM, so sánh cấu tạo và ưu/nhược điểm của chúng?</a:t>
            </a:r>
          </a:p>
          <a:p>
            <a:endParaRPr lang="en-US"/>
          </a:p>
        </p:txBody>
      </p:sp>
      <p:sp>
        <p:nvSpPr>
          <p:cNvPr id="4" name="Date Placeholder 3">
            <a:extLst>
              <a:ext uri="{FF2B5EF4-FFF2-40B4-BE49-F238E27FC236}">
                <a16:creationId xmlns:a16="http://schemas.microsoft.com/office/drawing/2014/main" id="{118D9BDE-93D0-450D-A19B-C09497289313}"/>
              </a:ext>
            </a:extLst>
          </p:cNvPr>
          <p:cNvSpPr>
            <a:spLocks noGrp="1"/>
          </p:cNvSpPr>
          <p:nvPr>
            <p:ph type="dt" sz="half" idx="10"/>
          </p:nvPr>
        </p:nvSpPr>
        <p:spPr/>
        <p:txBody>
          <a:bodyPr/>
          <a:lstStyle/>
          <a:p>
            <a:fld id="{F7681EE8-9FE2-425D-8FB4-74C399BDEDA0}" type="datetime1">
              <a:rPr kumimoji="1" lang="en-US" altLang="ja-JP" smtClean="0"/>
              <a:t>11/7/2020</a:t>
            </a:fld>
            <a:endParaRPr kumimoji="1" lang="ja-JP" altLang="en-US"/>
          </a:p>
        </p:txBody>
      </p:sp>
      <p:sp>
        <p:nvSpPr>
          <p:cNvPr id="5" name="Slide Number Placeholder 4">
            <a:extLst>
              <a:ext uri="{FF2B5EF4-FFF2-40B4-BE49-F238E27FC236}">
                <a16:creationId xmlns:a16="http://schemas.microsoft.com/office/drawing/2014/main" id="{1C88193C-294B-4EEA-BB7E-F1D7F1763430}"/>
              </a:ext>
            </a:extLst>
          </p:cNvPr>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sp>
        <p:nvSpPr>
          <p:cNvPr id="6" name="Footer Placeholder 5">
            <a:extLst>
              <a:ext uri="{FF2B5EF4-FFF2-40B4-BE49-F238E27FC236}">
                <a16:creationId xmlns:a16="http://schemas.microsoft.com/office/drawing/2014/main" id="{7E96FD2F-1539-4BFF-9E1B-A07CE59BCA01}"/>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3197534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5665"/>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11/7/2020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2017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33</a:t>
            </a:fld>
            <a:endParaRPr kumimoji="1" lang="ja-JP" altLang="en-US"/>
          </a:p>
        </p:txBody>
      </p:sp>
      <p:pic>
        <p:nvPicPr>
          <p:cNvPr id="4100" name="Picture 4" descr="http://data.sinhvienit.net/2013/T09/img/SinhVienIT.Net---suy-ngh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3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3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FBE02-F838-448C-83B9-7368226FFBB6}"/>
              </a:ext>
            </a:extLst>
          </p:cNvPr>
          <p:cNvSpPr>
            <a:spLocks noGrp="1"/>
          </p:cNvSpPr>
          <p:nvPr>
            <p:ph type="title"/>
          </p:nvPr>
        </p:nvSpPr>
        <p:spPr/>
        <p:txBody>
          <a:bodyPr/>
          <a:lstStyle/>
          <a:p>
            <a:r>
              <a:rPr lang="en-US"/>
              <a:t>Vị trí môn học</a:t>
            </a:r>
          </a:p>
        </p:txBody>
      </p:sp>
      <p:sp>
        <p:nvSpPr>
          <p:cNvPr id="3" name="Content Placeholder 2">
            <a:extLst>
              <a:ext uri="{FF2B5EF4-FFF2-40B4-BE49-F238E27FC236}">
                <a16:creationId xmlns:a16="http://schemas.microsoft.com/office/drawing/2014/main" id="{477444A4-978F-41AA-A37B-0CDD82CDAA2A}"/>
              </a:ext>
            </a:extLst>
          </p:cNvPr>
          <p:cNvSpPr>
            <a:spLocks noGrp="1"/>
          </p:cNvSpPr>
          <p:nvPr>
            <p:ph idx="1"/>
          </p:nvPr>
        </p:nvSpPr>
        <p:spPr>
          <a:xfrm>
            <a:off x="2385120" y="1412776"/>
            <a:ext cx="6507360" cy="4824536"/>
          </a:xfrm>
        </p:spPr>
        <p:txBody>
          <a:bodyPr/>
          <a:lstStyle/>
          <a:p>
            <a:r>
              <a:rPr lang="en-US"/>
              <a:t>Phần mềm ứng dụng</a:t>
            </a:r>
          </a:p>
          <a:p>
            <a:r>
              <a:rPr lang="en-US"/>
              <a:t>Hệ điều hành</a:t>
            </a:r>
          </a:p>
          <a:p>
            <a:r>
              <a:rPr lang="en-US"/>
              <a:t>Kiến trúc</a:t>
            </a:r>
          </a:p>
          <a:p>
            <a:r>
              <a:rPr lang="en-US"/>
              <a:t>Vi kiến trúc</a:t>
            </a:r>
          </a:p>
          <a:p>
            <a:r>
              <a:rPr lang="en-US"/>
              <a:t>Luận lý</a:t>
            </a:r>
          </a:p>
          <a:p>
            <a:r>
              <a:rPr lang="en-US"/>
              <a:t>Mạch số</a:t>
            </a:r>
          </a:p>
          <a:p>
            <a:r>
              <a:rPr lang="en-US"/>
              <a:t>Mạch tương tự</a:t>
            </a:r>
          </a:p>
          <a:p>
            <a:r>
              <a:rPr lang="en-US"/>
              <a:t>Thiết bị</a:t>
            </a:r>
          </a:p>
          <a:p>
            <a:r>
              <a:rPr lang="en-US"/>
              <a:t>Vật lý</a:t>
            </a:r>
          </a:p>
        </p:txBody>
      </p:sp>
      <p:sp>
        <p:nvSpPr>
          <p:cNvPr id="4" name="Date Placeholder 3">
            <a:extLst>
              <a:ext uri="{FF2B5EF4-FFF2-40B4-BE49-F238E27FC236}">
                <a16:creationId xmlns:a16="http://schemas.microsoft.com/office/drawing/2014/main" id="{BA837230-55F8-427E-B82E-205CBC26E4A4}"/>
              </a:ext>
            </a:extLst>
          </p:cNvPr>
          <p:cNvSpPr>
            <a:spLocks noGrp="1"/>
          </p:cNvSpPr>
          <p:nvPr>
            <p:ph type="dt" sz="half" idx="10"/>
          </p:nvPr>
        </p:nvSpPr>
        <p:spPr/>
        <p:txBody>
          <a:bodyPr/>
          <a:lstStyle/>
          <a:p>
            <a:fld id="{F7681EE8-9FE2-425D-8FB4-74C399BDEDA0}" type="datetime1">
              <a:rPr kumimoji="1" lang="en-US" altLang="ja-JP" smtClean="0"/>
              <a:t>11/7/2020</a:t>
            </a:fld>
            <a:endParaRPr kumimoji="1" lang="ja-JP" altLang="en-US"/>
          </a:p>
        </p:txBody>
      </p:sp>
      <p:sp>
        <p:nvSpPr>
          <p:cNvPr id="5" name="Slide Number Placeholder 4">
            <a:extLst>
              <a:ext uri="{FF2B5EF4-FFF2-40B4-BE49-F238E27FC236}">
                <a16:creationId xmlns:a16="http://schemas.microsoft.com/office/drawing/2014/main" id="{8E350A1C-729C-4A02-A337-06AB792F80F5}"/>
              </a:ext>
            </a:extLst>
          </p:cNvPr>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
        <p:nvSpPr>
          <p:cNvPr id="6" name="Footer Placeholder 5">
            <a:extLst>
              <a:ext uri="{FF2B5EF4-FFF2-40B4-BE49-F238E27FC236}">
                <a16:creationId xmlns:a16="http://schemas.microsoft.com/office/drawing/2014/main" id="{C0A82345-BE3B-4FF5-92CA-BCF2A0076F4A}"/>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pic>
        <p:nvPicPr>
          <p:cNvPr id="8" name="Picture 7">
            <a:extLst>
              <a:ext uri="{FF2B5EF4-FFF2-40B4-BE49-F238E27FC236}">
                <a16:creationId xmlns:a16="http://schemas.microsoft.com/office/drawing/2014/main" id="{415677F7-BE34-424C-8A64-B81B6B9C1249}"/>
              </a:ext>
            </a:extLst>
          </p:cNvPr>
          <p:cNvPicPr>
            <a:picLocks noChangeAspect="1"/>
          </p:cNvPicPr>
          <p:nvPr/>
        </p:nvPicPr>
        <p:blipFill>
          <a:blip r:embed="rId3"/>
          <a:stretch>
            <a:fillRect/>
          </a:stretch>
        </p:blipFill>
        <p:spPr>
          <a:xfrm>
            <a:off x="0" y="1096643"/>
            <a:ext cx="2292878" cy="5791837"/>
          </a:xfrm>
          <a:prstGeom prst="rect">
            <a:avLst/>
          </a:prstGeom>
        </p:spPr>
      </p:pic>
      <p:sp>
        <p:nvSpPr>
          <p:cNvPr id="10" name="Right Brace 9">
            <a:extLst>
              <a:ext uri="{FF2B5EF4-FFF2-40B4-BE49-F238E27FC236}">
                <a16:creationId xmlns:a16="http://schemas.microsoft.com/office/drawing/2014/main" id="{A2370164-F772-43F8-A6F6-58245278C565}"/>
              </a:ext>
            </a:extLst>
          </p:cNvPr>
          <p:cNvSpPr/>
          <p:nvPr/>
        </p:nvSpPr>
        <p:spPr>
          <a:xfrm>
            <a:off x="6081044" y="2428733"/>
            <a:ext cx="376628" cy="187809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2600"/>
          </a:p>
        </p:txBody>
      </p:sp>
      <p:sp>
        <p:nvSpPr>
          <p:cNvPr id="12" name="Right Brace 11">
            <a:extLst>
              <a:ext uri="{FF2B5EF4-FFF2-40B4-BE49-F238E27FC236}">
                <a16:creationId xmlns:a16="http://schemas.microsoft.com/office/drawing/2014/main" id="{7400F0E3-AC03-4E40-ACF1-0E9572A084F8}"/>
              </a:ext>
            </a:extLst>
          </p:cNvPr>
          <p:cNvSpPr/>
          <p:nvPr/>
        </p:nvSpPr>
        <p:spPr>
          <a:xfrm>
            <a:off x="6081044" y="1951230"/>
            <a:ext cx="376628" cy="38972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2600"/>
          </a:p>
        </p:txBody>
      </p:sp>
      <p:sp>
        <p:nvSpPr>
          <p:cNvPr id="14" name="Right Brace 13">
            <a:extLst>
              <a:ext uri="{FF2B5EF4-FFF2-40B4-BE49-F238E27FC236}">
                <a16:creationId xmlns:a16="http://schemas.microsoft.com/office/drawing/2014/main" id="{E361EA3B-07A0-4DAB-A295-F7204FE41C16}"/>
              </a:ext>
            </a:extLst>
          </p:cNvPr>
          <p:cNvSpPr/>
          <p:nvPr/>
        </p:nvSpPr>
        <p:spPr>
          <a:xfrm>
            <a:off x="6081044" y="4396654"/>
            <a:ext cx="376628" cy="155164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2600"/>
          </a:p>
        </p:txBody>
      </p:sp>
      <p:sp>
        <p:nvSpPr>
          <p:cNvPr id="16" name="TextBox 15">
            <a:extLst>
              <a:ext uri="{FF2B5EF4-FFF2-40B4-BE49-F238E27FC236}">
                <a16:creationId xmlns:a16="http://schemas.microsoft.com/office/drawing/2014/main" id="{915B09E3-C459-4F3D-BE48-B24B2DB41002}"/>
              </a:ext>
            </a:extLst>
          </p:cNvPr>
          <p:cNvSpPr txBox="1"/>
          <p:nvPr/>
        </p:nvSpPr>
        <p:spPr>
          <a:xfrm>
            <a:off x="6577877" y="2640570"/>
            <a:ext cx="2314603" cy="1292662"/>
          </a:xfrm>
          <a:prstGeom prst="rect">
            <a:avLst/>
          </a:prstGeom>
          <a:noFill/>
        </p:spPr>
        <p:txBody>
          <a:bodyPr wrap="square" rtlCol="0">
            <a:spAutoFit/>
          </a:bodyPr>
          <a:lstStyle/>
          <a:p>
            <a:pPr algn="ctr"/>
            <a:r>
              <a:rPr lang="en-US" sz="2600" dirty="0">
                <a:latin typeface="Times New Roman" panose="02020603050405020304" pitchFamily="18" charset="0"/>
                <a:cs typeface="Times New Roman" panose="02020603050405020304" pitchFamily="18" charset="0"/>
              </a:rPr>
              <a:t>IT012</a:t>
            </a:r>
          </a:p>
          <a:p>
            <a:pPr algn="ctr"/>
            <a:r>
              <a:rPr lang="en-US" sz="2600" dirty="0" err="1">
                <a:latin typeface="Times New Roman" panose="02020603050405020304" pitchFamily="18" charset="0"/>
                <a:cs typeface="Times New Roman" panose="02020603050405020304" pitchFamily="18" charset="0"/>
              </a:rPr>
              <a:t>Tổ</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chức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Cấu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trúc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Máy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tính</a:t>
            </a:r>
            <a:r>
              <a:rPr lang="en-US" sz="2600" dirty="0">
                <a:latin typeface="Times New Roman" panose="02020603050405020304" pitchFamily="18" charset="0"/>
                <a:cs typeface="Times New Roman" panose="02020603050405020304" pitchFamily="18" charset="0"/>
              </a:rPr>
              <a:t> II</a:t>
            </a:r>
          </a:p>
        </p:txBody>
      </p:sp>
      <p:sp>
        <p:nvSpPr>
          <p:cNvPr id="18" name="TextBox 17">
            <a:extLst>
              <a:ext uri="{FF2B5EF4-FFF2-40B4-BE49-F238E27FC236}">
                <a16:creationId xmlns:a16="http://schemas.microsoft.com/office/drawing/2014/main" id="{ABC909E0-C96F-4444-82F4-051ED8C5853A}"/>
              </a:ext>
            </a:extLst>
          </p:cNvPr>
          <p:cNvSpPr txBox="1"/>
          <p:nvPr/>
        </p:nvSpPr>
        <p:spPr>
          <a:xfrm>
            <a:off x="6547051" y="1742453"/>
            <a:ext cx="2314603" cy="892552"/>
          </a:xfrm>
          <a:prstGeom prst="rect">
            <a:avLst/>
          </a:prstGeom>
          <a:noFill/>
        </p:spPr>
        <p:txBody>
          <a:bodyPr wrap="square" rtlCol="0">
            <a:spAutoFit/>
          </a:bodyPr>
          <a:lstStyle/>
          <a:p>
            <a:pPr algn="ctr"/>
            <a:r>
              <a:rPr lang="en-US" sz="2600" dirty="0">
                <a:latin typeface="Times New Roman" panose="02020603050405020304" pitchFamily="18" charset="0"/>
                <a:cs typeface="Times New Roman" panose="02020603050405020304" pitchFamily="18" charset="0"/>
              </a:rPr>
              <a:t>IT007 - </a:t>
            </a:r>
            <a:r>
              <a:rPr lang="en-US" sz="2600" dirty="0" err="1">
                <a:latin typeface="Times New Roman" panose="02020603050405020304" pitchFamily="18" charset="0"/>
                <a:cs typeface="Times New Roman" panose="02020603050405020304" pitchFamily="18" charset="0"/>
              </a:rPr>
              <a:t>Hệ</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điều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hành</a:t>
            </a:r>
            <a:endParaRPr lang="en-US" sz="2600" dirty="0">
              <a:latin typeface="Times New Roman" panose="02020603050405020304" pitchFamily="18" charset="0"/>
              <a:cs typeface="Times New Roman" panose="02020603050405020304" pitchFamily="18" charset="0"/>
            </a:endParaRPr>
          </a:p>
        </p:txBody>
      </p:sp>
      <p:sp>
        <p:nvSpPr>
          <p:cNvPr id="20" name="Right Brace 19">
            <a:extLst>
              <a:ext uri="{FF2B5EF4-FFF2-40B4-BE49-F238E27FC236}">
                <a16:creationId xmlns:a16="http://schemas.microsoft.com/office/drawing/2014/main" id="{1821DC93-EA52-4213-8D34-F89FB548BAC1}"/>
              </a:ext>
            </a:extLst>
          </p:cNvPr>
          <p:cNvSpPr/>
          <p:nvPr/>
        </p:nvSpPr>
        <p:spPr>
          <a:xfrm>
            <a:off x="6073044" y="1480220"/>
            <a:ext cx="376628" cy="38972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2600"/>
          </a:p>
        </p:txBody>
      </p:sp>
      <p:sp>
        <p:nvSpPr>
          <p:cNvPr id="22" name="TextBox 21">
            <a:extLst>
              <a:ext uri="{FF2B5EF4-FFF2-40B4-BE49-F238E27FC236}">
                <a16:creationId xmlns:a16="http://schemas.microsoft.com/office/drawing/2014/main" id="{664AF92B-9DFD-4144-87D6-2F31F92D5A63}"/>
              </a:ext>
            </a:extLst>
          </p:cNvPr>
          <p:cNvSpPr txBox="1"/>
          <p:nvPr/>
        </p:nvSpPr>
        <p:spPr>
          <a:xfrm>
            <a:off x="6530475" y="995968"/>
            <a:ext cx="2314603" cy="892552"/>
          </a:xfrm>
          <a:prstGeom prst="rect">
            <a:avLst/>
          </a:prstGeom>
          <a:noFill/>
        </p:spPr>
        <p:txBody>
          <a:bodyPr wrap="square" rtlCol="0">
            <a:spAutoFit/>
          </a:bodyPr>
          <a:lstStyle/>
          <a:p>
            <a:pPr algn="ctr"/>
            <a:r>
              <a:rPr lang="en-US" sz="2600" dirty="0" err="1">
                <a:latin typeface="Times New Roman" panose="02020603050405020304" pitchFamily="18" charset="0"/>
                <a:cs typeface="Times New Roman" panose="02020603050405020304" pitchFamily="18" charset="0"/>
              </a:rPr>
              <a:t>Lập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trình</a:t>
            </a:r>
            <a:r>
              <a:rPr lang="en-US" sz="2600" dirty="0">
                <a:latin typeface="Times New Roman" panose="02020603050405020304" pitchFamily="18" charset="0"/>
                <a:cs typeface="Times New Roman" panose="02020603050405020304" pitchFamily="18" charset="0"/>
              </a:rPr>
              <a:t>, CSDL, …</a:t>
            </a:r>
          </a:p>
        </p:txBody>
      </p:sp>
      <p:sp>
        <p:nvSpPr>
          <p:cNvPr id="24" name="TextBox 23">
            <a:extLst>
              <a:ext uri="{FF2B5EF4-FFF2-40B4-BE49-F238E27FC236}">
                <a16:creationId xmlns:a16="http://schemas.microsoft.com/office/drawing/2014/main" id="{4449C768-EE56-431C-99BF-2B7A60958EAB}"/>
              </a:ext>
            </a:extLst>
          </p:cNvPr>
          <p:cNvSpPr txBox="1"/>
          <p:nvPr/>
        </p:nvSpPr>
        <p:spPr>
          <a:xfrm>
            <a:off x="6603280" y="4514695"/>
            <a:ext cx="2241798" cy="1292662"/>
          </a:xfrm>
          <a:prstGeom prst="rect">
            <a:avLst/>
          </a:prstGeom>
          <a:noFill/>
        </p:spPr>
        <p:txBody>
          <a:bodyPr wrap="square" rtlCol="0">
            <a:spAutoFit/>
          </a:bodyPr>
          <a:lstStyle/>
          <a:p>
            <a:pPr algn="ctr"/>
            <a:r>
              <a:rPr lang="en-US" sz="2600" dirty="0" err="1">
                <a:latin typeface="Times New Roman" panose="02020603050405020304" pitchFamily="18" charset="0"/>
                <a:cs typeface="Times New Roman" panose="02020603050405020304" pitchFamily="18" charset="0"/>
              </a:rPr>
              <a:t>Dành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riêng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cho</a:t>
            </a:r>
            <a:r>
              <a:rPr lang="en-US" sz="2600" dirty="0">
                <a:latin typeface="Times New Roman" panose="02020603050405020304" pitchFamily="18" charset="0"/>
                <a:cs typeface="Times New Roman" panose="02020603050405020304" pitchFamily="18" charset="0"/>
              </a:rPr>
              <a:t> khoa </a:t>
            </a:r>
            <a:r>
              <a:rPr lang="en-US" sz="2600" dirty="0" err="1">
                <a:latin typeface="Times New Roman" panose="02020603050405020304" pitchFamily="18" charset="0"/>
                <a:cs typeface="Times New Roman" panose="02020603050405020304" pitchFamily="18" charset="0"/>
              </a:rPr>
              <a:t>Kỹ</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thuật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Máy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tính</a:t>
            </a:r>
            <a:endParaRPr lang="en-US" sz="26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A237DD38-27F0-48DC-9531-ED753D0B30D0}"/>
              </a:ext>
            </a:extLst>
          </p:cNvPr>
          <p:cNvSpPr txBox="1"/>
          <p:nvPr/>
        </p:nvSpPr>
        <p:spPr>
          <a:xfrm>
            <a:off x="4895578" y="2305428"/>
            <a:ext cx="1435098" cy="492443"/>
          </a:xfrm>
          <a:prstGeom prst="rect">
            <a:avLst/>
          </a:prstGeom>
          <a:noFill/>
        </p:spPr>
        <p:txBody>
          <a:bodyPr wrap="square" rtlCol="0">
            <a:spAutoFit/>
          </a:bodyPr>
          <a:lstStyle/>
          <a:p>
            <a:pPr algn="ctr"/>
            <a:r>
              <a:rPr lang="en-US" sz="2600" dirty="0">
                <a:latin typeface="Times New Roman" panose="02020603050405020304" pitchFamily="18" charset="0"/>
                <a:cs typeface="Times New Roman" panose="02020603050405020304" pitchFamily="18" charset="0"/>
              </a:rPr>
              <a:t>IT006</a:t>
            </a:r>
          </a:p>
        </p:txBody>
      </p:sp>
      <p:sp>
        <p:nvSpPr>
          <p:cNvPr id="28" name="Right Brace 27">
            <a:extLst>
              <a:ext uri="{FF2B5EF4-FFF2-40B4-BE49-F238E27FC236}">
                <a16:creationId xmlns:a16="http://schemas.microsoft.com/office/drawing/2014/main" id="{D86DF174-3C05-4C3C-83CC-4014D49E6B25}"/>
              </a:ext>
            </a:extLst>
          </p:cNvPr>
          <p:cNvSpPr/>
          <p:nvPr/>
        </p:nvSpPr>
        <p:spPr>
          <a:xfrm>
            <a:off x="4602480" y="2452354"/>
            <a:ext cx="376628" cy="7401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2600"/>
          </a:p>
        </p:txBody>
      </p:sp>
      <p:sp>
        <p:nvSpPr>
          <p:cNvPr id="30" name="TextBox 29">
            <a:extLst>
              <a:ext uri="{FF2B5EF4-FFF2-40B4-BE49-F238E27FC236}">
                <a16:creationId xmlns:a16="http://schemas.microsoft.com/office/drawing/2014/main" id="{FC818CE3-7E23-44AB-878E-4FFFA364BC89}"/>
              </a:ext>
            </a:extLst>
          </p:cNvPr>
          <p:cNvSpPr txBox="1"/>
          <p:nvPr/>
        </p:nvSpPr>
        <p:spPr>
          <a:xfrm>
            <a:off x="4834363" y="3336878"/>
            <a:ext cx="1435098" cy="492443"/>
          </a:xfrm>
          <a:prstGeom prst="rect">
            <a:avLst/>
          </a:prstGeom>
          <a:noFill/>
        </p:spPr>
        <p:txBody>
          <a:bodyPr wrap="square" rtlCol="0">
            <a:spAutoFit/>
          </a:bodyPr>
          <a:lstStyle/>
          <a:p>
            <a:pPr algn="ctr"/>
            <a:r>
              <a:rPr lang="en-US" sz="2600" dirty="0">
                <a:latin typeface="Times New Roman" panose="02020603050405020304" pitchFamily="18" charset="0"/>
                <a:cs typeface="Times New Roman" panose="02020603050405020304" pitchFamily="18" charset="0"/>
              </a:rPr>
              <a:t>CE118</a:t>
            </a:r>
          </a:p>
        </p:txBody>
      </p:sp>
      <p:sp>
        <p:nvSpPr>
          <p:cNvPr id="32" name="TextBox 31">
            <a:extLst>
              <a:ext uri="{FF2B5EF4-FFF2-40B4-BE49-F238E27FC236}">
                <a16:creationId xmlns:a16="http://schemas.microsoft.com/office/drawing/2014/main" id="{D8BE144A-96AA-487B-8170-A07AF2534417}"/>
              </a:ext>
            </a:extLst>
          </p:cNvPr>
          <p:cNvSpPr txBox="1"/>
          <p:nvPr/>
        </p:nvSpPr>
        <p:spPr>
          <a:xfrm>
            <a:off x="4826260" y="3840771"/>
            <a:ext cx="1435098" cy="492443"/>
          </a:xfrm>
          <a:prstGeom prst="rect">
            <a:avLst/>
          </a:prstGeom>
          <a:noFill/>
        </p:spPr>
        <p:txBody>
          <a:bodyPr wrap="square" rtlCol="0">
            <a:spAutoFit/>
          </a:bodyPr>
          <a:lstStyle/>
          <a:p>
            <a:pPr algn="ctr"/>
            <a:r>
              <a:rPr lang="en-US" sz="2600" dirty="0">
                <a:latin typeface="Times New Roman" panose="02020603050405020304" pitchFamily="18" charset="0"/>
                <a:cs typeface="Times New Roman" panose="02020603050405020304" pitchFamily="18" charset="0"/>
              </a:rPr>
              <a:t>PH002</a:t>
            </a:r>
          </a:p>
        </p:txBody>
      </p:sp>
      <p:sp>
        <p:nvSpPr>
          <p:cNvPr id="34" name="TextBox 33">
            <a:extLst>
              <a:ext uri="{FF2B5EF4-FFF2-40B4-BE49-F238E27FC236}">
                <a16:creationId xmlns:a16="http://schemas.microsoft.com/office/drawing/2014/main" id="{DD6EA045-F24C-4F23-BC1A-2E1FA673B5A4}"/>
              </a:ext>
            </a:extLst>
          </p:cNvPr>
          <p:cNvSpPr txBox="1"/>
          <p:nvPr/>
        </p:nvSpPr>
        <p:spPr>
          <a:xfrm>
            <a:off x="4894466" y="2754605"/>
            <a:ext cx="1435098" cy="492443"/>
          </a:xfrm>
          <a:prstGeom prst="rect">
            <a:avLst/>
          </a:prstGeom>
          <a:noFill/>
        </p:spPr>
        <p:txBody>
          <a:bodyPr wrap="square" rtlCol="0">
            <a:spAutoFit/>
          </a:bodyPr>
          <a:lstStyle/>
          <a:p>
            <a:pPr algn="ctr"/>
            <a:r>
              <a:rPr lang="en-US" sz="2600" dirty="0">
                <a:latin typeface="Times New Roman" panose="02020603050405020304" pitchFamily="18" charset="0"/>
                <a:cs typeface="Times New Roman" panose="02020603050405020304" pitchFamily="18" charset="0"/>
              </a:rPr>
              <a:t>CE119</a:t>
            </a:r>
          </a:p>
        </p:txBody>
      </p:sp>
    </p:spTree>
    <p:extLst>
      <p:ext uri="{BB962C8B-B14F-4D97-AF65-F5344CB8AC3E}">
        <p14:creationId xmlns:p14="http://schemas.microsoft.com/office/powerpoint/2010/main" val="41086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89359-000E-4967-93EF-918FABBE3D05}"/>
              </a:ext>
            </a:extLst>
          </p:cNvPr>
          <p:cNvSpPr>
            <a:spLocks noGrp="1"/>
          </p:cNvSpPr>
          <p:nvPr>
            <p:ph type="title"/>
          </p:nvPr>
        </p:nvSpPr>
        <p:spPr/>
        <p:txBody>
          <a:bodyPr/>
          <a:lstStyle/>
          <a:p>
            <a:r>
              <a:rPr lang="en-US"/>
              <a:t>Mục tiêu môn học</a:t>
            </a:r>
          </a:p>
        </p:txBody>
      </p:sp>
      <p:sp>
        <p:nvSpPr>
          <p:cNvPr id="3" name="Content Placeholder 2">
            <a:extLst>
              <a:ext uri="{FF2B5EF4-FFF2-40B4-BE49-F238E27FC236}">
                <a16:creationId xmlns:a16="http://schemas.microsoft.com/office/drawing/2014/main" id="{47D5AC12-2577-4DB6-9C55-6FF5475FF035}"/>
              </a:ext>
            </a:extLst>
          </p:cNvPr>
          <p:cNvSpPr>
            <a:spLocks noGrp="1"/>
          </p:cNvSpPr>
          <p:nvPr>
            <p:ph idx="1"/>
          </p:nvPr>
        </p:nvSpPr>
        <p:spPr/>
        <p:txBody>
          <a:bodyPr/>
          <a:lstStyle/>
          <a:p>
            <a:pPr lvl="0"/>
            <a:r>
              <a:rPr lang="en-US"/>
              <a:t>Trang bị kiến thức về máy tính và kiến trúc máy tính</a:t>
            </a:r>
          </a:p>
          <a:p>
            <a:pPr lvl="1"/>
            <a:r>
              <a:rPr lang="en-US" b="1"/>
              <a:t>Trình bày</a:t>
            </a:r>
            <a:r>
              <a:rPr lang="en-US"/>
              <a:t> được các kiến thức cơ bản về kiến trúc máy tính và lập trình hợp ngữ</a:t>
            </a:r>
          </a:p>
          <a:p>
            <a:pPr lvl="1"/>
            <a:r>
              <a:rPr lang="en-US" b="1"/>
              <a:t>Trình bày, phân tích</a:t>
            </a:r>
            <a:r>
              <a:rPr lang="en-US"/>
              <a:t> được các thành phần và nguyên lý hoạt động bên trong một máy tính, cơ chế thực thi lệnh của máy tính</a:t>
            </a:r>
          </a:p>
          <a:p>
            <a:pPr marL="0" indent="0">
              <a:buNone/>
            </a:pPr>
            <a:endParaRPr lang="en-US"/>
          </a:p>
        </p:txBody>
      </p:sp>
      <p:sp>
        <p:nvSpPr>
          <p:cNvPr id="4" name="Date Placeholder 3">
            <a:extLst>
              <a:ext uri="{FF2B5EF4-FFF2-40B4-BE49-F238E27FC236}">
                <a16:creationId xmlns:a16="http://schemas.microsoft.com/office/drawing/2014/main" id="{8EDF304A-6620-4719-9404-ACF8F008FD6D}"/>
              </a:ext>
            </a:extLst>
          </p:cNvPr>
          <p:cNvSpPr>
            <a:spLocks noGrp="1"/>
          </p:cNvSpPr>
          <p:nvPr>
            <p:ph type="dt" sz="half" idx="10"/>
          </p:nvPr>
        </p:nvSpPr>
        <p:spPr/>
        <p:txBody>
          <a:bodyPr/>
          <a:lstStyle/>
          <a:p>
            <a:fld id="{F7681EE8-9FE2-425D-8FB4-74C399BDEDA0}" type="datetime1">
              <a:rPr kumimoji="1" lang="en-US" altLang="ja-JP" smtClean="0"/>
              <a:t>11/7/2020</a:t>
            </a:fld>
            <a:endParaRPr kumimoji="1" lang="ja-JP" altLang="en-US"/>
          </a:p>
        </p:txBody>
      </p:sp>
      <p:sp>
        <p:nvSpPr>
          <p:cNvPr id="5" name="Slide Number Placeholder 4">
            <a:extLst>
              <a:ext uri="{FF2B5EF4-FFF2-40B4-BE49-F238E27FC236}">
                <a16:creationId xmlns:a16="http://schemas.microsoft.com/office/drawing/2014/main" id="{53935623-9FF8-4377-94FA-6B527C75BB26}"/>
              </a:ext>
            </a:extLst>
          </p:cNvPr>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
        <p:nvSpPr>
          <p:cNvPr id="6" name="Footer Placeholder 5">
            <a:extLst>
              <a:ext uri="{FF2B5EF4-FFF2-40B4-BE49-F238E27FC236}">
                <a16:creationId xmlns:a16="http://schemas.microsoft.com/office/drawing/2014/main" id="{F5B4F30E-9141-4674-8ED8-E981362A96DE}"/>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3011882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0E7BD-7606-4554-91D4-7ED2221FA1BC}"/>
              </a:ext>
            </a:extLst>
          </p:cNvPr>
          <p:cNvSpPr>
            <a:spLocks noGrp="1"/>
          </p:cNvSpPr>
          <p:nvPr>
            <p:ph type="title"/>
          </p:nvPr>
        </p:nvSpPr>
        <p:spPr/>
        <p:txBody>
          <a:bodyPr/>
          <a:lstStyle/>
          <a:p>
            <a:r>
              <a:rPr lang="en-US"/>
              <a:t>Nội dung môn học – Lý thuyết</a:t>
            </a:r>
          </a:p>
        </p:txBody>
      </p:sp>
      <p:sp>
        <p:nvSpPr>
          <p:cNvPr id="3" name="Content Placeholder 2">
            <a:extLst>
              <a:ext uri="{FF2B5EF4-FFF2-40B4-BE49-F238E27FC236}">
                <a16:creationId xmlns:a16="http://schemas.microsoft.com/office/drawing/2014/main" id="{3C43B6A1-6557-4C23-B325-823172FD1AA3}"/>
              </a:ext>
            </a:extLst>
          </p:cNvPr>
          <p:cNvSpPr>
            <a:spLocks noGrp="1"/>
          </p:cNvSpPr>
          <p:nvPr>
            <p:ph idx="1"/>
          </p:nvPr>
        </p:nvSpPr>
        <p:spPr/>
        <p:txBody>
          <a:bodyPr/>
          <a:lstStyle/>
          <a:p>
            <a:r>
              <a:rPr lang="en-US"/>
              <a:t>Chương 1: Tổng quan về máy tính</a:t>
            </a:r>
          </a:p>
          <a:p>
            <a:r>
              <a:rPr lang="en-US"/>
              <a:t>Chương 2: Biểu diễn thông tin</a:t>
            </a:r>
          </a:p>
          <a:p>
            <a:r>
              <a:rPr lang="en-US"/>
              <a:t>Chương 3: Đại số Boolean</a:t>
            </a:r>
          </a:p>
          <a:p>
            <a:r>
              <a:rPr lang="en-US"/>
              <a:t>Chương 4: Mạch số</a:t>
            </a:r>
          </a:p>
          <a:p>
            <a:r>
              <a:rPr lang="en-US"/>
              <a:t>Chương 5: Ứng dụng mạch số</a:t>
            </a:r>
          </a:p>
          <a:p>
            <a:r>
              <a:rPr lang="en-US"/>
              <a:t>Chương 6: Kiến trúc tập lệnh</a:t>
            </a:r>
          </a:p>
          <a:p>
            <a:r>
              <a:rPr lang="en-US"/>
              <a:t>Chương 7: Biên dịch chương trình</a:t>
            </a:r>
          </a:p>
          <a:p>
            <a:r>
              <a:rPr lang="en-US"/>
              <a:t>Chương 8: Bộ xử lý</a:t>
            </a:r>
          </a:p>
          <a:p>
            <a:r>
              <a:rPr lang="en-US"/>
              <a:t>Chương 9: Hiệu suất máy tính</a:t>
            </a:r>
          </a:p>
          <a:p>
            <a:endParaRPr lang="en-US"/>
          </a:p>
        </p:txBody>
      </p:sp>
      <p:sp>
        <p:nvSpPr>
          <p:cNvPr id="4" name="Date Placeholder 3">
            <a:extLst>
              <a:ext uri="{FF2B5EF4-FFF2-40B4-BE49-F238E27FC236}">
                <a16:creationId xmlns:a16="http://schemas.microsoft.com/office/drawing/2014/main" id="{9B59CDFC-05C6-4375-B9DF-4DED7B7C3276}"/>
              </a:ext>
            </a:extLst>
          </p:cNvPr>
          <p:cNvSpPr>
            <a:spLocks noGrp="1"/>
          </p:cNvSpPr>
          <p:nvPr>
            <p:ph type="dt" sz="half" idx="10"/>
          </p:nvPr>
        </p:nvSpPr>
        <p:spPr/>
        <p:txBody>
          <a:bodyPr/>
          <a:lstStyle/>
          <a:p>
            <a:fld id="{F7681EE8-9FE2-425D-8FB4-74C399BDEDA0}" type="datetime1">
              <a:rPr kumimoji="1" lang="en-US" altLang="ja-JP" smtClean="0"/>
              <a:t>11/7/2020</a:t>
            </a:fld>
            <a:endParaRPr kumimoji="1" lang="ja-JP" altLang="en-US"/>
          </a:p>
        </p:txBody>
      </p:sp>
      <p:sp>
        <p:nvSpPr>
          <p:cNvPr id="5" name="Slide Number Placeholder 4">
            <a:extLst>
              <a:ext uri="{FF2B5EF4-FFF2-40B4-BE49-F238E27FC236}">
                <a16:creationId xmlns:a16="http://schemas.microsoft.com/office/drawing/2014/main" id="{1450C9CF-C438-487B-9614-F0471419D86C}"/>
              </a:ext>
            </a:extLst>
          </p:cNvPr>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
        <p:nvSpPr>
          <p:cNvPr id="6" name="Footer Placeholder 5">
            <a:extLst>
              <a:ext uri="{FF2B5EF4-FFF2-40B4-BE49-F238E27FC236}">
                <a16:creationId xmlns:a16="http://schemas.microsoft.com/office/drawing/2014/main" id="{C8D20F92-E399-4CB1-A466-9A509B2EF7F4}"/>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375150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B2938-DC23-4D7F-A9BD-407B2D5A1C7B}"/>
              </a:ext>
            </a:extLst>
          </p:cNvPr>
          <p:cNvSpPr>
            <a:spLocks noGrp="1"/>
          </p:cNvSpPr>
          <p:nvPr>
            <p:ph type="title"/>
          </p:nvPr>
        </p:nvSpPr>
        <p:spPr/>
        <p:txBody>
          <a:bodyPr/>
          <a:lstStyle/>
          <a:p>
            <a:r>
              <a:rPr lang="en-US"/>
              <a:t>Kế hoạch giảng dạy (12 tuần)</a:t>
            </a:r>
          </a:p>
        </p:txBody>
      </p:sp>
      <p:sp>
        <p:nvSpPr>
          <p:cNvPr id="3" name="Content Placeholder 2">
            <a:extLst>
              <a:ext uri="{FF2B5EF4-FFF2-40B4-BE49-F238E27FC236}">
                <a16:creationId xmlns:a16="http://schemas.microsoft.com/office/drawing/2014/main" id="{67EC12F8-C4B8-4D8B-8573-90E5E0F994D1}"/>
              </a:ext>
            </a:extLst>
          </p:cNvPr>
          <p:cNvSpPr>
            <a:spLocks noGrp="1"/>
          </p:cNvSpPr>
          <p:nvPr>
            <p:ph idx="1"/>
          </p:nvPr>
        </p:nvSpPr>
        <p:spPr/>
        <p:txBody>
          <a:bodyPr/>
          <a:lstStyle/>
          <a:p>
            <a:r>
              <a:rPr lang="en-US" sz="2400"/>
              <a:t>Tuần 1 - Chương 1: Tổng quan về máy tính</a:t>
            </a:r>
          </a:p>
          <a:p>
            <a:r>
              <a:rPr lang="en-US" sz="2400"/>
              <a:t>Tuần 2 - Chương 2: Biểu diễn thông tin</a:t>
            </a:r>
          </a:p>
          <a:p>
            <a:r>
              <a:rPr lang="en-US" sz="2400"/>
              <a:t>Tuần 3 - Chương 3: Đại số Boolean</a:t>
            </a:r>
          </a:p>
          <a:p>
            <a:r>
              <a:rPr lang="en-US" sz="2400"/>
              <a:t>Tuần 4 - Chương 4: Mạch số</a:t>
            </a:r>
          </a:p>
          <a:p>
            <a:r>
              <a:rPr lang="en-US" sz="2400"/>
              <a:t>Tuần 5 - Chương 5: Ứng dụng mạch số</a:t>
            </a:r>
          </a:p>
          <a:p>
            <a:r>
              <a:rPr lang="en-US" sz="2400"/>
              <a:t>Tuần 6 – Ôn tập giữa kỳ</a:t>
            </a:r>
          </a:p>
          <a:p>
            <a:r>
              <a:rPr lang="en-US" sz="2400"/>
              <a:t>Tuần 7-8 - Chương 6: Kiến trúc tập lệnh</a:t>
            </a:r>
          </a:p>
          <a:p>
            <a:r>
              <a:rPr lang="en-US" sz="2400"/>
              <a:t>Tuần 9 - Chương 7: Biên dịch chương trình và Ôn tập tập lệnh</a:t>
            </a:r>
          </a:p>
          <a:p>
            <a:r>
              <a:rPr lang="en-US" sz="2400"/>
              <a:t>Tuần 10 - Chương 8: Bộ xử lý</a:t>
            </a:r>
          </a:p>
          <a:p>
            <a:r>
              <a:rPr lang="en-US" sz="2400"/>
              <a:t>Tuần 11 – Chương 8: Bộ xử lý (tt), Chương 9: Hiệu suất Máy tính</a:t>
            </a:r>
          </a:p>
          <a:p>
            <a:r>
              <a:rPr lang="en-US" sz="2400"/>
              <a:t>Tuần 12 – Ôn tập cuối kỳ</a:t>
            </a:r>
          </a:p>
          <a:p>
            <a:endParaRPr lang="en-US"/>
          </a:p>
        </p:txBody>
      </p:sp>
      <p:sp>
        <p:nvSpPr>
          <p:cNvPr id="4" name="Date Placeholder 3">
            <a:extLst>
              <a:ext uri="{FF2B5EF4-FFF2-40B4-BE49-F238E27FC236}">
                <a16:creationId xmlns:a16="http://schemas.microsoft.com/office/drawing/2014/main" id="{1C0618D8-DE6B-46F4-8D70-9513C2FE6639}"/>
              </a:ext>
            </a:extLst>
          </p:cNvPr>
          <p:cNvSpPr>
            <a:spLocks noGrp="1"/>
          </p:cNvSpPr>
          <p:nvPr>
            <p:ph type="dt" sz="half" idx="10"/>
          </p:nvPr>
        </p:nvSpPr>
        <p:spPr/>
        <p:txBody>
          <a:bodyPr/>
          <a:lstStyle/>
          <a:p>
            <a:fld id="{F7681EE8-9FE2-425D-8FB4-74C399BDEDA0}" type="datetime1">
              <a:rPr kumimoji="1" lang="en-US" altLang="ja-JP" smtClean="0"/>
              <a:t>11/7/2020</a:t>
            </a:fld>
            <a:endParaRPr kumimoji="1" lang="ja-JP" altLang="en-US"/>
          </a:p>
        </p:txBody>
      </p:sp>
      <p:sp>
        <p:nvSpPr>
          <p:cNvPr id="5" name="Slide Number Placeholder 4">
            <a:extLst>
              <a:ext uri="{FF2B5EF4-FFF2-40B4-BE49-F238E27FC236}">
                <a16:creationId xmlns:a16="http://schemas.microsoft.com/office/drawing/2014/main" id="{64777788-9860-450E-AB53-0D30FEE25A37}"/>
              </a:ext>
            </a:extLst>
          </p:cNvPr>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
        <p:nvSpPr>
          <p:cNvPr id="6" name="Footer Placeholder 5">
            <a:extLst>
              <a:ext uri="{FF2B5EF4-FFF2-40B4-BE49-F238E27FC236}">
                <a16:creationId xmlns:a16="http://schemas.microsoft.com/office/drawing/2014/main" id="{360B4EAB-910A-4347-800F-F68426AA1A14}"/>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2577872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83806-22BA-43CE-914E-172362427A3E}"/>
              </a:ext>
            </a:extLst>
          </p:cNvPr>
          <p:cNvSpPr>
            <a:spLocks noGrp="1"/>
          </p:cNvSpPr>
          <p:nvPr>
            <p:ph type="title"/>
          </p:nvPr>
        </p:nvSpPr>
        <p:spPr/>
        <p:txBody>
          <a:bodyPr/>
          <a:lstStyle/>
          <a:p>
            <a:r>
              <a:rPr lang="en-US"/>
              <a:t>Nội dung môn học – Thực hành</a:t>
            </a:r>
          </a:p>
        </p:txBody>
      </p:sp>
      <p:sp>
        <p:nvSpPr>
          <p:cNvPr id="3" name="Content Placeholder 2">
            <a:extLst>
              <a:ext uri="{FF2B5EF4-FFF2-40B4-BE49-F238E27FC236}">
                <a16:creationId xmlns:a16="http://schemas.microsoft.com/office/drawing/2014/main" id="{2929223B-447B-4A20-9E46-F39097C11B98}"/>
              </a:ext>
            </a:extLst>
          </p:cNvPr>
          <p:cNvSpPr>
            <a:spLocks noGrp="1"/>
          </p:cNvSpPr>
          <p:nvPr>
            <p:ph idx="1"/>
          </p:nvPr>
        </p:nvSpPr>
        <p:spPr/>
        <p:txBody>
          <a:bodyPr/>
          <a:lstStyle/>
          <a:p>
            <a:r>
              <a:rPr lang="en-US"/>
              <a:t>Lab01: Mô phỏng các cổng luận lý cơ bản</a:t>
            </a:r>
          </a:p>
          <a:p>
            <a:r>
              <a:rPr lang="en-US"/>
              <a:t>Lab02: Mô phỏng Mạch số</a:t>
            </a:r>
          </a:p>
          <a:p>
            <a:r>
              <a:rPr lang="en-US"/>
              <a:t>Lab03: Mô phỏng các lệnh cơ bản</a:t>
            </a:r>
          </a:p>
          <a:p>
            <a:r>
              <a:rPr lang="en-US"/>
              <a:t>Lab04: Chương trình hợp ngữ</a:t>
            </a:r>
          </a:p>
          <a:p>
            <a:r>
              <a:rPr lang="en-US"/>
              <a:t>Lab05: Các cấu trúc điều khiển</a:t>
            </a:r>
          </a:p>
          <a:p>
            <a:r>
              <a:rPr lang="en-US"/>
              <a:t>Lab06: Báo cáo tổng kết thực hành</a:t>
            </a:r>
          </a:p>
        </p:txBody>
      </p:sp>
      <p:sp>
        <p:nvSpPr>
          <p:cNvPr id="4" name="Date Placeholder 3">
            <a:extLst>
              <a:ext uri="{FF2B5EF4-FFF2-40B4-BE49-F238E27FC236}">
                <a16:creationId xmlns:a16="http://schemas.microsoft.com/office/drawing/2014/main" id="{538A116D-7BE3-40E0-ABA2-59C09C11454F}"/>
              </a:ext>
            </a:extLst>
          </p:cNvPr>
          <p:cNvSpPr>
            <a:spLocks noGrp="1"/>
          </p:cNvSpPr>
          <p:nvPr>
            <p:ph type="dt" sz="half" idx="10"/>
          </p:nvPr>
        </p:nvSpPr>
        <p:spPr/>
        <p:txBody>
          <a:bodyPr/>
          <a:lstStyle/>
          <a:p>
            <a:fld id="{F7681EE8-9FE2-425D-8FB4-74C399BDEDA0}" type="datetime1">
              <a:rPr kumimoji="1" lang="en-US" altLang="ja-JP" smtClean="0"/>
              <a:t>11/7/2020</a:t>
            </a:fld>
            <a:endParaRPr kumimoji="1" lang="ja-JP" altLang="en-US"/>
          </a:p>
        </p:txBody>
      </p:sp>
      <p:sp>
        <p:nvSpPr>
          <p:cNvPr id="5" name="Slide Number Placeholder 4">
            <a:extLst>
              <a:ext uri="{FF2B5EF4-FFF2-40B4-BE49-F238E27FC236}">
                <a16:creationId xmlns:a16="http://schemas.microsoft.com/office/drawing/2014/main" id="{7AC9D4C4-170B-4229-BFCC-C8ADAADA15B9}"/>
              </a:ext>
            </a:extLst>
          </p:cNvPr>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6" name="Footer Placeholder 5">
            <a:extLst>
              <a:ext uri="{FF2B5EF4-FFF2-40B4-BE49-F238E27FC236}">
                <a16:creationId xmlns:a16="http://schemas.microsoft.com/office/drawing/2014/main" id="{4F7AEF6F-02ED-498D-800D-57B72191ACB5}"/>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3358688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Tài liệu môn học</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11/7/2020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7" name="Content Placeholder 6"/>
          <p:cNvSpPr>
            <a:spLocks noGrp="1"/>
          </p:cNvSpPr>
          <p:nvPr>
            <p:ph idx="1"/>
          </p:nvPr>
        </p:nvSpPr>
        <p:spPr>
          <a:xfrm>
            <a:off x="251520" y="1412776"/>
            <a:ext cx="4320480" cy="4824536"/>
          </a:xfrm>
        </p:spPr>
        <p:txBody>
          <a:bodyPr/>
          <a:lstStyle/>
          <a:p>
            <a:pPr>
              <a:lnSpc>
                <a:spcPct val="90000"/>
              </a:lnSpc>
            </a:pPr>
            <a:r>
              <a:rPr lang="en-US"/>
              <a:t>Bước 0: Đăng nhập tài khoản chứng thực bằng Tab ẩn danh</a:t>
            </a:r>
          </a:p>
          <a:p>
            <a:pPr>
              <a:lnSpc>
                <a:spcPct val="90000"/>
              </a:lnSpc>
            </a:pPr>
            <a:r>
              <a:rPr lang="en-US"/>
              <a:t>B</a:t>
            </a:r>
            <a:r>
              <a:rPr lang="vi-VN"/>
              <a:t>ư</a:t>
            </a:r>
            <a:r>
              <a:rPr lang="en-US"/>
              <a:t>ớc 1: Truy cập ce.uit.edu.vn</a:t>
            </a:r>
          </a:p>
          <a:p>
            <a:pPr>
              <a:lnSpc>
                <a:spcPct val="90000"/>
              </a:lnSpc>
            </a:pPr>
            <a:r>
              <a:rPr lang="en-US"/>
              <a:t>B</a:t>
            </a:r>
            <a:r>
              <a:rPr lang="vi-VN"/>
              <a:t>ư</a:t>
            </a:r>
            <a:r>
              <a:rPr lang="en-US"/>
              <a:t>ớc 2: ĐÀO TẠO &gt; QUẢN LÝ MÔN HỌC</a:t>
            </a:r>
          </a:p>
          <a:p>
            <a:pPr>
              <a:lnSpc>
                <a:spcPct val="90000"/>
              </a:lnSpc>
            </a:pPr>
            <a:r>
              <a:rPr lang="en-US"/>
              <a:t>B</a:t>
            </a:r>
            <a:r>
              <a:rPr lang="vi-VN"/>
              <a:t>ư</a:t>
            </a:r>
            <a:r>
              <a:rPr lang="en-US"/>
              <a:t>ớc 3: ĐẠI C</a:t>
            </a:r>
            <a:r>
              <a:rPr lang="vi-VN"/>
              <a:t>Ư</a:t>
            </a:r>
            <a:r>
              <a:rPr lang="en-US"/>
              <a:t>ƠNG &amp; C</a:t>
            </a:r>
            <a:r>
              <a:rPr lang="vi-VN"/>
              <a:t>Ơ</a:t>
            </a:r>
            <a:r>
              <a:rPr lang="en-US"/>
              <a:t> SỞ NHÓM NGÀNH &gt; IT012 – Tổ chức và Cấu trúc Máy tính II</a:t>
            </a:r>
          </a:p>
          <a:p>
            <a:endParaRPr lang="en-US"/>
          </a:p>
          <a:p>
            <a:endParaRPr lang="en-US"/>
          </a:p>
        </p:txBody>
      </p:sp>
      <p:pic>
        <p:nvPicPr>
          <p:cNvPr id="8" name="Picture 7">
            <a:extLst>
              <a:ext uri="{FF2B5EF4-FFF2-40B4-BE49-F238E27FC236}">
                <a16:creationId xmlns:a16="http://schemas.microsoft.com/office/drawing/2014/main" id="{E6FB6C2F-7E9B-461F-8C09-13ECF7481635}"/>
              </a:ext>
            </a:extLst>
          </p:cNvPr>
          <p:cNvPicPr>
            <a:picLocks noChangeAspect="1"/>
          </p:cNvPicPr>
          <p:nvPr/>
        </p:nvPicPr>
        <p:blipFill>
          <a:blip r:embed="rId2"/>
          <a:stretch>
            <a:fillRect/>
          </a:stretch>
        </p:blipFill>
        <p:spPr>
          <a:xfrm>
            <a:off x="4556459" y="1268041"/>
            <a:ext cx="4503523" cy="4603750"/>
          </a:xfrm>
          <a:prstGeom prst="rect">
            <a:avLst/>
          </a:prstGeom>
        </p:spPr>
      </p:pic>
    </p:spTree>
    <p:extLst>
      <p:ext uri="{BB962C8B-B14F-4D97-AF65-F5344CB8AC3E}">
        <p14:creationId xmlns:p14="http://schemas.microsoft.com/office/powerpoint/2010/main" val="189627989"/>
      </p:ext>
    </p:extLst>
  </p:cSld>
  <p:clrMapOvr>
    <a:masterClrMapping/>
  </p:clrMapOvr>
  <p:transition/>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1652</TotalTime>
  <Words>2819</Words>
  <Application>Microsoft Office PowerPoint</Application>
  <PresentationFormat>On-screen Show (4:3)</PresentationFormat>
  <Paragraphs>363</Paragraphs>
  <Slides>33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Times New Roman</vt:lpstr>
      <vt:lpstr>Wingdings</vt:lpstr>
      <vt:lpstr>dsp</vt:lpstr>
      <vt:lpstr>TỔ CHỨC VÀ CẤU TRÚC MÁY TÍNH II Giới thiệu môn học  </vt:lpstr>
      <vt:lpstr>Nội dung</vt:lpstr>
      <vt:lpstr>Khối lượng kiến thức, giáo trình và công cụ</vt:lpstr>
      <vt:lpstr>Vị trí môn học</vt:lpstr>
      <vt:lpstr>Mục tiêu môn học</vt:lpstr>
      <vt:lpstr>Nội dung môn học – Lý thuyết</vt:lpstr>
      <vt:lpstr>Kế hoạch giảng dạy (12 tuần)</vt:lpstr>
      <vt:lpstr>Nội dung môn học – Thực hành</vt:lpstr>
      <vt:lpstr>Tài liệu môn học</vt:lpstr>
      <vt:lpstr>Các thành phần đánh giá môn học</vt:lpstr>
      <vt:lpstr>TỔ CHỨC VÀ CẤU TRÚC MÁY TÍNH II Chương 1 Tổng quan về máy tính  </vt:lpstr>
      <vt:lpstr>Nội dung</vt:lpstr>
      <vt:lpstr>Lịch sử phát triển của máy tính (1/5)</vt:lpstr>
      <vt:lpstr>Lịch sử phát triển của máy tính (2/5)</vt:lpstr>
      <vt:lpstr>Lịch sử phát triển của máy tính (3/5)</vt:lpstr>
      <vt:lpstr>Lịch sử phát triển của máy tính (4/5)</vt:lpstr>
      <vt:lpstr>Lịch sử phát triển của máy tính (5/5)</vt:lpstr>
      <vt:lpstr>Quiz 1</vt:lpstr>
      <vt:lpstr>Phân loại máy tính (1/5)</vt:lpstr>
      <vt:lpstr>Phân loại máy tính (2/5)</vt:lpstr>
      <vt:lpstr>Phân loại máy tính (3/5)</vt:lpstr>
      <vt:lpstr>Phân loại máy tính (4/5)</vt:lpstr>
      <vt:lpstr>Phân loại máy tính (5/5)</vt:lpstr>
      <vt:lpstr>Các thành phần của máy tính (1/5)</vt:lpstr>
      <vt:lpstr>Các thành phần của máy tính (2/5)</vt:lpstr>
      <vt:lpstr>Các thành phần của máy tính (3/5)</vt:lpstr>
      <vt:lpstr>Các thành phần của máy tính (4/5)</vt:lpstr>
      <vt:lpstr>Các thành phần của máy tính (5/5)</vt:lpstr>
      <vt:lpstr>Quiz 2</vt:lpstr>
      <vt:lpstr>Quiz 3</vt:lpstr>
      <vt:lpstr>Bài tập (1/2)</vt:lpstr>
      <vt:lpstr>Bài tập (2/2)</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IT012</dc:title>
  <dc:creator>Duong Computing</dc:creator>
  <cp:lastModifiedBy>Trần Đại Dương</cp:lastModifiedBy>
  <cp:revision>82</cp:revision>
  <dcterms:created xsi:type="dcterms:W3CDTF">2017-02-19T14:22:18Z</dcterms:created>
  <dcterms:modified xsi:type="dcterms:W3CDTF">2020-11-07T03:03:46Z</dcterms:modified>
</cp:coreProperties>
</file>