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Masters/slideMaster1.xml" ContentType="application/vnd.openxmlformats-officedocument.presentationml.slideMaster+xml"/>
  <Override PartName="/ppt/notesSlides/notesSlide5.xml" ContentType="application/vnd.openxmlformats-officedocument.presentationml.notesSlide+xml"/>
  <Override PartName="/ppt/notesSlides/notesSlide7.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8.xml" ContentType="application/vnd.openxmlformats-officedocument.presentationml.notesSlide+xml"/>
  <Override PartName="/ppt/notesSlides/notesSlide4.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handoutMasterIdLst>
    <p:handoutMasterId r:id="rId33"/>
  </p:handoutMasterIdLst>
  <p:sldIdLst>
    <p:sldId id="343" r:id="rId2"/>
    <p:sldId id="299" r:id="rId3"/>
    <p:sldId id="455" r:id="rId4"/>
    <p:sldId id="456" r:id="rId5"/>
    <p:sldId id="457" r:id="rId6"/>
    <p:sldId id="458" r:id="rId7"/>
    <p:sldId id="452" r:id="rId8"/>
    <p:sldId id="454" r:id="rId9"/>
    <p:sldId id="449" r:id="rId10"/>
    <p:sldId id="473" r:id="rId11"/>
    <p:sldId id="474" r:id="rId12"/>
    <p:sldId id="361" r:id="rId13"/>
    <p:sldId id="329" r:id="rId14"/>
    <p:sldId id="362" r:id="rId15"/>
    <p:sldId id="363" r:id="rId16"/>
    <p:sldId id="331" r:id="rId17"/>
    <p:sldId id="354" r:id="rId18"/>
    <p:sldId id="353" r:id="rId19"/>
    <p:sldId id="364" r:id="rId20"/>
    <p:sldId id="365" r:id="rId21"/>
    <p:sldId id="366" r:id="rId22"/>
    <p:sldId id="367" r:id="rId23"/>
    <p:sldId id="368" r:id="rId24"/>
    <p:sldId id="342" r:id="rId25"/>
    <p:sldId id="369" r:id="rId26"/>
    <p:sldId id="376" r:id="rId27"/>
    <p:sldId id="377" r:id="rId28"/>
    <p:sldId id="378" r:id="rId29"/>
    <p:sldId id="379" r:id="rId30"/>
    <p:sldId id="335" r:id="rId3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01E33B1B-E197-463B-A531-467BFB591BCB}">
          <p14:sldIdLst>
            <p14:sldId id="343"/>
            <p14:sldId id="299"/>
            <p14:sldId id="455"/>
            <p14:sldId id="456"/>
            <p14:sldId id="457"/>
            <p14:sldId id="458"/>
            <p14:sldId id="452"/>
            <p14:sldId id="454"/>
            <p14:sldId id="449"/>
            <p14:sldId id="473"/>
            <p14:sldId id="474"/>
            <p14:sldId id="361"/>
            <p14:sldId id="329"/>
            <p14:sldId id="362"/>
            <p14:sldId id="363"/>
            <p14:sldId id="331"/>
            <p14:sldId id="354"/>
            <p14:sldId id="353"/>
            <p14:sldId id="364"/>
            <p14:sldId id="365"/>
            <p14:sldId id="366"/>
            <p14:sldId id="367"/>
            <p14:sldId id="368"/>
            <p14:sldId id="342"/>
            <p14:sldId id="369"/>
            <p14:sldId id="376"/>
            <p14:sldId id="377"/>
            <p14:sldId id="378"/>
            <p14:sldId id="379"/>
            <p14:sldId id="33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ần Đại Dương" initials="TĐD" lastIdx="1" clrIdx="0">
    <p:extLst>
      <p:ext uri="{19B8F6BF-5375-455C-9EA6-DF929625EA0E}">
        <p15:presenceInfo xmlns:p15="http://schemas.microsoft.com/office/powerpoint/2012/main" userId="Trần Đại Dươ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CC"/>
    <a:srgbClr val="FF99FF"/>
    <a:srgbClr val="9BD4FF"/>
    <a:srgbClr val="FF9933"/>
    <a:srgbClr val="FF6699"/>
    <a:srgbClr val="414B53"/>
    <a:srgbClr val="FFA3A3"/>
    <a:srgbClr val="FF8B8B"/>
    <a:srgbClr val="CD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618" autoAdjust="0"/>
  </p:normalViewPr>
  <p:slideViewPr>
    <p:cSldViewPr>
      <p:cViewPr varScale="1">
        <p:scale>
          <a:sx n="102" d="100"/>
          <a:sy n="102" d="100"/>
        </p:scale>
        <p:origin x="1866" y="102"/>
      </p:cViewPr>
      <p:guideLst>
        <p:guide orient="horz" pos="2160"/>
        <p:guide pos="2880"/>
      </p:guideLst>
    </p:cSldViewPr>
  </p:slideViewPr>
  <p:notesTextViewPr>
    <p:cViewPr>
      <p:scale>
        <a:sx n="1" d="1"/>
        <a:sy n="1" d="1"/>
      </p:scale>
      <p:origin x="0" y="0"/>
    </p:cViewPr>
  </p:notesTextViewPr>
  <p:notesViewPr>
    <p:cSldViewPr>
      <p:cViewPr varScale="1">
        <p:scale>
          <a:sx n="57" d="100"/>
          <a:sy n="57" d="100"/>
        </p:scale>
        <p:origin x="-2045" y="-10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41815E-765A-40A8-99C6-F127D7A12C4B}" type="datetimeFigureOut">
              <a:rPr kumimoji="1" lang="ja-JP" altLang="en-US" smtClean="0"/>
              <a:t>2020/11/7</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6E1689-3E24-4715-81AA-F8F7237FC61E}" type="slidenum">
              <a:rPr kumimoji="1" lang="ja-JP" altLang="en-US" smtClean="0"/>
              <a:t>‹#›</a:t>
            </a:fld>
            <a:endParaRPr kumimoji="1" lang="ja-JP" altLang="en-US"/>
          </a:p>
        </p:txBody>
      </p:sp>
    </p:spTree>
    <p:extLst>
      <p:ext uri="{BB962C8B-B14F-4D97-AF65-F5344CB8AC3E}">
        <p14:creationId xmlns:p14="http://schemas.microsoft.com/office/powerpoint/2010/main" val="1254257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C1322-60E5-4FB1-AE3F-C5810C4969C1}" type="datetimeFigureOut">
              <a:rPr kumimoji="1" lang="ja-JP" altLang="en-US" smtClean="0"/>
              <a:pPr/>
              <a:t>2020/11/7</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D7235-7D46-4FEA-A007-68D1C591E286}" type="slidenum">
              <a:rPr kumimoji="1" lang="ja-JP" altLang="en-US" smtClean="0"/>
              <a:pPr/>
              <a:t>‹#›</a:t>
            </a:fld>
            <a:endParaRPr kumimoji="1" lang="ja-JP" altLang="en-US"/>
          </a:p>
        </p:txBody>
      </p:sp>
    </p:spTree>
    <p:extLst>
      <p:ext uri="{BB962C8B-B14F-4D97-AF65-F5344CB8AC3E}">
        <p14:creationId xmlns:p14="http://schemas.microsoft.com/office/powerpoint/2010/main" val="27187525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Hình này bổ sung khối điều khiển (Control và ALU control) vào datapath trước đó</a:t>
            </a:r>
          </a:p>
          <a:p>
            <a:pPr marL="228600" indent="-228600">
              <a:buAutoNum type="arabicPeriod"/>
            </a:pPr>
            <a:r>
              <a:rPr lang="en-US"/>
              <a:t>Vì giá trị tín hiệu PCSrc được điều khiển dựa trên 2 thông tin opcode là beq và ngõ ra zero của ALU nên có thể bỏ tín hiệu PCSrc và thay vào đó là một mạch điều khiển trực tiếp (chỉ là một cổng AND)</a:t>
            </a:r>
          </a:p>
        </p:txBody>
      </p:sp>
      <p:sp>
        <p:nvSpPr>
          <p:cNvPr id="4" name="Slide Number Placeholder 3"/>
          <p:cNvSpPr>
            <a:spLocks noGrp="1"/>
          </p:cNvSpPr>
          <p:nvPr>
            <p:ph type="sldNum" sz="quarter" idx="5"/>
          </p:nvPr>
        </p:nvSpPr>
        <p:spPr/>
        <p:txBody>
          <a:bodyPr/>
          <a:lstStyle/>
          <a:p>
            <a:fld id="{A9ABEDE5-6239-4ECB-ABE4-429C7A23B5D9}" type="slidenum">
              <a:rPr lang="en-US" smtClean="0"/>
              <a:t>3</a:t>
            </a:fld>
            <a:endParaRPr lang="en-US"/>
          </a:p>
        </p:txBody>
      </p:sp>
    </p:spTree>
    <p:extLst>
      <p:ext uri="{BB962C8B-B14F-4D97-AF65-F5344CB8AC3E}">
        <p14:creationId xmlns:p14="http://schemas.microsoft.com/office/powerpoint/2010/main" val="32630797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ISA (Instruction Set Architecture): Kiến trúc Tập lệnh</a:t>
            </a:r>
            <a:endParaRPr lang="en-US"/>
          </a:p>
        </p:txBody>
      </p:sp>
      <p:sp>
        <p:nvSpPr>
          <p:cNvPr id="4" name="Slide Number Placeholder 3"/>
          <p:cNvSpPr>
            <a:spLocks noGrp="1"/>
          </p:cNvSpPr>
          <p:nvPr>
            <p:ph type="sldNum" sz="quarter" idx="5"/>
          </p:nvPr>
        </p:nvSpPr>
        <p:spPr/>
        <p:txBody>
          <a:bodyPr/>
          <a:lstStyle/>
          <a:p>
            <a:pPr>
              <a:defRPr/>
            </a:pPr>
            <a:fld id="{AF120479-0689-4DE7-9A1E-4AC122AA3D76}" type="slidenum">
              <a:rPr lang="en-US" smtClean="0"/>
              <a:pPr>
                <a:defRPr/>
              </a:pPr>
              <a:t>21</a:t>
            </a:fld>
            <a:endParaRPr lang="en-US"/>
          </a:p>
        </p:txBody>
      </p:sp>
    </p:spTree>
    <p:extLst>
      <p:ext uri="{BB962C8B-B14F-4D97-AF65-F5344CB8AC3E}">
        <p14:creationId xmlns:p14="http://schemas.microsoft.com/office/powerpoint/2010/main" val="704983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1. Các nhóm lệnh thường là: Số học và Luận lý (ALU), Truyền dữ liệu, Điều khiển, …</a:t>
            </a:r>
            <a:endParaRPr lang="en-US"/>
          </a:p>
        </p:txBody>
      </p:sp>
      <p:sp>
        <p:nvSpPr>
          <p:cNvPr id="4" name="Slide Number Placeholder 3"/>
          <p:cNvSpPr>
            <a:spLocks noGrp="1"/>
          </p:cNvSpPr>
          <p:nvPr>
            <p:ph type="sldNum" sz="quarter" idx="5"/>
          </p:nvPr>
        </p:nvSpPr>
        <p:spPr/>
        <p:txBody>
          <a:bodyPr/>
          <a:lstStyle/>
          <a:p>
            <a:pPr>
              <a:defRPr/>
            </a:pPr>
            <a:fld id="{AF120479-0689-4DE7-9A1E-4AC122AA3D76}" type="slidenum">
              <a:rPr lang="en-US" smtClean="0"/>
              <a:pPr>
                <a:defRPr/>
              </a:pPr>
              <a:t>22</a:t>
            </a:fld>
            <a:endParaRPr lang="en-US"/>
          </a:p>
        </p:txBody>
      </p:sp>
    </p:spTree>
    <p:extLst>
      <p:ext uri="{BB962C8B-B14F-4D97-AF65-F5344CB8AC3E}">
        <p14:creationId xmlns:p14="http://schemas.microsoft.com/office/powerpoint/2010/main" val="17703622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xfrm>
            <a:off x="993775" y="768350"/>
            <a:ext cx="5114925" cy="3836988"/>
          </a:xfrm>
          <a:ln/>
        </p:spPr>
      </p:sp>
      <p:sp>
        <p:nvSpPr>
          <p:cNvPr id="60419" name="Notes Placeholder 2"/>
          <p:cNvSpPr>
            <a:spLocks noGrp="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vi-VN" b="1"/>
              <a:t>1. </a:t>
            </a:r>
            <a:r>
              <a:rPr lang="en-US" sz="1200">
                <a:solidFill>
                  <a:schemeClr val="tx1"/>
                </a:solidFill>
                <a:latin typeface="Times New Roman" panose="02020603050405020304" pitchFamily="18" charset="0"/>
                <a:cs typeface="Times New Roman" panose="02020603050405020304" pitchFamily="18" charset="0"/>
              </a:rPr>
              <a:t>Thuật</a:t>
            </a:r>
            <a:r>
              <a:rPr lang="en-US" sz="1200" baseline="0">
                <a:solidFill>
                  <a:schemeClr val="tx1"/>
                </a:solidFill>
                <a:latin typeface="Times New Roman" panose="02020603050405020304" pitchFamily="18" charset="0"/>
                <a:cs typeface="Times New Roman" panose="02020603050405020304" pitchFamily="18" charset="0"/>
              </a:rPr>
              <a:t> toán sẽ quyết định có bao nhiêu lệnh trong chương trình nguồn và theo đó là số lượng lệnh mà CPU phải thực thi. Thuật toán cũng có thể ảnh hưởng đến CPI về khía cạnh lệnh chạy nhanh hay chậm, ví dụ, nếu thuật toán có nhiều phép tính trên số thực dấu chấm động (floating-point), khả năng sẽ có CPI cao hơn.</a:t>
            </a:r>
            <a:endParaRPr lang="en-US" sz="120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vi-VN" b="1"/>
              <a:t>2. </a:t>
            </a:r>
            <a:r>
              <a:rPr lang="en-US" sz="1200">
                <a:solidFill>
                  <a:schemeClr val="tx1"/>
                </a:solidFill>
                <a:latin typeface="Times New Roman" panose="02020603050405020304" pitchFamily="18" charset="0"/>
                <a:cs typeface="Times New Roman" panose="02020603050405020304" pitchFamily="18" charset="0"/>
              </a:rPr>
              <a:t>Ngôn</a:t>
            </a:r>
            <a:r>
              <a:rPr lang="en-US" sz="1200" baseline="0">
                <a:solidFill>
                  <a:schemeClr val="tx1"/>
                </a:solidFill>
                <a:latin typeface="Times New Roman" panose="02020603050405020304" pitchFamily="18" charset="0"/>
                <a:cs typeface="Times New Roman" panose="02020603050405020304" pitchFamily="18" charset="0"/>
              </a:rPr>
              <a:t> ngữ lập trình chắc chắn ảnh hưởng đến số lượng lệnh, vì các chương trình viết bằng ngôn ngữ lập trình sẽ được chuyển thành lệnh cho bộ xử lý. Ngoài ra, CPI cũng có thể bị ảnh hưởng, ví dụ, một ngôn ngữ có tính năng hỗ trợ mạnh về trừu tượng hóa dữ liệu (như Java) sẽ có nhiều lời gọi lệnh không trực tiếp, do đó sẽ sử dụng nhiều lệnh có CPI cao.</a:t>
            </a:r>
            <a:endParaRPr lang="en-US" sz="120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vi-VN" b="1"/>
              <a:t>3. </a:t>
            </a:r>
            <a:r>
              <a:rPr lang="en-US" sz="1200">
                <a:solidFill>
                  <a:schemeClr val="tx1"/>
                </a:solidFill>
                <a:latin typeface="Times New Roman" panose="02020603050405020304" pitchFamily="18" charset="0"/>
                <a:cs typeface="Times New Roman" panose="02020603050405020304" pitchFamily="18" charset="0"/>
              </a:rPr>
              <a:t>Vì</a:t>
            </a:r>
            <a:r>
              <a:rPr lang="en-US" sz="1200" baseline="0">
                <a:solidFill>
                  <a:schemeClr val="tx1"/>
                </a:solidFill>
                <a:latin typeface="Times New Roman" panose="02020603050405020304" pitchFamily="18" charset="0"/>
                <a:cs typeface="Times New Roman" panose="02020603050405020304" pitchFamily="18" charset="0"/>
              </a:rPr>
              <a:t> trình biên dịch thực hiện việc chuyển các lệnh từ ngôn ngữ cấp cao sang ngôn ngữ máy nên chắc chắn tác động đến số lượng lệnh và CPI. Vai trò của trình biên dịch rất phức tạp và ảnh hưởng đến CPI theo một cách phức tạp.</a:t>
            </a:r>
            <a:endParaRPr lang="en-US" sz="120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vi-VN" b="1"/>
              <a:t>4. </a:t>
            </a:r>
            <a:r>
              <a:rPr lang="en-US" sz="1200">
                <a:latin typeface="Times New Roman" panose="02020603050405020304" pitchFamily="18" charset="0"/>
                <a:cs typeface="Times New Roman" panose="02020603050405020304" pitchFamily="18" charset="0"/>
              </a:rPr>
              <a:t>Kiến</a:t>
            </a:r>
            <a:r>
              <a:rPr lang="en-US" sz="1200" baseline="0">
                <a:latin typeface="Times New Roman" panose="02020603050405020304" pitchFamily="18" charset="0"/>
                <a:cs typeface="Times New Roman" panose="02020603050405020304" pitchFamily="18" charset="0"/>
              </a:rPr>
              <a:t> trúc tập lệnh tác động đến cả 3 yếu tố của hiệu </a:t>
            </a:r>
            <a:r>
              <a:rPr lang="vi-VN" sz="1200" baseline="0">
                <a:latin typeface="Times New Roman" panose="02020603050405020304" pitchFamily="18" charset="0"/>
                <a:cs typeface="Times New Roman" panose="02020603050405020304" pitchFamily="18" charset="0"/>
              </a:rPr>
              <a:t>suất</a:t>
            </a:r>
            <a:r>
              <a:rPr lang="en-US" sz="1200" baseline="0">
                <a:latin typeface="Times New Roman" panose="02020603050405020304" pitchFamily="18" charset="0"/>
                <a:cs typeface="Times New Roman" panose="02020603050405020304" pitchFamily="18" charset="0"/>
              </a:rPr>
              <a:t> CPU, v</a:t>
            </a:r>
            <a:r>
              <a:rPr lang="en-US" sz="1200">
                <a:latin typeface="Times New Roman" panose="02020603050405020304" pitchFamily="18" charset="0"/>
                <a:cs typeface="Times New Roman" panose="02020603050405020304" pitchFamily="18" charset="0"/>
              </a:rPr>
              <a:t>ì</a:t>
            </a:r>
            <a:r>
              <a:rPr lang="en-US" sz="1200" baseline="0">
                <a:latin typeface="Times New Roman" panose="02020603050405020304" pitchFamily="18" charset="0"/>
                <a:cs typeface="Times New Roman" panose="02020603050405020304" pitchFamily="18" charset="0"/>
              </a:rPr>
              <a:t> nó quyết định các lệnh cần để thực hiện một chức năng, số lượng chu kỳ cho một lệnh, và tần số clock tổng </a:t>
            </a:r>
            <a:r>
              <a:rPr lang="vi-VN" sz="1200" baseline="0">
                <a:latin typeface="Times New Roman" panose="02020603050405020304" pitchFamily="18" charset="0"/>
                <a:cs typeface="Times New Roman" panose="02020603050405020304" pitchFamily="18" charset="0"/>
              </a:rPr>
              <a:t>thể</a:t>
            </a:r>
            <a:r>
              <a:rPr lang="en-US" sz="1200" baseline="0">
                <a:latin typeface="Times New Roman" panose="02020603050405020304" pitchFamily="18" charset="0"/>
                <a:cs typeface="Times New Roman" panose="02020603050405020304" pitchFamily="18" charset="0"/>
              </a:rPr>
              <a:t> của bộ xử lý.</a:t>
            </a:r>
            <a:endParaRPr lang="en-US" sz="1200">
              <a:latin typeface="Times New Roman" panose="02020603050405020304" pitchFamily="18" charset="0"/>
              <a:cs typeface="Times New Roman" panose="02020603050405020304" pitchFamily="18" charset="0"/>
            </a:endParaRPr>
          </a:p>
          <a:p>
            <a:endParaRPr lang="vi-VN" b="1"/>
          </a:p>
        </p:txBody>
      </p:sp>
      <p:sp>
        <p:nvSpPr>
          <p:cNvPr id="60420" name="Slide Number Placeholder 3"/>
          <p:cNvSpPr>
            <a:spLocks noGrp="1"/>
          </p:cNvSpPr>
          <p:nvPr>
            <p:ph type="sldNum" sz="quarter" idx="5"/>
          </p:nvPr>
        </p:nvSpPr>
        <p:spPr>
          <a:noFill/>
        </p:spPr>
        <p:txBody>
          <a:bodyPr/>
          <a:lstStyle/>
          <a:p>
            <a:pPr defTabSz="965200"/>
            <a:fld id="{2399878D-4DCC-4676-9D7C-323176B281A1}" type="slidenum">
              <a:rPr lang="en-US" smtClean="0"/>
              <a:pPr defTabSz="965200"/>
              <a:t>24</a:t>
            </a:fld>
            <a:endParaRPr lang="en-US"/>
          </a:p>
        </p:txBody>
      </p:sp>
    </p:spTree>
    <p:extLst>
      <p:ext uri="{BB962C8B-B14F-4D97-AF65-F5344CB8AC3E}">
        <p14:creationId xmlns:p14="http://schemas.microsoft.com/office/powerpoint/2010/main" val="3261969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Việc lựa chọn giá trị cho ALU Control tùy thuộc vào thiết kế ALU, trên slide chỉ là một số giá trị được đề xuất để điều khiển ALU</a:t>
            </a:r>
          </a:p>
          <a:p>
            <a:endParaRPr lang="en-US"/>
          </a:p>
        </p:txBody>
      </p:sp>
      <p:sp>
        <p:nvSpPr>
          <p:cNvPr id="4" name="Slide Number Placeholder 3"/>
          <p:cNvSpPr>
            <a:spLocks noGrp="1"/>
          </p:cNvSpPr>
          <p:nvPr>
            <p:ph type="sldNum" sz="quarter" idx="5"/>
          </p:nvPr>
        </p:nvSpPr>
        <p:spPr/>
        <p:txBody>
          <a:bodyPr/>
          <a:lstStyle/>
          <a:p>
            <a:fld id="{A9ABEDE5-6239-4ECB-ABE4-429C7A23B5D9}" type="slidenum">
              <a:rPr lang="en-US" smtClean="0"/>
              <a:t>7</a:t>
            </a:fld>
            <a:endParaRPr lang="en-US"/>
          </a:p>
        </p:txBody>
      </p:sp>
    </p:spTree>
    <p:extLst>
      <p:ext uri="{BB962C8B-B14F-4D97-AF65-F5344CB8AC3E}">
        <p14:creationId xmlns:p14="http://schemas.microsoft.com/office/powerpoint/2010/main" val="1595116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9</a:t>
            </a:fld>
            <a:endParaRPr kumimoji="1" lang="ja-JP" altLang="en-US"/>
          </a:p>
        </p:txBody>
      </p:sp>
    </p:spTree>
    <p:extLst>
      <p:ext uri="{BB962C8B-B14F-4D97-AF65-F5344CB8AC3E}">
        <p14:creationId xmlns:p14="http://schemas.microsoft.com/office/powerpoint/2010/main" val="1466953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3775" y="768350"/>
            <a:ext cx="5114925"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F120479-0689-4DE7-9A1E-4AC122AA3D76}" type="slidenum">
              <a:rPr lang="en-US" smtClean="0"/>
              <a:pPr>
                <a:defRPr/>
              </a:pPr>
              <a:t>13</a:t>
            </a:fld>
            <a:endParaRPr lang="en-US"/>
          </a:p>
        </p:txBody>
      </p:sp>
    </p:spTree>
    <p:extLst>
      <p:ext uri="{BB962C8B-B14F-4D97-AF65-F5344CB8AC3E}">
        <p14:creationId xmlns:p14="http://schemas.microsoft.com/office/powerpoint/2010/main" val="3994972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AF120479-0689-4DE7-9A1E-4AC122AA3D76}" type="slidenum">
              <a:rPr lang="en-US" smtClean="0"/>
              <a:pPr>
                <a:defRPr/>
              </a:pPr>
              <a:t>14</a:t>
            </a:fld>
            <a:endParaRPr lang="en-US"/>
          </a:p>
        </p:txBody>
      </p:sp>
    </p:spTree>
    <p:extLst>
      <p:ext uri="{BB962C8B-B14F-4D97-AF65-F5344CB8AC3E}">
        <p14:creationId xmlns:p14="http://schemas.microsoft.com/office/powerpoint/2010/main" val="1283475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3775" y="768350"/>
            <a:ext cx="5114925" cy="3836988"/>
          </a:xfrm>
        </p:spPr>
      </p:sp>
      <p:sp>
        <p:nvSpPr>
          <p:cNvPr id="3" name="Notes Placeholder 2"/>
          <p:cNvSpPr>
            <a:spLocks noGrp="1"/>
          </p:cNvSpPr>
          <p:nvPr>
            <p:ph type="body" idx="1"/>
          </p:nvPr>
        </p:nvSpPr>
        <p:spPr/>
        <p:txBody>
          <a:bodyPr/>
          <a:lstStyle/>
          <a:p>
            <a:r>
              <a:rPr lang="en-US" dirty="0" err="1"/>
              <a:t>Câu</a:t>
            </a:r>
            <a:r>
              <a:rPr lang="en-US" dirty="0"/>
              <a:t> </a:t>
            </a:r>
            <a:r>
              <a:rPr lang="en-US" dirty="0" err="1"/>
              <a:t>hỏi</a:t>
            </a:r>
            <a:r>
              <a:rPr lang="en-US" dirty="0"/>
              <a:t> </a:t>
            </a:r>
            <a:r>
              <a:rPr lang="en-US" dirty="0" err="1"/>
              <a:t>đặt</a:t>
            </a:r>
            <a:r>
              <a:rPr lang="en-US" dirty="0"/>
              <a:t> ra </a:t>
            </a:r>
            <a:r>
              <a:rPr lang="en-US" dirty="0" err="1"/>
              <a:t>làm</a:t>
            </a:r>
            <a:r>
              <a:rPr lang="en-US" dirty="0"/>
              <a:t> </a:t>
            </a:r>
            <a:r>
              <a:rPr lang="en-US" dirty="0" err="1"/>
              <a:t>thế</a:t>
            </a:r>
            <a:r>
              <a:rPr lang="en-US" dirty="0"/>
              <a:t> </a:t>
            </a:r>
            <a:r>
              <a:rPr lang="en-US" dirty="0" err="1"/>
              <a:t>nào</a:t>
            </a:r>
            <a:r>
              <a:rPr lang="en-US" dirty="0"/>
              <a:t> </a:t>
            </a:r>
            <a:r>
              <a:rPr lang="en-US" dirty="0" err="1"/>
              <a:t>để</a:t>
            </a:r>
            <a:r>
              <a:rPr lang="en-US" dirty="0"/>
              <a:t> </a:t>
            </a:r>
            <a:r>
              <a:rPr lang="en-US" dirty="0" err="1"/>
              <a:t>tính</a:t>
            </a:r>
            <a:r>
              <a:rPr lang="en-US" dirty="0"/>
              <a:t> đ</a:t>
            </a:r>
            <a:r>
              <a:rPr lang="vi-VN" dirty="0"/>
              <a:t>ư</a:t>
            </a:r>
            <a:r>
              <a:rPr lang="en-US" dirty="0" err="1"/>
              <a:t>ợc</a:t>
            </a:r>
            <a:r>
              <a:rPr lang="en-US" dirty="0"/>
              <a:t> </a:t>
            </a:r>
            <a:r>
              <a:rPr lang="en-US" dirty="0" err="1"/>
              <a:t>thời</a:t>
            </a:r>
            <a:r>
              <a:rPr lang="en-US" dirty="0"/>
              <a:t> </a:t>
            </a:r>
            <a:r>
              <a:rPr lang="en-US" dirty="0" err="1"/>
              <a:t>gian</a:t>
            </a:r>
            <a:r>
              <a:rPr lang="en-US" dirty="0"/>
              <a:t> </a:t>
            </a:r>
            <a:r>
              <a:rPr lang="en-US" dirty="0" err="1"/>
              <a:t>thực</a:t>
            </a:r>
            <a:r>
              <a:rPr lang="en-US" dirty="0"/>
              <a:t> </a:t>
            </a:r>
            <a:r>
              <a:rPr lang="en-US" dirty="0" err="1"/>
              <a:t>thi</a:t>
            </a:r>
            <a:r>
              <a:rPr lang="en-US" dirty="0"/>
              <a:t> </a:t>
            </a:r>
            <a:r>
              <a:rPr lang="en-US" dirty="0" err="1"/>
              <a:t>ch</a:t>
            </a:r>
            <a:r>
              <a:rPr lang="vi-VN" dirty="0"/>
              <a:t>ư</a:t>
            </a:r>
            <a:r>
              <a:rPr lang="en-US" dirty="0" err="1"/>
              <a:t>ơng</a:t>
            </a:r>
            <a:r>
              <a:rPr lang="en-US" dirty="0"/>
              <a:t> </a:t>
            </a:r>
            <a:r>
              <a:rPr lang="en-US" dirty="0" err="1"/>
              <a:t>trình</a:t>
            </a:r>
            <a:r>
              <a:rPr lang="en-US" dirty="0"/>
              <a:t>. </a:t>
            </a:r>
            <a:r>
              <a:rPr lang="en-US" dirty="0" err="1"/>
              <a:t>Đầu</a:t>
            </a:r>
            <a:r>
              <a:rPr lang="en-US" dirty="0"/>
              <a:t> </a:t>
            </a:r>
            <a:r>
              <a:rPr lang="en-US" dirty="0" err="1"/>
              <a:t>tiền</a:t>
            </a:r>
            <a:r>
              <a:rPr lang="en-US" dirty="0"/>
              <a:t> </a:t>
            </a:r>
            <a:r>
              <a:rPr lang="en-US" dirty="0" err="1"/>
              <a:t>Chúng</a:t>
            </a:r>
            <a:r>
              <a:rPr lang="en-US" dirty="0"/>
              <a:t> ta </a:t>
            </a:r>
            <a:r>
              <a:rPr lang="en-US" dirty="0" err="1"/>
              <a:t>nhắc</a:t>
            </a:r>
            <a:r>
              <a:rPr lang="en-US" dirty="0"/>
              <a:t> </a:t>
            </a:r>
            <a:r>
              <a:rPr lang="en-US" dirty="0" err="1"/>
              <a:t>lại</a:t>
            </a:r>
            <a:r>
              <a:rPr lang="en-US" dirty="0"/>
              <a:t> </a:t>
            </a:r>
            <a:r>
              <a:rPr lang="en-US" dirty="0" err="1"/>
              <a:t>khái</a:t>
            </a:r>
            <a:r>
              <a:rPr lang="en-US" dirty="0"/>
              <a:t> </a:t>
            </a:r>
            <a:r>
              <a:rPr lang="en-US" dirty="0" err="1"/>
              <a:t>niệm</a:t>
            </a:r>
            <a:r>
              <a:rPr lang="en-US" dirty="0"/>
              <a:t> </a:t>
            </a:r>
            <a:r>
              <a:rPr lang="en-US" dirty="0" err="1"/>
              <a:t>xung</a:t>
            </a:r>
            <a:r>
              <a:rPr lang="en-US" dirty="0"/>
              <a:t> clock. Nh</a:t>
            </a:r>
            <a:r>
              <a:rPr lang="vi-VN" dirty="0"/>
              <a:t>ư</a:t>
            </a:r>
            <a:r>
              <a:rPr lang="en-US" dirty="0"/>
              <a:t> </a:t>
            </a:r>
            <a:r>
              <a:rPr lang="en-US" dirty="0" err="1"/>
              <a:t>đã</a:t>
            </a:r>
            <a:r>
              <a:rPr lang="en-US" dirty="0"/>
              <a:t> </a:t>
            </a:r>
            <a:r>
              <a:rPr lang="en-US" dirty="0" err="1"/>
              <a:t>học</a:t>
            </a:r>
            <a:r>
              <a:rPr lang="en-US" dirty="0"/>
              <a:t> ở </a:t>
            </a:r>
            <a:r>
              <a:rPr lang="en-US" dirty="0" err="1"/>
              <a:t>môn</a:t>
            </a:r>
            <a:r>
              <a:rPr lang="en-US" dirty="0"/>
              <a:t> </a:t>
            </a:r>
            <a:r>
              <a:rPr lang="en-US" dirty="0" err="1"/>
              <a:t>Nhập</a:t>
            </a:r>
            <a:r>
              <a:rPr lang="en-US" dirty="0"/>
              <a:t> </a:t>
            </a:r>
            <a:r>
              <a:rPr lang="en-US" dirty="0" err="1"/>
              <a:t>môn</a:t>
            </a:r>
            <a:r>
              <a:rPr lang="en-US" dirty="0"/>
              <a:t> </a:t>
            </a:r>
            <a:r>
              <a:rPr lang="en-US" dirty="0" err="1"/>
              <a:t>mạch</a:t>
            </a:r>
            <a:r>
              <a:rPr lang="en-US" dirty="0"/>
              <a:t> </a:t>
            </a:r>
            <a:r>
              <a:rPr lang="en-US" dirty="0" err="1"/>
              <a:t>số</a:t>
            </a:r>
            <a:r>
              <a:rPr lang="en-US" dirty="0"/>
              <a:t>, </a:t>
            </a:r>
            <a:r>
              <a:rPr lang="en-US" dirty="0" err="1"/>
              <a:t>xung</a:t>
            </a:r>
            <a:r>
              <a:rPr lang="en-US" dirty="0"/>
              <a:t> clock </a:t>
            </a:r>
            <a:r>
              <a:rPr lang="en-US" dirty="0" err="1"/>
              <a:t>của</a:t>
            </a:r>
            <a:r>
              <a:rPr lang="en-US" dirty="0"/>
              <a:t> </a:t>
            </a:r>
            <a:r>
              <a:rPr lang="en-US" dirty="0" err="1"/>
              <a:t>máy</a:t>
            </a:r>
            <a:r>
              <a:rPr lang="en-US" dirty="0"/>
              <a:t> </a:t>
            </a:r>
            <a:r>
              <a:rPr lang="en-US" dirty="0" err="1"/>
              <a:t>tính</a:t>
            </a:r>
            <a:r>
              <a:rPr lang="en-US" dirty="0"/>
              <a:t> hay </a:t>
            </a:r>
            <a:r>
              <a:rPr lang="en-US" dirty="0" err="1"/>
              <a:t>của</a:t>
            </a:r>
            <a:r>
              <a:rPr lang="en-US" dirty="0"/>
              <a:t> </a:t>
            </a:r>
            <a:r>
              <a:rPr lang="en-US" dirty="0" err="1"/>
              <a:t>bộ</a:t>
            </a:r>
            <a:r>
              <a:rPr lang="en-US" dirty="0"/>
              <a:t> </a:t>
            </a:r>
            <a:r>
              <a:rPr lang="en-US" dirty="0" err="1"/>
              <a:t>xử</a:t>
            </a:r>
            <a:r>
              <a:rPr lang="en-US" dirty="0"/>
              <a:t> </a:t>
            </a:r>
            <a:r>
              <a:rPr lang="en-US" dirty="0" err="1"/>
              <a:t>lý</a:t>
            </a:r>
            <a:r>
              <a:rPr lang="en-US" dirty="0"/>
              <a:t> </a:t>
            </a:r>
            <a:r>
              <a:rPr lang="en-US" dirty="0" err="1"/>
              <a:t>giống</a:t>
            </a:r>
            <a:r>
              <a:rPr lang="en-US" dirty="0"/>
              <a:t> </a:t>
            </a:r>
            <a:r>
              <a:rPr lang="en-US" dirty="0" err="1"/>
              <a:t>nh</a:t>
            </a:r>
            <a:r>
              <a:rPr lang="vi-VN" dirty="0"/>
              <a:t>ư</a:t>
            </a:r>
            <a:r>
              <a:rPr lang="en-US" dirty="0"/>
              <a:t> </a:t>
            </a:r>
            <a:r>
              <a:rPr lang="en-US" dirty="0" err="1"/>
              <a:t>một</a:t>
            </a:r>
            <a:r>
              <a:rPr lang="en-US" dirty="0"/>
              <a:t> </a:t>
            </a:r>
            <a:r>
              <a:rPr lang="en-US" dirty="0" err="1"/>
              <a:t>đồng</a:t>
            </a:r>
            <a:r>
              <a:rPr lang="en-US" dirty="0"/>
              <a:t> </a:t>
            </a:r>
            <a:r>
              <a:rPr lang="en-US" dirty="0" err="1"/>
              <a:t>hồ</a:t>
            </a:r>
            <a:r>
              <a:rPr lang="en-US" dirty="0"/>
              <a:t> </a:t>
            </a:r>
            <a:r>
              <a:rPr lang="en-US" dirty="0" err="1"/>
              <a:t>để</a:t>
            </a:r>
            <a:r>
              <a:rPr lang="en-US" dirty="0"/>
              <a:t> </a:t>
            </a:r>
            <a:r>
              <a:rPr lang="en-US" dirty="0" err="1"/>
              <a:t>canh</a:t>
            </a:r>
            <a:r>
              <a:rPr lang="en-US" dirty="0"/>
              <a:t> </a:t>
            </a:r>
            <a:r>
              <a:rPr lang="en-US" dirty="0" err="1"/>
              <a:t>chỉnh</a:t>
            </a:r>
            <a:r>
              <a:rPr lang="en-US" dirty="0"/>
              <a:t> </a:t>
            </a:r>
            <a:r>
              <a:rPr lang="en-US" dirty="0" err="1"/>
              <a:t>các</a:t>
            </a:r>
            <a:r>
              <a:rPr lang="en-US" dirty="0"/>
              <a:t> </a:t>
            </a:r>
            <a:r>
              <a:rPr lang="en-US" dirty="0" err="1"/>
              <a:t>hoạt</a:t>
            </a:r>
            <a:r>
              <a:rPr lang="en-US" dirty="0"/>
              <a:t> </a:t>
            </a:r>
            <a:r>
              <a:rPr lang="en-US" dirty="0" err="1"/>
              <a:t>động</a:t>
            </a:r>
            <a:r>
              <a:rPr lang="en-US" dirty="0"/>
              <a:t> </a:t>
            </a:r>
            <a:r>
              <a:rPr lang="en-US" dirty="0" err="1"/>
              <a:t>khác</a:t>
            </a:r>
            <a:r>
              <a:rPr lang="en-US" dirty="0"/>
              <a:t> </a:t>
            </a:r>
            <a:r>
              <a:rPr lang="en-US" dirty="0" err="1"/>
              <a:t>nhau</a:t>
            </a:r>
            <a:r>
              <a:rPr lang="en-US" dirty="0"/>
              <a:t> </a:t>
            </a:r>
            <a:r>
              <a:rPr lang="en-US" dirty="0" err="1"/>
              <a:t>của</a:t>
            </a:r>
            <a:r>
              <a:rPr lang="en-US" dirty="0"/>
              <a:t> </a:t>
            </a:r>
            <a:r>
              <a:rPr lang="en-US" dirty="0" err="1"/>
              <a:t>phần</a:t>
            </a:r>
            <a:r>
              <a:rPr lang="en-US" dirty="0"/>
              <a:t> </a:t>
            </a:r>
            <a:r>
              <a:rPr lang="en-US" dirty="0" err="1"/>
              <a:t>cứng</a:t>
            </a:r>
            <a:r>
              <a:rPr lang="en-US" dirty="0"/>
              <a:t> </a:t>
            </a:r>
            <a:r>
              <a:rPr lang="en-US" dirty="0" err="1"/>
              <a:t>một</a:t>
            </a:r>
            <a:r>
              <a:rPr lang="en-US" dirty="0"/>
              <a:t> </a:t>
            </a:r>
            <a:r>
              <a:rPr lang="en-US" dirty="0" err="1"/>
              <a:t>cách</a:t>
            </a:r>
            <a:r>
              <a:rPr lang="en-US" dirty="0"/>
              <a:t> </a:t>
            </a:r>
            <a:r>
              <a:rPr lang="en-US" dirty="0" err="1"/>
              <a:t>nhịp</a:t>
            </a:r>
            <a:r>
              <a:rPr lang="en-US" dirty="0"/>
              <a:t> </a:t>
            </a:r>
            <a:r>
              <a:rPr lang="en-US" dirty="0" err="1"/>
              <a:t>nhàng</a:t>
            </a:r>
            <a:r>
              <a:rPr lang="en-US" dirty="0"/>
              <a:t>. </a:t>
            </a:r>
            <a:r>
              <a:rPr lang="en-US" dirty="0" err="1"/>
              <a:t>Và</a:t>
            </a:r>
            <a:r>
              <a:rPr lang="en-US" dirty="0"/>
              <a:t> </a:t>
            </a:r>
            <a:r>
              <a:rPr lang="en-US" dirty="0" err="1"/>
              <a:t>xung</a:t>
            </a:r>
            <a:r>
              <a:rPr lang="en-US" dirty="0"/>
              <a:t> </a:t>
            </a:r>
            <a:r>
              <a:rPr lang="en-US" dirty="0" err="1"/>
              <a:t>đồng</a:t>
            </a:r>
            <a:r>
              <a:rPr lang="en-US" dirty="0"/>
              <a:t> </a:t>
            </a:r>
            <a:r>
              <a:rPr lang="en-US" dirty="0" err="1"/>
              <a:t>hồ</a:t>
            </a:r>
            <a:r>
              <a:rPr lang="en-US" dirty="0"/>
              <a:t> </a:t>
            </a:r>
            <a:r>
              <a:rPr lang="en-US" dirty="0" err="1"/>
              <a:t>này</a:t>
            </a:r>
            <a:r>
              <a:rPr lang="en-US" dirty="0"/>
              <a:t> do </a:t>
            </a:r>
            <a:r>
              <a:rPr lang="en-US" dirty="0" err="1"/>
              <a:t>một</a:t>
            </a:r>
            <a:r>
              <a:rPr lang="en-US" dirty="0"/>
              <a:t> </a:t>
            </a:r>
            <a:r>
              <a:rPr lang="en-US" dirty="0" err="1"/>
              <a:t>mạch</a:t>
            </a:r>
            <a:r>
              <a:rPr lang="en-US" dirty="0"/>
              <a:t> </a:t>
            </a:r>
            <a:r>
              <a:rPr lang="en-US" dirty="0" err="1"/>
              <a:t>số</a:t>
            </a:r>
            <a:r>
              <a:rPr lang="en-US" dirty="0"/>
              <a:t> </a:t>
            </a:r>
            <a:r>
              <a:rPr lang="en-US" dirty="0" err="1"/>
              <a:t>tạo</a:t>
            </a:r>
            <a:r>
              <a:rPr lang="en-US" dirty="0"/>
              <a:t> </a:t>
            </a:r>
            <a:r>
              <a:rPr lang="en-US" dirty="0" err="1"/>
              <a:t>xung</a:t>
            </a:r>
            <a:r>
              <a:rPr lang="en-US" dirty="0"/>
              <a:t> </a:t>
            </a:r>
            <a:r>
              <a:rPr lang="en-US" dirty="0" err="1"/>
              <a:t>tạo</a:t>
            </a:r>
            <a:r>
              <a:rPr lang="en-US" dirty="0"/>
              <a:t> </a:t>
            </a:r>
            <a:r>
              <a:rPr lang="en-US" dirty="0" err="1"/>
              <a:t>thành</a:t>
            </a:r>
            <a:r>
              <a:rPr lang="en-US" dirty="0"/>
              <a:t>.</a:t>
            </a:r>
          </a:p>
          <a:p>
            <a:endParaRPr lang="en-US" dirty="0"/>
          </a:p>
          <a:p>
            <a:r>
              <a:rPr lang="en-US" dirty="0"/>
              <a:t>Hai </a:t>
            </a:r>
            <a:r>
              <a:rPr lang="en-US" dirty="0" err="1"/>
              <a:t>thông</a:t>
            </a:r>
            <a:r>
              <a:rPr lang="en-US" dirty="0"/>
              <a:t> </a:t>
            </a:r>
            <a:r>
              <a:rPr lang="en-US" dirty="0" err="1"/>
              <a:t>số</a:t>
            </a:r>
            <a:r>
              <a:rPr lang="en-US" dirty="0"/>
              <a:t> </a:t>
            </a:r>
            <a:r>
              <a:rPr lang="en-US" dirty="0" err="1"/>
              <a:t>đặc</a:t>
            </a:r>
            <a:r>
              <a:rPr lang="en-US" dirty="0"/>
              <a:t> tr</a:t>
            </a:r>
            <a:r>
              <a:rPr lang="vi-VN" dirty="0"/>
              <a:t>ư</a:t>
            </a:r>
            <a:r>
              <a:rPr lang="en-US" dirty="0"/>
              <a:t>ng </a:t>
            </a:r>
            <a:r>
              <a:rPr lang="en-US" dirty="0" err="1"/>
              <a:t>cho</a:t>
            </a:r>
            <a:r>
              <a:rPr lang="en-US" dirty="0"/>
              <a:t> </a:t>
            </a:r>
            <a:r>
              <a:rPr lang="en-US" dirty="0" err="1"/>
              <a:t>xung</a:t>
            </a:r>
            <a:r>
              <a:rPr lang="en-US" dirty="0"/>
              <a:t> clock </a:t>
            </a:r>
            <a:r>
              <a:rPr lang="en-US" dirty="0" err="1"/>
              <a:t>là</a:t>
            </a:r>
            <a:r>
              <a:rPr lang="en-US" dirty="0"/>
              <a:t> chu </a:t>
            </a:r>
            <a:r>
              <a:rPr lang="en-US" dirty="0" err="1"/>
              <a:t>kỳ</a:t>
            </a:r>
            <a:r>
              <a:rPr lang="en-US" dirty="0"/>
              <a:t> </a:t>
            </a:r>
            <a:r>
              <a:rPr lang="en-US" dirty="0" err="1"/>
              <a:t>và</a:t>
            </a:r>
            <a:r>
              <a:rPr lang="en-US" dirty="0"/>
              <a:t> </a:t>
            </a:r>
            <a:r>
              <a:rPr lang="en-US" dirty="0" err="1"/>
              <a:t>tần</a:t>
            </a:r>
            <a:r>
              <a:rPr lang="en-US" dirty="0"/>
              <a:t> </a:t>
            </a:r>
            <a:r>
              <a:rPr lang="en-US" dirty="0" err="1"/>
              <a:t>số</a:t>
            </a:r>
            <a:r>
              <a:rPr lang="en-US" dirty="0"/>
              <a:t> </a:t>
            </a:r>
            <a:r>
              <a:rPr lang="en-US" dirty="0" err="1"/>
              <a:t>xung</a:t>
            </a:r>
            <a:r>
              <a:rPr lang="en-US" dirty="0"/>
              <a:t> clock.</a:t>
            </a:r>
          </a:p>
        </p:txBody>
      </p:sp>
      <p:sp>
        <p:nvSpPr>
          <p:cNvPr id="4" name="Slide Number Placeholder 3"/>
          <p:cNvSpPr>
            <a:spLocks noGrp="1"/>
          </p:cNvSpPr>
          <p:nvPr>
            <p:ph type="sldNum" sz="quarter" idx="5"/>
          </p:nvPr>
        </p:nvSpPr>
        <p:spPr/>
        <p:txBody>
          <a:bodyPr/>
          <a:lstStyle/>
          <a:p>
            <a:pPr>
              <a:defRPr/>
            </a:pPr>
            <a:fld id="{AF120479-0689-4DE7-9A1E-4AC122AA3D76}" type="slidenum">
              <a:rPr lang="en-US" smtClean="0"/>
              <a:pPr>
                <a:defRPr/>
              </a:pPr>
              <a:t>16</a:t>
            </a:fld>
            <a:endParaRPr lang="en-US"/>
          </a:p>
        </p:txBody>
      </p:sp>
    </p:spTree>
    <p:extLst>
      <p:ext uri="{BB962C8B-B14F-4D97-AF65-F5344CB8AC3E}">
        <p14:creationId xmlns:p14="http://schemas.microsoft.com/office/powerpoint/2010/main" val="1914468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3775" y="768350"/>
            <a:ext cx="5114925" cy="3836988"/>
          </a:xfrm>
        </p:spPr>
      </p:sp>
      <p:sp>
        <p:nvSpPr>
          <p:cNvPr id="3" name="Notes Placeholder 2"/>
          <p:cNvSpPr>
            <a:spLocks noGrp="1"/>
          </p:cNvSpPr>
          <p:nvPr>
            <p:ph type="body" idx="1"/>
          </p:nvPr>
        </p:nvSpPr>
        <p:spPr/>
        <p:txBody>
          <a:bodyPr/>
          <a:lstStyle/>
          <a:p>
            <a:r>
              <a:rPr lang="en-US" dirty="0" err="1"/>
              <a:t>Lấy</a:t>
            </a:r>
            <a:r>
              <a:rPr lang="en-US" dirty="0"/>
              <a:t> </a:t>
            </a:r>
            <a:r>
              <a:rPr lang="en-US" dirty="0" err="1"/>
              <a:t>ví</a:t>
            </a:r>
            <a:r>
              <a:rPr lang="en-US" dirty="0"/>
              <a:t> </a:t>
            </a:r>
            <a:r>
              <a:rPr lang="en-US" dirty="0" err="1"/>
              <a:t>dụ</a:t>
            </a:r>
            <a:r>
              <a:rPr lang="en-US" dirty="0"/>
              <a:t> </a:t>
            </a:r>
            <a:r>
              <a:rPr lang="en-US" dirty="0" err="1"/>
              <a:t>một</a:t>
            </a:r>
            <a:r>
              <a:rPr lang="en-US" dirty="0"/>
              <a:t> </a:t>
            </a:r>
            <a:r>
              <a:rPr lang="en-US" dirty="0" err="1"/>
              <a:t>xung</a:t>
            </a:r>
            <a:r>
              <a:rPr lang="en-US" dirty="0"/>
              <a:t> </a:t>
            </a:r>
            <a:r>
              <a:rPr lang="en-US" dirty="0" err="1"/>
              <a:t>đồng</a:t>
            </a:r>
            <a:r>
              <a:rPr lang="en-US" dirty="0"/>
              <a:t> </a:t>
            </a:r>
            <a:r>
              <a:rPr lang="en-US" dirty="0" err="1"/>
              <a:t>hồ</a:t>
            </a:r>
            <a:r>
              <a:rPr lang="en-US" dirty="0"/>
              <a:t> dang </a:t>
            </a:r>
            <a:r>
              <a:rPr lang="en-US" dirty="0" err="1"/>
              <a:t>xung</a:t>
            </a:r>
            <a:r>
              <a:rPr lang="en-US" dirty="0"/>
              <a:t> </a:t>
            </a:r>
            <a:r>
              <a:rPr lang="en-US" dirty="0" err="1"/>
              <a:t>vuông</a:t>
            </a:r>
            <a:r>
              <a:rPr lang="en-US" dirty="0"/>
              <a:t> </a:t>
            </a:r>
            <a:r>
              <a:rPr lang="en-US" dirty="0" err="1"/>
              <a:t>nh</a:t>
            </a:r>
            <a:r>
              <a:rPr lang="vi-VN" dirty="0"/>
              <a:t>ư</a:t>
            </a:r>
            <a:r>
              <a:rPr lang="en-US" dirty="0"/>
              <a:t> </a:t>
            </a:r>
            <a:r>
              <a:rPr lang="en-US" dirty="0" err="1"/>
              <a:t>hình</a:t>
            </a:r>
            <a:r>
              <a:rPr lang="en-US" dirty="0"/>
              <a:t>., </a:t>
            </a:r>
            <a:r>
              <a:rPr lang="en-US" dirty="0" err="1"/>
              <a:t>có</a:t>
            </a:r>
            <a:r>
              <a:rPr lang="en-US" dirty="0"/>
              <a:t> chu </a:t>
            </a:r>
            <a:r>
              <a:rPr lang="en-US" dirty="0" err="1"/>
              <a:t>kỳ</a:t>
            </a:r>
            <a:r>
              <a:rPr lang="en-US" dirty="0"/>
              <a:t> </a:t>
            </a:r>
            <a:r>
              <a:rPr lang="en-US" dirty="0" err="1"/>
              <a:t>là</a:t>
            </a:r>
            <a:r>
              <a:rPr lang="en-US" dirty="0"/>
              <a:t> 0.5ns, </a:t>
            </a:r>
            <a:r>
              <a:rPr lang="en-US" dirty="0" err="1"/>
              <a:t>tức</a:t>
            </a:r>
            <a:r>
              <a:rPr lang="en-US" dirty="0"/>
              <a:t> </a:t>
            </a:r>
            <a:r>
              <a:rPr lang="en-US" dirty="0" err="1"/>
              <a:t>khoảng</a:t>
            </a:r>
            <a:r>
              <a:rPr lang="en-US" dirty="0"/>
              <a:t> </a:t>
            </a:r>
            <a:r>
              <a:rPr lang="en-US" dirty="0" err="1"/>
              <a:t>thời</a:t>
            </a:r>
            <a:r>
              <a:rPr lang="en-US" dirty="0"/>
              <a:t> </a:t>
            </a:r>
            <a:r>
              <a:rPr lang="en-US" dirty="0" err="1"/>
              <a:t>gian</a:t>
            </a:r>
            <a:r>
              <a:rPr lang="en-US" dirty="0"/>
              <a:t> </a:t>
            </a:r>
            <a:r>
              <a:rPr lang="en-US" dirty="0" err="1"/>
              <a:t>giữa</a:t>
            </a:r>
            <a:r>
              <a:rPr lang="en-US" dirty="0"/>
              <a:t> </a:t>
            </a:r>
            <a:r>
              <a:rPr lang="en-US" dirty="0" err="1"/>
              <a:t>hai</a:t>
            </a:r>
            <a:r>
              <a:rPr lang="en-US" dirty="0"/>
              <a:t> </a:t>
            </a:r>
            <a:r>
              <a:rPr lang="en-US" dirty="0" err="1"/>
              <a:t>lần</a:t>
            </a:r>
            <a:r>
              <a:rPr lang="en-US" dirty="0"/>
              <a:t> </a:t>
            </a:r>
            <a:r>
              <a:rPr lang="en-US" dirty="0" err="1"/>
              <a:t>cạnh</a:t>
            </a:r>
            <a:r>
              <a:rPr lang="en-US" dirty="0"/>
              <a:t> </a:t>
            </a:r>
            <a:r>
              <a:rPr lang="en-US" dirty="0" err="1"/>
              <a:t>lên</a:t>
            </a:r>
            <a:r>
              <a:rPr lang="en-US" dirty="0"/>
              <a:t> </a:t>
            </a:r>
            <a:r>
              <a:rPr lang="en-US" dirty="0" err="1"/>
              <a:t>hoặc</a:t>
            </a:r>
            <a:r>
              <a:rPr lang="en-US" dirty="0"/>
              <a:t> </a:t>
            </a:r>
            <a:r>
              <a:rPr lang="en-US" dirty="0" err="1"/>
              <a:t>cạnh</a:t>
            </a:r>
            <a:r>
              <a:rPr lang="en-US" dirty="0"/>
              <a:t> </a:t>
            </a:r>
            <a:r>
              <a:rPr lang="en-US" dirty="0" err="1"/>
              <a:t>xuống</a:t>
            </a:r>
            <a:r>
              <a:rPr lang="en-US" dirty="0"/>
              <a:t> </a:t>
            </a:r>
            <a:r>
              <a:rPr lang="en-US" dirty="0" err="1"/>
              <a:t>liên</a:t>
            </a:r>
            <a:r>
              <a:rPr lang="en-US" dirty="0"/>
              <a:t> </a:t>
            </a:r>
            <a:r>
              <a:rPr lang="en-US" dirty="0" err="1"/>
              <a:t>tiếp</a:t>
            </a:r>
            <a:r>
              <a:rPr lang="en-US" dirty="0"/>
              <a:t> </a:t>
            </a:r>
            <a:r>
              <a:rPr lang="en-US" dirty="0" err="1"/>
              <a:t>của</a:t>
            </a:r>
            <a:r>
              <a:rPr lang="en-US" dirty="0"/>
              <a:t> </a:t>
            </a:r>
            <a:r>
              <a:rPr lang="en-US" dirty="0" err="1"/>
              <a:t>xung</a:t>
            </a:r>
            <a:r>
              <a:rPr lang="en-US" dirty="0"/>
              <a:t> clock. Ta </a:t>
            </a:r>
            <a:r>
              <a:rPr lang="en-US" dirty="0" err="1"/>
              <a:t>tính</a:t>
            </a:r>
            <a:r>
              <a:rPr lang="en-US" dirty="0"/>
              <a:t> đ</a:t>
            </a:r>
            <a:r>
              <a:rPr lang="vi-VN" dirty="0"/>
              <a:t>ư</a:t>
            </a:r>
            <a:r>
              <a:rPr lang="en-US" dirty="0" err="1"/>
              <a:t>ợc</a:t>
            </a:r>
            <a:r>
              <a:rPr lang="en-US" dirty="0"/>
              <a:t> </a:t>
            </a:r>
            <a:r>
              <a:rPr lang="en-US" dirty="0" err="1"/>
              <a:t>tần</a:t>
            </a:r>
            <a:r>
              <a:rPr lang="en-US" dirty="0"/>
              <a:t> </a:t>
            </a:r>
            <a:r>
              <a:rPr lang="en-US" dirty="0" err="1"/>
              <a:t>số</a:t>
            </a:r>
            <a:r>
              <a:rPr lang="en-US" dirty="0"/>
              <a:t> </a:t>
            </a:r>
            <a:r>
              <a:rPr lang="en-US" dirty="0" err="1"/>
              <a:t>xung</a:t>
            </a:r>
            <a:r>
              <a:rPr lang="en-US" dirty="0"/>
              <a:t> </a:t>
            </a:r>
            <a:r>
              <a:rPr lang="en-US" dirty="0" err="1"/>
              <a:t>bằng</a:t>
            </a:r>
            <a:r>
              <a:rPr lang="en-US" dirty="0"/>
              <a:t> </a:t>
            </a:r>
            <a:r>
              <a:rPr lang="en-US" dirty="0" err="1"/>
              <a:t>nghich</a:t>
            </a:r>
            <a:r>
              <a:rPr lang="en-US" dirty="0"/>
              <a:t> </a:t>
            </a:r>
            <a:r>
              <a:rPr lang="en-US" dirty="0" err="1"/>
              <a:t>đảo</a:t>
            </a:r>
            <a:r>
              <a:rPr lang="en-US" dirty="0"/>
              <a:t> </a:t>
            </a:r>
            <a:r>
              <a:rPr lang="en-US" dirty="0" err="1"/>
              <a:t>của</a:t>
            </a:r>
            <a:r>
              <a:rPr lang="en-US" dirty="0"/>
              <a:t> chu </a:t>
            </a:r>
            <a:r>
              <a:rPr lang="en-US" dirty="0" err="1"/>
              <a:t>kỳ</a:t>
            </a:r>
            <a:r>
              <a:rPr lang="en-US" dirty="0"/>
              <a:t> </a:t>
            </a:r>
            <a:r>
              <a:rPr lang="en-US" dirty="0" err="1"/>
              <a:t>và</a:t>
            </a:r>
            <a:r>
              <a:rPr lang="en-US" dirty="0"/>
              <a:t> bang 2 </a:t>
            </a:r>
            <a:r>
              <a:rPr lang="en-US" dirty="0" err="1"/>
              <a:t>Ghz</a:t>
            </a:r>
            <a:r>
              <a:rPr lang="en-US" dirty="0"/>
              <a:t>, </a:t>
            </a:r>
            <a:r>
              <a:rPr lang="en-US" dirty="0" err="1"/>
              <a:t>nói</a:t>
            </a:r>
            <a:r>
              <a:rPr lang="en-US" dirty="0"/>
              <a:t> </a:t>
            </a:r>
            <a:r>
              <a:rPr lang="en-US" dirty="0" err="1"/>
              <a:t>một</a:t>
            </a:r>
            <a:r>
              <a:rPr lang="en-US" dirty="0"/>
              <a:t> </a:t>
            </a:r>
            <a:r>
              <a:rPr lang="en-US" dirty="0" err="1"/>
              <a:t>cách</a:t>
            </a:r>
            <a:r>
              <a:rPr lang="en-US" dirty="0"/>
              <a:t> </a:t>
            </a:r>
            <a:r>
              <a:rPr lang="en-US" dirty="0" err="1"/>
              <a:t>khác</a:t>
            </a:r>
            <a:r>
              <a:rPr lang="en-US" dirty="0"/>
              <a:t> </a:t>
            </a:r>
            <a:r>
              <a:rPr lang="en-US" dirty="0" err="1"/>
              <a:t>tức</a:t>
            </a:r>
            <a:r>
              <a:rPr lang="en-US" dirty="0"/>
              <a:t> </a:t>
            </a:r>
            <a:r>
              <a:rPr lang="en-US" dirty="0" err="1"/>
              <a:t>là</a:t>
            </a:r>
            <a:r>
              <a:rPr lang="en-US" dirty="0"/>
              <a:t> </a:t>
            </a:r>
            <a:r>
              <a:rPr lang="en-US" dirty="0" err="1"/>
              <a:t>xung</a:t>
            </a:r>
            <a:r>
              <a:rPr lang="en-US" dirty="0"/>
              <a:t> </a:t>
            </a:r>
            <a:r>
              <a:rPr lang="en-US" dirty="0" err="1"/>
              <a:t>nhịp</a:t>
            </a:r>
            <a:r>
              <a:rPr lang="en-US" dirty="0"/>
              <a:t> </a:t>
            </a:r>
            <a:r>
              <a:rPr lang="en-US" dirty="0" err="1"/>
              <a:t>chạy</a:t>
            </a:r>
            <a:r>
              <a:rPr lang="en-US" dirty="0"/>
              <a:t> đ</a:t>
            </a:r>
            <a:r>
              <a:rPr lang="vi-VN" dirty="0"/>
              <a:t>ư</a:t>
            </a:r>
            <a:r>
              <a:rPr lang="en-US" dirty="0" err="1"/>
              <a:t>ợc</a:t>
            </a:r>
            <a:r>
              <a:rPr lang="en-US" dirty="0"/>
              <a:t> 2 </a:t>
            </a:r>
            <a:r>
              <a:rPr lang="en-US" dirty="0" err="1"/>
              <a:t>triệu</a:t>
            </a:r>
            <a:r>
              <a:rPr lang="en-US" dirty="0"/>
              <a:t> chu </a:t>
            </a:r>
            <a:r>
              <a:rPr lang="en-US" dirty="0" err="1"/>
              <a:t>kỳ</a:t>
            </a:r>
            <a:r>
              <a:rPr lang="en-US" dirty="0"/>
              <a:t> </a:t>
            </a:r>
            <a:r>
              <a:rPr lang="en-US" dirty="0" err="1"/>
              <a:t>trong</a:t>
            </a:r>
            <a:r>
              <a:rPr lang="en-US" dirty="0"/>
              <a:t> 1 s.</a:t>
            </a:r>
          </a:p>
          <a:p>
            <a:endParaRPr lang="en-US" dirty="0"/>
          </a:p>
          <a:p>
            <a:r>
              <a:rPr lang="en-US" dirty="0"/>
              <a:t>Clock rate </a:t>
            </a:r>
            <a:r>
              <a:rPr lang="en-US" dirty="0" err="1"/>
              <a:t>và</a:t>
            </a:r>
            <a:r>
              <a:rPr lang="en-US" dirty="0"/>
              <a:t> clock cycle </a:t>
            </a:r>
            <a:r>
              <a:rPr lang="en-US" dirty="0" err="1"/>
              <a:t>là</a:t>
            </a:r>
            <a:r>
              <a:rPr lang="en-US" dirty="0"/>
              <a:t> </a:t>
            </a:r>
            <a:r>
              <a:rPr lang="en-US" dirty="0" err="1"/>
              <a:t>nghịchđảo</a:t>
            </a:r>
            <a:r>
              <a:rPr lang="en-US" dirty="0"/>
              <a:t> </a:t>
            </a:r>
            <a:r>
              <a:rPr lang="en-US" dirty="0" err="1"/>
              <a:t>của</a:t>
            </a:r>
            <a:r>
              <a:rPr lang="en-US" dirty="0"/>
              <a:t> </a:t>
            </a:r>
            <a:r>
              <a:rPr lang="en-US" dirty="0" err="1"/>
              <a:t>nhau</a:t>
            </a:r>
            <a:r>
              <a:rPr lang="en-US" dirty="0"/>
              <a:t>.</a:t>
            </a:r>
          </a:p>
        </p:txBody>
      </p:sp>
      <p:sp>
        <p:nvSpPr>
          <p:cNvPr id="4" name="Slide Number Placeholder 3"/>
          <p:cNvSpPr>
            <a:spLocks noGrp="1"/>
          </p:cNvSpPr>
          <p:nvPr>
            <p:ph type="sldNum" sz="quarter" idx="5"/>
          </p:nvPr>
        </p:nvSpPr>
        <p:spPr/>
        <p:txBody>
          <a:bodyPr/>
          <a:lstStyle/>
          <a:p>
            <a:pPr>
              <a:defRPr/>
            </a:pPr>
            <a:fld id="{AF120479-0689-4DE7-9A1E-4AC122AA3D76}" type="slidenum">
              <a:rPr lang="en-US" smtClean="0"/>
              <a:pPr>
                <a:defRPr/>
              </a:pPr>
              <a:t>17</a:t>
            </a:fld>
            <a:endParaRPr lang="en-US"/>
          </a:p>
        </p:txBody>
      </p:sp>
    </p:spTree>
    <p:extLst>
      <p:ext uri="{BB962C8B-B14F-4D97-AF65-F5344CB8AC3E}">
        <p14:creationId xmlns:p14="http://schemas.microsoft.com/office/powerpoint/2010/main" val="852528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3775" y="768350"/>
            <a:ext cx="5114925" cy="3836988"/>
          </a:xfrm>
        </p:spPr>
      </p:sp>
      <p:sp>
        <p:nvSpPr>
          <p:cNvPr id="3" name="Notes Placeholder 2"/>
          <p:cNvSpPr>
            <a:spLocks noGrp="1"/>
          </p:cNvSpPr>
          <p:nvPr>
            <p:ph type="body" idx="1"/>
          </p:nvPr>
        </p:nvSpPr>
        <p:spPr/>
        <p:txBody>
          <a:bodyPr/>
          <a:lstStyle/>
          <a:p>
            <a:r>
              <a:rPr lang="en-US" dirty="0" err="1"/>
              <a:t>Thời</a:t>
            </a:r>
            <a:r>
              <a:rPr lang="en-US" dirty="0"/>
              <a:t> </a:t>
            </a:r>
            <a:r>
              <a:rPr lang="en-US" dirty="0" err="1"/>
              <a:t>gian</a:t>
            </a:r>
            <a:r>
              <a:rPr lang="en-US" dirty="0"/>
              <a:t> v</a:t>
            </a:r>
          </a:p>
        </p:txBody>
      </p:sp>
      <p:sp>
        <p:nvSpPr>
          <p:cNvPr id="4" name="Slide Number Placeholder 3"/>
          <p:cNvSpPr>
            <a:spLocks noGrp="1"/>
          </p:cNvSpPr>
          <p:nvPr>
            <p:ph type="sldNum" sz="quarter" idx="5"/>
          </p:nvPr>
        </p:nvSpPr>
        <p:spPr/>
        <p:txBody>
          <a:bodyPr/>
          <a:lstStyle/>
          <a:p>
            <a:pPr>
              <a:defRPr/>
            </a:pPr>
            <a:fld id="{AF120479-0689-4DE7-9A1E-4AC122AA3D76}" type="slidenum">
              <a:rPr lang="en-US" smtClean="0"/>
              <a:pPr>
                <a:defRPr/>
              </a:pPr>
              <a:t>18</a:t>
            </a:fld>
            <a:endParaRPr lang="en-US"/>
          </a:p>
        </p:txBody>
      </p:sp>
    </p:spTree>
    <p:extLst>
      <p:ext uri="{BB962C8B-B14F-4D97-AF65-F5344CB8AC3E}">
        <p14:creationId xmlns:p14="http://schemas.microsoft.com/office/powerpoint/2010/main" val="2306272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CPI: Số chu kỳ clock cần để thực thi 1 lệnh</a:t>
            </a:r>
          </a:p>
          <a:p>
            <a:r>
              <a:rPr lang="en-US"/>
              <a:t>1. Tổng số lệnh của một chương trình được quyết định bởi ISA (Kiến trúc Tập lệnh)</a:t>
            </a:r>
            <a:r>
              <a:rPr lang="vi-VN"/>
              <a:t> và Trình biên dịch.</a:t>
            </a:r>
          </a:p>
          <a:p>
            <a:r>
              <a:rPr lang="vi-VN">
                <a:sym typeface="Wingdings" panose="05000000000000000000" pitchFamily="2" charset="2"/>
              </a:rPr>
              <a:t>2. CPI (Số lượng clock trên mỗi lệnh) được quyết định bởi phần cứng. Mỗi lệnh khác nhau thì có CPI khác nhau</a:t>
            </a:r>
          </a:p>
        </p:txBody>
      </p:sp>
      <p:sp>
        <p:nvSpPr>
          <p:cNvPr id="4" name="Slide Number Placeholder 3"/>
          <p:cNvSpPr>
            <a:spLocks noGrp="1"/>
          </p:cNvSpPr>
          <p:nvPr>
            <p:ph type="sldNum" sz="quarter" idx="5"/>
          </p:nvPr>
        </p:nvSpPr>
        <p:spPr/>
        <p:txBody>
          <a:bodyPr/>
          <a:lstStyle/>
          <a:p>
            <a:pPr>
              <a:defRPr/>
            </a:pPr>
            <a:fld id="{AF120479-0689-4DE7-9A1E-4AC122AA3D76}" type="slidenum">
              <a:rPr lang="en-US" smtClean="0"/>
              <a:pPr>
                <a:defRPr/>
              </a:pPr>
              <a:t>20</a:t>
            </a:fld>
            <a:endParaRPr lang="en-US"/>
          </a:p>
        </p:txBody>
      </p:sp>
    </p:spTree>
    <p:extLst>
      <p:ext uri="{BB962C8B-B14F-4D97-AF65-F5344CB8AC3E}">
        <p14:creationId xmlns:p14="http://schemas.microsoft.com/office/powerpoint/2010/main" val="16661620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37902" name="Picture 14" descr="OFDM"/>
          <p:cNvPicPr>
            <a:picLocks noChangeAspect="1" noChangeArrowheads="1"/>
          </p:cNvPicPr>
          <p:nvPr/>
        </p:nvPicPr>
        <p:blipFill>
          <a:blip r:embed="rId2" cstate="print"/>
          <a:srcRect/>
          <a:stretch>
            <a:fillRect/>
          </a:stretch>
        </p:blipFill>
        <p:spPr bwMode="auto">
          <a:xfrm>
            <a:off x="0" y="4654550"/>
            <a:ext cx="9144000" cy="1485900"/>
          </a:xfrm>
          <a:prstGeom prst="rect">
            <a:avLst/>
          </a:prstGeom>
          <a:noFill/>
        </p:spPr>
      </p:pic>
      <p:sp>
        <p:nvSpPr>
          <p:cNvPr id="37892" name="Rectangle 4"/>
          <p:cNvSpPr>
            <a:spLocks noGrp="1" noChangeArrowheads="1"/>
          </p:cNvSpPr>
          <p:nvPr>
            <p:ph type="ctrTitle" hasCustomPrompt="1"/>
          </p:nvPr>
        </p:nvSpPr>
        <p:spPr>
          <a:xfrm>
            <a:off x="684213" y="2133600"/>
            <a:ext cx="7772400" cy="1470025"/>
          </a:xfrm>
        </p:spPr>
        <p:txBody>
          <a:bodyPr/>
          <a:lstStyle>
            <a:lvl1pPr algn="ctr">
              <a:defRPr kumimoji="0" baseline="0"/>
            </a:lvl1pPr>
          </a:lstStyle>
          <a:p>
            <a:r>
              <a:rPr lang="en-US" altLang="ja-JP" dirty="0"/>
              <a:t>Master Presentation Title Format</a:t>
            </a:r>
            <a:endParaRPr lang="ja-JP" altLang="ja-JP" dirty="0"/>
          </a:p>
        </p:txBody>
      </p:sp>
      <p:sp>
        <p:nvSpPr>
          <p:cNvPr id="37900" name="Rectangle 12"/>
          <p:cNvSpPr>
            <a:spLocks noChangeArrowheads="1"/>
          </p:cNvSpPr>
          <p:nvPr/>
        </p:nvSpPr>
        <p:spPr bwMode="auto">
          <a:xfrm flipH="1">
            <a:off x="0" y="4652963"/>
            <a:ext cx="9144000" cy="1560512"/>
          </a:xfrm>
          <a:prstGeom prst="rect">
            <a:avLst/>
          </a:prstGeom>
          <a:solidFill>
            <a:schemeClr val="bg1">
              <a:alpha val="30000"/>
            </a:schemeClr>
          </a:solidFill>
          <a:ln w="9525">
            <a:noFill/>
            <a:miter lim="800000"/>
            <a:headEnd/>
            <a:tailEnd/>
          </a:ln>
          <a:effectLst/>
        </p:spPr>
        <p:txBody>
          <a:bodyPr wrap="none" anchor="ctr"/>
          <a:lstStyle/>
          <a:p>
            <a:endParaRPr lang="ja-JP" altLang="en-US"/>
          </a:p>
        </p:txBody>
      </p:sp>
      <p:sp>
        <p:nvSpPr>
          <p:cNvPr id="37893" name="Rectangle 5"/>
          <p:cNvSpPr>
            <a:spLocks noGrp="1" noChangeArrowheads="1"/>
          </p:cNvSpPr>
          <p:nvPr>
            <p:ph type="subTitle" idx="1" hasCustomPrompt="1"/>
          </p:nvPr>
        </p:nvSpPr>
        <p:spPr>
          <a:xfrm>
            <a:off x="1371600" y="3886200"/>
            <a:ext cx="6400800" cy="1752600"/>
          </a:xfrm>
        </p:spPr>
        <p:txBody>
          <a:bodyPr/>
          <a:lstStyle>
            <a:lvl1pPr marL="0" indent="0" algn="ctr">
              <a:buFont typeface="Wingdings" pitchFamily="2" charset="2"/>
              <a:buNone/>
              <a:defRPr baseline="0"/>
            </a:lvl1pPr>
          </a:lstStyle>
          <a:p>
            <a:r>
              <a:rPr lang="en-US" altLang="ja-JP" dirty="0"/>
              <a:t>Master Presentation Sub-Title Format</a:t>
            </a:r>
            <a:endParaRPr lang="ja-JP" altLang="ja-JP" dirty="0"/>
          </a:p>
        </p:txBody>
      </p:sp>
      <p:sp>
        <p:nvSpPr>
          <p:cNvPr id="3" name="Date Placeholder 2"/>
          <p:cNvSpPr>
            <a:spLocks noGrp="1"/>
          </p:cNvSpPr>
          <p:nvPr>
            <p:ph type="dt" sz="half" idx="10"/>
          </p:nvPr>
        </p:nvSpPr>
        <p:spPr/>
        <p:txBody>
          <a:bodyPr/>
          <a:lstStyle/>
          <a:p>
            <a:fld id="{6F52207E-8A09-4FC6-83E9-3D1773E47D00}" type="datetime1">
              <a:rPr kumimoji="1" lang="en-US" altLang="ja-JP" smtClean="0"/>
              <a:t>11/7/2020</a:t>
            </a:fld>
            <a:endParaRPr kumimoji="1" lang="ja-JP" altLang="en-US"/>
          </a:p>
        </p:txBody>
      </p:sp>
      <p:sp>
        <p:nvSpPr>
          <p:cNvPr id="4" name="Footer Placeholder 3"/>
          <p:cNvSpPr>
            <a:spLocks noGrp="1"/>
          </p:cNvSpPr>
          <p:nvPr>
            <p:ph type="ftr" sz="quarter" idx="11"/>
          </p:nvPr>
        </p:nvSpPr>
        <p:spPr/>
        <p:txBody>
          <a:bodyPr/>
          <a:lstStyle/>
          <a:p>
            <a:r>
              <a:rPr kumimoji="1" lang="en-US" altLang="ja-JP"/>
              <a:t>Copyrights 2017 CE-UIT. All Rights Reserved.</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6" y="10715"/>
            <a:ext cx="1762101" cy="1762101"/>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8344" y="72008"/>
            <a:ext cx="1362874" cy="1628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lang="en-US" altLang="ja-JP" dirty="0"/>
              <a:t>Master Slide Title Format</a:t>
            </a:r>
            <a:endParaRPr lang="ja-JP" altLang="en-US" dirty="0"/>
          </a:p>
        </p:txBody>
      </p:sp>
      <p:sp>
        <p:nvSpPr>
          <p:cNvPr id="3" name="コンテンツ プレースホルダ 2"/>
          <p:cNvSpPr>
            <a:spLocks noGrp="1"/>
          </p:cNvSpPr>
          <p:nvPr>
            <p:ph idx="1" hasCustomPrompt="1"/>
          </p:nvPr>
        </p:nvSpPr>
        <p:spPr/>
        <p:txBody>
          <a:bodyPr/>
          <a:lstStyle>
            <a:lvl1pPr algn="just">
              <a:defRPr sz="2600"/>
            </a:lvl1pPr>
            <a:lvl2pPr algn="just">
              <a:defRPr baseline="0"/>
            </a:lvl2pPr>
            <a:lvl3pPr algn="just">
              <a:defRPr sz="2200" baseline="0"/>
            </a:lvl3pPr>
            <a:lvl4pPr algn="just">
              <a:defRPr sz="2000" baseline="0"/>
            </a:lvl4pPr>
            <a:lvl5pPr>
              <a:defRPr baseline="0"/>
            </a:lvl5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4" name="日付プレースホルダ 3"/>
          <p:cNvSpPr>
            <a:spLocks noGrp="1"/>
          </p:cNvSpPr>
          <p:nvPr>
            <p:ph type="dt" sz="half" idx="10"/>
          </p:nvPr>
        </p:nvSpPr>
        <p:spPr/>
        <p:txBody>
          <a:bodyPr/>
          <a:lstStyle>
            <a:lvl1pPr>
              <a:defRPr/>
            </a:lvl1pPr>
          </a:lstStyle>
          <a:p>
            <a:fld id="{F7681EE8-9FE2-425D-8FB4-74C399BDEDA0}" type="datetime1">
              <a:rPr kumimoji="1" lang="en-US" altLang="ja-JP" smtClean="0"/>
              <a:t>11/7/2020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7" name="Footer Placeholder 3"/>
          <p:cNvSpPr>
            <a:spLocks noGrp="1"/>
          </p:cNvSpPr>
          <p:nvPr>
            <p:ph type="ftr" sz="quarter" idx="11"/>
          </p:nvPr>
        </p:nvSpPr>
        <p:spPr>
          <a:xfrm>
            <a:off x="1762101" y="6524625"/>
            <a:ext cx="5618212" cy="288925"/>
          </a:xfrm>
        </p:spPr>
        <p:txBody>
          <a:bodyPr/>
          <a:lstStyle/>
          <a:p>
            <a:r>
              <a:rPr kumimoji="1" lang="en-US" altLang="ja-JP"/>
              <a:t>Copyrights 2017 CE-UIT. All Rights Reserved.</a:t>
            </a:r>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BAD0F7-3350-4E06-B588-1E0EA9C9F1FB}" type="datetime1">
              <a:rPr kumimoji="1" lang="en-US" altLang="ja-JP" smtClean="0"/>
              <a:t>11/7/2020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sp>
        <p:nvSpPr>
          <p:cNvPr id="6" name="Footer Placeholder 3"/>
          <p:cNvSpPr>
            <a:spLocks noGrp="1"/>
          </p:cNvSpPr>
          <p:nvPr>
            <p:ph type="ftr" sz="quarter" idx="11"/>
          </p:nvPr>
        </p:nvSpPr>
        <p:spPr>
          <a:xfrm>
            <a:off x="1762101" y="6524625"/>
            <a:ext cx="5618212" cy="288925"/>
          </a:xfrm>
        </p:spPr>
        <p:txBody>
          <a:bodyPr/>
          <a:lstStyle/>
          <a:p>
            <a:r>
              <a:rPr kumimoji="1" lang="en-US" altLang="ja-JP"/>
              <a:t>Copyrights 2017 CE-UIT. All Rights Reserved.</a:t>
            </a:r>
            <a:endParaRPr kumimoji="1" lang="ja-JP" altLang="en-US" dirty="0"/>
          </a:p>
        </p:txBody>
      </p:sp>
    </p:spTree>
    <p:extLst>
      <p:ext uri="{BB962C8B-B14F-4D97-AF65-F5344CB8AC3E}">
        <p14:creationId xmlns:p14="http://schemas.microsoft.com/office/powerpoint/2010/main" val="227776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22313" y="4406900"/>
            <a:ext cx="7772400" cy="1362075"/>
          </a:xfrm>
        </p:spPr>
        <p:txBody>
          <a:bodyPr anchor="t"/>
          <a:lstStyle>
            <a:lvl1pPr algn="l">
              <a:defRPr sz="4000" b="0" cap="all" baseline="0"/>
            </a:lvl1pPr>
          </a:lstStyle>
          <a:p>
            <a:r>
              <a:rPr lang="en-US" altLang="ja-JP" dirty="0"/>
              <a:t>Master Slide Title Format</a:t>
            </a:r>
            <a:endParaRPr lang="ja-JP" altLang="en-US" dirty="0"/>
          </a:p>
        </p:txBody>
      </p:sp>
      <p:sp>
        <p:nvSpPr>
          <p:cNvPr id="3" name="テキスト プレースホルダ 2"/>
          <p:cNvSpPr>
            <a:spLocks noGrp="1"/>
          </p:cNvSpPr>
          <p:nvPr>
            <p:ph type="body" idx="1" hasCustomPrompt="1"/>
          </p:nvPr>
        </p:nvSpPr>
        <p:spPr>
          <a:xfrm>
            <a:off x="722313" y="2906713"/>
            <a:ext cx="77724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dirty="0"/>
              <a:t>Master Slide Content Format</a:t>
            </a:r>
            <a:endParaRPr lang="ja-JP" altLang="en-US" dirty="0"/>
          </a:p>
        </p:txBody>
      </p:sp>
      <p:sp>
        <p:nvSpPr>
          <p:cNvPr id="4" name="日付プレースホルダ 3"/>
          <p:cNvSpPr>
            <a:spLocks noGrp="1"/>
          </p:cNvSpPr>
          <p:nvPr>
            <p:ph type="dt" sz="half" idx="10"/>
          </p:nvPr>
        </p:nvSpPr>
        <p:spPr/>
        <p:txBody>
          <a:bodyPr/>
          <a:lstStyle>
            <a:lvl1pPr>
              <a:defRPr/>
            </a:lvl1pPr>
          </a:lstStyle>
          <a:p>
            <a:fld id="{E47B8097-A83C-4868-B5B8-F5134B7BBCC6}" type="datetime1">
              <a:rPr kumimoji="1" lang="en-US" altLang="ja-JP" smtClean="0"/>
              <a:t>11/7/2020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8" name="Footer Placeholder 3"/>
          <p:cNvSpPr>
            <a:spLocks noGrp="1"/>
          </p:cNvSpPr>
          <p:nvPr>
            <p:ph type="ftr" sz="quarter" idx="11"/>
          </p:nvPr>
        </p:nvSpPr>
        <p:spPr>
          <a:xfrm>
            <a:off x="1762101" y="6524625"/>
            <a:ext cx="5618212" cy="288925"/>
          </a:xfrm>
        </p:spPr>
        <p:txBody>
          <a:bodyPr/>
          <a:lstStyle/>
          <a:p>
            <a:r>
              <a:rPr kumimoji="1" lang="en-US" altLang="ja-JP"/>
              <a:t>Copyrights 2017 CE-UIT. All Rights Reserved.</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lang="en-US" altLang="ja-JP" dirty="0"/>
              <a:t>Master Slide Title Format</a:t>
            </a:r>
            <a:endParaRPr lang="ja-JP" altLang="en-US" dirty="0"/>
          </a:p>
        </p:txBody>
      </p:sp>
      <p:sp>
        <p:nvSpPr>
          <p:cNvPr id="3" name="コンテンツ プレースホルダ 2"/>
          <p:cNvSpPr>
            <a:spLocks noGrp="1"/>
          </p:cNvSpPr>
          <p:nvPr>
            <p:ph sz="half" idx="1" hasCustomPrompt="1"/>
          </p:nvPr>
        </p:nvSpPr>
        <p:spPr>
          <a:xfrm>
            <a:off x="468313" y="1628775"/>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5" name="日付プレースホルダ 4"/>
          <p:cNvSpPr>
            <a:spLocks noGrp="1"/>
          </p:cNvSpPr>
          <p:nvPr>
            <p:ph type="dt" sz="half" idx="10"/>
          </p:nvPr>
        </p:nvSpPr>
        <p:spPr/>
        <p:txBody>
          <a:bodyPr/>
          <a:lstStyle>
            <a:lvl1pPr>
              <a:defRPr/>
            </a:lvl1pPr>
          </a:lstStyle>
          <a:p>
            <a:fld id="{BA136E8E-48A6-4CCA-8C49-35959C36CF6D}" type="datetime1">
              <a:rPr kumimoji="1" lang="en-US" altLang="ja-JP" smtClean="0"/>
              <a:t>11/7/2020</a:t>
            </a:fld>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9" name="コンテンツ プレースホルダ 2"/>
          <p:cNvSpPr>
            <a:spLocks noGrp="1"/>
          </p:cNvSpPr>
          <p:nvPr>
            <p:ph sz="half" idx="13" hasCustomPrompt="1"/>
          </p:nvPr>
        </p:nvSpPr>
        <p:spPr>
          <a:xfrm>
            <a:off x="4709864" y="1628800"/>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 name="Footer Placeholder 3"/>
          <p:cNvSpPr>
            <a:spLocks noGrp="1"/>
          </p:cNvSpPr>
          <p:nvPr>
            <p:ph type="ftr" sz="quarter" idx="11"/>
          </p:nvPr>
        </p:nvSpPr>
        <p:spPr>
          <a:xfrm>
            <a:off x="1762101" y="6524625"/>
            <a:ext cx="5618212" cy="288925"/>
          </a:xfrm>
        </p:spPr>
        <p:txBody>
          <a:bodyPr/>
          <a:lstStyle/>
          <a:p>
            <a:r>
              <a:rPr kumimoji="1" lang="en-US" altLang="ja-JP"/>
              <a:t>Copyrights 2017 CE-UIT . All Rights Reserved.</a:t>
            </a:r>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5" name="Picture 41" descr="OFDM"/>
          <p:cNvPicPr>
            <a:picLocks noChangeAspect="1" noChangeArrowheads="1"/>
          </p:cNvPicPr>
          <p:nvPr/>
        </p:nvPicPr>
        <p:blipFill>
          <a:blip r:embed="rId7" cstate="print"/>
          <a:srcRect/>
          <a:stretch>
            <a:fillRect/>
          </a:stretch>
        </p:blipFill>
        <p:spPr bwMode="auto">
          <a:xfrm>
            <a:off x="179388" y="84138"/>
            <a:ext cx="7983537" cy="1296987"/>
          </a:xfrm>
          <a:prstGeom prst="rect">
            <a:avLst/>
          </a:prstGeom>
          <a:noFill/>
        </p:spPr>
      </p:pic>
      <p:sp>
        <p:nvSpPr>
          <p:cNvPr id="1066" name="Rectangle 42"/>
          <p:cNvSpPr>
            <a:spLocks noChangeArrowheads="1"/>
          </p:cNvSpPr>
          <p:nvPr/>
        </p:nvSpPr>
        <p:spPr bwMode="auto">
          <a:xfrm>
            <a:off x="0" y="44450"/>
            <a:ext cx="8640763" cy="1296988"/>
          </a:xfrm>
          <a:prstGeom prst="rect">
            <a:avLst/>
          </a:prstGeom>
          <a:solidFill>
            <a:schemeClr val="bg1">
              <a:alpha val="60001"/>
            </a:schemeClr>
          </a:solidFill>
          <a:ln w="9525">
            <a:noFill/>
            <a:miter lim="800000"/>
            <a:headEnd/>
            <a:tailEnd/>
          </a:ln>
          <a:effectLst/>
        </p:spPr>
        <p:txBody>
          <a:bodyPr wrap="none" anchor="ctr"/>
          <a:lstStyle/>
          <a:p>
            <a:endParaRPr lang="ja-JP" altLang="en-US">
              <a:latin typeface="Times New Roman" pitchFamily="18" charset="0"/>
              <a:cs typeface="Times New Roman" pitchFamily="18" charset="0"/>
            </a:endParaRPr>
          </a:p>
        </p:txBody>
      </p:sp>
      <p:sp>
        <p:nvSpPr>
          <p:cNvPr id="1026" name="Rectangle 2"/>
          <p:cNvSpPr>
            <a:spLocks noGrp="1" noChangeArrowheads="1"/>
          </p:cNvSpPr>
          <p:nvPr>
            <p:ph type="title"/>
          </p:nvPr>
        </p:nvSpPr>
        <p:spPr bwMode="auto">
          <a:xfrm>
            <a:off x="1331913" y="287338"/>
            <a:ext cx="7354887"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dirty="0"/>
              <a:t>Master Slide Title Format</a:t>
            </a:r>
            <a:endParaRPr lang="ja-JP" altLang="en-US" dirty="0"/>
          </a:p>
        </p:txBody>
      </p:sp>
      <p:sp>
        <p:nvSpPr>
          <p:cNvPr id="1027" name="Rectangle 3"/>
          <p:cNvSpPr>
            <a:spLocks noGrp="1" noChangeArrowheads="1"/>
          </p:cNvSpPr>
          <p:nvPr>
            <p:ph type="body" idx="1"/>
          </p:nvPr>
        </p:nvSpPr>
        <p:spPr bwMode="auto">
          <a:xfrm>
            <a:off x="251520" y="1412776"/>
            <a:ext cx="8640960" cy="4824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28" name="Rectangle 4"/>
          <p:cNvSpPr>
            <a:spLocks noGrp="1" noChangeArrowheads="1"/>
          </p:cNvSpPr>
          <p:nvPr>
            <p:ph type="dt" sz="half" idx="2"/>
          </p:nvPr>
        </p:nvSpPr>
        <p:spPr bwMode="auto">
          <a:xfrm>
            <a:off x="251520" y="6525344"/>
            <a:ext cx="2133600" cy="2882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Times New Roman" pitchFamily="18" charset="0"/>
                <a:cs typeface="Times New Roman" pitchFamily="18" charset="0"/>
              </a:defRPr>
            </a:lvl1pPr>
          </a:lstStyle>
          <a:p>
            <a:fld id="{547C34CA-7153-4941-88F2-C5EB28E4F17F}" type="datetime1">
              <a:rPr kumimoji="1" lang="en-US" altLang="ja-JP" smtClean="0"/>
              <a:t>11/7/2020</a:t>
            </a:fld>
            <a:endParaRPr kumimoji="1" lang="ja-JP" altLang="en-US"/>
          </a:p>
        </p:txBody>
      </p:sp>
      <p:sp>
        <p:nvSpPr>
          <p:cNvPr id="1029" name="Rectangle 5"/>
          <p:cNvSpPr>
            <a:spLocks noGrp="1" noChangeArrowheads="1"/>
          </p:cNvSpPr>
          <p:nvPr>
            <p:ph type="ftr" sz="quarter" idx="3"/>
          </p:nvPr>
        </p:nvSpPr>
        <p:spPr bwMode="auto">
          <a:xfrm>
            <a:off x="1762101" y="6524625"/>
            <a:ext cx="5618212"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Times New Roman" pitchFamily="18" charset="0"/>
                <a:cs typeface="Times New Roman" pitchFamily="18" charset="0"/>
              </a:defRPr>
            </a:lvl1pPr>
          </a:lstStyle>
          <a:p>
            <a:r>
              <a:rPr kumimoji="1" lang="en-US" altLang="ja-JP"/>
              <a:t>Copyrights 2017 CE-UIT. All Rights Reserved.</a:t>
            </a:r>
            <a:endParaRPr kumimoji="1" lang="ja-JP" altLang="en-US" dirty="0"/>
          </a:p>
        </p:txBody>
      </p:sp>
      <p:sp>
        <p:nvSpPr>
          <p:cNvPr id="1030" name="Rectangle 6"/>
          <p:cNvSpPr>
            <a:spLocks noGrp="1" noChangeArrowheads="1"/>
          </p:cNvSpPr>
          <p:nvPr>
            <p:ph type="sldNum" sz="quarter" idx="4"/>
          </p:nvPr>
        </p:nvSpPr>
        <p:spPr bwMode="auto">
          <a:xfrm>
            <a:off x="7139880" y="6524625"/>
            <a:ext cx="17526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Times New Roman" pitchFamily="18" charset="0"/>
                <a:cs typeface="Times New Roman" pitchFamily="18" charset="0"/>
              </a:defRPr>
            </a:lvl1pPr>
          </a:lstStyle>
          <a:p>
            <a:fld id="{800C8475-47C1-49C9-BEE5-594F8CF4D71F}" type="slidenum">
              <a:rPr kumimoji="1" lang="ja-JP" altLang="en-US" smtClean="0"/>
              <a:pPr/>
              <a:t>‹#›</a:t>
            </a:fld>
            <a:endParaRPr kumimoji="1" lang="ja-JP" altLang="en-US"/>
          </a:p>
        </p:txBody>
      </p:sp>
      <p:sp>
        <p:nvSpPr>
          <p:cNvPr id="1052" name="Line 28"/>
          <p:cNvSpPr>
            <a:spLocks noChangeShapeType="1"/>
          </p:cNvSpPr>
          <p:nvPr/>
        </p:nvSpPr>
        <p:spPr bwMode="auto">
          <a:xfrm>
            <a:off x="144463" y="1123680"/>
            <a:ext cx="8496300" cy="0"/>
          </a:xfrm>
          <a:prstGeom prst="line">
            <a:avLst/>
          </a:prstGeom>
          <a:noFill/>
          <a:ln w="9525">
            <a:solidFill>
              <a:srgbClr val="3366CC"/>
            </a:solidFill>
            <a:round/>
            <a:headEnd/>
            <a:tailEnd/>
          </a:ln>
          <a:effectLst/>
        </p:spPr>
        <p:txBody>
          <a:bodyPr/>
          <a:lstStyle/>
          <a:p>
            <a:endParaRPr lang="ja-JP" altLang="en-US" dirty="0">
              <a:latin typeface="Times New Roman" pitchFamily="18" charset="0"/>
              <a:cs typeface="Times New Roman" pitchFamily="18" charset="0"/>
            </a:endParaRPr>
          </a:p>
        </p:txBody>
      </p:sp>
      <p:pic>
        <p:nvPicPr>
          <p:cNvPr id="3" name="Picture 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7504" y="1592"/>
            <a:ext cx="1116507" cy="111650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Lst>
  <p:hf hdr="0"/>
  <p:txStyles>
    <p:title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p:titleStyle>
    <p:bodyStyle>
      <a:lvl1pPr marL="342900" indent="-342900" algn="just" rtl="0" eaLnBrk="1" fontAlgn="base" hangingPunct="1">
        <a:spcBef>
          <a:spcPct val="20000"/>
        </a:spcBef>
        <a:spcAft>
          <a:spcPct val="0"/>
        </a:spcAft>
        <a:buClr>
          <a:srgbClr val="003399"/>
        </a:buClr>
        <a:buFont typeface="Wingdings" pitchFamily="2" charset="2"/>
        <a:buChar char="n"/>
        <a:defRPr kumimoji="1" sz="2600" baseline="0">
          <a:solidFill>
            <a:schemeClr val="tx1"/>
          </a:solidFill>
          <a:latin typeface="Times New Roman" pitchFamily="18" charset="0"/>
          <a:ea typeface="+mn-ea"/>
          <a:cs typeface="Times New Roman" pitchFamily="18" charset="0"/>
        </a:defRPr>
      </a:lvl1pPr>
      <a:lvl2pPr marL="742950" indent="-285750" algn="just"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just" rtl="0" eaLnBrk="1" fontAlgn="base" hangingPunct="1">
        <a:spcBef>
          <a:spcPct val="20000"/>
        </a:spcBef>
        <a:spcAft>
          <a:spcPct val="0"/>
        </a:spcAft>
        <a:buClr>
          <a:srgbClr val="003399"/>
        </a:buClr>
        <a:buFont typeface="Wingdings" pitchFamily="2" charset="2"/>
        <a:buChar char="n"/>
        <a:defRPr kumimoji="1" sz="2200" baseline="0">
          <a:solidFill>
            <a:schemeClr val="tx1"/>
          </a:solidFill>
          <a:latin typeface="Times New Roman" pitchFamily="18" charset="0"/>
          <a:ea typeface="+mn-ea"/>
          <a:cs typeface="Times New Roman" pitchFamily="18" charset="0"/>
        </a:defRPr>
      </a:lvl3pPr>
      <a:lvl4pPr marL="1600200" indent="-228600" algn="just" rtl="0" eaLnBrk="1" fontAlgn="base" hangingPunct="1">
        <a:spcBef>
          <a:spcPct val="20000"/>
        </a:spcBef>
        <a:spcAft>
          <a:spcPct val="0"/>
        </a:spcAft>
        <a:buClr>
          <a:srgbClr val="003399"/>
        </a:buClr>
        <a:buFont typeface="Wingdings" pitchFamily="2" charset="2"/>
        <a:buChar char="p"/>
        <a:defRPr kumimoji="1" sz="20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4213" y="2133600"/>
            <a:ext cx="7772400" cy="2286000"/>
          </a:xfrm>
        </p:spPr>
        <p:txBody>
          <a:bodyPr/>
          <a:lstStyle/>
          <a:p>
            <a:r>
              <a:rPr lang="en-US" altLang="ja-JP" sz="4400" b="1"/>
              <a:t>TỔ CHỨC VÀ CẤU TRÚC MÁY TÍNH II</a:t>
            </a:r>
            <a:br>
              <a:rPr lang="en-US" altLang="ja-JP" sz="4400" b="1"/>
            </a:br>
            <a:r>
              <a:rPr lang="en-US" altLang="ja-JP" sz="4400" b="1"/>
              <a:t>Chương 8</a:t>
            </a:r>
            <a:br>
              <a:rPr lang="en-US" altLang="ja-JP" sz="4400" b="1"/>
            </a:br>
            <a:r>
              <a:rPr lang="en-US" altLang="ja-JP" sz="4400" b="1"/>
              <a:t>Bộ xử lý (tt)</a:t>
            </a:r>
            <a:br>
              <a:rPr lang="en-US" altLang="ja-JP" sz="4400" b="1"/>
            </a:br>
            <a:endParaRPr kumimoji="1" lang="ja-JP" altLang="en-US" dirty="0"/>
          </a:p>
        </p:txBody>
      </p:sp>
      <p:sp>
        <p:nvSpPr>
          <p:cNvPr id="3" name="サブタイトル 2"/>
          <p:cNvSpPr>
            <a:spLocks noGrp="1"/>
          </p:cNvSpPr>
          <p:nvPr>
            <p:ph type="subTitle" idx="1"/>
          </p:nvPr>
        </p:nvSpPr>
        <p:spPr>
          <a:xfrm>
            <a:off x="1371600" y="4419600"/>
            <a:ext cx="6400800" cy="1219200"/>
          </a:xfrm>
        </p:spPr>
        <p:txBody>
          <a:bodyPr/>
          <a:lstStyle/>
          <a:p>
            <a:r>
              <a:rPr lang="en-US" altLang="ja-JP"/>
              <a:t> </a:t>
            </a:r>
            <a:fld id="{3019FD15-5EE1-4E5A-941E-E175ED3BA472}" type="datetime1">
              <a:rPr lang="en-US" altLang="ja-JP" smtClean="0"/>
              <a:t>11/7/2020</a:t>
            </a:fld>
            <a:endParaRPr lang="en-US" altLang="ja-JP" dirty="0"/>
          </a:p>
        </p:txBody>
      </p:sp>
      <p:sp>
        <p:nvSpPr>
          <p:cNvPr id="4" name="日付プレースホルダ 3"/>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
        <p:nvSpPr>
          <p:cNvPr id="6" name="スライド番号プレースホルダ 5"/>
          <p:cNvSpPr>
            <a:spLocks noGrp="1"/>
          </p:cNvSpPr>
          <p:nvPr>
            <p:ph type="sldNum" sz="quarter" idx="12"/>
          </p:nvPr>
        </p:nvSpPr>
        <p:spPr>
          <a:xfrm>
            <a:off x="7139880" y="6524625"/>
            <a:ext cx="1752600" cy="288925"/>
          </a:xfrm>
        </p:spPr>
        <p:txBody>
          <a:bodyPr/>
          <a:lstStyle/>
          <a:p>
            <a:fld id="{800C8475-47C1-49C9-BEE5-594F8CF4D71F}" type="slidenum">
              <a:rPr kumimoji="1" lang="ja-JP" altLang="en-US" smtClean="0"/>
              <a:pPr/>
              <a:t>1</a:t>
            </a:fld>
            <a:endParaRPr kumimoji="1" lang="ja-JP" altLang="en-US" dirty="0"/>
          </a:p>
        </p:txBody>
      </p:sp>
    </p:spTree>
    <p:extLst>
      <p:ext uri="{BB962C8B-B14F-4D97-AF65-F5344CB8AC3E}">
        <p14:creationId xmlns:p14="http://schemas.microsoft.com/office/powerpoint/2010/main" val="3812954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5E4B3E-7D90-4999-B1EC-4422ABB92673}"/>
              </a:ext>
            </a:extLst>
          </p:cNvPr>
          <p:cNvSpPr>
            <a:spLocks noGrp="1"/>
          </p:cNvSpPr>
          <p:nvPr>
            <p:ph type="sldNum" sz="quarter" idx="12"/>
          </p:nvPr>
        </p:nvSpPr>
        <p:spPr/>
        <p:txBody>
          <a:bodyPr/>
          <a:lstStyle/>
          <a:p>
            <a:fld id="{3C3C09BB-C7E7-4454-851F-EF8D770487CA}" type="slidenum">
              <a:rPr lang="en-US" smtClean="0"/>
              <a:pPr/>
              <a:t>10</a:t>
            </a:fld>
            <a:endParaRPr lang="en-US"/>
          </a:p>
        </p:txBody>
      </p:sp>
      <p:sp>
        <p:nvSpPr>
          <p:cNvPr id="11" name="Content Placeholder 2">
            <a:extLst>
              <a:ext uri="{FF2B5EF4-FFF2-40B4-BE49-F238E27FC236}">
                <a16:creationId xmlns:a16="http://schemas.microsoft.com/office/drawing/2014/main" id="{5FBA7B60-DD41-4042-8B61-74BA1CC213B9}"/>
              </a:ext>
            </a:extLst>
          </p:cNvPr>
          <p:cNvSpPr>
            <a:spLocks noGrp="1"/>
          </p:cNvSpPr>
          <p:nvPr>
            <p:ph idx="1"/>
          </p:nvPr>
        </p:nvSpPr>
        <p:spPr>
          <a:xfrm>
            <a:off x="295275" y="1322765"/>
            <a:ext cx="8597205" cy="4087435"/>
          </a:xfrm>
        </p:spPr>
        <p:txBody>
          <a:bodyPr/>
          <a:lstStyle/>
          <a:p>
            <a:pPr marL="0" indent="0">
              <a:buNone/>
            </a:pPr>
            <a:r>
              <a:rPr lang="en-US"/>
              <a:t>Trình bày các tín hiệu điều khiển đ</a:t>
            </a:r>
            <a:r>
              <a:rPr lang="vi-VN"/>
              <a:t>ư</a:t>
            </a:r>
            <a:r>
              <a:rPr lang="en-US"/>
              <a:t>ợc sử dụng khi thực thi lệnh sw?</a:t>
            </a:r>
          </a:p>
        </p:txBody>
      </p:sp>
      <p:pic>
        <p:nvPicPr>
          <p:cNvPr id="12" name="Picture 11">
            <a:extLst>
              <a:ext uri="{FF2B5EF4-FFF2-40B4-BE49-F238E27FC236}">
                <a16:creationId xmlns:a16="http://schemas.microsoft.com/office/drawing/2014/main" id="{337CE7D0-0E34-4E33-8496-7927595C59BE}"/>
              </a:ext>
            </a:extLst>
          </p:cNvPr>
          <p:cNvPicPr>
            <a:picLocks noChangeAspect="1"/>
          </p:cNvPicPr>
          <p:nvPr/>
        </p:nvPicPr>
        <p:blipFill>
          <a:blip r:embed="rId2"/>
          <a:stretch>
            <a:fillRect/>
          </a:stretch>
        </p:blipFill>
        <p:spPr>
          <a:xfrm>
            <a:off x="2819400" y="2321233"/>
            <a:ext cx="6139103" cy="3840957"/>
          </a:xfrm>
          <a:prstGeom prst="rect">
            <a:avLst/>
          </a:prstGeom>
        </p:spPr>
      </p:pic>
      <p:pic>
        <p:nvPicPr>
          <p:cNvPr id="13" name="Picture 12">
            <a:extLst>
              <a:ext uri="{FF2B5EF4-FFF2-40B4-BE49-F238E27FC236}">
                <a16:creationId xmlns:a16="http://schemas.microsoft.com/office/drawing/2014/main" id="{EE9013FD-1944-4D0F-9FEC-2181B1EBAD38}"/>
              </a:ext>
            </a:extLst>
          </p:cNvPr>
          <p:cNvPicPr>
            <a:picLocks noChangeAspect="1"/>
          </p:cNvPicPr>
          <p:nvPr/>
        </p:nvPicPr>
        <p:blipFill>
          <a:blip r:embed="rId3"/>
          <a:stretch>
            <a:fillRect/>
          </a:stretch>
        </p:blipFill>
        <p:spPr>
          <a:xfrm>
            <a:off x="639126" y="5981313"/>
            <a:ext cx="4179094" cy="342900"/>
          </a:xfrm>
          <a:prstGeom prst="rect">
            <a:avLst/>
          </a:prstGeom>
        </p:spPr>
      </p:pic>
      <p:pic>
        <p:nvPicPr>
          <p:cNvPr id="14" name="Picture 13">
            <a:extLst>
              <a:ext uri="{FF2B5EF4-FFF2-40B4-BE49-F238E27FC236}">
                <a16:creationId xmlns:a16="http://schemas.microsoft.com/office/drawing/2014/main" id="{F186425E-3534-4DF9-999F-C80ED4595D0D}"/>
              </a:ext>
            </a:extLst>
          </p:cNvPr>
          <p:cNvPicPr>
            <a:picLocks noChangeAspect="1"/>
          </p:cNvPicPr>
          <p:nvPr/>
        </p:nvPicPr>
        <p:blipFill>
          <a:blip r:embed="rId4"/>
          <a:stretch>
            <a:fillRect/>
          </a:stretch>
        </p:blipFill>
        <p:spPr>
          <a:xfrm>
            <a:off x="467676" y="5659863"/>
            <a:ext cx="4350544" cy="192881"/>
          </a:xfrm>
          <a:prstGeom prst="rect">
            <a:avLst/>
          </a:prstGeom>
        </p:spPr>
      </p:pic>
      <p:pic>
        <p:nvPicPr>
          <p:cNvPr id="15" name="Picture 14">
            <a:extLst>
              <a:ext uri="{FF2B5EF4-FFF2-40B4-BE49-F238E27FC236}">
                <a16:creationId xmlns:a16="http://schemas.microsoft.com/office/drawing/2014/main" id="{45A104BC-8F82-431A-BB7B-DA886C45F0A3}"/>
              </a:ext>
            </a:extLst>
          </p:cNvPr>
          <p:cNvPicPr>
            <a:picLocks noChangeAspect="1"/>
          </p:cNvPicPr>
          <p:nvPr/>
        </p:nvPicPr>
        <p:blipFill rotWithShape="1">
          <a:blip r:embed="rId5"/>
          <a:srcRect t="54710" b="1"/>
          <a:stretch/>
        </p:blipFill>
        <p:spPr>
          <a:xfrm>
            <a:off x="1383930" y="5824169"/>
            <a:ext cx="3434290" cy="179767"/>
          </a:xfrm>
          <a:prstGeom prst="rect">
            <a:avLst/>
          </a:prstGeom>
        </p:spPr>
      </p:pic>
      <p:sp>
        <p:nvSpPr>
          <p:cNvPr id="5" name="Title 4">
            <a:extLst>
              <a:ext uri="{FF2B5EF4-FFF2-40B4-BE49-F238E27FC236}">
                <a16:creationId xmlns:a16="http://schemas.microsoft.com/office/drawing/2014/main" id="{A5BC979A-B713-48F8-BAD2-F70B973596C9}"/>
              </a:ext>
            </a:extLst>
          </p:cNvPr>
          <p:cNvSpPr>
            <a:spLocks noGrp="1"/>
          </p:cNvSpPr>
          <p:nvPr>
            <p:ph type="title"/>
          </p:nvPr>
        </p:nvSpPr>
        <p:spPr/>
        <p:txBody>
          <a:bodyPr/>
          <a:lstStyle/>
          <a:p>
            <a:r>
              <a:rPr lang="en-US"/>
              <a:t>Bài tập (2/2)</a:t>
            </a:r>
          </a:p>
        </p:txBody>
      </p:sp>
      <p:sp>
        <p:nvSpPr>
          <p:cNvPr id="9" name="日付プレースホルダ 3">
            <a:extLst>
              <a:ext uri="{FF2B5EF4-FFF2-40B4-BE49-F238E27FC236}">
                <a16:creationId xmlns:a16="http://schemas.microsoft.com/office/drawing/2014/main" id="{435AD8A9-AF7A-4402-A375-99C6419B50C0}"/>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10" name="フッター プレースホルダ 4">
            <a:extLst>
              <a:ext uri="{FF2B5EF4-FFF2-40B4-BE49-F238E27FC236}">
                <a16:creationId xmlns:a16="http://schemas.microsoft.com/office/drawing/2014/main" id="{475E9247-333E-44E5-95FF-A198DE3D7431}"/>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204658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4213" y="2133600"/>
            <a:ext cx="7772400" cy="2286000"/>
          </a:xfrm>
        </p:spPr>
        <p:txBody>
          <a:bodyPr/>
          <a:lstStyle/>
          <a:p>
            <a:r>
              <a:rPr lang="en-US" altLang="ja-JP" sz="4400" b="1"/>
              <a:t>TỔ CHỨC VÀ CẤU TRÚC MÁY TÍNH II</a:t>
            </a:r>
            <a:br>
              <a:rPr lang="en-US" altLang="ja-JP" sz="4400" b="1"/>
            </a:br>
            <a:r>
              <a:rPr lang="en-US" altLang="ja-JP" sz="4400" b="1"/>
              <a:t>Chương 9</a:t>
            </a:r>
            <a:br>
              <a:rPr lang="en-US" altLang="ja-JP" sz="4400" b="1"/>
            </a:br>
            <a:r>
              <a:rPr lang="en-US" altLang="ja-JP" sz="4400" b="1"/>
              <a:t>Hiệu suất Máy tính</a:t>
            </a:r>
            <a:br>
              <a:rPr lang="en-US" altLang="ja-JP" sz="4400" b="1"/>
            </a:br>
            <a:endParaRPr kumimoji="1" lang="ja-JP" altLang="en-US" dirty="0"/>
          </a:p>
        </p:txBody>
      </p:sp>
      <p:sp>
        <p:nvSpPr>
          <p:cNvPr id="3" name="サブタイトル 2"/>
          <p:cNvSpPr>
            <a:spLocks noGrp="1"/>
          </p:cNvSpPr>
          <p:nvPr>
            <p:ph type="subTitle" idx="1"/>
          </p:nvPr>
        </p:nvSpPr>
        <p:spPr>
          <a:xfrm>
            <a:off x="1371600" y="4419600"/>
            <a:ext cx="6400800" cy="1219200"/>
          </a:xfrm>
        </p:spPr>
        <p:txBody>
          <a:bodyPr/>
          <a:lstStyle/>
          <a:p>
            <a:r>
              <a:rPr lang="en-US" altLang="ja-JP"/>
              <a:t> </a:t>
            </a:r>
            <a:fld id="{3019FD15-5EE1-4E5A-941E-E175ED3BA472}" type="datetime1">
              <a:rPr lang="en-US" altLang="ja-JP" smtClean="0"/>
              <a:t>11/7/2020</a:t>
            </a:fld>
            <a:endParaRPr lang="en-US" altLang="ja-JP" dirty="0"/>
          </a:p>
        </p:txBody>
      </p:sp>
      <p:sp>
        <p:nvSpPr>
          <p:cNvPr id="4" name="日付プレースホルダ 3"/>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686217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429E7-21D1-4FC3-9ACF-076397AFFA89}"/>
              </a:ext>
            </a:extLst>
          </p:cNvPr>
          <p:cNvSpPr>
            <a:spLocks noGrp="1"/>
          </p:cNvSpPr>
          <p:nvPr>
            <p:ph type="title"/>
          </p:nvPr>
        </p:nvSpPr>
        <p:spPr/>
        <p:txBody>
          <a:bodyPr/>
          <a:lstStyle/>
          <a:p>
            <a:r>
              <a:rPr lang="en-US"/>
              <a:t>Nội dung</a:t>
            </a:r>
          </a:p>
        </p:txBody>
      </p:sp>
      <p:sp>
        <p:nvSpPr>
          <p:cNvPr id="3" name="Content Placeholder 2">
            <a:extLst>
              <a:ext uri="{FF2B5EF4-FFF2-40B4-BE49-F238E27FC236}">
                <a16:creationId xmlns:a16="http://schemas.microsoft.com/office/drawing/2014/main" id="{470E8939-7E07-4A73-8086-E0CB2957DC18}"/>
              </a:ext>
            </a:extLst>
          </p:cNvPr>
          <p:cNvSpPr>
            <a:spLocks noGrp="1"/>
          </p:cNvSpPr>
          <p:nvPr>
            <p:ph idx="1"/>
          </p:nvPr>
        </p:nvSpPr>
        <p:spPr/>
        <p:txBody>
          <a:bodyPr/>
          <a:lstStyle/>
          <a:p>
            <a:r>
              <a:rPr lang="en-US" sz="3600"/>
              <a:t>Thời gian thực thi và Hiệu suất</a:t>
            </a:r>
          </a:p>
          <a:p>
            <a:r>
              <a:rPr lang="en-US" sz="3600"/>
              <a:t>Clock</a:t>
            </a:r>
          </a:p>
          <a:p>
            <a:r>
              <a:rPr lang="vi-VN" sz="3600"/>
              <a:t>CPI</a:t>
            </a:r>
          </a:p>
          <a:p>
            <a:r>
              <a:rPr lang="vi-VN" sz="3600"/>
              <a:t>Các yếu tố ảnh hưởng tới hiệu suất</a:t>
            </a:r>
          </a:p>
          <a:p>
            <a:r>
              <a:rPr lang="vi-VN" sz="3600"/>
              <a:t>Các kỹ thuật nâng cao hiệu suất</a:t>
            </a:r>
          </a:p>
          <a:p>
            <a:r>
              <a:rPr lang="vi-VN" sz="3600"/>
              <a:t>Bài tập</a:t>
            </a:r>
            <a:endParaRPr lang="en-US" sz="3600"/>
          </a:p>
          <a:p>
            <a:pPr marL="385763" indent="-385763">
              <a:buFont typeface="+mj-lt"/>
              <a:buAutoNum type="arabicPeriod"/>
            </a:pPr>
            <a:endParaRPr lang="en-US"/>
          </a:p>
        </p:txBody>
      </p:sp>
      <p:sp>
        <p:nvSpPr>
          <p:cNvPr id="4" name="Slide Number Placeholder 3">
            <a:extLst>
              <a:ext uri="{FF2B5EF4-FFF2-40B4-BE49-F238E27FC236}">
                <a16:creationId xmlns:a16="http://schemas.microsoft.com/office/drawing/2014/main" id="{21866219-3A07-4F4A-9404-66CA75E76A8B}"/>
              </a:ext>
            </a:extLst>
          </p:cNvPr>
          <p:cNvSpPr>
            <a:spLocks noGrp="1"/>
          </p:cNvSpPr>
          <p:nvPr>
            <p:ph type="sldNum" sz="quarter" idx="12"/>
          </p:nvPr>
        </p:nvSpPr>
        <p:spPr/>
        <p:txBody>
          <a:bodyPr/>
          <a:lstStyle/>
          <a:p>
            <a:fld id="{800C8475-47C1-49C9-BEE5-594F8CF4D71F}" type="slidenum">
              <a:rPr kumimoji="1" lang="ja-JP" altLang="en-US" smtClean="0"/>
              <a:pPr/>
              <a:t>12</a:t>
            </a:fld>
            <a:endParaRPr kumimoji="1" lang="ja-JP" altLang="en-US"/>
          </a:p>
        </p:txBody>
      </p:sp>
      <p:sp>
        <p:nvSpPr>
          <p:cNvPr id="5" name="日付プレースホルダ 3">
            <a:extLst>
              <a:ext uri="{FF2B5EF4-FFF2-40B4-BE49-F238E27FC236}">
                <a16:creationId xmlns:a16="http://schemas.microsoft.com/office/drawing/2014/main" id="{511BF6D1-5805-4EA1-9E63-CCD384F2349E}"/>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6" name="フッター プレースホルダ 4">
            <a:extLst>
              <a:ext uri="{FF2B5EF4-FFF2-40B4-BE49-F238E27FC236}">
                <a16:creationId xmlns:a16="http://schemas.microsoft.com/office/drawing/2014/main" id="{AD62A4A1-32F5-455F-BC25-07ABAF339B43}"/>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488069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a:xfrm>
            <a:off x="294482" y="1552632"/>
            <a:ext cx="8553448" cy="3550942"/>
          </a:xfrm>
        </p:spPr>
        <p:txBody>
          <a:bodyPr/>
          <a:lstStyle/>
          <a:p>
            <a:pPr algn="just"/>
            <a:r>
              <a:rPr lang="en-US" dirty="0" err="1"/>
              <a:t>Thời</a:t>
            </a:r>
            <a:r>
              <a:rPr lang="en-US" dirty="0"/>
              <a:t> </a:t>
            </a:r>
            <a:r>
              <a:rPr lang="en-US" dirty="0" err="1"/>
              <a:t>gian</a:t>
            </a:r>
            <a:r>
              <a:rPr lang="en-US" dirty="0"/>
              <a:t> </a:t>
            </a:r>
            <a:r>
              <a:rPr lang="en-US" dirty="0" err="1"/>
              <a:t>thực</a:t>
            </a:r>
            <a:r>
              <a:rPr lang="en-US" dirty="0"/>
              <a:t> </a:t>
            </a:r>
            <a:r>
              <a:rPr lang="en-US" dirty="0" err="1"/>
              <a:t>thi</a:t>
            </a:r>
            <a:r>
              <a:rPr lang="en-US" dirty="0"/>
              <a:t>: </a:t>
            </a:r>
            <a:r>
              <a:rPr lang="en-US" dirty="0" err="1"/>
              <a:t>Tổng</a:t>
            </a:r>
            <a:r>
              <a:rPr lang="en-US" dirty="0"/>
              <a:t> </a:t>
            </a:r>
            <a:r>
              <a:rPr lang="en-US" dirty="0" err="1"/>
              <a:t>thời</a:t>
            </a:r>
            <a:r>
              <a:rPr lang="en-US" dirty="0"/>
              <a:t> </a:t>
            </a:r>
            <a:r>
              <a:rPr lang="en-US" dirty="0" err="1"/>
              <a:t>gian</a:t>
            </a:r>
            <a:r>
              <a:rPr lang="en-US" dirty="0"/>
              <a:t> </a:t>
            </a:r>
            <a:r>
              <a:rPr lang="en-US" dirty="0" err="1"/>
              <a:t>để</a:t>
            </a:r>
            <a:r>
              <a:rPr lang="en-US" dirty="0"/>
              <a:t> </a:t>
            </a:r>
            <a:r>
              <a:rPr lang="en-US" dirty="0" err="1"/>
              <a:t>hoàn</a:t>
            </a:r>
            <a:r>
              <a:rPr lang="en-US" dirty="0"/>
              <a:t> </a:t>
            </a:r>
            <a:r>
              <a:rPr lang="en-US" dirty="0" err="1"/>
              <a:t>thành</a:t>
            </a:r>
            <a:r>
              <a:rPr lang="en-US" dirty="0"/>
              <a:t> </a:t>
            </a:r>
            <a:r>
              <a:rPr lang="en-US" dirty="0" err="1"/>
              <a:t>một</a:t>
            </a:r>
            <a:r>
              <a:rPr lang="en-US" dirty="0"/>
              <a:t> </a:t>
            </a:r>
            <a:r>
              <a:rPr lang="en-US" dirty="0" err="1"/>
              <a:t>tác</a:t>
            </a:r>
            <a:r>
              <a:rPr lang="en-US" dirty="0"/>
              <a:t> </a:t>
            </a:r>
            <a:r>
              <a:rPr lang="en-US" dirty="0" err="1"/>
              <a:t>vụ</a:t>
            </a:r>
            <a:r>
              <a:rPr lang="en-US" dirty="0"/>
              <a:t> </a:t>
            </a:r>
            <a:r>
              <a:rPr lang="en-US" dirty="0" err="1"/>
              <a:t>nào</a:t>
            </a:r>
            <a:r>
              <a:rPr lang="en-US" dirty="0"/>
              <a:t> </a:t>
            </a:r>
            <a:r>
              <a:rPr lang="en-US" dirty="0" err="1"/>
              <a:t>đó</a:t>
            </a:r>
            <a:endParaRPr lang="en-US" dirty="0"/>
          </a:p>
          <a:p>
            <a:pPr lvl="1" algn="just"/>
            <a:r>
              <a:rPr lang="en-US" dirty="0" err="1"/>
              <a:t>Truy</a:t>
            </a:r>
            <a:r>
              <a:rPr lang="en-US" dirty="0"/>
              <a:t> </a:t>
            </a:r>
            <a:r>
              <a:rPr lang="en-US" dirty="0" err="1"/>
              <a:t>cập</a:t>
            </a:r>
            <a:r>
              <a:rPr lang="en-US" dirty="0"/>
              <a:t> ổ </a:t>
            </a:r>
            <a:r>
              <a:rPr lang="en-US" dirty="0" err="1"/>
              <a:t>đĩa</a:t>
            </a:r>
            <a:r>
              <a:rPr lang="en-US" dirty="0"/>
              <a:t>, </a:t>
            </a:r>
            <a:r>
              <a:rPr lang="en-US" dirty="0" err="1"/>
              <a:t>bộ</a:t>
            </a:r>
            <a:r>
              <a:rPr lang="en-US" dirty="0"/>
              <a:t> </a:t>
            </a:r>
            <a:r>
              <a:rPr lang="en-US" dirty="0" err="1"/>
              <a:t>nhớ</a:t>
            </a:r>
            <a:r>
              <a:rPr lang="en-US" dirty="0"/>
              <a:t>, I/O, OS, v.v...</a:t>
            </a:r>
          </a:p>
          <a:p>
            <a:pPr algn="just"/>
            <a:endParaRPr lang="en-US" dirty="0"/>
          </a:p>
          <a:p>
            <a:pPr algn="just"/>
            <a:r>
              <a:rPr lang="en-US" dirty="0" err="1"/>
              <a:t>Hiệu</a:t>
            </a:r>
            <a:r>
              <a:rPr lang="en-US" dirty="0"/>
              <a:t> </a:t>
            </a:r>
            <a:r>
              <a:rPr lang="en-US" dirty="0" err="1"/>
              <a:t>suất</a:t>
            </a:r>
            <a:r>
              <a:rPr lang="en-US" dirty="0"/>
              <a:t>: </a:t>
            </a:r>
            <a:r>
              <a:rPr lang="en-US" dirty="0" err="1"/>
              <a:t>Số</a:t>
            </a:r>
            <a:r>
              <a:rPr lang="en-US" dirty="0"/>
              <a:t> </a:t>
            </a:r>
            <a:r>
              <a:rPr lang="en-US" dirty="0" err="1"/>
              <a:t>lượng</a:t>
            </a:r>
            <a:r>
              <a:rPr lang="en-US" dirty="0"/>
              <a:t> </a:t>
            </a:r>
            <a:r>
              <a:rPr lang="en-US" dirty="0" err="1"/>
              <a:t>tác</a:t>
            </a:r>
            <a:r>
              <a:rPr lang="en-US" dirty="0"/>
              <a:t> </a:t>
            </a:r>
            <a:r>
              <a:rPr lang="en-US" dirty="0" err="1"/>
              <a:t>vụ</a:t>
            </a:r>
            <a:r>
              <a:rPr lang="en-US" dirty="0"/>
              <a:t> </a:t>
            </a:r>
            <a:r>
              <a:rPr lang="en-US" dirty="0" err="1"/>
              <a:t>hoàn</a:t>
            </a:r>
            <a:r>
              <a:rPr lang="en-US" dirty="0"/>
              <a:t> </a:t>
            </a:r>
            <a:r>
              <a:rPr lang="en-US" dirty="0" err="1"/>
              <a:t>thành</a:t>
            </a:r>
            <a:r>
              <a:rPr lang="en-US" dirty="0"/>
              <a:t> </a:t>
            </a:r>
            <a:r>
              <a:rPr lang="en-US" dirty="0" err="1"/>
              <a:t>trong</a:t>
            </a:r>
            <a:r>
              <a:rPr lang="en-US" dirty="0"/>
              <a:t> </a:t>
            </a:r>
            <a:r>
              <a:rPr lang="en-US" dirty="0" err="1"/>
              <a:t>một</a:t>
            </a:r>
            <a:r>
              <a:rPr lang="en-US" dirty="0"/>
              <a:t> </a:t>
            </a:r>
            <a:r>
              <a:rPr lang="en-US" dirty="0" err="1"/>
              <a:t>đơn</a:t>
            </a:r>
            <a:r>
              <a:rPr lang="en-US" dirty="0"/>
              <a:t> </a:t>
            </a:r>
            <a:r>
              <a:rPr lang="en-US" dirty="0" err="1"/>
              <a:t>vị</a:t>
            </a:r>
            <a:r>
              <a:rPr lang="en-US" dirty="0"/>
              <a:t> </a:t>
            </a:r>
            <a:r>
              <a:rPr lang="en-US" dirty="0" err="1"/>
              <a:t>thời</a:t>
            </a:r>
            <a:r>
              <a:rPr lang="en-US" dirty="0"/>
              <a:t> </a:t>
            </a:r>
            <a:r>
              <a:rPr lang="en-US" dirty="0" err="1"/>
              <a:t>gian</a:t>
            </a:r>
            <a:endParaRPr lang="en-US" sz="1650" dirty="0"/>
          </a:p>
          <a:p>
            <a:pPr marL="0" indent="0">
              <a:buNone/>
            </a:pPr>
            <a:endParaRPr lang="en-US" sz="1500" dirty="0"/>
          </a:p>
        </p:txBody>
      </p:sp>
      <p:sp>
        <p:nvSpPr>
          <p:cNvPr id="45058" name="Rectangle 2"/>
          <p:cNvSpPr>
            <a:spLocks noGrp="1" noChangeArrowheads="1"/>
          </p:cNvSpPr>
          <p:nvPr>
            <p:ph type="title"/>
          </p:nvPr>
        </p:nvSpPr>
        <p:spPr/>
        <p:txBody>
          <a:bodyPr>
            <a:normAutofit/>
          </a:bodyPr>
          <a:lstStyle/>
          <a:p>
            <a:pPr marL="342900" indent="-342900"/>
            <a:r>
              <a:rPr lang="en-US"/>
              <a:t>Thời gian thực thi và Hiệu suất (1/2)</a:t>
            </a:r>
            <a:endParaRPr lang="en-US" dirty="0"/>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0F81C5AA-52CB-4AEA-B7E9-11E6EABFAC1F}"/>
                  </a:ext>
                </a:extLst>
              </p:cNvPr>
              <p:cNvSpPr txBox="1"/>
              <p:nvPr/>
            </p:nvSpPr>
            <p:spPr>
              <a:xfrm>
                <a:off x="2650809" y="4343400"/>
                <a:ext cx="3840795" cy="7583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sz="2400">
                          <a:latin typeface="Times New Roman" panose="02020603050405020304" pitchFamily="18" charset="0"/>
                          <a:cs typeface="Times New Roman" panose="02020603050405020304" pitchFamily="18" charset="0"/>
                        </a:rPr>
                        <m:t>Hi</m:t>
                      </m:r>
                      <m:r>
                        <m:rPr>
                          <m:nor/>
                        </m:rPr>
                        <a:rPr lang="en-US" sz="2400">
                          <a:latin typeface="Times New Roman" panose="02020603050405020304" pitchFamily="18" charset="0"/>
                          <a:cs typeface="Times New Roman" panose="02020603050405020304" pitchFamily="18" charset="0"/>
                        </a:rPr>
                        <m:t>ệ</m:t>
                      </m:r>
                      <m:r>
                        <m:rPr>
                          <m:nor/>
                        </m:rPr>
                        <a:rPr lang="en-US" sz="2400">
                          <a:latin typeface="Times New Roman" panose="02020603050405020304" pitchFamily="18" charset="0"/>
                          <a:cs typeface="Times New Roman" panose="02020603050405020304" pitchFamily="18" charset="0"/>
                        </a:rPr>
                        <m:t>u</m:t>
                      </m:r>
                      <m:r>
                        <m:rPr>
                          <m:nor/>
                        </m:rPr>
                        <a:rPr lang="en-US" sz="2400">
                          <a:latin typeface="Times New Roman" panose="02020603050405020304" pitchFamily="18" charset="0"/>
                          <a:cs typeface="Times New Roman" panose="02020603050405020304" pitchFamily="18" charset="0"/>
                        </a:rPr>
                        <m:t> </m:t>
                      </m:r>
                      <m:r>
                        <m:rPr>
                          <m:nor/>
                        </m:rPr>
                        <a:rPr lang="en-US" sz="2400">
                          <a:latin typeface="Times New Roman" panose="02020603050405020304" pitchFamily="18" charset="0"/>
                          <a:cs typeface="Times New Roman" panose="02020603050405020304" pitchFamily="18" charset="0"/>
                        </a:rPr>
                        <m:t>su</m:t>
                      </m:r>
                      <m:r>
                        <m:rPr>
                          <m:nor/>
                        </m:rPr>
                        <a:rPr lang="en-US" sz="2400">
                          <a:latin typeface="Times New Roman" panose="02020603050405020304" pitchFamily="18" charset="0"/>
                          <a:cs typeface="Times New Roman" panose="02020603050405020304" pitchFamily="18" charset="0"/>
                        </a:rPr>
                        <m:t>ấ</m:t>
                      </m:r>
                      <m:r>
                        <m:rPr>
                          <m:nor/>
                        </m:rPr>
                        <a:rPr lang="en-US" sz="2400">
                          <a:latin typeface="Times New Roman" panose="02020603050405020304" pitchFamily="18" charset="0"/>
                          <a:cs typeface="Times New Roman" panose="02020603050405020304" pitchFamily="18" charset="0"/>
                        </a:rPr>
                        <m:t>t</m:t>
                      </m:r>
                      <m:r>
                        <m:rPr>
                          <m:nor/>
                        </m:rPr>
                        <a:rPr lang="en-US" sz="2400">
                          <a:latin typeface="Times New Roman" panose="02020603050405020304" pitchFamily="18" charset="0"/>
                          <a:cs typeface="Times New Roman" panose="02020603050405020304" pitchFamily="18" charset="0"/>
                        </a:rPr>
                        <m:t> = </m:t>
                      </m:r>
                      <m:f>
                        <m:fPr>
                          <m:ctrlPr>
                            <a:rPr lang="en-US" sz="2400" i="1">
                              <a:latin typeface="Cambria Math" panose="02040503050406030204" pitchFamily="18" charset="0"/>
                            </a:rPr>
                          </m:ctrlPr>
                        </m:fPr>
                        <m:num>
                          <m:r>
                            <m:rPr>
                              <m:nor/>
                            </m:rPr>
                            <a:rPr lang="en-US" sz="2400">
                              <a:latin typeface="Times New Roman" panose="02020603050405020304" pitchFamily="18" charset="0"/>
                              <a:cs typeface="Times New Roman" panose="02020603050405020304" pitchFamily="18" charset="0"/>
                            </a:rPr>
                            <m:t>1</m:t>
                          </m:r>
                        </m:num>
                        <m:den>
                          <m:r>
                            <m:rPr>
                              <m:nor/>
                            </m:rPr>
                            <a:rPr lang="en-US" sz="2400">
                              <a:latin typeface="Times New Roman" panose="02020603050405020304" pitchFamily="18" charset="0"/>
                              <a:cs typeface="Times New Roman" panose="02020603050405020304" pitchFamily="18" charset="0"/>
                            </a:rPr>
                            <m:t>Th</m:t>
                          </m:r>
                          <m:r>
                            <m:rPr>
                              <m:nor/>
                            </m:rPr>
                            <a:rPr lang="en-US" sz="2400">
                              <a:latin typeface="Times New Roman" panose="02020603050405020304" pitchFamily="18" charset="0"/>
                              <a:cs typeface="Times New Roman" panose="02020603050405020304" pitchFamily="18" charset="0"/>
                            </a:rPr>
                            <m:t>ờ</m:t>
                          </m:r>
                          <m:r>
                            <m:rPr>
                              <m:nor/>
                            </m:rPr>
                            <a:rPr lang="en-US" sz="2400">
                              <a:latin typeface="Times New Roman" panose="02020603050405020304" pitchFamily="18" charset="0"/>
                              <a:cs typeface="Times New Roman" panose="02020603050405020304" pitchFamily="18" charset="0"/>
                            </a:rPr>
                            <m:t>i</m:t>
                          </m:r>
                          <m:r>
                            <m:rPr>
                              <m:nor/>
                            </m:rPr>
                            <a:rPr lang="en-US" sz="2400">
                              <a:latin typeface="Times New Roman" panose="02020603050405020304" pitchFamily="18" charset="0"/>
                              <a:cs typeface="Times New Roman" panose="02020603050405020304" pitchFamily="18" charset="0"/>
                            </a:rPr>
                            <m:t> </m:t>
                          </m:r>
                          <m:r>
                            <m:rPr>
                              <m:nor/>
                            </m:rPr>
                            <a:rPr lang="en-US" sz="2400">
                              <a:latin typeface="Times New Roman" panose="02020603050405020304" pitchFamily="18" charset="0"/>
                              <a:cs typeface="Times New Roman" panose="02020603050405020304" pitchFamily="18" charset="0"/>
                            </a:rPr>
                            <m:t>gian</m:t>
                          </m:r>
                          <m:r>
                            <m:rPr>
                              <m:nor/>
                            </m:rPr>
                            <a:rPr lang="en-US" sz="2400">
                              <a:latin typeface="Times New Roman" panose="02020603050405020304" pitchFamily="18" charset="0"/>
                              <a:cs typeface="Times New Roman" panose="02020603050405020304" pitchFamily="18" charset="0"/>
                            </a:rPr>
                            <m:t> </m:t>
                          </m:r>
                          <m:r>
                            <m:rPr>
                              <m:nor/>
                            </m:rPr>
                            <a:rPr lang="en-US" sz="2400">
                              <a:latin typeface="Times New Roman" panose="02020603050405020304" pitchFamily="18" charset="0"/>
                              <a:cs typeface="Times New Roman" panose="02020603050405020304" pitchFamily="18" charset="0"/>
                            </a:rPr>
                            <m:t>th</m:t>
                          </m:r>
                          <m:r>
                            <m:rPr>
                              <m:nor/>
                            </m:rPr>
                            <a:rPr lang="en-US" sz="2400">
                              <a:latin typeface="Times New Roman" panose="02020603050405020304" pitchFamily="18" charset="0"/>
                              <a:cs typeface="Times New Roman" panose="02020603050405020304" pitchFamily="18" charset="0"/>
                            </a:rPr>
                            <m:t>ự</m:t>
                          </m:r>
                          <m:r>
                            <m:rPr>
                              <m:nor/>
                            </m:rPr>
                            <a:rPr lang="en-US" sz="2400">
                              <a:latin typeface="Times New Roman" panose="02020603050405020304" pitchFamily="18" charset="0"/>
                              <a:cs typeface="Times New Roman" panose="02020603050405020304" pitchFamily="18" charset="0"/>
                            </a:rPr>
                            <m:t>c</m:t>
                          </m:r>
                          <m:r>
                            <m:rPr>
                              <m:nor/>
                            </m:rPr>
                            <a:rPr lang="en-US" sz="2400">
                              <a:latin typeface="Times New Roman" panose="02020603050405020304" pitchFamily="18" charset="0"/>
                              <a:cs typeface="Times New Roman" panose="02020603050405020304" pitchFamily="18" charset="0"/>
                            </a:rPr>
                            <m:t> </m:t>
                          </m:r>
                          <m:r>
                            <m:rPr>
                              <m:nor/>
                            </m:rPr>
                            <a:rPr lang="en-US" sz="2400">
                              <a:latin typeface="Times New Roman" panose="02020603050405020304" pitchFamily="18" charset="0"/>
                              <a:cs typeface="Times New Roman" panose="02020603050405020304" pitchFamily="18" charset="0"/>
                            </a:rPr>
                            <m:t>thi</m:t>
                          </m:r>
                        </m:den>
                      </m:f>
                    </m:oMath>
                  </m:oMathPara>
                </a14:m>
                <a:endParaRPr lang="en-US" sz="2400" dirty="0">
                  <a:latin typeface="Times New Roman" panose="02020603050405020304" pitchFamily="18" charset="0"/>
                  <a:cs typeface="Times New Roman" panose="02020603050405020304" pitchFamily="18" charset="0"/>
                </a:endParaRPr>
              </a:p>
            </p:txBody>
          </p:sp>
        </mc:Choice>
        <mc:Fallback>
          <p:sp>
            <p:nvSpPr>
              <p:cNvPr id="5" name="TextBox 4">
                <a:extLst>
                  <a:ext uri="{FF2B5EF4-FFF2-40B4-BE49-F238E27FC236}">
                    <a16:creationId xmlns:a16="http://schemas.microsoft.com/office/drawing/2014/main" id="{0F81C5AA-52CB-4AEA-B7E9-11E6EABFAC1F}"/>
                  </a:ext>
                </a:extLst>
              </p:cNvPr>
              <p:cNvSpPr txBox="1">
                <a:spLocks noRot="1" noChangeAspect="1" noMove="1" noResize="1" noEditPoints="1" noAdjustHandles="1" noChangeArrowheads="1" noChangeShapeType="1" noTextEdit="1"/>
              </p:cNvSpPr>
              <p:nvPr/>
            </p:nvSpPr>
            <p:spPr>
              <a:xfrm>
                <a:off x="2650809" y="4343400"/>
                <a:ext cx="3840795" cy="758349"/>
              </a:xfrm>
              <a:prstGeom prst="rect">
                <a:avLst/>
              </a:prstGeom>
              <a:blipFill>
                <a:blip r:embed="rId3"/>
                <a:stretch>
                  <a:fillRect/>
                </a:stretch>
              </a:blipFill>
            </p:spPr>
            <p:txBody>
              <a:bodyPr/>
              <a:lstStyle/>
              <a:p>
                <a:r>
                  <a:rPr lang="en-US">
                    <a:noFill/>
                  </a:rPr>
                  <a:t> </a:t>
                </a:r>
              </a:p>
            </p:txBody>
          </p:sp>
        </mc:Fallback>
      </mc:AlternateContent>
      <p:sp>
        <p:nvSpPr>
          <p:cNvPr id="6" name="日付プレースホルダ 3">
            <a:extLst>
              <a:ext uri="{FF2B5EF4-FFF2-40B4-BE49-F238E27FC236}">
                <a16:creationId xmlns:a16="http://schemas.microsoft.com/office/drawing/2014/main" id="{19F389BE-B43D-4958-A549-193CF11B048D}"/>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7" name="フッター プレースホルダ 4">
            <a:extLst>
              <a:ext uri="{FF2B5EF4-FFF2-40B4-BE49-F238E27FC236}">
                <a16:creationId xmlns:a16="http://schemas.microsoft.com/office/drawing/2014/main" id="{5BDD5A9D-608A-48DD-B166-44504ACA5911}"/>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
        <p:nvSpPr>
          <p:cNvPr id="8" name="スライド番号プレースホルダ 5">
            <a:extLst>
              <a:ext uri="{FF2B5EF4-FFF2-40B4-BE49-F238E27FC236}">
                <a16:creationId xmlns:a16="http://schemas.microsoft.com/office/drawing/2014/main" id="{2E8BCB3B-B2B9-4CA6-AE23-C16A3ADB4D67}"/>
              </a:ext>
            </a:extLst>
          </p:cNvPr>
          <p:cNvSpPr>
            <a:spLocks noGrp="1"/>
          </p:cNvSpPr>
          <p:nvPr>
            <p:ph type="sldNum" sz="quarter" idx="12"/>
          </p:nvPr>
        </p:nvSpPr>
        <p:spPr>
          <a:xfrm>
            <a:off x="7139880" y="6524625"/>
            <a:ext cx="1752600" cy="288925"/>
          </a:xfrm>
        </p:spPr>
        <p:txBody>
          <a:bodyPr/>
          <a:lstStyle/>
          <a:p>
            <a:fld id="{800C8475-47C1-49C9-BEE5-594F8CF4D71F}" type="slidenum">
              <a:rPr kumimoji="1" lang="ja-JP" altLang="en-US" smtClean="0"/>
              <a:pPr/>
              <a:t>13</a:t>
            </a:fld>
            <a:endParaRPr kumimoji="1"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059">
                                            <p:txEl>
                                              <p:pRg st="3" end="3"/>
                                            </p:txEl>
                                          </p:spTgt>
                                        </p:tgtEl>
                                        <p:attrNameLst>
                                          <p:attrName>style.visibility</p:attrName>
                                        </p:attrNameLst>
                                      </p:cBhvr>
                                      <p:to>
                                        <p:strVal val="visible"/>
                                      </p:to>
                                    </p:set>
                                    <p:anim calcmode="lin" valueType="num">
                                      <p:cBhvr additive="base">
                                        <p:cTn id="7" dur="500" fill="hold"/>
                                        <p:tgtEl>
                                          <p:spTgt spid="4505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0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D710E-3320-472A-B999-24AE9267F4CC}"/>
              </a:ext>
            </a:extLst>
          </p:cNvPr>
          <p:cNvSpPr>
            <a:spLocks noGrp="1"/>
          </p:cNvSpPr>
          <p:nvPr>
            <p:ph type="title"/>
          </p:nvPr>
        </p:nvSpPr>
        <p:spPr/>
        <p:txBody>
          <a:bodyPr/>
          <a:lstStyle/>
          <a:p>
            <a:r>
              <a:rPr lang="en-US"/>
              <a:t>Thời gian thực thi và Hiệu suất (2/2)</a:t>
            </a:r>
          </a:p>
        </p:txBody>
      </p:sp>
      <p:sp>
        <p:nvSpPr>
          <p:cNvPr id="3" name="Content Placeholder 2">
            <a:extLst>
              <a:ext uri="{FF2B5EF4-FFF2-40B4-BE49-F238E27FC236}">
                <a16:creationId xmlns:a16="http://schemas.microsoft.com/office/drawing/2014/main" id="{D9A50968-0E27-4F26-A503-2E73D5D32C7C}"/>
              </a:ext>
            </a:extLst>
          </p:cNvPr>
          <p:cNvSpPr>
            <a:spLocks noGrp="1"/>
          </p:cNvSpPr>
          <p:nvPr>
            <p:ph idx="1"/>
          </p:nvPr>
        </p:nvSpPr>
        <p:spPr/>
        <p:txBody>
          <a:bodyPr/>
          <a:lstStyle/>
          <a:p>
            <a:r>
              <a:rPr lang="en-US"/>
              <a:t>Máy tính X có hiệu suất cao hơn máy tính Y nghĩa là gì?</a:t>
            </a:r>
          </a:p>
        </p:txBody>
      </p:sp>
      <p:sp>
        <p:nvSpPr>
          <p:cNvPr id="4" name="Slide Number Placeholder 3">
            <a:extLst>
              <a:ext uri="{FF2B5EF4-FFF2-40B4-BE49-F238E27FC236}">
                <a16:creationId xmlns:a16="http://schemas.microsoft.com/office/drawing/2014/main" id="{244DC3D1-5C68-4A47-AD5F-671872D8F518}"/>
              </a:ext>
            </a:extLst>
          </p:cNvPr>
          <p:cNvSpPr>
            <a:spLocks noGrp="1"/>
          </p:cNvSpPr>
          <p:nvPr>
            <p:ph type="sldNum" sz="quarter" idx="12"/>
          </p:nvPr>
        </p:nvSpPr>
        <p:spPr/>
        <p:txBody>
          <a:bodyPr/>
          <a:lstStyle/>
          <a:p>
            <a:fld id="{800C8475-47C1-49C9-BEE5-594F8CF4D71F}" type="slidenum">
              <a:rPr kumimoji="1" lang="ja-JP" altLang="en-US" smtClean="0"/>
              <a:pPr/>
              <a:t>14</a:t>
            </a:fld>
            <a:endParaRPr kumimoji="1" lang="ja-JP" altLang="en-US"/>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C58A8061-5FA2-4617-915A-7831550CEE3F}"/>
                  </a:ext>
                </a:extLst>
              </p:cNvPr>
              <p:cNvSpPr txBox="1"/>
              <p:nvPr/>
            </p:nvSpPr>
            <p:spPr>
              <a:xfrm>
                <a:off x="1647353" y="2393791"/>
                <a:ext cx="5844420" cy="16448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sz="2400">
                          <a:latin typeface="Times New Roman" panose="02020603050405020304" pitchFamily="18" charset="0"/>
                          <a:cs typeface="Times New Roman" panose="02020603050405020304" pitchFamily="18" charset="0"/>
                        </a:rPr>
                        <m:t> </m:t>
                      </m:r>
                      <m:m>
                        <m:mPr>
                          <m:mcs>
                            <m:mc>
                              <m:mcPr>
                                <m:count m:val="3"/>
                                <m:mcJc m:val="center"/>
                              </m:mcPr>
                            </m:mc>
                          </m:mcs>
                          <m:ctrlPr>
                            <a:rPr lang="en-US" sz="2400" i="1">
                              <a:latin typeface="Cambria Math" panose="02040503050406030204" pitchFamily="18" charset="0"/>
                            </a:rPr>
                          </m:ctrlPr>
                        </m:mPr>
                        <m:mr>
                          <m:e>
                            <m:sSub>
                              <m:sSubPr>
                                <m:ctrlPr>
                                  <a:rPr lang="en-US" sz="2400" i="1">
                                    <a:latin typeface="Cambria Math" panose="02040503050406030204" pitchFamily="18" charset="0"/>
                                  </a:rPr>
                                </m:ctrlPr>
                              </m:sSubPr>
                              <m:e>
                                <m:r>
                                  <m:rPr>
                                    <m:nor/>
                                  </m:rPr>
                                  <a:rPr lang="en-US" sz="2400">
                                    <a:latin typeface="Times New Roman" panose="02020603050405020304" pitchFamily="18" charset="0"/>
                                    <a:cs typeface="Times New Roman" panose="02020603050405020304" pitchFamily="18" charset="0"/>
                                  </a:rPr>
                                  <m:t>Hi</m:t>
                                </m:r>
                                <m:r>
                                  <m:rPr>
                                    <m:nor/>
                                  </m:rPr>
                                  <a:rPr lang="en-US" sz="2400">
                                    <a:latin typeface="Times New Roman" panose="02020603050405020304" pitchFamily="18" charset="0"/>
                                    <a:cs typeface="Times New Roman" panose="02020603050405020304" pitchFamily="18" charset="0"/>
                                  </a:rPr>
                                  <m:t>ệ</m:t>
                                </m:r>
                                <m:r>
                                  <m:rPr>
                                    <m:nor/>
                                  </m:rPr>
                                  <a:rPr lang="en-US" sz="2400">
                                    <a:latin typeface="Times New Roman" panose="02020603050405020304" pitchFamily="18" charset="0"/>
                                    <a:cs typeface="Times New Roman" panose="02020603050405020304" pitchFamily="18" charset="0"/>
                                  </a:rPr>
                                  <m:t>u</m:t>
                                </m:r>
                                <m:r>
                                  <m:rPr>
                                    <m:nor/>
                                  </m:rPr>
                                  <a:rPr lang="en-US" sz="2400">
                                    <a:latin typeface="Times New Roman" panose="02020603050405020304" pitchFamily="18" charset="0"/>
                                    <a:cs typeface="Times New Roman" panose="02020603050405020304" pitchFamily="18" charset="0"/>
                                  </a:rPr>
                                  <m:t> </m:t>
                                </m:r>
                                <m:r>
                                  <m:rPr>
                                    <m:nor/>
                                  </m:rPr>
                                  <a:rPr lang="en-US" sz="2400">
                                    <a:latin typeface="Times New Roman" panose="02020603050405020304" pitchFamily="18" charset="0"/>
                                    <a:cs typeface="Times New Roman" panose="02020603050405020304" pitchFamily="18" charset="0"/>
                                  </a:rPr>
                                  <m:t>su</m:t>
                                </m:r>
                                <m:r>
                                  <m:rPr>
                                    <m:nor/>
                                  </m:rPr>
                                  <a:rPr lang="en-US" sz="2400">
                                    <a:latin typeface="Times New Roman" panose="02020603050405020304" pitchFamily="18" charset="0"/>
                                    <a:cs typeface="Times New Roman" panose="02020603050405020304" pitchFamily="18" charset="0"/>
                                  </a:rPr>
                                  <m:t>ấ</m:t>
                                </m:r>
                                <m:r>
                                  <m:rPr>
                                    <m:nor/>
                                  </m:rPr>
                                  <a:rPr lang="en-US" sz="2400">
                                    <a:latin typeface="Times New Roman" panose="02020603050405020304" pitchFamily="18" charset="0"/>
                                    <a:cs typeface="Times New Roman" panose="02020603050405020304" pitchFamily="18" charset="0"/>
                                  </a:rPr>
                                  <m:t>t</m:t>
                                </m:r>
                              </m:e>
                              <m:sub>
                                <m:r>
                                  <m:rPr>
                                    <m:nor/>
                                  </m:rPr>
                                  <a:rPr lang="en-US" sz="2400">
                                    <a:latin typeface="Times New Roman" panose="02020603050405020304" pitchFamily="18" charset="0"/>
                                    <a:cs typeface="Times New Roman" panose="02020603050405020304" pitchFamily="18" charset="0"/>
                                  </a:rPr>
                                  <m:t>X</m:t>
                                </m:r>
                              </m:sub>
                            </m:sSub>
                          </m:e>
                          <m:e>
                            <m:r>
                              <m:rPr>
                                <m:nor/>
                              </m:rPr>
                              <a:rPr lang="en-US" sz="2400">
                                <a:latin typeface="Times New Roman" panose="02020603050405020304" pitchFamily="18" charset="0"/>
                                <a:cs typeface="Times New Roman" panose="02020603050405020304" pitchFamily="18" charset="0"/>
                              </a:rPr>
                              <m:t>&gt;</m:t>
                            </m:r>
                          </m:e>
                          <m:e>
                            <m:sSub>
                              <m:sSubPr>
                                <m:ctrlPr>
                                  <a:rPr lang="en-US" sz="2400" i="1">
                                    <a:latin typeface="Cambria Math" panose="02040503050406030204" pitchFamily="18" charset="0"/>
                                  </a:rPr>
                                </m:ctrlPr>
                              </m:sSubPr>
                              <m:e>
                                <m:r>
                                  <m:rPr>
                                    <m:nor/>
                                  </m:rPr>
                                  <a:rPr lang="en-US" sz="2400">
                                    <a:latin typeface="Times New Roman" panose="02020603050405020304" pitchFamily="18" charset="0"/>
                                    <a:cs typeface="Times New Roman" panose="02020603050405020304" pitchFamily="18" charset="0"/>
                                  </a:rPr>
                                  <m:t>Hi</m:t>
                                </m:r>
                                <m:r>
                                  <m:rPr>
                                    <m:nor/>
                                  </m:rPr>
                                  <a:rPr lang="en-US" sz="2400">
                                    <a:latin typeface="Times New Roman" panose="02020603050405020304" pitchFamily="18" charset="0"/>
                                    <a:cs typeface="Times New Roman" panose="02020603050405020304" pitchFamily="18" charset="0"/>
                                  </a:rPr>
                                  <m:t>ệ</m:t>
                                </m:r>
                                <m:r>
                                  <m:rPr>
                                    <m:nor/>
                                  </m:rPr>
                                  <a:rPr lang="en-US" sz="2400">
                                    <a:latin typeface="Times New Roman" panose="02020603050405020304" pitchFamily="18" charset="0"/>
                                    <a:cs typeface="Times New Roman" panose="02020603050405020304" pitchFamily="18" charset="0"/>
                                  </a:rPr>
                                  <m:t>u</m:t>
                                </m:r>
                                <m:r>
                                  <m:rPr>
                                    <m:nor/>
                                  </m:rPr>
                                  <a:rPr lang="en-US" sz="2400">
                                    <a:latin typeface="Times New Roman" panose="02020603050405020304" pitchFamily="18" charset="0"/>
                                    <a:cs typeface="Times New Roman" panose="02020603050405020304" pitchFamily="18" charset="0"/>
                                  </a:rPr>
                                  <m:t> </m:t>
                                </m:r>
                                <m:r>
                                  <m:rPr>
                                    <m:nor/>
                                  </m:rPr>
                                  <a:rPr lang="en-US" sz="2400">
                                    <a:latin typeface="Times New Roman" panose="02020603050405020304" pitchFamily="18" charset="0"/>
                                    <a:cs typeface="Times New Roman" panose="02020603050405020304" pitchFamily="18" charset="0"/>
                                  </a:rPr>
                                  <m:t>su</m:t>
                                </m:r>
                                <m:r>
                                  <m:rPr>
                                    <m:nor/>
                                  </m:rPr>
                                  <a:rPr lang="en-US" sz="2400">
                                    <a:latin typeface="Times New Roman" panose="02020603050405020304" pitchFamily="18" charset="0"/>
                                    <a:cs typeface="Times New Roman" panose="02020603050405020304" pitchFamily="18" charset="0"/>
                                  </a:rPr>
                                  <m:t>ấ</m:t>
                                </m:r>
                                <m:r>
                                  <m:rPr>
                                    <m:nor/>
                                  </m:rPr>
                                  <a:rPr lang="en-US" sz="2400">
                                    <a:latin typeface="Times New Roman" panose="02020603050405020304" pitchFamily="18" charset="0"/>
                                    <a:cs typeface="Times New Roman" panose="02020603050405020304" pitchFamily="18" charset="0"/>
                                  </a:rPr>
                                  <m:t>t</m:t>
                                </m:r>
                              </m:e>
                              <m:sub>
                                <m:r>
                                  <m:rPr>
                                    <m:nor/>
                                  </m:rPr>
                                  <a:rPr lang="en-US" sz="2400">
                                    <a:latin typeface="Times New Roman" panose="02020603050405020304" pitchFamily="18" charset="0"/>
                                    <a:cs typeface="Times New Roman" panose="02020603050405020304" pitchFamily="18" charset="0"/>
                                  </a:rPr>
                                  <m:t>Y</m:t>
                                </m:r>
                              </m:sub>
                            </m:sSub>
                          </m:e>
                        </m:mr>
                        <m:mr>
                          <m:e>
                            <m:f>
                              <m:fPr>
                                <m:ctrlPr>
                                  <a:rPr lang="en-US" sz="2400" i="1">
                                    <a:latin typeface="Cambria Math" panose="02040503050406030204" pitchFamily="18" charset="0"/>
                                  </a:rPr>
                                </m:ctrlPr>
                              </m:fPr>
                              <m:num>
                                <m:r>
                                  <m:rPr>
                                    <m:nor/>
                                  </m:rPr>
                                  <a:rPr lang="en-US" sz="2400">
                                    <a:latin typeface="Times New Roman" panose="02020603050405020304" pitchFamily="18" charset="0"/>
                                    <a:cs typeface="Times New Roman" panose="02020603050405020304" pitchFamily="18" charset="0"/>
                                  </a:rPr>
                                  <m:t>1</m:t>
                                </m:r>
                              </m:num>
                              <m:den>
                                <m:sSub>
                                  <m:sSubPr>
                                    <m:ctrlPr>
                                      <a:rPr lang="en-US" sz="2400" i="1">
                                        <a:latin typeface="Cambria Math" panose="02040503050406030204" pitchFamily="18" charset="0"/>
                                        <a:cs typeface="Times New Roman" panose="02020603050405020304" pitchFamily="18" charset="0"/>
                                      </a:rPr>
                                    </m:ctrlPr>
                                  </m:sSubPr>
                                  <m:e>
                                    <m:r>
                                      <m:rPr>
                                        <m:nor/>
                                      </m:rPr>
                                      <a:rPr lang="en-US" sz="2400">
                                        <a:latin typeface="Times New Roman" panose="02020603050405020304" pitchFamily="18" charset="0"/>
                                        <a:cs typeface="Times New Roman" panose="02020603050405020304" pitchFamily="18" charset="0"/>
                                      </a:rPr>
                                      <m:t>Th</m:t>
                                    </m:r>
                                    <m:r>
                                      <m:rPr>
                                        <m:nor/>
                                      </m:rPr>
                                      <a:rPr lang="en-US" sz="2400">
                                        <a:latin typeface="Times New Roman" panose="02020603050405020304" pitchFamily="18" charset="0"/>
                                        <a:cs typeface="Times New Roman" panose="02020603050405020304" pitchFamily="18" charset="0"/>
                                      </a:rPr>
                                      <m:t>ờ</m:t>
                                    </m:r>
                                    <m:r>
                                      <m:rPr>
                                        <m:nor/>
                                      </m:rPr>
                                      <a:rPr lang="en-US" sz="2400">
                                        <a:latin typeface="Times New Roman" panose="02020603050405020304" pitchFamily="18" charset="0"/>
                                        <a:cs typeface="Times New Roman" panose="02020603050405020304" pitchFamily="18" charset="0"/>
                                      </a:rPr>
                                      <m:t>i</m:t>
                                    </m:r>
                                    <m:r>
                                      <m:rPr>
                                        <m:nor/>
                                      </m:rPr>
                                      <a:rPr lang="en-US" sz="2400">
                                        <a:latin typeface="Times New Roman" panose="02020603050405020304" pitchFamily="18" charset="0"/>
                                        <a:cs typeface="Times New Roman" panose="02020603050405020304" pitchFamily="18" charset="0"/>
                                      </a:rPr>
                                      <m:t> </m:t>
                                    </m:r>
                                    <m:r>
                                      <m:rPr>
                                        <m:nor/>
                                      </m:rPr>
                                      <a:rPr lang="en-US" sz="2400">
                                        <a:latin typeface="Times New Roman" panose="02020603050405020304" pitchFamily="18" charset="0"/>
                                        <a:cs typeface="Times New Roman" panose="02020603050405020304" pitchFamily="18" charset="0"/>
                                      </a:rPr>
                                      <m:t>gian</m:t>
                                    </m:r>
                                    <m:r>
                                      <m:rPr>
                                        <m:nor/>
                                      </m:rPr>
                                      <a:rPr lang="en-US" sz="2400">
                                        <a:latin typeface="Times New Roman" panose="02020603050405020304" pitchFamily="18" charset="0"/>
                                        <a:cs typeface="Times New Roman" panose="02020603050405020304" pitchFamily="18" charset="0"/>
                                      </a:rPr>
                                      <m:t> </m:t>
                                    </m:r>
                                    <m:r>
                                      <m:rPr>
                                        <m:nor/>
                                      </m:rPr>
                                      <a:rPr lang="en-US" sz="2400">
                                        <a:latin typeface="Times New Roman" panose="02020603050405020304" pitchFamily="18" charset="0"/>
                                        <a:cs typeface="Times New Roman" panose="02020603050405020304" pitchFamily="18" charset="0"/>
                                      </a:rPr>
                                      <m:t>th</m:t>
                                    </m:r>
                                    <m:r>
                                      <m:rPr>
                                        <m:nor/>
                                      </m:rPr>
                                      <a:rPr lang="en-US" sz="2400">
                                        <a:latin typeface="Times New Roman" panose="02020603050405020304" pitchFamily="18" charset="0"/>
                                        <a:cs typeface="Times New Roman" panose="02020603050405020304" pitchFamily="18" charset="0"/>
                                      </a:rPr>
                                      <m:t>ự</m:t>
                                    </m:r>
                                    <m:r>
                                      <m:rPr>
                                        <m:nor/>
                                      </m:rPr>
                                      <a:rPr lang="en-US" sz="2400">
                                        <a:latin typeface="Times New Roman" panose="02020603050405020304" pitchFamily="18" charset="0"/>
                                        <a:cs typeface="Times New Roman" panose="02020603050405020304" pitchFamily="18" charset="0"/>
                                      </a:rPr>
                                      <m:t>c</m:t>
                                    </m:r>
                                    <m:r>
                                      <m:rPr>
                                        <m:nor/>
                                      </m:rPr>
                                      <a:rPr lang="en-US" sz="2400">
                                        <a:latin typeface="Times New Roman" panose="02020603050405020304" pitchFamily="18" charset="0"/>
                                        <a:cs typeface="Times New Roman" panose="02020603050405020304" pitchFamily="18" charset="0"/>
                                      </a:rPr>
                                      <m:t> </m:t>
                                    </m:r>
                                    <m:r>
                                      <m:rPr>
                                        <m:nor/>
                                      </m:rPr>
                                      <a:rPr lang="en-US" sz="2400">
                                        <a:latin typeface="Times New Roman" panose="02020603050405020304" pitchFamily="18" charset="0"/>
                                        <a:cs typeface="Times New Roman" panose="02020603050405020304" pitchFamily="18" charset="0"/>
                                      </a:rPr>
                                      <m:t>thi</m:t>
                                    </m:r>
                                  </m:e>
                                  <m:sub>
                                    <m:r>
                                      <m:rPr>
                                        <m:nor/>
                                      </m:rPr>
                                      <a:rPr lang="en-US" sz="2400">
                                        <a:latin typeface="Times New Roman" panose="02020603050405020304" pitchFamily="18" charset="0"/>
                                        <a:cs typeface="Times New Roman" panose="02020603050405020304" pitchFamily="18" charset="0"/>
                                      </a:rPr>
                                      <m:t>X</m:t>
                                    </m:r>
                                  </m:sub>
                                </m:sSub>
                              </m:den>
                            </m:f>
                          </m:e>
                          <m:e>
                            <m:r>
                              <m:rPr>
                                <m:nor/>
                              </m:rPr>
                              <a:rPr lang="en-US" sz="2400">
                                <a:latin typeface="Times New Roman" panose="02020603050405020304" pitchFamily="18" charset="0"/>
                                <a:cs typeface="Times New Roman" panose="02020603050405020304" pitchFamily="18" charset="0"/>
                              </a:rPr>
                              <m:t>&gt;</m:t>
                            </m:r>
                          </m:e>
                          <m:e>
                            <m:f>
                              <m:fPr>
                                <m:ctrlPr>
                                  <a:rPr lang="en-US" sz="2400" i="1">
                                    <a:latin typeface="Cambria Math" panose="02040503050406030204" pitchFamily="18" charset="0"/>
                                  </a:rPr>
                                </m:ctrlPr>
                              </m:fPr>
                              <m:num>
                                <m:r>
                                  <m:rPr>
                                    <m:nor/>
                                  </m:rPr>
                                  <a:rPr lang="en-US" sz="2400">
                                    <a:latin typeface="Times New Roman" panose="02020603050405020304" pitchFamily="18" charset="0"/>
                                    <a:cs typeface="Times New Roman" panose="02020603050405020304" pitchFamily="18" charset="0"/>
                                  </a:rPr>
                                  <m:t>1</m:t>
                                </m:r>
                              </m:num>
                              <m:den>
                                <m:sSub>
                                  <m:sSubPr>
                                    <m:ctrlPr>
                                      <a:rPr lang="en-US" sz="2400" i="1">
                                        <a:latin typeface="Cambria Math" panose="02040503050406030204" pitchFamily="18" charset="0"/>
                                      </a:rPr>
                                    </m:ctrlPr>
                                  </m:sSubPr>
                                  <m:e>
                                    <m:r>
                                      <m:rPr>
                                        <m:nor/>
                                      </m:rPr>
                                      <a:rPr lang="en-US" sz="2400">
                                        <a:latin typeface="Times New Roman" panose="02020603050405020304" pitchFamily="18" charset="0"/>
                                        <a:cs typeface="Times New Roman" panose="02020603050405020304" pitchFamily="18" charset="0"/>
                                      </a:rPr>
                                      <m:t>Th</m:t>
                                    </m:r>
                                    <m:r>
                                      <m:rPr>
                                        <m:nor/>
                                      </m:rPr>
                                      <a:rPr lang="en-US" sz="2400">
                                        <a:latin typeface="Times New Roman" panose="02020603050405020304" pitchFamily="18" charset="0"/>
                                        <a:cs typeface="Times New Roman" panose="02020603050405020304" pitchFamily="18" charset="0"/>
                                      </a:rPr>
                                      <m:t>ờ</m:t>
                                    </m:r>
                                    <m:r>
                                      <m:rPr>
                                        <m:nor/>
                                      </m:rPr>
                                      <a:rPr lang="en-US" sz="2400">
                                        <a:latin typeface="Times New Roman" panose="02020603050405020304" pitchFamily="18" charset="0"/>
                                        <a:cs typeface="Times New Roman" panose="02020603050405020304" pitchFamily="18" charset="0"/>
                                      </a:rPr>
                                      <m:t>i</m:t>
                                    </m:r>
                                    <m:r>
                                      <m:rPr>
                                        <m:nor/>
                                      </m:rPr>
                                      <a:rPr lang="en-US" sz="2400">
                                        <a:latin typeface="Times New Roman" panose="02020603050405020304" pitchFamily="18" charset="0"/>
                                        <a:cs typeface="Times New Roman" panose="02020603050405020304" pitchFamily="18" charset="0"/>
                                      </a:rPr>
                                      <m:t> </m:t>
                                    </m:r>
                                    <m:r>
                                      <m:rPr>
                                        <m:nor/>
                                      </m:rPr>
                                      <a:rPr lang="en-US" sz="2400">
                                        <a:latin typeface="Times New Roman" panose="02020603050405020304" pitchFamily="18" charset="0"/>
                                        <a:cs typeface="Times New Roman" panose="02020603050405020304" pitchFamily="18" charset="0"/>
                                      </a:rPr>
                                      <m:t>gian</m:t>
                                    </m:r>
                                    <m:r>
                                      <m:rPr>
                                        <m:nor/>
                                      </m:rPr>
                                      <a:rPr lang="en-US" sz="2400">
                                        <a:latin typeface="Times New Roman" panose="02020603050405020304" pitchFamily="18" charset="0"/>
                                        <a:cs typeface="Times New Roman" panose="02020603050405020304" pitchFamily="18" charset="0"/>
                                      </a:rPr>
                                      <m:t> </m:t>
                                    </m:r>
                                    <m:r>
                                      <m:rPr>
                                        <m:nor/>
                                      </m:rPr>
                                      <a:rPr lang="en-US" sz="2400">
                                        <a:latin typeface="Times New Roman" panose="02020603050405020304" pitchFamily="18" charset="0"/>
                                        <a:cs typeface="Times New Roman" panose="02020603050405020304" pitchFamily="18" charset="0"/>
                                      </a:rPr>
                                      <m:t>th</m:t>
                                    </m:r>
                                    <m:r>
                                      <m:rPr>
                                        <m:nor/>
                                      </m:rPr>
                                      <a:rPr lang="en-US" sz="2400">
                                        <a:latin typeface="Times New Roman" panose="02020603050405020304" pitchFamily="18" charset="0"/>
                                        <a:cs typeface="Times New Roman" panose="02020603050405020304" pitchFamily="18" charset="0"/>
                                      </a:rPr>
                                      <m:t>ự</m:t>
                                    </m:r>
                                    <m:r>
                                      <m:rPr>
                                        <m:nor/>
                                      </m:rPr>
                                      <a:rPr lang="en-US" sz="2400">
                                        <a:latin typeface="Times New Roman" panose="02020603050405020304" pitchFamily="18" charset="0"/>
                                        <a:cs typeface="Times New Roman" panose="02020603050405020304" pitchFamily="18" charset="0"/>
                                      </a:rPr>
                                      <m:t>c</m:t>
                                    </m:r>
                                    <m:r>
                                      <m:rPr>
                                        <m:nor/>
                                      </m:rPr>
                                      <a:rPr lang="en-US" sz="2400">
                                        <a:latin typeface="Times New Roman" panose="02020603050405020304" pitchFamily="18" charset="0"/>
                                        <a:cs typeface="Times New Roman" panose="02020603050405020304" pitchFamily="18" charset="0"/>
                                      </a:rPr>
                                      <m:t> </m:t>
                                    </m:r>
                                    <m:r>
                                      <m:rPr>
                                        <m:nor/>
                                      </m:rPr>
                                      <a:rPr lang="en-US" sz="2400">
                                        <a:latin typeface="Times New Roman" panose="02020603050405020304" pitchFamily="18" charset="0"/>
                                        <a:cs typeface="Times New Roman" panose="02020603050405020304" pitchFamily="18" charset="0"/>
                                      </a:rPr>
                                      <m:t>thi</m:t>
                                    </m:r>
                                  </m:e>
                                  <m:sub>
                                    <m:r>
                                      <m:rPr>
                                        <m:nor/>
                                      </m:rPr>
                                      <a:rPr lang="en-US" sz="2400">
                                        <a:latin typeface="Times New Roman" panose="02020603050405020304" pitchFamily="18" charset="0"/>
                                        <a:cs typeface="Times New Roman" panose="02020603050405020304" pitchFamily="18" charset="0"/>
                                      </a:rPr>
                                      <m:t>Y</m:t>
                                    </m:r>
                                  </m:sub>
                                </m:sSub>
                              </m:den>
                            </m:f>
                          </m:e>
                        </m:mr>
                        <m:mr>
                          <m:e>
                            <m:sSub>
                              <m:sSubPr>
                                <m:ctrlPr>
                                  <a:rPr lang="en-US" sz="2400" i="1">
                                    <a:latin typeface="Cambria Math" panose="02040503050406030204" pitchFamily="18" charset="0"/>
                                  </a:rPr>
                                </m:ctrlPr>
                              </m:sSubPr>
                              <m:e>
                                <m:r>
                                  <m:rPr>
                                    <m:nor/>
                                  </m:rPr>
                                  <a:rPr lang="en-US" sz="2400">
                                    <a:latin typeface="Times New Roman" panose="02020603050405020304" pitchFamily="18" charset="0"/>
                                    <a:cs typeface="Times New Roman" panose="02020603050405020304" pitchFamily="18" charset="0"/>
                                  </a:rPr>
                                  <m:t>Th</m:t>
                                </m:r>
                                <m:r>
                                  <m:rPr>
                                    <m:nor/>
                                  </m:rPr>
                                  <a:rPr lang="en-US" sz="2400">
                                    <a:latin typeface="Times New Roman" panose="02020603050405020304" pitchFamily="18" charset="0"/>
                                    <a:cs typeface="Times New Roman" panose="02020603050405020304" pitchFamily="18" charset="0"/>
                                  </a:rPr>
                                  <m:t>ờ</m:t>
                                </m:r>
                                <m:r>
                                  <m:rPr>
                                    <m:nor/>
                                  </m:rPr>
                                  <a:rPr lang="en-US" sz="2400">
                                    <a:latin typeface="Times New Roman" panose="02020603050405020304" pitchFamily="18" charset="0"/>
                                    <a:cs typeface="Times New Roman" panose="02020603050405020304" pitchFamily="18" charset="0"/>
                                  </a:rPr>
                                  <m:t>i</m:t>
                                </m:r>
                                <m:r>
                                  <m:rPr>
                                    <m:nor/>
                                  </m:rPr>
                                  <a:rPr lang="en-US" sz="2400">
                                    <a:latin typeface="Times New Roman" panose="02020603050405020304" pitchFamily="18" charset="0"/>
                                    <a:cs typeface="Times New Roman" panose="02020603050405020304" pitchFamily="18" charset="0"/>
                                  </a:rPr>
                                  <m:t> </m:t>
                                </m:r>
                                <m:r>
                                  <m:rPr>
                                    <m:nor/>
                                  </m:rPr>
                                  <a:rPr lang="en-US" sz="2400">
                                    <a:latin typeface="Times New Roman" panose="02020603050405020304" pitchFamily="18" charset="0"/>
                                    <a:cs typeface="Times New Roman" panose="02020603050405020304" pitchFamily="18" charset="0"/>
                                  </a:rPr>
                                  <m:t>gian</m:t>
                                </m:r>
                                <m:r>
                                  <m:rPr>
                                    <m:nor/>
                                  </m:rPr>
                                  <a:rPr lang="en-US" sz="2400">
                                    <a:latin typeface="Times New Roman" panose="02020603050405020304" pitchFamily="18" charset="0"/>
                                    <a:cs typeface="Times New Roman" panose="02020603050405020304" pitchFamily="18" charset="0"/>
                                  </a:rPr>
                                  <m:t> </m:t>
                                </m:r>
                                <m:r>
                                  <m:rPr>
                                    <m:nor/>
                                  </m:rPr>
                                  <a:rPr lang="en-US" sz="2400">
                                    <a:latin typeface="Times New Roman" panose="02020603050405020304" pitchFamily="18" charset="0"/>
                                    <a:cs typeface="Times New Roman" panose="02020603050405020304" pitchFamily="18" charset="0"/>
                                  </a:rPr>
                                  <m:t>th</m:t>
                                </m:r>
                                <m:r>
                                  <m:rPr>
                                    <m:nor/>
                                  </m:rPr>
                                  <a:rPr lang="en-US" sz="2400">
                                    <a:latin typeface="Times New Roman" panose="02020603050405020304" pitchFamily="18" charset="0"/>
                                    <a:cs typeface="Times New Roman" panose="02020603050405020304" pitchFamily="18" charset="0"/>
                                  </a:rPr>
                                  <m:t>ự</m:t>
                                </m:r>
                                <m:r>
                                  <m:rPr>
                                    <m:nor/>
                                  </m:rPr>
                                  <a:rPr lang="en-US" sz="2400">
                                    <a:latin typeface="Times New Roman" panose="02020603050405020304" pitchFamily="18" charset="0"/>
                                    <a:cs typeface="Times New Roman" panose="02020603050405020304" pitchFamily="18" charset="0"/>
                                  </a:rPr>
                                  <m:t>c</m:t>
                                </m:r>
                                <m:r>
                                  <m:rPr>
                                    <m:nor/>
                                  </m:rPr>
                                  <a:rPr lang="en-US" sz="2400">
                                    <a:latin typeface="Times New Roman" panose="02020603050405020304" pitchFamily="18" charset="0"/>
                                    <a:cs typeface="Times New Roman" panose="02020603050405020304" pitchFamily="18" charset="0"/>
                                  </a:rPr>
                                  <m:t> </m:t>
                                </m:r>
                                <m:r>
                                  <m:rPr>
                                    <m:nor/>
                                  </m:rPr>
                                  <a:rPr lang="en-US" sz="2400">
                                    <a:latin typeface="Times New Roman" panose="02020603050405020304" pitchFamily="18" charset="0"/>
                                    <a:cs typeface="Times New Roman" panose="02020603050405020304" pitchFamily="18" charset="0"/>
                                  </a:rPr>
                                  <m:t>thi</m:t>
                                </m:r>
                              </m:e>
                              <m:sub>
                                <m:r>
                                  <m:rPr>
                                    <m:nor/>
                                  </m:rPr>
                                  <a:rPr lang="en-US" sz="2400">
                                    <a:latin typeface="Times New Roman" panose="02020603050405020304" pitchFamily="18" charset="0"/>
                                    <a:cs typeface="Times New Roman" panose="02020603050405020304" pitchFamily="18" charset="0"/>
                                  </a:rPr>
                                  <m:t>X</m:t>
                                </m:r>
                              </m:sub>
                            </m:sSub>
                          </m:e>
                          <m:e>
                            <m:r>
                              <m:rPr>
                                <m:nor/>
                              </m:rPr>
                              <a:rPr lang="en-US" sz="2400">
                                <a:latin typeface="Times New Roman" panose="02020603050405020304" pitchFamily="18" charset="0"/>
                                <a:cs typeface="Times New Roman" panose="02020603050405020304" pitchFamily="18" charset="0"/>
                              </a:rPr>
                              <m:t>&gt;</m:t>
                            </m:r>
                          </m:e>
                          <m:e>
                            <m:sSub>
                              <m:sSubPr>
                                <m:ctrlPr>
                                  <a:rPr lang="en-US" sz="2400" i="1">
                                    <a:latin typeface="Cambria Math" panose="02040503050406030204" pitchFamily="18" charset="0"/>
                                  </a:rPr>
                                </m:ctrlPr>
                              </m:sSubPr>
                              <m:e>
                                <m:r>
                                  <m:rPr>
                                    <m:nor/>
                                  </m:rPr>
                                  <a:rPr lang="en-US" sz="2400">
                                    <a:latin typeface="Times New Roman" panose="02020603050405020304" pitchFamily="18" charset="0"/>
                                    <a:cs typeface="Times New Roman" panose="02020603050405020304" pitchFamily="18" charset="0"/>
                                  </a:rPr>
                                  <m:t>Th</m:t>
                                </m:r>
                                <m:r>
                                  <m:rPr>
                                    <m:nor/>
                                  </m:rPr>
                                  <a:rPr lang="en-US" sz="2400">
                                    <a:latin typeface="Times New Roman" panose="02020603050405020304" pitchFamily="18" charset="0"/>
                                    <a:cs typeface="Times New Roman" panose="02020603050405020304" pitchFamily="18" charset="0"/>
                                  </a:rPr>
                                  <m:t>ờ</m:t>
                                </m:r>
                                <m:r>
                                  <m:rPr>
                                    <m:nor/>
                                  </m:rPr>
                                  <a:rPr lang="en-US" sz="2400">
                                    <a:latin typeface="Times New Roman" panose="02020603050405020304" pitchFamily="18" charset="0"/>
                                    <a:cs typeface="Times New Roman" panose="02020603050405020304" pitchFamily="18" charset="0"/>
                                  </a:rPr>
                                  <m:t>i</m:t>
                                </m:r>
                                <m:r>
                                  <m:rPr>
                                    <m:nor/>
                                  </m:rPr>
                                  <a:rPr lang="en-US" sz="2400">
                                    <a:latin typeface="Times New Roman" panose="02020603050405020304" pitchFamily="18" charset="0"/>
                                    <a:cs typeface="Times New Roman" panose="02020603050405020304" pitchFamily="18" charset="0"/>
                                  </a:rPr>
                                  <m:t> </m:t>
                                </m:r>
                                <m:r>
                                  <m:rPr>
                                    <m:nor/>
                                  </m:rPr>
                                  <a:rPr lang="en-US" sz="2400">
                                    <a:latin typeface="Times New Roman" panose="02020603050405020304" pitchFamily="18" charset="0"/>
                                    <a:cs typeface="Times New Roman" panose="02020603050405020304" pitchFamily="18" charset="0"/>
                                  </a:rPr>
                                  <m:t>gian</m:t>
                                </m:r>
                                <m:r>
                                  <m:rPr>
                                    <m:nor/>
                                  </m:rPr>
                                  <a:rPr lang="en-US" sz="2400">
                                    <a:latin typeface="Times New Roman" panose="02020603050405020304" pitchFamily="18" charset="0"/>
                                    <a:cs typeface="Times New Roman" panose="02020603050405020304" pitchFamily="18" charset="0"/>
                                  </a:rPr>
                                  <m:t> </m:t>
                                </m:r>
                                <m:r>
                                  <m:rPr>
                                    <m:nor/>
                                  </m:rPr>
                                  <a:rPr lang="en-US" sz="2400">
                                    <a:latin typeface="Times New Roman" panose="02020603050405020304" pitchFamily="18" charset="0"/>
                                    <a:cs typeface="Times New Roman" panose="02020603050405020304" pitchFamily="18" charset="0"/>
                                  </a:rPr>
                                  <m:t>th</m:t>
                                </m:r>
                                <m:r>
                                  <m:rPr>
                                    <m:nor/>
                                  </m:rPr>
                                  <a:rPr lang="en-US" sz="2400">
                                    <a:latin typeface="Times New Roman" panose="02020603050405020304" pitchFamily="18" charset="0"/>
                                    <a:cs typeface="Times New Roman" panose="02020603050405020304" pitchFamily="18" charset="0"/>
                                  </a:rPr>
                                  <m:t>ự</m:t>
                                </m:r>
                                <m:r>
                                  <m:rPr>
                                    <m:nor/>
                                  </m:rPr>
                                  <a:rPr lang="en-US" sz="2400">
                                    <a:latin typeface="Times New Roman" panose="02020603050405020304" pitchFamily="18" charset="0"/>
                                    <a:cs typeface="Times New Roman" panose="02020603050405020304" pitchFamily="18" charset="0"/>
                                  </a:rPr>
                                  <m:t>c</m:t>
                                </m:r>
                                <m:r>
                                  <m:rPr>
                                    <m:nor/>
                                  </m:rPr>
                                  <a:rPr lang="en-US" sz="2400">
                                    <a:latin typeface="Times New Roman" panose="02020603050405020304" pitchFamily="18" charset="0"/>
                                    <a:cs typeface="Times New Roman" panose="02020603050405020304" pitchFamily="18" charset="0"/>
                                  </a:rPr>
                                  <m:t> </m:t>
                                </m:r>
                                <m:r>
                                  <m:rPr>
                                    <m:nor/>
                                  </m:rPr>
                                  <a:rPr lang="en-US" sz="2400">
                                    <a:latin typeface="Times New Roman" panose="02020603050405020304" pitchFamily="18" charset="0"/>
                                    <a:cs typeface="Times New Roman" panose="02020603050405020304" pitchFamily="18" charset="0"/>
                                  </a:rPr>
                                  <m:t>thi</m:t>
                                </m:r>
                              </m:e>
                              <m:sub>
                                <m:r>
                                  <m:rPr>
                                    <m:nor/>
                                  </m:rPr>
                                  <a:rPr lang="en-US" sz="2400">
                                    <a:latin typeface="Times New Roman" panose="02020603050405020304" pitchFamily="18" charset="0"/>
                                    <a:cs typeface="Times New Roman" panose="02020603050405020304" pitchFamily="18" charset="0"/>
                                  </a:rPr>
                                  <m:t>Y</m:t>
                                </m:r>
                              </m:sub>
                            </m:sSub>
                          </m:e>
                        </m:mr>
                      </m:m>
                    </m:oMath>
                  </m:oMathPara>
                </a14:m>
                <a:endParaRPr lang="en-US" sz="2400">
                  <a:latin typeface="Times New Roman" panose="02020603050405020304" pitchFamily="18" charset="0"/>
                  <a:cs typeface="Times New Roman" panose="02020603050405020304" pitchFamily="18" charset="0"/>
                </a:endParaRPr>
              </a:p>
            </p:txBody>
          </p:sp>
        </mc:Choice>
        <mc:Fallback>
          <p:sp>
            <p:nvSpPr>
              <p:cNvPr id="6" name="TextBox 5">
                <a:extLst>
                  <a:ext uri="{FF2B5EF4-FFF2-40B4-BE49-F238E27FC236}">
                    <a16:creationId xmlns:a16="http://schemas.microsoft.com/office/drawing/2014/main" id="{C58A8061-5FA2-4617-915A-7831550CEE3F}"/>
                  </a:ext>
                </a:extLst>
              </p:cNvPr>
              <p:cNvSpPr txBox="1">
                <a:spLocks noRot="1" noChangeAspect="1" noMove="1" noResize="1" noEditPoints="1" noAdjustHandles="1" noChangeArrowheads="1" noChangeShapeType="1" noTextEdit="1"/>
              </p:cNvSpPr>
              <p:nvPr/>
            </p:nvSpPr>
            <p:spPr>
              <a:xfrm>
                <a:off x="1647353" y="2393791"/>
                <a:ext cx="5844420" cy="1644809"/>
              </a:xfrm>
              <a:prstGeom prst="rect">
                <a:avLst/>
              </a:prstGeom>
              <a:blipFill>
                <a:blip r:embed="rId3"/>
                <a:stretch>
                  <a:fillRect/>
                </a:stretch>
              </a:blipFill>
            </p:spPr>
            <p:txBody>
              <a:bodyPr/>
              <a:lstStyle/>
              <a:p>
                <a:r>
                  <a:rPr lang="en-US">
                    <a:noFill/>
                  </a:rPr>
                  <a:t> </a:t>
                </a:r>
              </a:p>
            </p:txBody>
          </p:sp>
        </mc:Fallback>
      </mc:AlternateContent>
      <p:sp>
        <p:nvSpPr>
          <p:cNvPr id="7" name="日付プレースホルダ 3">
            <a:extLst>
              <a:ext uri="{FF2B5EF4-FFF2-40B4-BE49-F238E27FC236}">
                <a16:creationId xmlns:a16="http://schemas.microsoft.com/office/drawing/2014/main" id="{9B6A0204-8ECE-4C54-9DC7-1B6244A77583}"/>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8" name="フッター プレースホルダ 4">
            <a:extLst>
              <a:ext uri="{FF2B5EF4-FFF2-40B4-BE49-F238E27FC236}">
                <a16:creationId xmlns:a16="http://schemas.microsoft.com/office/drawing/2014/main" id="{6CD2CD2C-3BC0-4203-B762-9E449968DB12}"/>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4105366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1F856-ADB6-43BB-A6B0-ADE943EC6020}"/>
              </a:ext>
            </a:extLst>
          </p:cNvPr>
          <p:cNvSpPr>
            <a:spLocks noGrp="1"/>
          </p:cNvSpPr>
          <p:nvPr>
            <p:ph type="title"/>
          </p:nvPr>
        </p:nvSpPr>
        <p:spPr/>
        <p:txBody>
          <a:bodyPr/>
          <a:lstStyle/>
          <a:p>
            <a:r>
              <a:rPr lang="en-US"/>
              <a:t>Quiz 1</a:t>
            </a:r>
          </a:p>
        </p:txBody>
      </p:sp>
      <p:sp>
        <p:nvSpPr>
          <p:cNvPr id="3" name="Content Placeholder 2">
            <a:extLst>
              <a:ext uri="{FF2B5EF4-FFF2-40B4-BE49-F238E27FC236}">
                <a16:creationId xmlns:a16="http://schemas.microsoft.com/office/drawing/2014/main" id="{42C8D65B-0C39-4B7F-B6D7-BF567625F7C0}"/>
              </a:ext>
            </a:extLst>
          </p:cNvPr>
          <p:cNvSpPr>
            <a:spLocks noGrp="1"/>
          </p:cNvSpPr>
          <p:nvPr>
            <p:ph idx="1"/>
          </p:nvPr>
        </p:nvSpPr>
        <p:spPr/>
        <p:txBody>
          <a:bodyPr/>
          <a:lstStyle/>
          <a:p>
            <a:pPr algn="just"/>
            <a:r>
              <a:rPr lang="en-US"/>
              <a:t>Máy tính A cần 10s để hoàn thành chương trình P. Máy tính B cần 15s để hoàn thành chương trình P.</a:t>
            </a:r>
          </a:p>
          <a:p>
            <a:pPr lvl="1" algn="just"/>
            <a:r>
              <a:rPr lang="en-US"/>
              <a:t>Máy tính nào có hiệu suất cao hơn?</a:t>
            </a:r>
          </a:p>
          <a:p>
            <a:pPr lvl="1" algn="just"/>
            <a:r>
              <a:rPr lang="en-US"/>
              <a:t>Nhanh hơn bao nhiêu lần?</a:t>
            </a:r>
          </a:p>
        </p:txBody>
      </p:sp>
      <p:sp>
        <p:nvSpPr>
          <p:cNvPr id="4" name="Slide Number Placeholder 3">
            <a:extLst>
              <a:ext uri="{FF2B5EF4-FFF2-40B4-BE49-F238E27FC236}">
                <a16:creationId xmlns:a16="http://schemas.microsoft.com/office/drawing/2014/main" id="{A810FB56-2F25-45CC-9725-3000DD81346A}"/>
              </a:ext>
            </a:extLst>
          </p:cNvPr>
          <p:cNvSpPr>
            <a:spLocks noGrp="1"/>
          </p:cNvSpPr>
          <p:nvPr>
            <p:ph type="sldNum" sz="quarter" idx="12"/>
          </p:nvPr>
        </p:nvSpPr>
        <p:spPr/>
        <p:txBody>
          <a:bodyPr/>
          <a:lstStyle/>
          <a:p>
            <a:fld id="{800C8475-47C1-49C9-BEE5-594F8CF4D71F}" type="slidenum">
              <a:rPr kumimoji="1" lang="ja-JP" altLang="en-US" smtClean="0"/>
              <a:pPr/>
              <a:t>15</a:t>
            </a:fld>
            <a:endParaRPr kumimoji="1" lang="ja-JP" altLang="en-US"/>
          </a:p>
        </p:txBody>
      </p:sp>
      <p:sp>
        <p:nvSpPr>
          <p:cNvPr id="5" name="日付プレースホルダ 3">
            <a:extLst>
              <a:ext uri="{FF2B5EF4-FFF2-40B4-BE49-F238E27FC236}">
                <a16:creationId xmlns:a16="http://schemas.microsoft.com/office/drawing/2014/main" id="{B960E628-CF89-4292-B2E8-8776929D9753}"/>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6" name="フッター プレースホルダ 4">
            <a:extLst>
              <a:ext uri="{FF2B5EF4-FFF2-40B4-BE49-F238E27FC236}">
                <a16:creationId xmlns:a16="http://schemas.microsoft.com/office/drawing/2014/main" id="{8C972590-204D-49FA-80B1-414A2B5E6037}"/>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43147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a:bodyPr>
          <a:lstStyle/>
          <a:p>
            <a:pPr marL="342900" indent="-342900"/>
            <a:r>
              <a:rPr lang="en-US" sz="3300"/>
              <a:t>Clock (1/3)</a:t>
            </a:r>
            <a:endParaRPr lang="en-US" sz="3300" dirty="0"/>
          </a:p>
        </p:txBody>
      </p:sp>
      <p:sp>
        <p:nvSpPr>
          <p:cNvPr id="46083" name="Rectangle 3"/>
          <p:cNvSpPr>
            <a:spLocks noGrp="1" noChangeArrowheads="1"/>
          </p:cNvSpPr>
          <p:nvPr>
            <p:ph idx="1"/>
          </p:nvPr>
        </p:nvSpPr>
        <p:spPr>
          <a:xfrm>
            <a:off x="295276" y="1447800"/>
            <a:ext cx="8572499" cy="4038600"/>
          </a:xfrm>
        </p:spPr>
        <p:txBody>
          <a:bodyPr>
            <a:noAutofit/>
          </a:bodyPr>
          <a:lstStyle/>
          <a:p>
            <a:pPr algn="just"/>
            <a:r>
              <a:rPr lang="en-US" dirty="0" err="1"/>
              <a:t>Máy</a:t>
            </a:r>
            <a:r>
              <a:rPr lang="en-US" dirty="0"/>
              <a:t> </a:t>
            </a:r>
            <a:r>
              <a:rPr lang="en-US" dirty="0" err="1"/>
              <a:t>tính</a:t>
            </a:r>
            <a:r>
              <a:rPr lang="en-US" dirty="0"/>
              <a:t> </a:t>
            </a:r>
            <a:r>
              <a:rPr lang="en-US" dirty="0" err="1"/>
              <a:t>cần</a:t>
            </a:r>
            <a:r>
              <a:rPr lang="en-US" dirty="0"/>
              <a:t> </a:t>
            </a:r>
            <a:r>
              <a:rPr lang="en-US" dirty="0" err="1"/>
              <a:t>một</a:t>
            </a:r>
            <a:r>
              <a:rPr lang="en-US" dirty="0"/>
              <a:t> clock </a:t>
            </a:r>
            <a:r>
              <a:rPr lang="en-US" dirty="0" err="1"/>
              <a:t>để</a:t>
            </a:r>
            <a:r>
              <a:rPr lang="en-US" dirty="0"/>
              <a:t> </a:t>
            </a:r>
            <a:r>
              <a:rPr lang="en-US" dirty="0" err="1"/>
              <a:t>xác</a:t>
            </a:r>
            <a:r>
              <a:rPr lang="en-US" dirty="0"/>
              <a:t> </a:t>
            </a:r>
            <a:r>
              <a:rPr lang="en-US" dirty="0" err="1"/>
              <a:t>định</a:t>
            </a:r>
            <a:r>
              <a:rPr lang="en-US" dirty="0"/>
              <a:t> </a:t>
            </a:r>
            <a:r>
              <a:rPr lang="en-US" dirty="0" err="1"/>
              <a:t>khi</a:t>
            </a:r>
            <a:r>
              <a:rPr lang="en-US" dirty="0"/>
              <a:t> </a:t>
            </a:r>
            <a:r>
              <a:rPr lang="en-US" dirty="0" err="1"/>
              <a:t>nào</a:t>
            </a:r>
            <a:r>
              <a:rPr lang="en-US" dirty="0"/>
              <a:t> </a:t>
            </a:r>
            <a:r>
              <a:rPr lang="en-US" dirty="0" err="1"/>
              <a:t>một</a:t>
            </a:r>
            <a:r>
              <a:rPr lang="en-US" dirty="0"/>
              <a:t> </a:t>
            </a:r>
            <a:r>
              <a:rPr lang="en-US" dirty="0" err="1"/>
              <a:t>thao</a:t>
            </a:r>
            <a:r>
              <a:rPr lang="en-US" dirty="0"/>
              <a:t> </a:t>
            </a:r>
            <a:r>
              <a:rPr lang="en-US" dirty="0" err="1"/>
              <a:t>tác</a:t>
            </a:r>
            <a:r>
              <a:rPr lang="en-US" dirty="0"/>
              <a:t> </a:t>
            </a:r>
            <a:r>
              <a:rPr lang="en-US" dirty="0" err="1"/>
              <a:t>được</a:t>
            </a:r>
            <a:r>
              <a:rPr lang="en-US" dirty="0"/>
              <a:t> </a:t>
            </a:r>
            <a:r>
              <a:rPr lang="en-US" dirty="0" err="1"/>
              <a:t>thực</a:t>
            </a:r>
            <a:r>
              <a:rPr lang="en-US" dirty="0"/>
              <a:t> </a:t>
            </a:r>
            <a:r>
              <a:rPr lang="en-US" dirty="0" err="1"/>
              <a:t>hiện</a:t>
            </a:r>
            <a:r>
              <a:rPr lang="en-US" dirty="0"/>
              <a:t> </a:t>
            </a:r>
            <a:r>
              <a:rPr lang="en-US" dirty="0" err="1"/>
              <a:t>trong</a:t>
            </a:r>
            <a:r>
              <a:rPr lang="en-US" dirty="0"/>
              <a:t> </a:t>
            </a:r>
            <a:r>
              <a:rPr lang="en-US" err="1"/>
              <a:t>phần</a:t>
            </a:r>
            <a:r>
              <a:rPr lang="en-US"/>
              <a:t> cứng</a:t>
            </a:r>
            <a:endParaRPr lang="en-US" b="1" dirty="0"/>
          </a:p>
          <a:p>
            <a:pPr lvl="1" algn="just"/>
            <a:r>
              <a:rPr lang="en-US" dirty="0" err="1"/>
              <a:t>Khối</a:t>
            </a:r>
            <a:r>
              <a:rPr lang="en-US" dirty="0"/>
              <a:t> </a:t>
            </a:r>
            <a:r>
              <a:rPr lang="en-US" dirty="0" err="1"/>
              <a:t>tạo</a:t>
            </a:r>
            <a:r>
              <a:rPr lang="en-US" dirty="0"/>
              <a:t> ra </a:t>
            </a:r>
            <a:r>
              <a:rPr lang="en-US" dirty="0" err="1"/>
              <a:t>các</a:t>
            </a:r>
            <a:r>
              <a:rPr lang="en-US" dirty="0"/>
              <a:t> </a:t>
            </a:r>
            <a:r>
              <a:rPr lang="en-US" dirty="0" err="1"/>
              <a:t>khoảng</a:t>
            </a:r>
            <a:r>
              <a:rPr lang="en-US" dirty="0"/>
              <a:t> </a:t>
            </a:r>
            <a:r>
              <a:rPr lang="en-US" dirty="0" err="1"/>
              <a:t>thời</a:t>
            </a:r>
            <a:r>
              <a:rPr lang="en-US" dirty="0"/>
              <a:t> </a:t>
            </a:r>
            <a:r>
              <a:rPr lang="en-US" dirty="0" err="1"/>
              <a:t>gian</a:t>
            </a:r>
            <a:r>
              <a:rPr lang="en-US" dirty="0"/>
              <a:t> </a:t>
            </a:r>
            <a:r>
              <a:rPr lang="en-US" dirty="0" err="1"/>
              <a:t>định</a:t>
            </a:r>
            <a:r>
              <a:rPr lang="en-US" dirty="0"/>
              <a:t> </a:t>
            </a:r>
            <a:r>
              <a:rPr lang="en-US" dirty="0" err="1"/>
              <a:t>thời</a:t>
            </a:r>
            <a:r>
              <a:rPr lang="en-US" dirty="0"/>
              <a:t> </a:t>
            </a:r>
            <a:r>
              <a:rPr lang="en-US" dirty="0" err="1"/>
              <a:t>cho</a:t>
            </a:r>
            <a:r>
              <a:rPr lang="en-US" dirty="0"/>
              <a:t> </a:t>
            </a:r>
            <a:r>
              <a:rPr lang="en-US" dirty="0" err="1"/>
              <a:t>máy</a:t>
            </a:r>
            <a:r>
              <a:rPr lang="en-US" dirty="0"/>
              <a:t> </a:t>
            </a:r>
            <a:r>
              <a:rPr lang="en-US" dirty="0" err="1"/>
              <a:t>tính</a:t>
            </a:r>
            <a:r>
              <a:rPr lang="en-US" dirty="0"/>
              <a:t> </a:t>
            </a:r>
            <a:r>
              <a:rPr lang="en-US" dirty="0" err="1"/>
              <a:t>làm</a:t>
            </a:r>
            <a:r>
              <a:rPr lang="en-US" dirty="0"/>
              <a:t> </a:t>
            </a:r>
            <a:r>
              <a:rPr lang="en-US" dirty="0" err="1"/>
              <a:t>việc</a:t>
            </a:r>
            <a:r>
              <a:rPr lang="en-US" dirty="0"/>
              <a:t> </a:t>
            </a:r>
            <a:r>
              <a:rPr lang="en-US" dirty="0" err="1"/>
              <a:t>này</a:t>
            </a:r>
            <a:r>
              <a:rPr lang="en-US" dirty="0"/>
              <a:t> </a:t>
            </a:r>
            <a:r>
              <a:rPr lang="en-US" dirty="0" err="1"/>
              <a:t>được</a:t>
            </a:r>
            <a:r>
              <a:rPr lang="en-US" dirty="0"/>
              <a:t> </a:t>
            </a:r>
            <a:r>
              <a:rPr lang="en-US" dirty="0" err="1"/>
              <a:t>gọi</a:t>
            </a:r>
            <a:r>
              <a:rPr lang="en-US" dirty="0"/>
              <a:t> </a:t>
            </a:r>
            <a:r>
              <a:rPr lang="en-US" dirty="0" err="1"/>
              <a:t>là</a:t>
            </a:r>
            <a:r>
              <a:rPr lang="en-US" dirty="0"/>
              <a:t> </a:t>
            </a:r>
            <a:r>
              <a:rPr lang="en-US" dirty="0" err="1"/>
              <a:t>khối</a:t>
            </a:r>
            <a:r>
              <a:rPr lang="en-US" dirty="0"/>
              <a:t> </a:t>
            </a:r>
            <a:r>
              <a:rPr lang="en-US" dirty="0" err="1"/>
              <a:t>tạo</a:t>
            </a:r>
            <a:r>
              <a:rPr lang="en-US" dirty="0"/>
              <a:t> clock.</a:t>
            </a:r>
          </a:p>
          <a:p>
            <a:r>
              <a:rPr lang="en-US" dirty="0"/>
              <a:t>Hai </a:t>
            </a:r>
            <a:r>
              <a:rPr lang="en-US" dirty="0" err="1"/>
              <a:t>khái</a:t>
            </a:r>
            <a:r>
              <a:rPr lang="en-US" dirty="0"/>
              <a:t> </a:t>
            </a:r>
            <a:r>
              <a:rPr lang="en-US" dirty="0" err="1"/>
              <a:t>niệm</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a:t>clock</a:t>
            </a:r>
            <a:r>
              <a:rPr lang="en-US" sz="2400"/>
              <a:t>:</a:t>
            </a:r>
          </a:p>
          <a:p>
            <a:pPr lvl="1"/>
            <a:r>
              <a:rPr lang="en-US" sz="2200"/>
              <a:t>Chu </a:t>
            </a:r>
            <a:r>
              <a:rPr lang="en-US" sz="2200" dirty="0" err="1"/>
              <a:t>kỳ</a:t>
            </a:r>
            <a:r>
              <a:rPr lang="en-US" sz="2200" dirty="0"/>
              <a:t> (Clock cycle</a:t>
            </a:r>
            <a:r>
              <a:rPr lang="en-US" sz="2200"/>
              <a:t>) </a:t>
            </a:r>
          </a:p>
          <a:p>
            <a:pPr lvl="1"/>
            <a:r>
              <a:rPr lang="en-US" sz="2400"/>
              <a:t>Tần </a:t>
            </a:r>
            <a:r>
              <a:rPr lang="en-US" sz="2400" dirty="0" err="1"/>
              <a:t>số</a:t>
            </a:r>
            <a:r>
              <a:rPr lang="en-US" sz="2400" dirty="0"/>
              <a:t> (Clock rate </a:t>
            </a:r>
            <a:r>
              <a:rPr lang="en-US" sz="2400" dirty="0" err="1"/>
              <a:t>hoặc</a:t>
            </a:r>
            <a:r>
              <a:rPr lang="en-US" sz="2400" dirty="0"/>
              <a:t> clock frequency)</a:t>
            </a:r>
          </a:p>
        </p:txBody>
      </p:sp>
      <p:sp>
        <p:nvSpPr>
          <p:cNvPr id="5" name="日付プレースホルダ 3">
            <a:extLst>
              <a:ext uri="{FF2B5EF4-FFF2-40B4-BE49-F238E27FC236}">
                <a16:creationId xmlns:a16="http://schemas.microsoft.com/office/drawing/2014/main" id="{35708D4C-8FEA-41A4-8BFD-ED5D2318E084}"/>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6" name="フッター プレースホルダ 4">
            <a:extLst>
              <a:ext uri="{FF2B5EF4-FFF2-40B4-BE49-F238E27FC236}">
                <a16:creationId xmlns:a16="http://schemas.microsoft.com/office/drawing/2014/main" id="{AE833B31-1EC7-4FB4-B42D-6DC797CDCBF0}"/>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
        <p:nvSpPr>
          <p:cNvPr id="7" name="Slide Number Placeholder 3">
            <a:extLst>
              <a:ext uri="{FF2B5EF4-FFF2-40B4-BE49-F238E27FC236}">
                <a16:creationId xmlns:a16="http://schemas.microsoft.com/office/drawing/2014/main" id="{735409C1-FB81-4308-B7A6-40BD686D4CEE}"/>
              </a:ext>
            </a:extLst>
          </p:cNvPr>
          <p:cNvSpPr>
            <a:spLocks noGrp="1"/>
          </p:cNvSpPr>
          <p:nvPr>
            <p:ph type="sldNum" sz="quarter" idx="12"/>
          </p:nvPr>
        </p:nvSpPr>
        <p:spPr>
          <a:xfrm>
            <a:off x="7139880" y="6524625"/>
            <a:ext cx="1752600" cy="288925"/>
          </a:xfrm>
        </p:spPr>
        <p:txBody>
          <a:bodyPr/>
          <a:lstStyle/>
          <a:p>
            <a:fld id="{800C8475-47C1-49C9-BEE5-594F8CF4D71F}" type="slidenum">
              <a:rPr kumimoji="1" lang="ja-JP" altLang="en-US" smtClean="0"/>
              <a:pPr/>
              <a:t>16</a:t>
            </a:fld>
            <a:endParaRPr kumimoji="1" lang="ja-JP"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083">
                                            <p:txEl>
                                              <p:pRg st="1" end="1"/>
                                            </p:txEl>
                                          </p:spTgt>
                                        </p:tgtEl>
                                        <p:attrNameLst>
                                          <p:attrName>style.visibility</p:attrName>
                                        </p:attrNameLst>
                                      </p:cBhvr>
                                      <p:to>
                                        <p:strVal val="visible"/>
                                      </p:to>
                                    </p:set>
                                    <p:anim calcmode="lin" valueType="num">
                                      <p:cBhvr additive="base">
                                        <p:cTn id="7" dur="500" fill="hold"/>
                                        <p:tgtEl>
                                          <p:spTgt spid="4608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0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6083">
                                            <p:txEl>
                                              <p:pRg st="2" end="2"/>
                                            </p:txEl>
                                          </p:spTgt>
                                        </p:tgtEl>
                                        <p:attrNameLst>
                                          <p:attrName>style.visibility</p:attrName>
                                        </p:attrNameLst>
                                      </p:cBhvr>
                                      <p:to>
                                        <p:strVal val="visible"/>
                                      </p:to>
                                    </p:set>
                                    <p:anim calcmode="lin" valueType="num">
                                      <p:cBhvr additive="base">
                                        <p:cTn id="13" dur="500" fill="hold"/>
                                        <p:tgtEl>
                                          <p:spTgt spid="4608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60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6083">
                                            <p:txEl>
                                              <p:pRg st="3" end="3"/>
                                            </p:txEl>
                                          </p:spTgt>
                                        </p:tgtEl>
                                        <p:attrNameLst>
                                          <p:attrName>style.visibility</p:attrName>
                                        </p:attrNameLst>
                                      </p:cBhvr>
                                      <p:to>
                                        <p:strVal val="visible"/>
                                      </p:to>
                                    </p:set>
                                    <p:anim calcmode="lin" valueType="num">
                                      <p:cBhvr additive="base">
                                        <p:cTn id="19" dur="500" fill="hold"/>
                                        <p:tgtEl>
                                          <p:spTgt spid="4608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60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6083">
                                            <p:txEl>
                                              <p:pRg st="4" end="4"/>
                                            </p:txEl>
                                          </p:spTgt>
                                        </p:tgtEl>
                                        <p:attrNameLst>
                                          <p:attrName>style.visibility</p:attrName>
                                        </p:attrNameLst>
                                      </p:cBhvr>
                                      <p:to>
                                        <p:strVal val="visible"/>
                                      </p:to>
                                    </p:set>
                                    <p:anim calcmode="lin" valueType="num">
                                      <p:cBhvr additive="base">
                                        <p:cTn id="25" dur="500" fill="hold"/>
                                        <p:tgtEl>
                                          <p:spTgt spid="4608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608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20BEE5-AB9B-4F68-89A7-05C110C0486D}"/>
              </a:ext>
            </a:extLst>
          </p:cNvPr>
          <p:cNvPicPr>
            <a:picLocks noChangeAspect="1"/>
          </p:cNvPicPr>
          <p:nvPr/>
        </p:nvPicPr>
        <p:blipFill>
          <a:blip r:embed="rId3"/>
          <a:stretch>
            <a:fillRect/>
          </a:stretch>
        </p:blipFill>
        <p:spPr>
          <a:xfrm>
            <a:off x="394271" y="2042670"/>
            <a:ext cx="8454453" cy="2658359"/>
          </a:xfrm>
          <a:prstGeom prst="rect">
            <a:avLst/>
          </a:prstGeom>
        </p:spPr>
      </p:pic>
      <p:sp>
        <p:nvSpPr>
          <p:cNvPr id="46082" name="Rectangle 2"/>
          <p:cNvSpPr>
            <a:spLocks noGrp="1" noChangeArrowheads="1"/>
          </p:cNvSpPr>
          <p:nvPr>
            <p:ph type="title"/>
          </p:nvPr>
        </p:nvSpPr>
        <p:spPr/>
        <p:txBody>
          <a:bodyPr>
            <a:normAutofit/>
          </a:bodyPr>
          <a:lstStyle/>
          <a:p>
            <a:pPr marL="342900" indent="-342900"/>
            <a:r>
              <a:rPr lang="en-US"/>
              <a:t>Clock (2/3)</a:t>
            </a:r>
            <a:endParaRPr lang="en-US" dirty="0"/>
          </a:p>
        </p:txBody>
      </p:sp>
      <p:sp>
        <p:nvSpPr>
          <p:cNvPr id="46083" name="Rectangle 3"/>
          <p:cNvSpPr>
            <a:spLocks noGrp="1" noChangeArrowheads="1"/>
          </p:cNvSpPr>
          <p:nvPr>
            <p:ph idx="1"/>
          </p:nvPr>
        </p:nvSpPr>
        <p:spPr>
          <a:xfrm>
            <a:off x="295276" y="1371600"/>
            <a:ext cx="8553448" cy="4000501"/>
          </a:xfrm>
        </p:spPr>
        <p:txBody>
          <a:bodyPr>
            <a:normAutofit/>
          </a:bodyPr>
          <a:lstStyle/>
          <a:p>
            <a:pPr algn="just"/>
            <a:r>
              <a:rPr lang="en-US" b="1"/>
              <a:t>Chu kỳ clock </a:t>
            </a:r>
            <a:r>
              <a:rPr lang="en-US"/>
              <a:t>và </a:t>
            </a:r>
            <a:r>
              <a:rPr lang="en-US" b="1" err="1"/>
              <a:t>tần</a:t>
            </a:r>
            <a:r>
              <a:rPr lang="en-US" b="1"/>
              <a:t> số clock</a:t>
            </a:r>
            <a:endParaRPr lang="en-US" b="1" dirty="0"/>
          </a:p>
        </p:txBody>
      </p:sp>
      <p:pic>
        <p:nvPicPr>
          <p:cNvPr id="8" name="Picture 7">
            <a:extLst>
              <a:ext uri="{FF2B5EF4-FFF2-40B4-BE49-F238E27FC236}">
                <a16:creationId xmlns:a16="http://schemas.microsoft.com/office/drawing/2014/main" id="{CDEF0A6E-3B04-4506-8F82-73EBE59791FB}"/>
              </a:ext>
            </a:extLst>
          </p:cNvPr>
          <p:cNvPicPr>
            <a:picLocks noChangeAspect="1"/>
          </p:cNvPicPr>
          <p:nvPr/>
        </p:nvPicPr>
        <p:blipFill>
          <a:blip r:embed="rId4"/>
          <a:stretch>
            <a:fillRect/>
          </a:stretch>
        </p:blipFill>
        <p:spPr>
          <a:xfrm>
            <a:off x="927032" y="4875550"/>
            <a:ext cx="7388930" cy="1221699"/>
          </a:xfrm>
          <a:prstGeom prst="rect">
            <a:avLst/>
          </a:prstGeom>
        </p:spPr>
      </p:pic>
      <p:sp>
        <p:nvSpPr>
          <p:cNvPr id="7" name="日付プレースホルダ 3">
            <a:extLst>
              <a:ext uri="{FF2B5EF4-FFF2-40B4-BE49-F238E27FC236}">
                <a16:creationId xmlns:a16="http://schemas.microsoft.com/office/drawing/2014/main" id="{B7E63D7F-A68A-4054-8B7A-0412AB9B59BD}"/>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9" name="フッター プレースホルダ 4">
            <a:extLst>
              <a:ext uri="{FF2B5EF4-FFF2-40B4-BE49-F238E27FC236}">
                <a16:creationId xmlns:a16="http://schemas.microsoft.com/office/drawing/2014/main" id="{97BC4330-0C30-44A4-9F5C-A4E142EC26BE}"/>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
        <p:nvSpPr>
          <p:cNvPr id="10" name="Slide Number Placeholder 3">
            <a:extLst>
              <a:ext uri="{FF2B5EF4-FFF2-40B4-BE49-F238E27FC236}">
                <a16:creationId xmlns:a16="http://schemas.microsoft.com/office/drawing/2014/main" id="{189A7CDB-7764-4304-8255-433A6B8F90EC}"/>
              </a:ext>
            </a:extLst>
          </p:cNvPr>
          <p:cNvSpPr>
            <a:spLocks noGrp="1"/>
          </p:cNvSpPr>
          <p:nvPr>
            <p:ph type="sldNum" sz="quarter" idx="12"/>
          </p:nvPr>
        </p:nvSpPr>
        <p:spPr>
          <a:xfrm>
            <a:off x="7139880" y="6524625"/>
            <a:ext cx="1752600" cy="288925"/>
          </a:xfrm>
        </p:spPr>
        <p:txBody>
          <a:bodyPr/>
          <a:lstStyle/>
          <a:p>
            <a:fld id="{800C8475-47C1-49C9-BEE5-594F8CF4D71F}" type="slidenum">
              <a:rPr kumimoji="1" lang="ja-JP" altLang="en-US" smtClean="0"/>
              <a:pPr/>
              <a:t>17</a:t>
            </a:fld>
            <a:endParaRPr kumimoji="1" lang="ja-JP"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a:bodyPr>
          <a:lstStyle/>
          <a:p>
            <a:pPr marL="342900" indent="-342900"/>
            <a:r>
              <a:rPr lang="en-US"/>
              <a:t>2. Clock (3/3)</a:t>
            </a:r>
            <a:endParaRPr lang="en-US" dirty="0"/>
          </a:p>
        </p:txBody>
      </p:sp>
      <mc:AlternateContent xmlns:mc="http://schemas.openxmlformats.org/markup-compatibility/2006">
        <mc:Choice xmlns:a14="http://schemas.microsoft.com/office/drawing/2010/main" Requires="a14">
          <p:sp>
            <p:nvSpPr>
              <p:cNvPr id="46083" name="Rectangle 3"/>
              <p:cNvSpPr>
                <a:spLocks noGrp="1" noChangeArrowheads="1"/>
              </p:cNvSpPr>
              <p:nvPr>
                <p:ph idx="1"/>
              </p:nvPr>
            </p:nvSpPr>
            <p:spPr>
              <a:xfrm>
                <a:off x="295276" y="1981200"/>
                <a:ext cx="8620124" cy="3200400"/>
              </a:xfrm>
            </p:spPr>
            <p:txBody>
              <a:bodyPr/>
              <a:lstStyle/>
              <a:p>
                <a:pPr marL="0" indent="0" algn="ctr">
                  <a:spcAft>
                    <a:spcPts val="1350"/>
                  </a:spcAft>
                  <a:buNone/>
                </a:pPr>
                <a:r>
                  <a:rPr lang="en-US"/>
                  <a:t>Thời gian thực thi = Tổng số chu kỳ clock * Chu kỳ clock</a:t>
                </a:r>
              </a:p>
              <a:p>
                <a:pPr marL="0" indent="0">
                  <a:spcAft>
                    <a:spcPts val="1350"/>
                  </a:spcAft>
                  <a:buNone/>
                </a:pPr>
                <a:endParaRPr lang="en-US" sz="2250"/>
              </a:p>
              <a:p>
                <a:pPr marL="0" indent="0">
                  <a:spcBef>
                    <a:spcPts val="750"/>
                  </a:spcBef>
                  <a:buNone/>
                </a:pPr>
                <a14:m>
                  <m:oMathPara xmlns:m="http://schemas.openxmlformats.org/officeDocument/2006/math">
                    <m:oMathParaPr>
                      <m:jc m:val="centerGroup"/>
                    </m:oMathParaPr>
                    <m:oMath xmlns:m="http://schemas.openxmlformats.org/officeDocument/2006/math">
                      <m:r>
                        <m:rPr>
                          <m:nor/>
                        </m:rPr>
                        <a:rPr lang="en-US" b="0" i="0" smtClean="0">
                          <a:sym typeface="Wingdings" pitchFamily="2" charset="2"/>
                        </a:rPr>
                        <m:t>Th</m:t>
                      </m:r>
                      <m:r>
                        <m:rPr>
                          <m:nor/>
                        </m:rPr>
                        <a:rPr lang="en-US" b="0" i="0" smtClean="0">
                          <a:sym typeface="Wingdings" pitchFamily="2" charset="2"/>
                        </a:rPr>
                        <m:t>ờ</m:t>
                      </m:r>
                      <m:r>
                        <m:rPr>
                          <m:nor/>
                        </m:rPr>
                        <a:rPr lang="en-US" b="0" i="0" smtClean="0">
                          <a:sym typeface="Wingdings" pitchFamily="2" charset="2"/>
                        </a:rPr>
                        <m:t>i</m:t>
                      </m:r>
                      <m:r>
                        <m:rPr>
                          <m:nor/>
                        </m:rPr>
                        <a:rPr lang="en-US" b="0" i="0" smtClean="0">
                          <a:sym typeface="Wingdings" pitchFamily="2" charset="2"/>
                        </a:rPr>
                        <m:t> </m:t>
                      </m:r>
                      <m:r>
                        <m:rPr>
                          <m:nor/>
                        </m:rPr>
                        <a:rPr lang="en-US" b="0" i="0" smtClean="0">
                          <a:sym typeface="Wingdings" pitchFamily="2" charset="2"/>
                        </a:rPr>
                        <m:t>gian</m:t>
                      </m:r>
                      <m:r>
                        <m:rPr>
                          <m:nor/>
                        </m:rPr>
                        <a:rPr lang="en-US" b="0" i="0" smtClean="0">
                          <a:sym typeface="Wingdings" pitchFamily="2" charset="2"/>
                        </a:rPr>
                        <m:t> </m:t>
                      </m:r>
                      <m:r>
                        <m:rPr>
                          <m:nor/>
                        </m:rPr>
                        <a:rPr lang="en-US" b="0" i="0" smtClean="0">
                          <a:sym typeface="Wingdings" pitchFamily="2" charset="2"/>
                        </a:rPr>
                        <m:t>th</m:t>
                      </m:r>
                      <m:r>
                        <m:rPr>
                          <m:nor/>
                        </m:rPr>
                        <a:rPr lang="en-US" b="0" i="0" smtClean="0">
                          <a:sym typeface="Wingdings" pitchFamily="2" charset="2"/>
                        </a:rPr>
                        <m:t>ự</m:t>
                      </m:r>
                      <m:r>
                        <m:rPr>
                          <m:nor/>
                        </m:rPr>
                        <a:rPr lang="en-US" b="0" i="0" smtClean="0">
                          <a:sym typeface="Wingdings" pitchFamily="2" charset="2"/>
                        </a:rPr>
                        <m:t>c</m:t>
                      </m:r>
                      <m:r>
                        <m:rPr>
                          <m:nor/>
                        </m:rPr>
                        <a:rPr lang="en-US" b="0" i="0" smtClean="0">
                          <a:sym typeface="Wingdings" pitchFamily="2" charset="2"/>
                        </a:rPr>
                        <m:t> </m:t>
                      </m:r>
                      <m:r>
                        <m:rPr>
                          <m:nor/>
                        </m:rPr>
                        <a:rPr lang="en-US" b="0" i="0" smtClean="0">
                          <a:sym typeface="Wingdings" pitchFamily="2" charset="2"/>
                        </a:rPr>
                        <m:t>thi</m:t>
                      </m:r>
                      <m:r>
                        <m:rPr>
                          <m:nor/>
                        </m:rPr>
                        <a:rPr lang="en-US" b="0" i="0" smtClean="0">
                          <a:sym typeface="Wingdings" pitchFamily="2" charset="2"/>
                        </a:rPr>
                        <m:t> =</m:t>
                      </m:r>
                      <m:f>
                        <m:fPr>
                          <m:ctrlPr>
                            <a:rPr lang="en-US" i="1" smtClean="0">
                              <a:latin typeface="Cambria Math" panose="02040503050406030204" pitchFamily="18" charset="0"/>
                              <a:sym typeface="Wingdings" pitchFamily="2" charset="2"/>
                            </a:rPr>
                          </m:ctrlPr>
                        </m:fPr>
                        <m:num>
                          <m:r>
                            <m:rPr>
                              <m:nor/>
                            </m:rPr>
                            <a:rPr lang="en-US" b="0" i="0" smtClean="0">
                              <a:sym typeface="Wingdings" pitchFamily="2" charset="2"/>
                            </a:rPr>
                            <m:t>T</m:t>
                          </m:r>
                          <m:r>
                            <m:rPr>
                              <m:nor/>
                            </m:rPr>
                            <a:rPr lang="en-US" b="0" i="0" smtClean="0">
                              <a:sym typeface="Wingdings" pitchFamily="2" charset="2"/>
                            </a:rPr>
                            <m:t>ổ</m:t>
                          </m:r>
                          <m:r>
                            <m:rPr>
                              <m:nor/>
                            </m:rPr>
                            <a:rPr lang="en-US" b="0" i="0" smtClean="0">
                              <a:sym typeface="Wingdings" pitchFamily="2" charset="2"/>
                            </a:rPr>
                            <m:t>ng</m:t>
                          </m:r>
                          <m:r>
                            <m:rPr>
                              <m:nor/>
                            </m:rPr>
                            <a:rPr lang="en-US" b="0" i="0" smtClean="0">
                              <a:sym typeface="Wingdings" pitchFamily="2" charset="2"/>
                            </a:rPr>
                            <m:t> </m:t>
                          </m:r>
                          <m:r>
                            <m:rPr>
                              <m:nor/>
                            </m:rPr>
                            <a:rPr lang="en-US" b="0" i="0" smtClean="0">
                              <a:sym typeface="Wingdings" pitchFamily="2" charset="2"/>
                            </a:rPr>
                            <m:t>s</m:t>
                          </m:r>
                          <m:r>
                            <m:rPr>
                              <m:nor/>
                            </m:rPr>
                            <a:rPr lang="en-US" b="0" i="0" smtClean="0">
                              <a:sym typeface="Wingdings" pitchFamily="2" charset="2"/>
                            </a:rPr>
                            <m:t>ố </m:t>
                          </m:r>
                          <m:r>
                            <m:rPr>
                              <m:nor/>
                            </m:rPr>
                            <a:rPr lang="en-US" b="0" i="0" smtClean="0">
                              <a:sym typeface="Wingdings" pitchFamily="2" charset="2"/>
                            </a:rPr>
                            <m:t>chu</m:t>
                          </m:r>
                          <m:r>
                            <m:rPr>
                              <m:nor/>
                            </m:rPr>
                            <a:rPr lang="en-US" b="0" i="0" smtClean="0">
                              <a:sym typeface="Wingdings" pitchFamily="2" charset="2"/>
                            </a:rPr>
                            <m:t> </m:t>
                          </m:r>
                          <m:r>
                            <m:rPr>
                              <m:nor/>
                            </m:rPr>
                            <a:rPr lang="en-US" b="0" i="0" smtClean="0">
                              <a:sym typeface="Wingdings" pitchFamily="2" charset="2"/>
                            </a:rPr>
                            <m:t>k</m:t>
                          </m:r>
                          <m:r>
                            <m:rPr>
                              <m:nor/>
                            </m:rPr>
                            <a:rPr lang="en-US" b="0" i="0" smtClean="0">
                              <a:sym typeface="Wingdings" pitchFamily="2" charset="2"/>
                            </a:rPr>
                            <m:t>ỳ </m:t>
                          </m:r>
                          <m:r>
                            <m:rPr>
                              <m:nor/>
                            </m:rPr>
                            <a:rPr lang="en-US" b="0" i="0" smtClean="0">
                              <a:sym typeface="Wingdings" pitchFamily="2" charset="2"/>
                            </a:rPr>
                            <m:t>clock</m:t>
                          </m:r>
                        </m:num>
                        <m:den>
                          <m:r>
                            <m:rPr>
                              <m:nor/>
                            </m:rPr>
                            <a:rPr lang="en-US" b="0" i="0" smtClean="0">
                              <a:sym typeface="Wingdings" pitchFamily="2" charset="2"/>
                            </a:rPr>
                            <m:t>T</m:t>
                          </m:r>
                          <m:r>
                            <m:rPr>
                              <m:nor/>
                            </m:rPr>
                            <a:rPr lang="en-US" b="0" i="0" smtClean="0">
                              <a:sym typeface="Wingdings" pitchFamily="2" charset="2"/>
                            </a:rPr>
                            <m:t>ầ</m:t>
                          </m:r>
                          <m:r>
                            <m:rPr>
                              <m:nor/>
                            </m:rPr>
                            <a:rPr lang="en-US" b="0" i="0" smtClean="0">
                              <a:sym typeface="Wingdings" pitchFamily="2" charset="2"/>
                            </a:rPr>
                            <m:t>n</m:t>
                          </m:r>
                          <m:r>
                            <m:rPr>
                              <m:nor/>
                            </m:rPr>
                            <a:rPr lang="en-US" b="0" i="0" smtClean="0">
                              <a:sym typeface="Wingdings" pitchFamily="2" charset="2"/>
                            </a:rPr>
                            <m:t> </m:t>
                          </m:r>
                          <m:r>
                            <m:rPr>
                              <m:nor/>
                            </m:rPr>
                            <a:rPr lang="en-US" b="0" i="0" smtClean="0">
                              <a:sym typeface="Wingdings" pitchFamily="2" charset="2"/>
                            </a:rPr>
                            <m:t>s</m:t>
                          </m:r>
                          <m:r>
                            <m:rPr>
                              <m:nor/>
                            </m:rPr>
                            <a:rPr lang="en-US" b="0" i="0" smtClean="0">
                              <a:sym typeface="Wingdings" pitchFamily="2" charset="2"/>
                            </a:rPr>
                            <m:t>ố </m:t>
                          </m:r>
                          <m:r>
                            <m:rPr>
                              <m:nor/>
                            </m:rPr>
                            <a:rPr lang="en-US" b="0" i="0" smtClean="0">
                              <a:sym typeface="Wingdings" pitchFamily="2" charset="2"/>
                            </a:rPr>
                            <m:t>clock</m:t>
                          </m:r>
                        </m:den>
                      </m:f>
                    </m:oMath>
                  </m:oMathPara>
                </a14:m>
                <a:endParaRPr lang="en-US">
                  <a:sym typeface="Wingdings" pitchFamily="2" charset="2"/>
                </a:endParaRPr>
              </a:p>
              <a:p>
                <a:pPr marL="0" indent="0">
                  <a:spcBef>
                    <a:spcPts val="750"/>
                  </a:spcBef>
                  <a:buNone/>
                </a:pPr>
                <a:endParaRPr lang="en-US">
                  <a:sym typeface="Wingdings" pitchFamily="2" charset="2"/>
                </a:endParaRPr>
              </a:p>
              <a:p>
                <a:pPr marL="0" indent="0" algn="ctr">
                  <a:spcBef>
                    <a:spcPts val="750"/>
                  </a:spcBef>
                  <a:buNone/>
                </a:pPr>
                <a:r>
                  <a:rPr lang="en-US">
                    <a:highlight>
                      <a:srgbClr val="FFFF00"/>
                    </a:highlight>
                    <a:sym typeface="Wingdings" pitchFamily="2" charset="2"/>
                  </a:rPr>
                  <a:t>Tăng hiệu suất bằng cách giảm chu kỳ clock (tăng tần số clock)</a:t>
                </a:r>
                <a:endParaRPr lang="en-US" dirty="0">
                  <a:highlight>
                    <a:srgbClr val="FFFF00"/>
                  </a:highlight>
                  <a:sym typeface="Wingdings" pitchFamily="2" charset="2"/>
                </a:endParaRPr>
              </a:p>
              <a:p>
                <a:pPr marL="0" indent="0">
                  <a:spcBef>
                    <a:spcPts val="750"/>
                  </a:spcBef>
                  <a:buNone/>
                </a:pPr>
                <a:endParaRPr lang="en-US" sz="1650" dirty="0">
                  <a:sym typeface="Wingdings" pitchFamily="2" charset="2"/>
                </a:endParaRPr>
              </a:p>
              <a:p>
                <a:pPr marL="0" indent="0">
                  <a:spcBef>
                    <a:spcPts val="750"/>
                  </a:spcBef>
                  <a:buNone/>
                </a:pPr>
                <a:endParaRPr lang="en-US" sz="1650" dirty="0">
                  <a:sym typeface="Wingdings" pitchFamily="2" charset="2"/>
                </a:endParaRPr>
              </a:p>
              <a:p>
                <a:pPr marL="0" indent="0">
                  <a:spcBef>
                    <a:spcPts val="750"/>
                  </a:spcBef>
                  <a:buNone/>
                </a:pPr>
                <a:endParaRPr lang="en-US" sz="1650" dirty="0">
                  <a:sym typeface="Wingdings" pitchFamily="2" charset="2"/>
                </a:endParaRPr>
              </a:p>
            </p:txBody>
          </p:sp>
        </mc:Choice>
        <mc:Fallback>
          <p:sp>
            <p:nvSpPr>
              <p:cNvPr id="46083" name="Rectangle 3"/>
              <p:cNvSpPr>
                <a:spLocks noGrp="1" noRot="1" noChangeAspect="1" noMove="1" noResize="1" noEditPoints="1" noAdjustHandles="1" noChangeArrowheads="1" noChangeShapeType="1" noTextEdit="1"/>
              </p:cNvSpPr>
              <p:nvPr>
                <p:ph idx="1"/>
              </p:nvPr>
            </p:nvSpPr>
            <p:spPr>
              <a:xfrm>
                <a:off x="295276" y="1981200"/>
                <a:ext cx="8620124" cy="3200400"/>
              </a:xfrm>
              <a:blipFill>
                <a:blip r:embed="rId3"/>
                <a:stretch>
                  <a:fillRect l="-989" t="-1714" r="-919" b="-1714"/>
                </a:stretch>
              </a:blipFill>
            </p:spPr>
            <p:txBody>
              <a:bodyPr/>
              <a:lstStyle/>
              <a:p>
                <a:r>
                  <a:rPr lang="en-US">
                    <a:noFill/>
                  </a:rPr>
                  <a:t> </a:t>
                </a:r>
              </a:p>
            </p:txBody>
          </p:sp>
        </mc:Fallback>
      </mc:AlternateContent>
      <p:sp>
        <p:nvSpPr>
          <p:cNvPr id="5" name="日付プレースホルダ 3">
            <a:extLst>
              <a:ext uri="{FF2B5EF4-FFF2-40B4-BE49-F238E27FC236}">
                <a16:creationId xmlns:a16="http://schemas.microsoft.com/office/drawing/2014/main" id="{30D272CE-A065-4C11-8565-049B21B8E8FE}"/>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6" name="フッター プレースホルダ 4">
            <a:extLst>
              <a:ext uri="{FF2B5EF4-FFF2-40B4-BE49-F238E27FC236}">
                <a16:creationId xmlns:a16="http://schemas.microsoft.com/office/drawing/2014/main" id="{12E1CA66-EB75-4962-85F1-1BE971212D05}"/>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
        <p:nvSpPr>
          <p:cNvPr id="7" name="Slide Number Placeholder 3">
            <a:extLst>
              <a:ext uri="{FF2B5EF4-FFF2-40B4-BE49-F238E27FC236}">
                <a16:creationId xmlns:a16="http://schemas.microsoft.com/office/drawing/2014/main" id="{0BFEC318-20EA-4094-B5C3-509F753FDB61}"/>
              </a:ext>
            </a:extLst>
          </p:cNvPr>
          <p:cNvSpPr>
            <a:spLocks noGrp="1"/>
          </p:cNvSpPr>
          <p:nvPr>
            <p:ph type="sldNum" sz="quarter" idx="12"/>
          </p:nvPr>
        </p:nvSpPr>
        <p:spPr>
          <a:xfrm>
            <a:off x="7139880" y="6524625"/>
            <a:ext cx="1752600" cy="288925"/>
          </a:xfrm>
        </p:spPr>
        <p:txBody>
          <a:bodyPr/>
          <a:lstStyle/>
          <a:p>
            <a:fld id="{800C8475-47C1-49C9-BEE5-594F8CF4D71F}" type="slidenum">
              <a:rPr kumimoji="1" lang="ja-JP" altLang="en-US" smtClean="0"/>
              <a:pPr/>
              <a:t>18</a:t>
            </a:fld>
            <a:endParaRPr kumimoji="1" lang="ja-JP"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083">
                                            <p:txEl>
                                              <p:pRg st="2" end="2"/>
                                            </p:txEl>
                                          </p:spTgt>
                                        </p:tgtEl>
                                        <p:attrNameLst>
                                          <p:attrName>style.visibility</p:attrName>
                                        </p:attrNameLst>
                                      </p:cBhvr>
                                      <p:to>
                                        <p:strVal val="visible"/>
                                      </p:to>
                                    </p:set>
                                    <p:anim calcmode="lin" valueType="num">
                                      <p:cBhvr additive="base">
                                        <p:cTn id="7" dur="500" fill="hold"/>
                                        <p:tgtEl>
                                          <p:spTgt spid="4608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0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6083">
                                            <p:txEl>
                                              <p:pRg st="4" end="4"/>
                                            </p:txEl>
                                          </p:spTgt>
                                        </p:tgtEl>
                                        <p:attrNameLst>
                                          <p:attrName>style.visibility</p:attrName>
                                        </p:attrNameLst>
                                      </p:cBhvr>
                                      <p:to>
                                        <p:strVal val="visible"/>
                                      </p:to>
                                    </p:set>
                                    <p:anim calcmode="lin" valueType="num">
                                      <p:cBhvr additive="base">
                                        <p:cTn id="13" dur="500" fill="hold"/>
                                        <p:tgtEl>
                                          <p:spTgt spid="4608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608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97969-42AE-46A1-AC5D-077E8492ECC5}"/>
              </a:ext>
            </a:extLst>
          </p:cNvPr>
          <p:cNvSpPr>
            <a:spLocks noGrp="1"/>
          </p:cNvSpPr>
          <p:nvPr>
            <p:ph type="title"/>
          </p:nvPr>
        </p:nvSpPr>
        <p:spPr/>
        <p:txBody>
          <a:bodyPr/>
          <a:lstStyle/>
          <a:p>
            <a:r>
              <a:rPr lang="en-US"/>
              <a:t>Quiz 2</a:t>
            </a:r>
          </a:p>
        </p:txBody>
      </p:sp>
      <p:sp>
        <p:nvSpPr>
          <p:cNvPr id="3" name="Content Placeholder 2">
            <a:extLst>
              <a:ext uri="{FF2B5EF4-FFF2-40B4-BE49-F238E27FC236}">
                <a16:creationId xmlns:a16="http://schemas.microsoft.com/office/drawing/2014/main" id="{D55F6577-6B98-4471-B8FF-E890E2DAC61B}"/>
              </a:ext>
            </a:extLst>
          </p:cNvPr>
          <p:cNvSpPr>
            <a:spLocks noGrp="1"/>
          </p:cNvSpPr>
          <p:nvPr>
            <p:ph idx="1"/>
          </p:nvPr>
        </p:nvSpPr>
        <p:spPr/>
        <p:txBody>
          <a:bodyPr/>
          <a:lstStyle/>
          <a:p>
            <a:pPr algn="just"/>
            <a:r>
              <a:rPr lang="en-US"/>
              <a:t>Máy tính A chạy ở tần số 2 Ghz cần 10s để hoàn thành chương trình P. Máy tính B chỉ cần 6s để hoàn thành chương trình P nhưng tổng số chu kỳ cần để hoàn thành chương trình P nhiều gấp 1.2 lần so với máy tính A.</a:t>
            </a:r>
          </a:p>
          <a:p>
            <a:pPr lvl="1"/>
            <a:r>
              <a:rPr lang="en-US"/>
              <a:t>Máy tính B chạy ở tần số bao nhiêu?</a:t>
            </a:r>
          </a:p>
        </p:txBody>
      </p:sp>
      <p:sp>
        <p:nvSpPr>
          <p:cNvPr id="4" name="Slide Number Placeholder 3">
            <a:extLst>
              <a:ext uri="{FF2B5EF4-FFF2-40B4-BE49-F238E27FC236}">
                <a16:creationId xmlns:a16="http://schemas.microsoft.com/office/drawing/2014/main" id="{017BE447-70B5-4AB5-B2BA-4A94C34136B1}"/>
              </a:ext>
            </a:extLst>
          </p:cNvPr>
          <p:cNvSpPr>
            <a:spLocks noGrp="1"/>
          </p:cNvSpPr>
          <p:nvPr>
            <p:ph type="sldNum" sz="quarter" idx="12"/>
          </p:nvPr>
        </p:nvSpPr>
        <p:spPr/>
        <p:txBody>
          <a:bodyPr/>
          <a:lstStyle/>
          <a:p>
            <a:fld id="{800C8475-47C1-49C9-BEE5-594F8CF4D71F}" type="slidenum">
              <a:rPr kumimoji="1" lang="ja-JP" altLang="en-US" smtClean="0"/>
              <a:pPr/>
              <a:t>19</a:t>
            </a:fld>
            <a:endParaRPr kumimoji="1" lang="ja-JP" altLang="en-US"/>
          </a:p>
        </p:txBody>
      </p:sp>
      <p:sp>
        <p:nvSpPr>
          <p:cNvPr id="5" name="日付プレースホルダ 3">
            <a:extLst>
              <a:ext uri="{FF2B5EF4-FFF2-40B4-BE49-F238E27FC236}">
                <a16:creationId xmlns:a16="http://schemas.microsoft.com/office/drawing/2014/main" id="{B81B88E3-9FEC-4A9F-95E0-01E2E0987D8B}"/>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6" name="フッター プレースホルダ 4">
            <a:extLst>
              <a:ext uri="{FF2B5EF4-FFF2-40B4-BE49-F238E27FC236}">
                <a16:creationId xmlns:a16="http://schemas.microsoft.com/office/drawing/2014/main" id="{6572E07E-0AB3-4631-8121-7FCA020F9B79}"/>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939949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A52B6-408F-46AC-BB07-17E67D477ED1}"/>
              </a:ext>
            </a:extLst>
          </p:cNvPr>
          <p:cNvSpPr>
            <a:spLocks noGrp="1"/>
          </p:cNvSpPr>
          <p:nvPr>
            <p:ph type="title"/>
          </p:nvPr>
        </p:nvSpPr>
        <p:spPr/>
        <p:txBody>
          <a:bodyPr/>
          <a:lstStyle/>
          <a:p>
            <a:r>
              <a:rPr lang="en-US" dirty="0" err="1"/>
              <a:t>Nội</a:t>
            </a:r>
            <a:r>
              <a:rPr lang="en-US" dirty="0"/>
              <a:t> dung</a:t>
            </a:r>
          </a:p>
        </p:txBody>
      </p:sp>
      <p:sp>
        <p:nvSpPr>
          <p:cNvPr id="3" name="Content Placeholder 2">
            <a:extLst>
              <a:ext uri="{FF2B5EF4-FFF2-40B4-BE49-F238E27FC236}">
                <a16:creationId xmlns:a16="http://schemas.microsoft.com/office/drawing/2014/main" id="{56ADA225-9FEB-4FA7-93F5-A43FC25A7BEC}"/>
              </a:ext>
            </a:extLst>
          </p:cNvPr>
          <p:cNvSpPr>
            <a:spLocks noGrp="1"/>
          </p:cNvSpPr>
          <p:nvPr>
            <p:ph idx="1"/>
          </p:nvPr>
        </p:nvSpPr>
        <p:spPr/>
        <p:txBody>
          <a:bodyPr/>
          <a:lstStyle/>
          <a:p>
            <a:r>
              <a:rPr lang="en-US" sz="3600"/>
              <a:t>Khối điều khiển</a:t>
            </a:r>
          </a:p>
          <a:p>
            <a:r>
              <a:rPr lang="en-US" sz="3600"/>
              <a:t>Bài </a:t>
            </a:r>
            <a:r>
              <a:rPr lang="en-US" sz="3600" dirty="0" err="1"/>
              <a:t>tập</a:t>
            </a:r>
            <a:endParaRPr lang="en-US" sz="3600" dirty="0"/>
          </a:p>
        </p:txBody>
      </p:sp>
      <p:sp>
        <p:nvSpPr>
          <p:cNvPr id="4" name="Slide Number Placeholder 3">
            <a:extLst>
              <a:ext uri="{FF2B5EF4-FFF2-40B4-BE49-F238E27FC236}">
                <a16:creationId xmlns:a16="http://schemas.microsoft.com/office/drawing/2014/main" id="{55A1C282-D2D6-4CCE-9171-6651B15B50F1}"/>
              </a:ext>
            </a:extLst>
          </p:cNvPr>
          <p:cNvSpPr>
            <a:spLocks noGrp="1"/>
          </p:cNvSpPr>
          <p:nvPr>
            <p:ph type="sldNum" sz="quarter" idx="12"/>
          </p:nvPr>
        </p:nvSpPr>
        <p:spPr/>
        <p:txBody>
          <a:bodyPr/>
          <a:lstStyle/>
          <a:p>
            <a:fld id="{3C3C09BB-C7E7-4454-851F-EF8D770487CA}" type="slidenum">
              <a:rPr lang="en-US" smtClean="0"/>
              <a:pPr/>
              <a:t>2</a:t>
            </a:fld>
            <a:endParaRPr lang="en-US"/>
          </a:p>
        </p:txBody>
      </p:sp>
      <p:sp>
        <p:nvSpPr>
          <p:cNvPr id="5" name="日付プレースホルダ 3">
            <a:extLst>
              <a:ext uri="{FF2B5EF4-FFF2-40B4-BE49-F238E27FC236}">
                <a16:creationId xmlns:a16="http://schemas.microsoft.com/office/drawing/2014/main" id="{891E2188-2833-4448-BCFC-D08A7ED29109}"/>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6" name="フッター プレースホルダ 4">
            <a:extLst>
              <a:ext uri="{FF2B5EF4-FFF2-40B4-BE49-F238E27FC236}">
                <a16:creationId xmlns:a16="http://schemas.microsoft.com/office/drawing/2014/main" id="{3C0D1FBF-C4B0-4C29-A299-4028E06C4BE0}"/>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pic>
        <p:nvPicPr>
          <p:cNvPr id="8" name="Picture 7">
            <a:extLst>
              <a:ext uri="{FF2B5EF4-FFF2-40B4-BE49-F238E27FC236}">
                <a16:creationId xmlns:a16="http://schemas.microsoft.com/office/drawing/2014/main" id="{D3E8C39F-4864-42FE-86D6-5F86ADEF9FC3}"/>
              </a:ext>
            </a:extLst>
          </p:cNvPr>
          <p:cNvPicPr>
            <a:picLocks noChangeAspect="1"/>
          </p:cNvPicPr>
          <p:nvPr/>
        </p:nvPicPr>
        <p:blipFill>
          <a:blip r:embed="rId2"/>
          <a:stretch>
            <a:fillRect/>
          </a:stretch>
        </p:blipFill>
        <p:spPr>
          <a:xfrm>
            <a:off x="4724400" y="1492213"/>
            <a:ext cx="4097256" cy="4665661"/>
          </a:xfrm>
          <a:prstGeom prst="rect">
            <a:avLst/>
          </a:prstGeom>
        </p:spPr>
      </p:pic>
    </p:spTree>
    <p:extLst>
      <p:ext uri="{BB962C8B-B14F-4D97-AF65-F5344CB8AC3E}">
        <p14:creationId xmlns:p14="http://schemas.microsoft.com/office/powerpoint/2010/main" val="20463621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6770E-A080-4D35-913D-E16AE608226A}"/>
              </a:ext>
            </a:extLst>
          </p:cNvPr>
          <p:cNvSpPr>
            <a:spLocks noGrp="1"/>
          </p:cNvSpPr>
          <p:nvPr>
            <p:ph type="title"/>
          </p:nvPr>
        </p:nvSpPr>
        <p:spPr/>
        <p:txBody>
          <a:bodyPr/>
          <a:lstStyle/>
          <a:p>
            <a:r>
              <a:rPr lang="en-US"/>
              <a:t>CPI (Clock cycle Per Instruction)</a:t>
            </a:r>
            <a:r>
              <a:rPr lang="vi-VN"/>
              <a:t> (1/2)</a:t>
            </a: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FEC71E-F182-481B-9EA9-F617692EC5F2}"/>
                  </a:ext>
                </a:extLst>
              </p:cNvPr>
              <p:cNvSpPr>
                <a:spLocks noGrp="1"/>
              </p:cNvSpPr>
              <p:nvPr>
                <p:ph idx="1"/>
              </p:nvPr>
            </p:nvSpPr>
            <p:spPr/>
            <p:txBody>
              <a:bodyPr/>
              <a:lstStyle/>
              <a:p>
                <a:pPr marL="0" indent="0" algn="ctr">
                  <a:buNone/>
                </a:pPr>
                <a:endParaRPr lang="vi-VN"/>
              </a:p>
              <a:p>
                <a:pPr marL="0" indent="0" algn="ctr">
                  <a:buNone/>
                </a:pPr>
                <a:r>
                  <a:rPr lang="en-US"/>
                  <a:t>Tổng số chu kỳ clock = Tổng số lệnh * CPI</a:t>
                </a:r>
              </a:p>
              <a:p>
                <a:pPr marL="0" indent="0" algn="ctr">
                  <a:buNone/>
                </a:pPr>
                <a:endParaRPr lang="en-US"/>
              </a:p>
              <a:p>
                <a:pPr marL="0" indent="0" algn="ctr">
                  <a:buNone/>
                </a:pPr>
                <a:r>
                  <a:rPr lang="en-US"/>
                  <a:t>Thời gian thực thi = Tổng số lệnh * CPI * Chu kỳ clock</a:t>
                </a:r>
              </a:p>
              <a:p>
                <a:pPr marL="0" indent="0" algn="ctr">
                  <a:buNone/>
                </a:pPr>
                <a:endParaRPr lang="en-US"/>
              </a:p>
              <a:p>
                <a:pPr marL="0" indent="0" algn="ctr">
                  <a:buNone/>
                </a:pPr>
                <a:r>
                  <a:rPr lang="en-US"/>
                  <a:t>Thời gian thực thi </a:t>
                </a:r>
                <a14:m>
                  <m:oMath xmlns:m="http://schemas.openxmlformats.org/officeDocument/2006/math">
                    <m:r>
                      <m:rPr>
                        <m:nor/>
                      </m:rPr>
                      <a:rPr lang="en-US" i="0" smtClean="0"/>
                      <m:t>=</m:t>
                    </m:r>
                    <m:r>
                      <m:rPr>
                        <m:nor/>
                      </m:rPr>
                      <a:rPr lang="en-US" b="0" i="0" smtClean="0"/>
                      <m:t> </m:t>
                    </m:r>
                    <m:f>
                      <m:fPr>
                        <m:ctrlPr>
                          <a:rPr lang="en-US" i="1" smtClean="0">
                            <a:latin typeface="Cambria Math" panose="02040503050406030204" pitchFamily="18" charset="0"/>
                          </a:rPr>
                        </m:ctrlPr>
                      </m:fPr>
                      <m:num>
                        <m:r>
                          <m:rPr>
                            <m:nor/>
                          </m:rPr>
                          <a:rPr lang="en-US"/>
                          <m:t>T</m:t>
                        </m:r>
                        <m:r>
                          <m:rPr>
                            <m:nor/>
                          </m:rPr>
                          <a:rPr lang="en-US"/>
                          <m:t>ổ</m:t>
                        </m:r>
                        <m:r>
                          <m:rPr>
                            <m:nor/>
                          </m:rPr>
                          <a:rPr lang="en-US"/>
                          <m:t>ng</m:t>
                        </m:r>
                        <m:r>
                          <m:rPr>
                            <m:nor/>
                          </m:rPr>
                          <a:rPr lang="en-US"/>
                          <m:t> </m:t>
                        </m:r>
                        <m:r>
                          <m:rPr>
                            <m:nor/>
                          </m:rPr>
                          <a:rPr lang="en-US"/>
                          <m:t>s</m:t>
                        </m:r>
                        <m:r>
                          <m:rPr>
                            <m:nor/>
                          </m:rPr>
                          <a:rPr lang="en-US"/>
                          <m:t>ố </m:t>
                        </m:r>
                        <m:r>
                          <m:rPr>
                            <m:nor/>
                          </m:rPr>
                          <a:rPr lang="en-US"/>
                          <m:t>l</m:t>
                        </m:r>
                        <m:r>
                          <m:rPr>
                            <m:nor/>
                          </m:rPr>
                          <a:rPr lang="en-US"/>
                          <m:t>ệ</m:t>
                        </m:r>
                        <m:r>
                          <m:rPr>
                            <m:nor/>
                          </m:rPr>
                          <a:rPr lang="en-US"/>
                          <m:t>nh</m:t>
                        </m:r>
                        <m:r>
                          <m:rPr>
                            <m:nor/>
                          </m:rPr>
                          <a:rPr lang="en-US"/>
                          <m:t> ∗ </m:t>
                        </m:r>
                        <m:r>
                          <m:rPr>
                            <m:nor/>
                          </m:rPr>
                          <a:rPr lang="en-US"/>
                          <m:t>CPI</m:t>
                        </m:r>
                      </m:num>
                      <m:den>
                        <m:r>
                          <m:rPr>
                            <m:nor/>
                          </m:rPr>
                          <a:rPr lang="en-US" b="0" i="0" smtClean="0"/>
                          <m:t>T</m:t>
                        </m:r>
                        <m:r>
                          <m:rPr>
                            <m:nor/>
                          </m:rPr>
                          <a:rPr lang="en-US" b="0" i="0" smtClean="0"/>
                          <m:t>ầ</m:t>
                        </m:r>
                        <m:r>
                          <m:rPr>
                            <m:nor/>
                          </m:rPr>
                          <a:rPr lang="en-US" b="0" i="0" smtClean="0"/>
                          <m:t>n</m:t>
                        </m:r>
                        <m:r>
                          <m:rPr>
                            <m:nor/>
                          </m:rPr>
                          <a:rPr lang="en-US" b="0" i="0" smtClean="0"/>
                          <m:t> </m:t>
                        </m:r>
                        <m:r>
                          <m:rPr>
                            <m:nor/>
                          </m:rPr>
                          <a:rPr lang="en-US" b="0" i="0" smtClean="0"/>
                          <m:t>s</m:t>
                        </m:r>
                        <m:r>
                          <m:rPr>
                            <m:nor/>
                          </m:rPr>
                          <a:rPr lang="en-US" b="0" i="0" smtClean="0"/>
                          <m:t>ố </m:t>
                        </m:r>
                        <m:r>
                          <m:rPr>
                            <m:nor/>
                          </m:rPr>
                          <a:rPr lang="en-US" b="0" i="0" smtClean="0"/>
                          <m:t>clock</m:t>
                        </m:r>
                      </m:den>
                    </m:f>
                  </m:oMath>
                </a14:m>
                <a:endParaRPr lang="en-US"/>
              </a:p>
              <a:p>
                <a:pPr marL="0" indent="0">
                  <a:buNone/>
                </a:pPr>
                <a:endParaRPr lang="en-US"/>
              </a:p>
            </p:txBody>
          </p:sp>
        </mc:Choice>
        <mc:Fallback xmlns="">
          <p:sp>
            <p:nvSpPr>
              <p:cNvPr id="3" name="Content Placeholder 2">
                <a:extLst>
                  <a:ext uri="{FF2B5EF4-FFF2-40B4-BE49-F238E27FC236}">
                    <a16:creationId xmlns:a16="http://schemas.microsoft.com/office/drawing/2014/main" id="{15FEC71E-F182-481B-9EA9-F617692EC5F2}"/>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9B58909-B212-47E7-94F0-F58991967721}"/>
              </a:ext>
            </a:extLst>
          </p:cNvPr>
          <p:cNvSpPr>
            <a:spLocks noGrp="1"/>
          </p:cNvSpPr>
          <p:nvPr>
            <p:ph type="sldNum" sz="quarter" idx="12"/>
          </p:nvPr>
        </p:nvSpPr>
        <p:spPr/>
        <p:txBody>
          <a:bodyPr/>
          <a:lstStyle/>
          <a:p>
            <a:fld id="{800C8475-47C1-49C9-BEE5-594F8CF4D71F}" type="slidenum">
              <a:rPr kumimoji="1" lang="ja-JP" altLang="en-US" smtClean="0"/>
              <a:pPr/>
              <a:t>20</a:t>
            </a:fld>
            <a:endParaRPr kumimoji="1" lang="ja-JP" altLang="en-US"/>
          </a:p>
        </p:txBody>
      </p:sp>
      <p:sp>
        <p:nvSpPr>
          <p:cNvPr id="5" name="日付プレースホルダ 3">
            <a:extLst>
              <a:ext uri="{FF2B5EF4-FFF2-40B4-BE49-F238E27FC236}">
                <a16:creationId xmlns:a16="http://schemas.microsoft.com/office/drawing/2014/main" id="{DF0DED9F-5995-4461-AD1C-AC445A18F606}"/>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6" name="フッター プレースホルダ 4">
            <a:extLst>
              <a:ext uri="{FF2B5EF4-FFF2-40B4-BE49-F238E27FC236}">
                <a16:creationId xmlns:a16="http://schemas.microsoft.com/office/drawing/2014/main" id="{27D83F33-80AD-4D05-941B-6674F24B56B5}"/>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2143528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783D6-77ED-4862-B8B0-B7FBC315A35D}"/>
              </a:ext>
            </a:extLst>
          </p:cNvPr>
          <p:cNvSpPr>
            <a:spLocks noGrp="1"/>
          </p:cNvSpPr>
          <p:nvPr>
            <p:ph type="title"/>
          </p:nvPr>
        </p:nvSpPr>
        <p:spPr/>
        <p:txBody>
          <a:bodyPr/>
          <a:lstStyle/>
          <a:p>
            <a:r>
              <a:rPr lang="vi-VN"/>
              <a:t>Quiz 3</a:t>
            </a:r>
            <a:endParaRPr lang="en-US"/>
          </a:p>
        </p:txBody>
      </p:sp>
      <p:sp>
        <p:nvSpPr>
          <p:cNvPr id="3" name="Content Placeholder 2">
            <a:extLst>
              <a:ext uri="{FF2B5EF4-FFF2-40B4-BE49-F238E27FC236}">
                <a16:creationId xmlns:a16="http://schemas.microsoft.com/office/drawing/2014/main" id="{92744327-1983-4D33-867E-49EF13CABBD7}"/>
              </a:ext>
            </a:extLst>
          </p:cNvPr>
          <p:cNvSpPr>
            <a:spLocks noGrp="1"/>
          </p:cNvSpPr>
          <p:nvPr>
            <p:ph idx="1"/>
          </p:nvPr>
        </p:nvSpPr>
        <p:spPr/>
        <p:txBody>
          <a:bodyPr/>
          <a:lstStyle/>
          <a:p>
            <a:r>
              <a:rPr lang="vi-VN"/>
              <a:t>Máy tính A: Chu kỳ clock = 250ps, CPI = 2.0</a:t>
            </a:r>
          </a:p>
          <a:p>
            <a:r>
              <a:rPr lang="vi-VN"/>
              <a:t>Máy tính B: Chu kỳ clock = 500ps, CPI = 1.2</a:t>
            </a:r>
          </a:p>
          <a:p>
            <a:r>
              <a:rPr lang="vi-VN"/>
              <a:t>Cả 2 máy tính đều có cùng ISA. Máy tính nào nhanh hơn và nhanh hơn bao nhiêu lần?</a:t>
            </a:r>
            <a:endParaRPr lang="en-US"/>
          </a:p>
        </p:txBody>
      </p:sp>
      <p:sp>
        <p:nvSpPr>
          <p:cNvPr id="4" name="Slide Number Placeholder 3">
            <a:extLst>
              <a:ext uri="{FF2B5EF4-FFF2-40B4-BE49-F238E27FC236}">
                <a16:creationId xmlns:a16="http://schemas.microsoft.com/office/drawing/2014/main" id="{44B20357-DCBE-4697-A78C-EDC2FFBCCE11}"/>
              </a:ext>
            </a:extLst>
          </p:cNvPr>
          <p:cNvSpPr>
            <a:spLocks noGrp="1"/>
          </p:cNvSpPr>
          <p:nvPr>
            <p:ph type="sldNum" sz="quarter" idx="12"/>
          </p:nvPr>
        </p:nvSpPr>
        <p:spPr/>
        <p:txBody>
          <a:bodyPr/>
          <a:lstStyle/>
          <a:p>
            <a:fld id="{800C8475-47C1-49C9-BEE5-594F8CF4D71F}" type="slidenum">
              <a:rPr kumimoji="1" lang="ja-JP" altLang="en-US" smtClean="0"/>
              <a:pPr/>
              <a:t>21</a:t>
            </a:fld>
            <a:endParaRPr kumimoji="1" lang="ja-JP" altLang="en-US"/>
          </a:p>
        </p:txBody>
      </p:sp>
      <p:sp>
        <p:nvSpPr>
          <p:cNvPr id="5" name="日付プレースホルダ 3">
            <a:extLst>
              <a:ext uri="{FF2B5EF4-FFF2-40B4-BE49-F238E27FC236}">
                <a16:creationId xmlns:a16="http://schemas.microsoft.com/office/drawing/2014/main" id="{CD2DB954-6943-4D6C-9BCD-EE50B4C054C5}"/>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6" name="フッター プレースホルダ 4">
            <a:extLst>
              <a:ext uri="{FF2B5EF4-FFF2-40B4-BE49-F238E27FC236}">
                <a16:creationId xmlns:a16="http://schemas.microsoft.com/office/drawing/2014/main" id="{97183614-544D-43FD-A41C-313A6034A6E8}"/>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4165463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3FFAA-C46E-4C60-A7A2-64F4E340B749}"/>
              </a:ext>
            </a:extLst>
          </p:cNvPr>
          <p:cNvSpPr>
            <a:spLocks noGrp="1"/>
          </p:cNvSpPr>
          <p:nvPr>
            <p:ph type="title"/>
          </p:nvPr>
        </p:nvSpPr>
        <p:spPr/>
        <p:txBody>
          <a:bodyPr/>
          <a:lstStyle/>
          <a:p>
            <a:r>
              <a:rPr lang="en-US"/>
              <a:t>CPI (Clock cycle Per Instruction)</a:t>
            </a:r>
            <a:r>
              <a:rPr lang="vi-VN"/>
              <a:t> (2/2)</a:t>
            </a: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8DED90-D8B8-46E8-9AD6-FA1DDE9A71AC}"/>
                  </a:ext>
                </a:extLst>
              </p:cNvPr>
              <p:cNvSpPr>
                <a:spLocks noGrp="1"/>
              </p:cNvSpPr>
              <p:nvPr>
                <p:ph idx="1"/>
              </p:nvPr>
            </p:nvSpPr>
            <p:spPr/>
            <p:txBody>
              <a:bodyPr>
                <a:normAutofit/>
              </a:bodyPr>
              <a:lstStyle/>
              <a:p>
                <a:r>
                  <a:rPr lang="vi-VN"/>
                  <a:t>Mỗi tập lệnh có nhiều nhóm lệnh khác nhau</a:t>
                </a:r>
              </a:p>
              <a:p>
                <a:endParaRPr lang="vi-VN"/>
              </a:p>
              <a:p>
                <a:pPr marL="0" indent="0" algn="ctr">
                  <a:buNone/>
                </a:pPr>
                <a14:m>
                  <m:oMathPara xmlns:m="http://schemas.openxmlformats.org/officeDocument/2006/math">
                    <m:oMathParaPr>
                      <m:jc m:val="centerGroup"/>
                    </m:oMathParaPr>
                    <m:oMath xmlns:m="http://schemas.openxmlformats.org/officeDocument/2006/math">
                      <m:r>
                        <m:rPr>
                          <m:nor/>
                        </m:rPr>
                        <a:rPr lang="vi-VN" b="0" i="0" smtClean="0">
                          <a:latin typeface="+mj-lt"/>
                        </a:rPr>
                        <m:t>Chu</m:t>
                      </m:r>
                      <m:r>
                        <m:rPr>
                          <m:nor/>
                        </m:rPr>
                        <a:rPr lang="vi-VN" b="0" i="0" smtClean="0">
                          <a:latin typeface="+mj-lt"/>
                        </a:rPr>
                        <m:t> </m:t>
                      </m:r>
                      <m:r>
                        <m:rPr>
                          <m:nor/>
                        </m:rPr>
                        <a:rPr lang="vi-VN" b="0" i="0" smtClean="0">
                          <a:latin typeface="+mj-lt"/>
                        </a:rPr>
                        <m:t>k</m:t>
                      </m:r>
                      <m:r>
                        <m:rPr>
                          <m:nor/>
                        </m:rPr>
                        <a:rPr lang="vi-VN" b="0" i="0" smtClean="0">
                          <a:latin typeface="+mj-lt"/>
                        </a:rPr>
                        <m:t>ỳ </m:t>
                      </m:r>
                      <m:r>
                        <m:rPr>
                          <m:nor/>
                        </m:rPr>
                        <a:rPr lang="vi-VN" b="0" i="0" smtClean="0">
                          <a:latin typeface="+mj-lt"/>
                        </a:rPr>
                        <m:t>clock</m:t>
                      </m:r>
                      <m:r>
                        <m:rPr>
                          <m:nor/>
                        </m:rPr>
                        <a:rPr lang="vi-VN" b="0" i="0" smtClean="0">
                          <a:latin typeface="+mj-lt"/>
                        </a:rPr>
                        <m:t> </m:t>
                      </m:r>
                      <m:r>
                        <m:rPr>
                          <m:nor/>
                        </m:rPr>
                        <a:rPr lang="pt-BR" i="0" smtClean="0">
                          <a:latin typeface="+mj-lt"/>
                        </a:rPr>
                        <m:t>=</m:t>
                      </m:r>
                      <m:nary>
                        <m:naryPr>
                          <m:chr m:val="∑"/>
                          <m:ctrlPr>
                            <a:rPr lang="pt-BR" i="1" smtClean="0">
                              <a:latin typeface="Cambria Math" panose="02040503050406030204" pitchFamily="18" charset="0"/>
                            </a:rPr>
                          </m:ctrlPr>
                        </m:naryPr>
                        <m:sub>
                          <m:r>
                            <m:rPr>
                              <m:nor/>
                            </m:rPr>
                            <a:rPr lang="vi-VN" b="0" i="0" smtClean="0"/>
                            <m:t>i</m:t>
                          </m:r>
                          <m:r>
                            <m:rPr>
                              <m:nor/>
                            </m:rPr>
                            <a:rPr lang="pt-BR" i="0" smtClean="0"/>
                            <m:t>=</m:t>
                          </m:r>
                          <m:r>
                            <m:rPr>
                              <m:nor/>
                            </m:rPr>
                            <a:rPr lang="vi-VN" b="0" i="0" smtClean="0"/>
                            <m:t>1</m:t>
                          </m:r>
                        </m:sub>
                        <m:sup>
                          <m:r>
                            <m:rPr>
                              <m:nor/>
                            </m:rPr>
                            <a:rPr lang="pt-BR" i="0" smtClean="0"/>
                            <m:t>n</m:t>
                          </m:r>
                        </m:sup>
                        <m:e>
                          <m:d>
                            <m:dPr>
                              <m:ctrlPr>
                                <a:rPr lang="pt-BR" i="1" smtClean="0">
                                  <a:latin typeface="Cambria Math" panose="02040503050406030204" pitchFamily="18" charset="0"/>
                                </a:rPr>
                              </m:ctrlPr>
                            </m:dPr>
                            <m:e>
                              <m:sSub>
                                <m:sSubPr>
                                  <m:ctrlPr>
                                    <a:rPr lang="pt-BR" i="1" smtClean="0">
                                      <a:latin typeface="Cambria Math" panose="02040503050406030204" pitchFamily="18" charset="0"/>
                                    </a:rPr>
                                  </m:ctrlPr>
                                </m:sSubPr>
                                <m:e>
                                  <m:r>
                                    <m:rPr>
                                      <m:nor/>
                                    </m:rPr>
                                    <a:rPr lang="vi-VN" b="0" i="0" smtClean="0">
                                      <a:latin typeface="+mj-lt"/>
                                    </a:rPr>
                                    <m:t>CPI</m:t>
                                  </m:r>
                                </m:e>
                                <m:sub>
                                  <m:r>
                                    <m:rPr>
                                      <m:nor/>
                                    </m:rPr>
                                    <a:rPr lang="vi-VN" b="0" i="0" smtClean="0">
                                      <a:latin typeface="+mj-lt"/>
                                    </a:rPr>
                                    <m:t>i</m:t>
                                  </m:r>
                                </m:sub>
                              </m:sSub>
                              <m:r>
                                <m:rPr>
                                  <m:nor/>
                                </m:rPr>
                                <a:rPr lang="vi-VN" b="0" i="0" smtClean="0">
                                  <a:latin typeface="+mj-lt"/>
                                </a:rPr>
                                <m:t> ∗ </m:t>
                              </m:r>
                              <m:sSub>
                                <m:sSubPr>
                                  <m:ctrlPr>
                                    <a:rPr lang="vi-VN" b="0" i="1" smtClean="0">
                                      <a:latin typeface="Cambria Math" panose="02040503050406030204" pitchFamily="18" charset="0"/>
                                    </a:rPr>
                                  </m:ctrlPr>
                                </m:sSubPr>
                                <m:e>
                                  <m:r>
                                    <m:rPr>
                                      <m:nor/>
                                    </m:rPr>
                                    <a:rPr lang="vi-VN" i="0">
                                      <a:latin typeface="+mj-lt"/>
                                    </a:rPr>
                                    <m:t>S</m:t>
                                  </m:r>
                                  <m:r>
                                    <m:rPr>
                                      <m:nor/>
                                    </m:rPr>
                                    <a:rPr lang="vi-VN" i="0">
                                      <a:latin typeface="+mj-lt"/>
                                    </a:rPr>
                                    <m:t>ố </m:t>
                                  </m:r>
                                  <m:r>
                                    <m:rPr>
                                      <m:nor/>
                                    </m:rPr>
                                    <a:rPr lang="vi-VN" i="0">
                                      <a:latin typeface="+mj-lt"/>
                                    </a:rPr>
                                    <m:t>l</m:t>
                                  </m:r>
                                  <m:r>
                                    <m:rPr>
                                      <m:nor/>
                                    </m:rPr>
                                    <a:rPr lang="vi-VN" i="0">
                                      <a:latin typeface="+mj-lt"/>
                                    </a:rPr>
                                    <m:t>ệ</m:t>
                                  </m:r>
                                  <m:r>
                                    <m:rPr>
                                      <m:nor/>
                                    </m:rPr>
                                    <a:rPr lang="vi-VN" i="0">
                                      <a:latin typeface="+mj-lt"/>
                                    </a:rPr>
                                    <m:t>nh</m:t>
                                  </m:r>
                                  <m:r>
                                    <m:rPr>
                                      <m:nor/>
                                    </m:rPr>
                                    <a:rPr lang="vi-VN" i="0">
                                      <a:latin typeface="+mj-lt"/>
                                    </a:rPr>
                                    <m:t> </m:t>
                                  </m:r>
                                  <m:r>
                                    <m:rPr>
                                      <m:nor/>
                                    </m:rPr>
                                    <a:rPr lang="vi-VN" i="0">
                                      <a:latin typeface="+mj-lt"/>
                                    </a:rPr>
                                    <m:t>trong</m:t>
                                  </m:r>
                                  <m:r>
                                    <m:rPr>
                                      <m:nor/>
                                    </m:rPr>
                                    <a:rPr lang="vi-VN" i="0">
                                      <a:latin typeface="+mj-lt"/>
                                    </a:rPr>
                                    <m:t> </m:t>
                                  </m:r>
                                  <m:r>
                                    <m:rPr>
                                      <m:nor/>
                                    </m:rPr>
                                    <a:rPr lang="vi-VN" i="0">
                                      <a:latin typeface="+mj-lt"/>
                                    </a:rPr>
                                    <m:t>nh</m:t>
                                  </m:r>
                                  <m:r>
                                    <m:rPr>
                                      <m:nor/>
                                    </m:rPr>
                                    <a:rPr lang="vi-VN" i="0">
                                      <a:latin typeface="+mj-lt"/>
                                    </a:rPr>
                                    <m:t>ó</m:t>
                                  </m:r>
                                  <m:r>
                                    <m:rPr>
                                      <m:nor/>
                                    </m:rPr>
                                    <a:rPr lang="vi-VN" i="0">
                                      <a:latin typeface="+mj-lt"/>
                                    </a:rPr>
                                    <m:t>m</m:t>
                                  </m:r>
                                </m:e>
                                <m:sub>
                                  <m:r>
                                    <m:rPr>
                                      <m:nor/>
                                    </m:rPr>
                                    <a:rPr lang="vi-VN" b="0" i="0" smtClean="0">
                                      <a:latin typeface="+mj-lt"/>
                                    </a:rPr>
                                    <m:t>i</m:t>
                                  </m:r>
                                </m:sub>
                              </m:sSub>
                            </m:e>
                          </m:d>
                        </m:e>
                      </m:nary>
                    </m:oMath>
                  </m:oMathPara>
                </a14:m>
                <a:endParaRPr lang="vi-VN">
                  <a:latin typeface="+mj-lt"/>
                </a:endParaRPr>
              </a:p>
              <a:p>
                <a:pPr marL="0" indent="0" algn="ctr">
                  <a:buNone/>
                </a:pPr>
                <a:endParaRPr lang="vi-VN">
                  <a:latin typeface="+mj-lt"/>
                </a:endParaRPr>
              </a:p>
              <a:p>
                <a:pPr marL="0" indent="0" algn="ctr">
                  <a:buNone/>
                </a:pPr>
                <a14:m>
                  <m:oMathPara xmlns:m="http://schemas.openxmlformats.org/officeDocument/2006/math">
                    <m:oMathParaPr>
                      <m:jc m:val="centerGroup"/>
                    </m:oMathParaPr>
                    <m:oMath xmlns:m="http://schemas.openxmlformats.org/officeDocument/2006/math">
                      <m:r>
                        <m:rPr>
                          <m:nor/>
                        </m:rPr>
                        <a:rPr lang="vi-VN" b="0" i="0" smtClean="0">
                          <a:latin typeface="+mj-lt"/>
                        </a:rPr>
                        <m:t>CPI</m:t>
                      </m:r>
                      <m:r>
                        <m:rPr>
                          <m:nor/>
                        </m:rPr>
                        <a:rPr lang="vi-VN" b="0" i="0" smtClean="0">
                          <a:latin typeface="+mj-lt"/>
                        </a:rPr>
                        <m:t>= </m:t>
                      </m:r>
                      <m:f>
                        <m:fPr>
                          <m:ctrlPr>
                            <a:rPr lang="vi-VN" b="0" i="1" smtClean="0">
                              <a:latin typeface="Cambria Math" panose="02040503050406030204" pitchFamily="18" charset="0"/>
                            </a:rPr>
                          </m:ctrlPr>
                        </m:fPr>
                        <m:num>
                          <m:r>
                            <m:rPr>
                              <m:nor/>
                            </m:rPr>
                            <a:rPr lang="vi-VN" b="0" i="0" smtClean="0">
                              <a:latin typeface="+mj-lt"/>
                            </a:rPr>
                            <m:t>chu</m:t>
                          </m:r>
                          <m:r>
                            <m:rPr>
                              <m:nor/>
                            </m:rPr>
                            <a:rPr lang="vi-VN" b="0" i="0" smtClean="0">
                              <a:latin typeface="+mj-lt"/>
                            </a:rPr>
                            <m:t> </m:t>
                          </m:r>
                          <m:r>
                            <m:rPr>
                              <m:nor/>
                            </m:rPr>
                            <a:rPr lang="vi-VN" b="0" i="0" smtClean="0">
                              <a:latin typeface="+mj-lt"/>
                            </a:rPr>
                            <m:t>k</m:t>
                          </m:r>
                          <m:r>
                            <m:rPr>
                              <m:nor/>
                            </m:rPr>
                            <a:rPr lang="vi-VN" b="0" i="0" smtClean="0">
                              <a:latin typeface="+mj-lt"/>
                            </a:rPr>
                            <m:t>ỳ </m:t>
                          </m:r>
                          <m:r>
                            <m:rPr>
                              <m:nor/>
                            </m:rPr>
                            <a:rPr lang="vi-VN" b="0" i="0" smtClean="0">
                              <a:latin typeface="+mj-lt"/>
                            </a:rPr>
                            <m:t>clock</m:t>
                          </m:r>
                        </m:num>
                        <m:den>
                          <m:r>
                            <m:rPr>
                              <m:nor/>
                            </m:rPr>
                            <a:rPr lang="vi-VN" b="0" i="0" smtClean="0">
                              <a:latin typeface="+mj-lt"/>
                            </a:rPr>
                            <m:t>T</m:t>
                          </m:r>
                          <m:r>
                            <m:rPr>
                              <m:nor/>
                            </m:rPr>
                            <a:rPr lang="vi-VN" b="0" i="0" smtClean="0">
                              <a:latin typeface="+mj-lt"/>
                            </a:rPr>
                            <m:t>ổ</m:t>
                          </m:r>
                          <m:r>
                            <m:rPr>
                              <m:nor/>
                            </m:rPr>
                            <a:rPr lang="vi-VN" b="0" i="0" smtClean="0">
                              <a:latin typeface="+mj-lt"/>
                            </a:rPr>
                            <m:t>ng</m:t>
                          </m:r>
                          <m:r>
                            <m:rPr>
                              <m:nor/>
                            </m:rPr>
                            <a:rPr lang="vi-VN" b="0" i="0" smtClean="0">
                              <a:latin typeface="+mj-lt"/>
                            </a:rPr>
                            <m:t> </m:t>
                          </m:r>
                          <m:r>
                            <m:rPr>
                              <m:nor/>
                            </m:rPr>
                            <a:rPr lang="vi-VN" b="0" i="0" smtClean="0">
                              <a:latin typeface="+mj-lt"/>
                            </a:rPr>
                            <m:t>s</m:t>
                          </m:r>
                          <m:r>
                            <m:rPr>
                              <m:nor/>
                            </m:rPr>
                            <a:rPr lang="vi-VN" b="0" i="0" smtClean="0">
                              <a:latin typeface="+mj-lt"/>
                            </a:rPr>
                            <m:t>ố </m:t>
                          </m:r>
                          <m:r>
                            <m:rPr>
                              <m:nor/>
                            </m:rPr>
                            <a:rPr lang="vi-VN" b="0" i="0" smtClean="0">
                              <a:latin typeface="+mj-lt"/>
                            </a:rPr>
                            <m:t>l</m:t>
                          </m:r>
                          <m:r>
                            <m:rPr>
                              <m:nor/>
                            </m:rPr>
                            <a:rPr lang="vi-VN" b="0" i="0" smtClean="0">
                              <a:latin typeface="+mj-lt"/>
                            </a:rPr>
                            <m:t>ệ</m:t>
                          </m:r>
                          <m:r>
                            <m:rPr>
                              <m:nor/>
                            </m:rPr>
                            <a:rPr lang="vi-VN" b="0" i="0" smtClean="0">
                              <a:latin typeface="+mj-lt"/>
                            </a:rPr>
                            <m:t>nh</m:t>
                          </m:r>
                        </m:den>
                      </m:f>
                      <m:r>
                        <m:rPr>
                          <m:nor/>
                        </m:rPr>
                        <a:rPr lang="vi-VN" b="0" i="0" smtClean="0">
                          <a:latin typeface="+mj-lt"/>
                        </a:rPr>
                        <m:t> </m:t>
                      </m:r>
                      <m:r>
                        <m:rPr>
                          <m:nor/>
                        </m:rPr>
                        <a:rPr lang="pt-BR" i="0" smtClean="0">
                          <a:latin typeface="+mj-lt"/>
                        </a:rPr>
                        <m:t>=</m:t>
                      </m:r>
                      <m:nary>
                        <m:naryPr>
                          <m:chr m:val="∑"/>
                          <m:ctrlPr>
                            <a:rPr lang="pt-BR" i="1" smtClean="0">
                              <a:latin typeface="Cambria Math" panose="02040503050406030204" pitchFamily="18" charset="0"/>
                            </a:rPr>
                          </m:ctrlPr>
                        </m:naryPr>
                        <m:sub>
                          <m:r>
                            <m:rPr>
                              <m:nor/>
                              <m:brk m:alnAt="23"/>
                            </m:rPr>
                            <a:rPr lang="vi-VN" b="0" i="0" smtClean="0">
                              <a:latin typeface="+mj-lt"/>
                            </a:rPr>
                            <m:t>i</m:t>
                          </m:r>
                          <m:r>
                            <m:rPr>
                              <m:nor/>
                            </m:rPr>
                            <a:rPr lang="pt-BR" i="0" smtClean="0">
                              <a:latin typeface="+mj-lt"/>
                            </a:rPr>
                            <m:t>=</m:t>
                          </m:r>
                          <m:r>
                            <m:rPr>
                              <m:nor/>
                            </m:rPr>
                            <a:rPr lang="vi-VN"/>
                            <m:t>1</m:t>
                          </m:r>
                        </m:sub>
                        <m:sup>
                          <m:r>
                            <m:rPr>
                              <m:nor/>
                            </m:rPr>
                            <a:rPr lang="pt-BR" i="0" smtClean="0"/>
                            <m:t>n</m:t>
                          </m:r>
                        </m:sup>
                        <m:e>
                          <m:d>
                            <m:dPr>
                              <m:ctrlPr>
                                <a:rPr lang="pt-BR" i="1" smtClean="0">
                                  <a:latin typeface="Cambria Math" panose="02040503050406030204" pitchFamily="18" charset="0"/>
                                </a:rPr>
                              </m:ctrlPr>
                            </m:dPr>
                            <m:e>
                              <m:sSub>
                                <m:sSubPr>
                                  <m:ctrlPr>
                                    <a:rPr lang="pt-BR" i="1" smtClean="0">
                                      <a:latin typeface="Cambria Math" panose="02040503050406030204" pitchFamily="18" charset="0"/>
                                    </a:rPr>
                                  </m:ctrlPr>
                                </m:sSubPr>
                                <m:e>
                                  <m:r>
                                    <m:rPr>
                                      <m:nor/>
                                    </m:rPr>
                                    <a:rPr lang="vi-VN" b="0" i="0" smtClean="0">
                                      <a:latin typeface="+mj-lt"/>
                                    </a:rPr>
                                    <m:t>CPI</m:t>
                                  </m:r>
                                </m:e>
                                <m:sub>
                                  <m:r>
                                    <m:rPr>
                                      <m:nor/>
                                    </m:rPr>
                                    <a:rPr lang="vi-VN" b="0" i="0" smtClean="0">
                                      <a:latin typeface="+mj-lt"/>
                                    </a:rPr>
                                    <m:t>i</m:t>
                                  </m:r>
                                </m:sub>
                              </m:sSub>
                              <m:r>
                                <m:rPr>
                                  <m:nor/>
                                </m:rPr>
                                <a:rPr lang="vi-VN" b="0" i="0" smtClean="0">
                                  <a:latin typeface="+mj-lt"/>
                                </a:rPr>
                                <m:t> ∗ </m:t>
                              </m:r>
                              <m:f>
                                <m:fPr>
                                  <m:ctrlPr>
                                    <a:rPr lang="vi-VN" b="0" i="1" smtClean="0">
                                      <a:latin typeface="Cambria Math" panose="02040503050406030204" pitchFamily="18" charset="0"/>
                                    </a:rPr>
                                  </m:ctrlPr>
                                </m:fPr>
                                <m:num>
                                  <m:sSub>
                                    <m:sSubPr>
                                      <m:ctrlPr>
                                        <a:rPr lang="vi-VN" i="1">
                                          <a:latin typeface="Cambria Math" panose="02040503050406030204" pitchFamily="18" charset="0"/>
                                        </a:rPr>
                                      </m:ctrlPr>
                                    </m:sSubPr>
                                    <m:e>
                                      <m:r>
                                        <m:rPr>
                                          <m:nor/>
                                        </m:rPr>
                                        <a:rPr lang="vi-VN">
                                          <a:latin typeface="+mj-lt"/>
                                        </a:rPr>
                                        <m:t>S</m:t>
                                      </m:r>
                                      <m:r>
                                        <m:rPr>
                                          <m:nor/>
                                        </m:rPr>
                                        <a:rPr lang="vi-VN">
                                          <a:latin typeface="+mj-lt"/>
                                        </a:rPr>
                                        <m:t>ố </m:t>
                                      </m:r>
                                      <m:r>
                                        <m:rPr>
                                          <m:nor/>
                                        </m:rPr>
                                        <a:rPr lang="vi-VN">
                                          <a:latin typeface="+mj-lt"/>
                                        </a:rPr>
                                        <m:t>l</m:t>
                                      </m:r>
                                      <m:r>
                                        <m:rPr>
                                          <m:nor/>
                                        </m:rPr>
                                        <a:rPr lang="vi-VN">
                                          <a:latin typeface="+mj-lt"/>
                                        </a:rPr>
                                        <m:t>ệ</m:t>
                                      </m:r>
                                      <m:r>
                                        <m:rPr>
                                          <m:nor/>
                                        </m:rPr>
                                        <a:rPr lang="vi-VN">
                                          <a:latin typeface="+mj-lt"/>
                                        </a:rPr>
                                        <m:t>nh</m:t>
                                      </m:r>
                                      <m:r>
                                        <m:rPr>
                                          <m:nor/>
                                        </m:rPr>
                                        <a:rPr lang="vi-VN">
                                          <a:latin typeface="+mj-lt"/>
                                        </a:rPr>
                                        <m:t> </m:t>
                                      </m:r>
                                      <m:r>
                                        <m:rPr>
                                          <m:nor/>
                                        </m:rPr>
                                        <a:rPr lang="vi-VN">
                                          <a:latin typeface="+mj-lt"/>
                                        </a:rPr>
                                        <m:t>trong</m:t>
                                      </m:r>
                                      <m:r>
                                        <m:rPr>
                                          <m:nor/>
                                        </m:rPr>
                                        <a:rPr lang="vi-VN">
                                          <a:latin typeface="+mj-lt"/>
                                        </a:rPr>
                                        <m:t> </m:t>
                                      </m:r>
                                      <m:r>
                                        <m:rPr>
                                          <m:nor/>
                                        </m:rPr>
                                        <a:rPr lang="vi-VN">
                                          <a:latin typeface="+mj-lt"/>
                                        </a:rPr>
                                        <m:t>nh</m:t>
                                      </m:r>
                                      <m:r>
                                        <m:rPr>
                                          <m:nor/>
                                        </m:rPr>
                                        <a:rPr lang="vi-VN">
                                          <a:latin typeface="+mj-lt"/>
                                        </a:rPr>
                                        <m:t>ó</m:t>
                                      </m:r>
                                      <m:r>
                                        <m:rPr>
                                          <m:nor/>
                                        </m:rPr>
                                        <a:rPr lang="vi-VN">
                                          <a:latin typeface="+mj-lt"/>
                                        </a:rPr>
                                        <m:t>m</m:t>
                                      </m:r>
                                    </m:e>
                                    <m:sub>
                                      <m:r>
                                        <m:rPr>
                                          <m:nor/>
                                        </m:rPr>
                                        <a:rPr lang="vi-VN">
                                          <a:latin typeface="+mj-lt"/>
                                        </a:rPr>
                                        <m:t>i</m:t>
                                      </m:r>
                                    </m:sub>
                                  </m:sSub>
                                </m:num>
                                <m:den>
                                  <m:r>
                                    <m:rPr>
                                      <m:nor/>
                                    </m:rPr>
                                    <a:rPr lang="vi-VN" b="0" i="0" smtClean="0">
                                      <a:latin typeface="+mj-lt"/>
                                    </a:rPr>
                                    <m:t>T</m:t>
                                  </m:r>
                                  <m:r>
                                    <m:rPr>
                                      <m:nor/>
                                    </m:rPr>
                                    <a:rPr lang="vi-VN" b="0" i="0" smtClean="0">
                                      <a:latin typeface="+mj-lt"/>
                                    </a:rPr>
                                    <m:t>ổ</m:t>
                                  </m:r>
                                  <m:r>
                                    <m:rPr>
                                      <m:nor/>
                                    </m:rPr>
                                    <a:rPr lang="vi-VN" b="0" i="0" smtClean="0">
                                      <a:latin typeface="+mj-lt"/>
                                    </a:rPr>
                                    <m:t>ng</m:t>
                                  </m:r>
                                  <m:r>
                                    <m:rPr>
                                      <m:nor/>
                                    </m:rPr>
                                    <a:rPr lang="vi-VN" b="0" i="0" smtClean="0">
                                      <a:latin typeface="+mj-lt"/>
                                    </a:rPr>
                                    <m:t> </m:t>
                                  </m:r>
                                  <m:r>
                                    <m:rPr>
                                      <m:nor/>
                                    </m:rPr>
                                    <a:rPr lang="vi-VN" b="0" i="0" smtClean="0">
                                      <a:latin typeface="+mj-lt"/>
                                    </a:rPr>
                                    <m:t>s</m:t>
                                  </m:r>
                                  <m:r>
                                    <m:rPr>
                                      <m:nor/>
                                    </m:rPr>
                                    <a:rPr lang="vi-VN" b="0" i="0" smtClean="0">
                                      <a:latin typeface="+mj-lt"/>
                                    </a:rPr>
                                    <m:t>ố </m:t>
                                  </m:r>
                                  <m:r>
                                    <m:rPr>
                                      <m:nor/>
                                    </m:rPr>
                                    <a:rPr lang="vi-VN" b="0" i="0" smtClean="0">
                                      <a:latin typeface="+mj-lt"/>
                                    </a:rPr>
                                    <m:t>l</m:t>
                                  </m:r>
                                  <m:r>
                                    <m:rPr>
                                      <m:nor/>
                                    </m:rPr>
                                    <a:rPr lang="vi-VN" b="0" i="0" smtClean="0">
                                      <a:latin typeface="+mj-lt"/>
                                    </a:rPr>
                                    <m:t>ệ</m:t>
                                  </m:r>
                                  <m:r>
                                    <m:rPr>
                                      <m:nor/>
                                    </m:rPr>
                                    <a:rPr lang="vi-VN" b="0" i="0" smtClean="0">
                                      <a:latin typeface="+mj-lt"/>
                                    </a:rPr>
                                    <m:t>nh</m:t>
                                  </m:r>
                                </m:den>
                              </m:f>
                            </m:e>
                          </m:d>
                        </m:e>
                      </m:nary>
                    </m:oMath>
                  </m:oMathPara>
                </a14:m>
                <a:endParaRPr lang="vi-VN">
                  <a:latin typeface="+mj-lt"/>
                </a:endParaRPr>
              </a:p>
            </p:txBody>
          </p:sp>
        </mc:Choice>
        <mc:Fallback xmlns="">
          <p:sp>
            <p:nvSpPr>
              <p:cNvPr id="3" name="Content Placeholder 2">
                <a:extLst>
                  <a:ext uri="{FF2B5EF4-FFF2-40B4-BE49-F238E27FC236}">
                    <a16:creationId xmlns:a16="http://schemas.microsoft.com/office/drawing/2014/main" id="{F68DED90-D8B8-46E8-9AD6-FA1DDE9A71AC}"/>
                  </a:ext>
                </a:extLst>
              </p:cNvPr>
              <p:cNvSpPr>
                <a:spLocks noGrp="1" noRot="1" noChangeAspect="1" noMove="1" noResize="1" noEditPoints="1" noAdjustHandles="1" noChangeArrowheads="1" noChangeShapeType="1" noTextEdit="1"/>
              </p:cNvSpPr>
              <p:nvPr>
                <p:ph idx="1"/>
              </p:nvPr>
            </p:nvSpPr>
            <p:spPr>
              <a:blipFill>
                <a:blip r:embed="rId3"/>
                <a:stretch>
                  <a:fillRect l="-1227" t="-308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FC00D65-F0C6-4020-B646-A6A4203D8F4E}"/>
              </a:ext>
            </a:extLst>
          </p:cNvPr>
          <p:cNvSpPr>
            <a:spLocks noGrp="1"/>
          </p:cNvSpPr>
          <p:nvPr>
            <p:ph type="sldNum" sz="quarter" idx="12"/>
          </p:nvPr>
        </p:nvSpPr>
        <p:spPr/>
        <p:txBody>
          <a:bodyPr/>
          <a:lstStyle/>
          <a:p>
            <a:fld id="{800C8475-47C1-49C9-BEE5-594F8CF4D71F}" type="slidenum">
              <a:rPr kumimoji="1" lang="ja-JP" altLang="en-US" smtClean="0"/>
              <a:pPr/>
              <a:t>22</a:t>
            </a:fld>
            <a:endParaRPr kumimoji="1" lang="ja-JP" altLang="en-US"/>
          </a:p>
        </p:txBody>
      </p:sp>
      <p:sp>
        <p:nvSpPr>
          <p:cNvPr id="5" name="日付プレースホルダ 3">
            <a:extLst>
              <a:ext uri="{FF2B5EF4-FFF2-40B4-BE49-F238E27FC236}">
                <a16:creationId xmlns:a16="http://schemas.microsoft.com/office/drawing/2014/main" id="{9BDE5559-982B-469C-9D66-E1CED95E25D6}"/>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6" name="フッター プレースホルダ 4">
            <a:extLst>
              <a:ext uri="{FF2B5EF4-FFF2-40B4-BE49-F238E27FC236}">
                <a16:creationId xmlns:a16="http://schemas.microsoft.com/office/drawing/2014/main" id="{CA583184-7F18-4A2E-8964-F4801DD26A99}"/>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103243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74523-3929-4AF6-A865-D8723007FBB7}"/>
              </a:ext>
            </a:extLst>
          </p:cNvPr>
          <p:cNvSpPr>
            <a:spLocks noGrp="1"/>
          </p:cNvSpPr>
          <p:nvPr>
            <p:ph type="title"/>
          </p:nvPr>
        </p:nvSpPr>
        <p:spPr/>
        <p:txBody>
          <a:bodyPr/>
          <a:lstStyle/>
          <a:p>
            <a:r>
              <a:rPr lang="vi-VN"/>
              <a:t>Quiz 4</a:t>
            </a:r>
            <a:endParaRPr lang="en-US"/>
          </a:p>
        </p:txBody>
      </p:sp>
      <p:sp>
        <p:nvSpPr>
          <p:cNvPr id="4" name="Slide Number Placeholder 3">
            <a:extLst>
              <a:ext uri="{FF2B5EF4-FFF2-40B4-BE49-F238E27FC236}">
                <a16:creationId xmlns:a16="http://schemas.microsoft.com/office/drawing/2014/main" id="{B39F7F1D-B00F-48F1-9C46-0E64EA21AB38}"/>
              </a:ext>
            </a:extLst>
          </p:cNvPr>
          <p:cNvSpPr>
            <a:spLocks noGrp="1"/>
          </p:cNvSpPr>
          <p:nvPr>
            <p:ph type="sldNum" sz="quarter" idx="12"/>
          </p:nvPr>
        </p:nvSpPr>
        <p:spPr/>
        <p:txBody>
          <a:bodyPr/>
          <a:lstStyle/>
          <a:p>
            <a:fld id="{800C8475-47C1-49C9-BEE5-594F8CF4D71F}" type="slidenum">
              <a:rPr kumimoji="1" lang="ja-JP" altLang="en-US" smtClean="0"/>
              <a:pPr/>
              <a:t>23</a:t>
            </a:fld>
            <a:endParaRPr kumimoji="1" lang="ja-JP" altLang="en-US"/>
          </a:p>
        </p:txBody>
      </p:sp>
      <p:sp>
        <p:nvSpPr>
          <p:cNvPr id="5" name="Rectangle 3">
            <a:extLst>
              <a:ext uri="{FF2B5EF4-FFF2-40B4-BE49-F238E27FC236}">
                <a16:creationId xmlns:a16="http://schemas.microsoft.com/office/drawing/2014/main" id="{3F7A6722-068F-4805-A5AA-F7609AFAD5B7}"/>
              </a:ext>
            </a:extLst>
          </p:cNvPr>
          <p:cNvSpPr txBox="1">
            <a:spLocks noChangeArrowheads="1"/>
          </p:cNvSpPr>
          <p:nvPr/>
        </p:nvSpPr>
        <p:spPr>
          <a:xfrm>
            <a:off x="215206" y="1376310"/>
            <a:ext cx="8677274" cy="2128890"/>
          </a:xfrm>
          <a:prstGeom prst="rect">
            <a:avLst/>
          </a:prstGeom>
        </p:spPr>
        <p:txBody>
          <a:bodyPr vert="horz" lIns="68580" tIns="34290" rIns="68580" bIns="3429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514350" indent="-171450" algn="l" defTabSz="685800" rtl="0" eaLnBrk="1" latinLnBrk="0" hangingPunct="1">
              <a:lnSpc>
                <a:spcPct val="90000"/>
              </a:lnSpc>
              <a:spcBef>
                <a:spcPts val="375"/>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2pPr>
            <a:lvl3pPr marL="857250" indent="-171450" algn="l" defTabSz="685800" rtl="0" eaLnBrk="1" latinLnBrk="0" hangingPunct="1">
              <a:lnSpc>
                <a:spcPct val="90000"/>
              </a:lnSpc>
              <a:spcBef>
                <a:spcPts val="375"/>
              </a:spcBef>
              <a:buFont typeface="Wingdings" panose="05000000000000000000" pitchFamily="2" charset="2"/>
              <a:buChar char="ü"/>
              <a:defRPr sz="2400" kern="1200">
                <a:solidFill>
                  <a:schemeClr val="tx1"/>
                </a:solidFill>
                <a:latin typeface="Times New Roman" panose="02020603050405020304" pitchFamily="18" charset="0"/>
                <a:ea typeface="+mn-ea"/>
                <a:cs typeface="Times New Roman" panose="02020603050405020304" pitchFamily="18" charset="0"/>
              </a:defRPr>
            </a:lvl3pPr>
            <a:lvl4pPr marL="1200150" indent="-171450" algn="l" defTabSz="685800" rtl="0" eaLnBrk="1" latinLnBrk="0" hangingPunct="1">
              <a:lnSpc>
                <a:spcPct val="150000"/>
              </a:lnSpc>
              <a:spcBef>
                <a:spcPts val="375"/>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vi-VN" altLang="en-US" sz="2400"/>
              <a:t>Có 2 cách biên dịch chương trình bằng cách sử dụng các nhóm lệnh</a:t>
            </a:r>
            <a:r>
              <a:rPr lang="en-US" altLang="en-US" sz="2400"/>
              <a:t> A, B, C</a:t>
            </a:r>
            <a:r>
              <a:rPr lang="vi-VN" altLang="en-US" sz="2400"/>
              <a:t> như bảng dưới.</a:t>
            </a:r>
          </a:p>
          <a:p>
            <a:pPr lvl="1"/>
            <a:r>
              <a:rPr lang="vi-VN" altLang="en-US" sz="2100"/>
              <a:t>Cách biên dịch nào tạo ra tổng số lệnh nhỏ hơn?</a:t>
            </a:r>
          </a:p>
          <a:p>
            <a:pPr lvl="1"/>
            <a:r>
              <a:rPr lang="vi-VN" altLang="en-US" sz="2100"/>
              <a:t>Cách biên dịch nào tạo ra chương trình chạy nhanh hơn? CPI là bao nhiêu?</a:t>
            </a:r>
            <a:endParaRPr lang="en-AU" altLang="en-US" sz="2100"/>
          </a:p>
        </p:txBody>
      </p:sp>
      <p:graphicFrame>
        <p:nvGraphicFramePr>
          <p:cNvPr id="6" name="Group 40">
            <a:extLst>
              <a:ext uri="{FF2B5EF4-FFF2-40B4-BE49-F238E27FC236}">
                <a16:creationId xmlns:a16="http://schemas.microsoft.com/office/drawing/2014/main" id="{8240B1B2-0775-4C9B-8A9A-847907F7A38C}"/>
              </a:ext>
            </a:extLst>
          </p:cNvPr>
          <p:cNvGraphicFramePr>
            <a:graphicFrameLocks noGrp="1"/>
          </p:cNvGraphicFramePr>
          <p:nvPr/>
        </p:nvGraphicFramePr>
        <p:xfrm>
          <a:off x="754857" y="3748986"/>
          <a:ext cx="7653339" cy="1737416"/>
        </p:xfrm>
        <a:graphic>
          <a:graphicData uri="http://schemas.openxmlformats.org/drawingml/2006/table">
            <a:tbl>
              <a:tblPr/>
              <a:tblGrid>
                <a:gridCol w="2922920">
                  <a:extLst>
                    <a:ext uri="{9D8B030D-6E8A-4147-A177-3AD203B41FA5}">
                      <a16:colId xmlns:a16="http://schemas.microsoft.com/office/drawing/2014/main" val="20000"/>
                    </a:ext>
                  </a:extLst>
                </a:gridCol>
                <a:gridCol w="1586623">
                  <a:extLst>
                    <a:ext uri="{9D8B030D-6E8A-4147-A177-3AD203B41FA5}">
                      <a16:colId xmlns:a16="http://schemas.microsoft.com/office/drawing/2014/main" val="20001"/>
                    </a:ext>
                  </a:extLst>
                </a:gridCol>
                <a:gridCol w="1586623">
                  <a:extLst>
                    <a:ext uri="{9D8B030D-6E8A-4147-A177-3AD203B41FA5}">
                      <a16:colId xmlns:a16="http://schemas.microsoft.com/office/drawing/2014/main" val="20002"/>
                    </a:ext>
                  </a:extLst>
                </a:gridCol>
                <a:gridCol w="1557173">
                  <a:extLst>
                    <a:ext uri="{9D8B030D-6E8A-4147-A177-3AD203B41FA5}">
                      <a16:colId xmlns:a16="http://schemas.microsoft.com/office/drawing/2014/main" val="20003"/>
                    </a:ext>
                  </a:extLst>
                </a:gridCol>
              </a:tblGrid>
              <a:tr h="43435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vi-VN" sz="2400" b="1" i="0" u="none" strike="noStrike" cap="none" normalizeH="0" baseline="0">
                          <a:ln>
                            <a:noFill/>
                          </a:ln>
                          <a:solidFill>
                            <a:schemeClr val="tx1"/>
                          </a:solidFill>
                          <a:effectLst/>
                          <a:latin typeface="+mj-lt"/>
                        </a:rPr>
                        <a:t>Nhóm lệnh</a:t>
                      </a:r>
                      <a:endParaRPr kumimoji="0" lang="en-AU" sz="2400" b="1" i="0" u="none" strike="noStrike" cap="none" normalizeH="0" baseline="0">
                        <a:ln>
                          <a:noFill/>
                        </a:ln>
                        <a:solidFill>
                          <a:schemeClr val="tx1"/>
                        </a:solidFill>
                        <a:effectLst/>
                        <a:latin typeface="+mj-lt"/>
                      </a:endParaRPr>
                    </a:p>
                  </a:txBody>
                  <a:tcPr marL="68580" marR="68580" marT="34297" marB="342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a:t>
                      </a:r>
                      <a:endParaRPr kumimoji="0" lang="en-AU"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7" marB="342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B</a:t>
                      </a:r>
                      <a:endParaRPr kumimoji="0" lang="en-AU"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7" marB="342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a:t>
                      </a:r>
                      <a:endParaRPr kumimoji="0" lang="en-AU"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7" marB="342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435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CPI </a:t>
                      </a:r>
                      <a:r>
                        <a:rPr kumimoji="0" lang="vi-VN" sz="2400" b="0" i="0" u="none" strike="noStrike" cap="none" normalizeH="0" baseline="0">
                          <a:ln>
                            <a:noFill/>
                          </a:ln>
                          <a:solidFill>
                            <a:schemeClr val="tx1"/>
                          </a:solidFill>
                          <a:effectLst/>
                          <a:latin typeface="+mj-lt"/>
                        </a:rPr>
                        <a:t>cho mỗi nhóm</a:t>
                      </a:r>
                      <a:endParaRPr kumimoji="0" lang="en-AU" sz="2400" b="0" i="0" u="none" strike="noStrike" cap="none" normalizeH="0" baseline="0">
                        <a:ln>
                          <a:noFill/>
                        </a:ln>
                        <a:solidFill>
                          <a:schemeClr val="tx1"/>
                        </a:solidFill>
                        <a:effectLst/>
                        <a:latin typeface="+mj-lt"/>
                      </a:endParaRPr>
                    </a:p>
                  </a:txBody>
                  <a:tcPr marL="68580" marR="68580" marT="34297" marB="342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AU"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7" marB="342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a:t>
                      </a:r>
                      <a:endParaRPr kumimoji="0" lang="en-AU"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7" marB="342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a:t>
                      </a:r>
                      <a:endParaRPr kumimoji="0" lang="en-AU"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7" marB="342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435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vi-VN" sz="2400" b="0" i="0" u="none" strike="noStrike" cap="none" normalizeH="0" baseline="0">
                          <a:ln>
                            <a:noFill/>
                          </a:ln>
                          <a:solidFill>
                            <a:schemeClr val="tx1"/>
                          </a:solidFill>
                          <a:effectLst/>
                          <a:latin typeface="+mj-lt"/>
                        </a:rPr>
                        <a:t>Số lệnh cho cách 1</a:t>
                      </a:r>
                      <a:endParaRPr kumimoji="0" lang="en-US" sz="2400" b="0" i="0" u="none" strike="noStrike" cap="none" normalizeH="0" baseline="0">
                        <a:ln>
                          <a:noFill/>
                        </a:ln>
                        <a:solidFill>
                          <a:schemeClr val="tx1"/>
                        </a:solidFill>
                        <a:effectLst/>
                        <a:latin typeface="+mj-lt"/>
                      </a:endParaRPr>
                    </a:p>
                  </a:txBody>
                  <a:tcPr marL="68580" marR="68580" marT="34297" marB="342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a:t>
                      </a:r>
                      <a:endParaRPr kumimoji="0" lang="en-AU"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7" marB="342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AU"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7" marB="342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a:t>
                      </a:r>
                      <a:endParaRPr kumimoji="0" lang="en-AU"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7" marB="342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435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vi-VN" sz="2400" b="0" i="0" u="none" strike="noStrike" cap="none" normalizeH="0" baseline="0">
                          <a:ln>
                            <a:noFill/>
                          </a:ln>
                          <a:solidFill>
                            <a:schemeClr val="tx1"/>
                          </a:solidFill>
                          <a:effectLst/>
                          <a:latin typeface="+mj-lt"/>
                        </a:rPr>
                        <a:t>Số lệnh cho cách 2</a:t>
                      </a:r>
                      <a:endParaRPr kumimoji="0" lang="en-AU" sz="2400" b="0" i="0" u="none" strike="noStrike" cap="none" normalizeH="0" baseline="0">
                        <a:ln>
                          <a:noFill/>
                        </a:ln>
                        <a:solidFill>
                          <a:schemeClr val="tx1"/>
                        </a:solidFill>
                        <a:effectLst/>
                        <a:latin typeface="+mj-lt"/>
                      </a:endParaRPr>
                    </a:p>
                  </a:txBody>
                  <a:tcPr marL="68580" marR="68580" marT="34297" marB="342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a:t>
                      </a:r>
                      <a:endParaRPr kumimoji="0" lang="en-AU"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7" marB="342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AU"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7" marB="342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AU"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7" marB="342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 name="日付プレースホルダ 3">
            <a:extLst>
              <a:ext uri="{FF2B5EF4-FFF2-40B4-BE49-F238E27FC236}">
                <a16:creationId xmlns:a16="http://schemas.microsoft.com/office/drawing/2014/main" id="{F10C5D36-991F-46AD-934F-2477E6700A9A}"/>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8" name="フッター プレースホルダ 4">
            <a:extLst>
              <a:ext uri="{FF2B5EF4-FFF2-40B4-BE49-F238E27FC236}">
                <a16:creationId xmlns:a16="http://schemas.microsoft.com/office/drawing/2014/main" id="{E29C4CE5-E6B2-47C3-BA64-5D30CFE7CC65}"/>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2243016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normAutofit/>
          </a:bodyPr>
          <a:lstStyle/>
          <a:p>
            <a:pPr marL="342900" indent="-342900"/>
            <a:r>
              <a:rPr lang="vi-VN"/>
              <a:t>Các yếu tố ảnh hưởng tới hiệu suất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03636765"/>
              </p:ext>
            </p:extLst>
          </p:nvPr>
        </p:nvGraphicFramePr>
        <p:xfrm>
          <a:off x="311835" y="4343400"/>
          <a:ext cx="8589196" cy="1714500"/>
        </p:xfrm>
        <a:graphic>
          <a:graphicData uri="http://schemas.openxmlformats.org/drawingml/2006/table">
            <a:tbl>
              <a:tblPr firstRow="1" bandRow="1">
                <a:tableStyleId>{5940675A-B579-460E-94D1-54222C63F5DA}</a:tableStyleId>
              </a:tblPr>
              <a:tblGrid>
                <a:gridCol w="4294598">
                  <a:extLst>
                    <a:ext uri="{9D8B030D-6E8A-4147-A177-3AD203B41FA5}">
                      <a16:colId xmlns:a16="http://schemas.microsoft.com/office/drawing/2014/main" val="20000"/>
                    </a:ext>
                  </a:extLst>
                </a:gridCol>
                <a:gridCol w="4294598">
                  <a:extLst>
                    <a:ext uri="{9D8B030D-6E8A-4147-A177-3AD203B41FA5}">
                      <a16:colId xmlns:a16="http://schemas.microsoft.com/office/drawing/2014/main" val="20001"/>
                    </a:ext>
                  </a:extLst>
                </a:gridCol>
              </a:tblGrid>
              <a:tr h="342900">
                <a:tc>
                  <a:txBody>
                    <a:bodyPr/>
                    <a:lstStyle/>
                    <a:p>
                      <a:pPr algn="ctr"/>
                      <a:r>
                        <a:rPr lang="en-US" sz="1800" b="1" dirty="0" err="1">
                          <a:solidFill>
                            <a:schemeClr val="tx1"/>
                          </a:solidFill>
                          <a:latin typeface="Times New Roman" panose="02020603050405020304" pitchFamily="18" charset="0"/>
                          <a:cs typeface="Times New Roman" panose="02020603050405020304" pitchFamily="18" charset="0"/>
                        </a:rPr>
                        <a:t>Yếu</a:t>
                      </a:r>
                      <a:r>
                        <a:rPr lang="en-US" sz="1800" b="1" baseline="0" dirty="0">
                          <a:solidFill>
                            <a:schemeClr val="tx1"/>
                          </a:solidFill>
                          <a:latin typeface="Times New Roman" panose="02020603050405020304" pitchFamily="18" charset="0"/>
                          <a:cs typeface="Times New Roman" panose="02020603050405020304" pitchFamily="18" charset="0"/>
                        </a:rPr>
                        <a:t> </a:t>
                      </a:r>
                      <a:r>
                        <a:rPr lang="en-US" sz="1800" b="1" baseline="0" dirty="0" err="1">
                          <a:solidFill>
                            <a:schemeClr val="tx1"/>
                          </a:solidFill>
                          <a:latin typeface="Times New Roman" panose="02020603050405020304" pitchFamily="18" charset="0"/>
                          <a:cs typeface="Times New Roman" panose="02020603050405020304" pitchFamily="18" charset="0"/>
                        </a:rPr>
                        <a:t>tố</a:t>
                      </a:r>
                      <a:r>
                        <a:rPr lang="en-US" sz="1800" b="1" baseline="0" dirty="0">
                          <a:solidFill>
                            <a:schemeClr val="tx1"/>
                          </a:solidFill>
                          <a:latin typeface="Times New Roman" panose="02020603050405020304" pitchFamily="18" charset="0"/>
                          <a:cs typeface="Times New Roman" panose="02020603050405020304" pitchFamily="18" charset="0"/>
                        </a:rPr>
                        <a:t> </a:t>
                      </a:r>
                      <a:r>
                        <a:rPr lang="en-US" sz="1800" b="1" baseline="0" dirty="0" err="1">
                          <a:solidFill>
                            <a:schemeClr val="tx1"/>
                          </a:solidFill>
                          <a:latin typeface="Times New Roman" panose="02020603050405020304" pitchFamily="18" charset="0"/>
                          <a:cs typeface="Times New Roman" panose="02020603050405020304" pitchFamily="18" charset="0"/>
                        </a:rPr>
                        <a:t>phần</a:t>
                      </a:r>
                      <a:r>
                        <a:rPr lang="en-US" sz="1800" b="1" baseline="0" dirty="0">
                          <a:solidFill>
                            <a:schemeClr val="tx1"/>
                          </a:solidFill>
                          <a:latin typeface="Times New Roman" panose="02020603050405020304" pitchFamily="18" charset="0"/>
                          <a:cs typeface="Times New Roman" panose="02020603050405020304" pitchFamily="18" charset="0"/>
                        </a:rPr>
                        <a:t> </a:t>
                      </a:r>
                      <a:r>
                        <a:rPr lang="en-US" sz="1800" b="1" baseline="0" dirty="0" err="1">
                          <a:solidFill>
                            <a:schemeClr val="tx1"/>
                          </a:solidFill>
                          <a:latin typeface="Times New Roman" panose="02020603050405020304" pitchFamily="18" charset="0"/>
                          <a:cs typeface="Times New Roman" panose="02020603050405020304" pitchFamily="18" charset="0"/>
                        </a:rPr>
                        <a:t>cứng</a:t>
                      </a:r>
                      <a:r>
                        <a:rPr lang="en-US" sz="1800" b="1" baseline="0" dirty="0">
                          <a:solidFill>
                            <a:schemeClr val="tx1"/>
                          </a:solidFill>
                          <a:latin typeface="Times New Roman" panose="02020603050405020304" pitchFamily="18" charset="0"/>
                          <a:cs typeface="Times New Roman" panose="02020603050405020304" pitchFamily="18" charset="0"/>
                        </a:rPr>
                        <a:t>/</a:t>
                      </a:r>
                      <a:r>
                        <a:rPr lang="en-US" sz="1800" b="1" baseline="0" dirty="0" err="1">
                          <a:solidFill>
                            <a:schemeClr val="tx1"/>
                          </a:solidFill>
                          <a:latin typeface="Times New Roman" panose="02020603050405020304" pitchFamily="18" charset="0"/>
                          <a:cs typeface="Times New Roman" panose="02020603050405020304" pitchFamily="18" charset="0"/>
                        </a:rPr>
                        <a:t>phần</a:t>
                      </a:r>
                      <a:r>
                        <a:rPr lang="en-US" sz="1800" b="1" baseline="0" dirty="0">
                          <a:solidFill>
                            <a:schemeClr val="tx1"/>
                          </a:solidFill>
                          <a:latin typeface="Times New Roman" panose="02020603050405020304" pitchFamily="18" charset="0"/>
                          <a:cs typeface="Times New Roman" panose="02020603050405020304" pitchFamily="18" charset="0"/>
                        </a:rPr>
                        <a:t> </a:t>
                      </a:r>
                      <a:r>
                        <a:rPr lang="en-US" sz="1800" b="1" baseline="0" dirty="0" err="1">
                          <a:solidFill>
                            <a:schemeClr val="tx1"/>
                          </a:solidFill>
                          <a:latin typeface="Times New Roman" panose="02020603050405020304" pitchFamily="18" charset="0"/>
                          <a:cs typeface="Times New Roman" panose="02020603050405020304" pitchFamily="18" charset="0"/>
                        </a:rPr>
                        <a:t>mềm</a:t>
                      </a:r>
                      <a:endParaRPr lang="en-US" sz="1800" b="1" dirty="0">
                        <a:solidFill>
                          <a:schemeClr val="tx1"/>
                        </a:solidFill>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800" b="1">
                          <a:solidFill>
                            <a:schemeClr val="tx1"/>
                          </a:solidFill>
                          <a:latin typeface="Times New Roman" panose="02020603050405020304" pitchFamily="18" charset="0"/>
                          <a:cs typeface="Times New Roman" panose="02020603050405020304" pitchFamily="18" charset="0"/>
                        </a:rPr>
                        <a:t>Tác</a:t>
                      </a:r>
                      <a:r>
                        <a:rPr lang="en-US" sz="1800" b="1" baseline="0">
                          <a:solidFill>
                            <a:schemeClr val="tx1"/>
                          </a:solidFill>
                          <a:latin typeface="Times New Roman" panose="02020603050405020304" pitchFamily="18" charset="0"/>
                          <a:cs typeface="Times New Roman" panose="02020603050405020304" pitchFamily="18" charset="0"/>
                        </a:rPr>
                        <a:t> động vào gì?</a:t>
                      </a:r>
                      <a:endParaRPr lang="en-US" sz="1800" b="1">
                        <a:solidFill>
                          <a:schemeClr val="tx1"/>
                        </a:solidFill>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0"/>
                  </a:ext>
                </a:extLst>
              </a:tr>
              <a:tr h="342900">
                <a:tc>
                  <a:txBody>
                    <a:bodyPr/>
                    <a:lstStyle/>
                    <a:p>
                      <a:r>
                        <a:rPr lang="en-US" sz="1800" dirty="0" err="1">
                          <a:solidFill>
                            <a:schemeClr val="tx1"/>
                          </a:solidFill>
                          <a:latin typeface="Times New Roman" panose="02020603050405020304" pitchFamily="18" charset="0"/>
                          <a:cs typeface="Times New Roman" panose="02020603050405020304" pitchFamily="18" charset="0"/>
                        </a:rPr>
                        <a:t>Thuật</a:t>
                      </a:r>
                      <a:r>
                        <a:rPr lang="en-US" sz="1800" baseline="0" dirty="0">
                          <a:solidFill>
                            <a:schemeClr val="tx1"/>
                          </a:solidFill>
                          <a:latin typeface="Times New Roman" panose="02020603050405020304" pitchFamily="18" charset="0"/>
                          <a:cs typeface="Times New Roman" panose="02020603050405020304" pitchFamily="18" charset="0"/>
                        </a:rPr>
                        <a:t> </a:t>
                      </a:r>
                      <a:r>
                        <a:rPr lang="en-US" sz="1800" baseline="0" dirty="0" err="1">
                          <a:solidFill>
                            <a:schemeClr val="tx1"/>
                          </a:solidFill>
                          <a:latin typeface="Times New Roman" panose="02020603050405020304" pitchFamily="18" charset="0"/>
                          <a:cs typeface="Times New Roman" panose="02020603050405020304" pitchFamily="18" charset="0"/>
                        </a:rPr>
                        <a:t>toán</a:t>
                      </a:r>
                      <a:endParaRPr lang="en-US" sz="1800" dirty="0">
                        <a:solidFill>
                          <a:schemeClr val="tx1"/>
                        </a:solidFill>
                        <a:latin typeface="Times New Roman" panose="02020603050405020304" pitchFamily="18" charset="0"/>
                        <a:cs typeface="Times New Roman" panose="02020603050405020304" pitchFamily="18" charset="0"/>
                      </a:endParaRPr>
                    </a:p>
                  </a:txBody>
                  <a:tcPr marL="68580" marR="68580" marT="34290" marB="34290"/>
                </a:tc>
                <a:tc>
                  <a:txBody>
                    <a:bodyPr/>
                    <a:lstStyle/>
                    <a:p>
                      <a:r>
                        <a:rPr lang="vi-VN" sz="1800">
                          <a:solidFill>
                            <a:schemeClr val="tx1"/>
                          </a:solidFill>
                          <a:latin typeface="Times New Roman" panose="02020603050405020304" pitchFamily="18" charset="0"/>
                          <a:cs typeface="Times New Roman" panose="02020603050405020304" pitchFamily="18" charset="0"/>
                        </a:rPr>
                        <a:t>Tổng s</a:t>
                      </a:r>
                      <a:r>
                        <a:rPr lang="en-US" sz="1800">
                          <a:solidFill>
                            <a:schemeClr val="tx1"/>
                          </a:solidFill>
                          <a:latin typeface="Times New Roman" panose="02020603050405020304" pitchFamily="18" charset="0"/>
                          <a:cs typeface="Times New Roman" panose="02020603050405020304" pitchFamily="18" charset="0"/>
                        </a:rPr>
                        <a:t>ố</a:t>
                      </a:r>
                      <a:r>
                        <a:rPr lang="en-US" sz="1800" baseline="0">
                          <a:solidFill>
                            <a:schemeClr val="tx1"/>
                          </a:solidFill>
                          <a:latin typeface="Times New Roman" panose="02020603050405020304" pitchFamily="18" charset="0"/>
                          <a:cs typeface="Times New Roman" panose="02020603050405020304" pitchFamily="18" charset="0"/>
                        </a:rPr>
                        <a:t> lệnh</a:t>
                      </a:r>
                      <a:r>
                        <a:rPr lang="en-US" sz="1800" baseline="0" dirty="0">
                          <a:solidFill>
                            <a:schemeClr val="tx1"/>
                          </a:solidFill>
                          <a:latin typeface="Times New Roman" panose="02020603050405020304" pitchFamily="18" charset="0"/>
                          <a:cs typeface="Times New Roman" panose="02020603050405020304" pitchFamily="18" charset="0"/>
                        </a:rPr>
                        <a:t>, </a:t>
                      </a:r>
                      <a:r>
                        <a:rPr lang="en-US" sz="1800" baseline="0" dirty="0" err="1">
                          <a:solidFill>
                            <a:schemeClr val="tx1"/>
                          </a:solidFill>
                          <a:latin typeface="Times New Roman" panose="02020603050405020304" pitchFamily="18" charset="0"/>
                          <a:cs typeface="Times New Roman" panose="02020603050405020304" pitchFamily="18" charset="0"/>
                        </a:rPr>
                        <a:t>và</a:t>
                      </a:r>
                      <a:r>
                        <a:rPr lang="en-US" sz="1800" baseline="0" dirty="0">
                          <a:solidFill>
                            <a:schemeClr val="tx1"/>
                          </a:solidFill>
                          <a:latin typeface="Times New Roman" panose="02020603050405020304" pitchFamily="18" charset="0"/>
                          <a:cs typeface="Times New Roman" panose="02020603050405020304" pitchFamily="18" charset="0"/>
                        </a:rPr>
                        <a:t> </a:t>
                      </a:r>
                      <a:r>
                        <a:rPr lang="en-US" sz="1800" baseline="0" dirty="0" err="1">
                          <a:solidFill>
                            <a:schemeClr val="tx1"/>
                          </a:solidFill>
                          <a:latin typeface="Times New Roman" panose="02020603050405020304" pitchFamily="18" charset="0"/>
                          <a:cs typeface="Times New Roman" panose="02020603050405020304" pitchFamily="18" charset="0"/>
                        </a:rPr>
                        <a:t>có</a:t>
                      </a:r>
                      <a:r>
                        <a:rPr lang="en-US" sz="1800" baseline="0" dirty="0">
                          <a:solidFill>
                            <a:schemeClr val="tx1"/>
                          </a:solidFill>
                          <a:latin typeface="Times New Roman" panose="02020603050405020304" pitchFamily="18" charset="0"/>
                          <a:cs typeface="Times New Roman" panose="02020603050405020304" pitchFamily="18" charset="0"/>
                        </a:rPr>
                        <a:t> </a:t>
                      </a:r>
                      <a:r>
                        <a:rPr lang="en-US" sz="1800" baseline="0" dirty="0" err="1">
                          <a:solidFill>
                            <a:schemeClr val="tx1"/>
                          </a:solidFill>
                          <a:latin typeface="Times New Roman" panose="02020603050405020304" pitchFamily="18" charset="0"/>
                          <a:cs typeface="Times New Roman" panose="02020603050405020304" pitchFamily="18" charset="0"/>
                        </a:rPr>
                        <a:t>thể</a:t>
                      </a:r>
                      <a:r>
                        <a:rPr lang="en-US" sz="1800" baseline="0" dirty="0">
                          <a:solidFill>
                            <a:schemeClr val="tx1"/>
                          </a:solidFill>
                          <a:latin typeface="Times New Roman" panose="02020603050405020304" pitchFamily="18" charset="0"/>
                          <a:cs typeface="Times New Roman" panose="02020603050405020304" pitchFamily="18" charset="0"/>
                        </a:rPr>
                        <a:t> </a:t>
                      </a:r>
                      <a:r>
                        <a:rPr lang="en-US" sz="1800" baseline="0" dirty="0" err="1">
                          <a:solidFill>
                            <a:schemeClr val="tx1"/>
                          </a:solidFill>
                          <a:latin typeface="Times New Roman" panose="02020603050405020304" pitchFamily="18" charset="0"/>
                          <a:cs typeface="Times New Roman" panose="02020603050405020304" pitchFamily="18" charset="0"/>
                        </a:rPr>
                        <a:t>cả</a:t>
                      </a:r>
                      <a:r>
                        <a:rPr lang="en-US" sz="1800" baseline="0" dirty="0">
                          <a:solidFill>
                            <a:schemeClr val="tx1"/>
                          </a:solidFill>
                          <a:latin typeface="Times New Roman" panose="02020603050405020304" pitchFamily="18" charset="0"/>
                          <a:cs typeface="Times New Roman" panose="02020603050405020304" pitchFamily="18" charset="0"/>
                        </a:rPr>
                        <a:t> CPI</a:t>
                      </a:r>
                      <a:endParaRPr lang="en-US" sz="1800" dirty="0">
                        <a:solidFill>
                          <a:schemeClr val="tx1"/>
                        </a:solidFill>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1"/>
                  </a:ext>
                </a:extLst>
              </a:tr>
              <a:tr h="342900">
                <a:tc>
                  <a:txBody>
                    <a:bodyPr/>
                    <a:lstStyle/>
                    <a:p>
                      <a:r>
                        <a:rPr lang="en-US" sz="1800" dirty="0" err="1">
                          <a:solidFill>
                            <a:schemeClr val="tx1"/>
                          </a:solidFill>
                          <a:latin typeface="Times New Roman" panose="02020603050405020304" pitchFamily="18" charset="0"/>
                          <a:cs typeface="Times New Roman" panose="02020603050405020304" pitchFamily="18" charset="0"/>
                        </a:rPr>
                        <a:t>Ngôn</a:t>
                      </a:r>
                      <a:r>
                        <a:rPr lang="en-US" sz="1800" baseline="0" dirty="0">
                          <a:solidFill>
                            <a:schemeClr val="tx1"/>
                          </a:solidFill>
                          <a:latin typeface="Times New Roman" panose="02020603050405020304" pitchFamily="18" charset="0"/>
                          <a:cs typeface="Times New Roman" panose="02020603050405020304" pitchFamily="18" charset="0"/>
                        </a:rPr>
                        <a:t> </a:t>
                      </a:r>
                      <a:r>
                        <a:rPr lang="en-US" sz="1800" baseline="0" dirty="0" err="1">
                          <a:solidFill>
                            <a:schemeClr val="tx1"/>
                          </a:solidFill>
                          <a:latin typeface="Times New Roman" panose="02020603050405020304" pitchFamily="18" charset="0"/>
                          <a:cs typeface="Times New Roman" panose="02020603050405020304" pitchFamily="18" charset="0"/>
                        </a:rPr>
                        <a:t>ngữ</a:t>
                      </a:r>
                      <a:r>
                        <a:rPr lang="en-US" sz="1800" baseline="0" dirty="0">
                          <a:solidFill>
                            <a:schemeClr val="tx1"/>
                          </a:solidFill>
                          <a:latin typeface="Times New Roman" panose="02020603050405020304" pitchFamily="18" charset="0"/>
                          <a:cs typeface="Times New Roman" panose="02020603050405020304" pitchFamily="18" charset="0"/>
                        </a:rPr>
                        <a:t> </a:t>
                      </a:r>
                      <a:r>
                        <a:rPr lang="en-US" sz="1800" baseline="0" dirty="0" err="1">
                          <a:solidFill>
                            <a:schemeClr val="tx1"/>
                          </a:solidFill>
                          <a:latin typeface="Times New Roman" panose="02020603050405020304" pitchFamily="18" charset="0"/>
                          <a:cs typeface="Times New Roman" panose="02020603050405020304" pitchFamily="18" charset="0"/>
                        </a:rPr>
                        <a:t>lập</a:t>
                      </a:r>
                      <a:r>
                        <a:rPr lang="en-US" sz="1800" baseline="0" dirty="0">
                          <a:solidFill>
                            <a:schemeClr val="tx1"/>
                          </a:solidFill>
                          <a:latin typeface="Times New Roman" panose="02020603050405020304" pitchFamily="18" charset="0"/>
                          <a:cs typeface="Times New Roman" panose="02020603050405020304" pitchFamily="18" charset="0"/>
                        </a:rPr>
                        <a:t> </a:t>
                      </a:r>
                      <a:r>
                        <a:rPr lang="en-US" sz="1800" baseline="0" dirty="0" err="1">
                          <a:solidFill>
                            <a:schemeClr val="tx1"/>
                          </a:solidFill>
                          <a:latin typeface="Times New Roman" panose="02020603050405020304" pitchFamily="18" charset="0"/>
                          <a:cs typeface="Times New Roman" panose="02020603050405020304" pitchFamily="18" charset="0"/>
                        </a:rPr>
                        <a:t>trình</a:t>
                      </a:r>
                      <a:endParaRPr lang="en-US" sz="1800" dirty="0">
                        <a:solidFill>
                          <a:schemeClr val="tx1"/>
                        </a:solidFill>
                        <a:latin typeface="Times New Roman" panose="02020603050405020304" pitchFamily="18" charset="0"/>
                        <a:cs typeface="Times New Roman" panose="02020603050405020304" pitchFamily="18" charset="0"/>
                      </a:endParaRPr>
                    </a:p>
                  </a:txBody>
                  <a:tcPr marL="68580" marR="68580" marT="34290" marB="34290"/>
                </a:tc>
                <a:tc>
                  <a:txBody>
                    <a:bodyPr/>
                    <a:lstStyle/>
                    <a:p>
                      <a:r>
                        <a:rPr lang="vi-VN" sz="1800" dirty="0">
                          <a:solidFill>
                            <a:schemeClr val="tx1"/>
                          </a:solidFill>
                          <a:latin typeface="Times New Roman" panose="02020603050405020304" pitchFamily="18" charset="0"/>
                          <a:cs typeface="Times New Roman" panose="02020603050405020304" pitchFamily="18" charset="0"/>
                        </a:rPr>
                        <a:t>Tổng số</a:t>
                      </a:r>
                      <a:r>
                        <a:rPr lang="en-US" sz="1800" baseline="0" dirty="0">
                          <a:solidFill>
                            <a:schemeClr val="tx1"/>
                          </a:solidFill>
                          <a:latin typeface="Times New Roman" panose="02020603050405020304" pitchFamily="18" charset="0"/>
                          <a:cs typeface="Times New Roman" panose="02020603050405020304" pitchFamily="18" charset="0"/>
                        </a:rPr>
                        <a:t> </a:t>
                      </a:r>
                      <a:r>
                        <a:rPr lang="en-US" sz="1800" baseline="0" dirty="0" err="1">
                          <a:solidFill>
                            <a:schemeClr val="tx1"/>
                          </a:solidFill>
                          <a:latin typeface="Times New Roman" panose="02020603050405020304" pitchFamily="18" charset="0"/>
                          <a:cs typeface="Times New Roman" panose="02020603050405020304" pitchFamily="18" charset="0"/>
                        </a:rPr>
                        <a:t>lệnh</a:t>
                      </a:r>
                      <a:r>
                        <a:rPr lang="en-US" sz="1800" baseline="0" dirty="0">
                          <a:solidFill>
                            <a:schemeClr val="tx1"/>
                          </a:solidFill>
                          <a:latin typeface="Times New Roman" panose="02020603050405020304" pitchFamily="18" charset="0"/>
                          <a:cs typeface="Times New Roman" panose="02020603050405020304" pitchFamily="18" charset="0"/>
                        </a:rPr>
                        <a:t>, CPI</a:t>
                      </a:r>
                      <a:endParaRPr lang="en-US" sz="1800" dirty="0">
                        <a:solidFill>
                          <a:schemeClr val="tx1"/>
                        </a:solidFill>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2"/>
                  </a:ext>
                </a:extLst>
              </a:tr>
              <a:tr h="342900">
                <a:tc>
                  <a:txBody>
                    <a:bodyPr/>
                    <a:lstStyle/>
                    <a:p>
                      <a:r>
                        <a:rPr lang="en-US" sz="1800" dirty="0" err="1">
                          <a:solidFill>
                            <a:schemeClr val="tx1"/>
                          </a:solidFill>
                          <a:latin typeface="Times New Roman" panose="02020603050405020304" pitchFamily="18" charset="0"/>
                          <a:cs typeface="Times New Roman" panose="02020603050405020304" pitchFamily="18" charset="0"/>
                        </a:rPr>
                        <a:t>Trình</a:t>
                      </a:r>
                      <a:r>
                        <a:rPr lang="en-US" sz="1800" baseline="0" dirty="0">
                          <a:solidFill>
                            <a:schemeClr val="tx1"/>
                          </a:solidFill>
                          <a:latin typeface="Times New Roman" panose="02020603050405020304" pitchFamily="18" charset="0"/>
                          <a:cs typeface="Times New Roman" panose="02020603050405020304" pitchFamily="18" charset="0"/>
                        </a:rPr>
                        <a:t> </a:t>
                      </a:r>
                      <a:r>
                        <a:rPr lang="en-US" sz="1800" baseline="0" dirty="0" err="1">
                          <a:solidFill>
                            <a:schemeClr val="tx1"/>
                          </a:solidFill>
                          <a:latin typeface="Times New Roman" panose="02020603050405020304" pitchFamily="18" charset="0"/>
                          <a:cs typeface="Times New Roman" panose="02020603050405020304" pitchFamily="18" charset="0"/>
                        </a:rPr>
                        <a:t>biên</a:t>
                      </a:r>
                      <a:r>
                        <a:rPr lang="en-US" sz="1800" baseline="0" dirty="0">
                          <a:solidFill>
                            <a:schemeClr val="tx1"/>
                          </a:solidFill>
                          <a:latin typeface="Times New Roman" panose="02020603050405020304" pitchFamily="18" charset="0"/>
                          <a:cs typeface="Times New Roman" panose="02020603050405020304" pitchFamily="18" charset="0"/>
                        </a:rPr>
                        <a:t> </a:t>
                      </a:r>
                      <a:r>
                        <a:rPr lang="en-US" sz="1800" baseline="0" dirty="0" err="1">
                          <a:solidFill>
                            <a:schemeClr val="tx1"/>
                          </a:solidFill>
                          <a:latin typeface="Times New Roman" panose="02020603050405020304" pitchFamily="18" charset="0"/>
                          <a:cs typeface="Times New Roman" panose="02020603050405020304" pitchFamily="18" charset="0"/>
                        </a:rPr>
                        <a:t>dịch</a:t>
                      </a:r>
                      <a:endParaRPr lang="en-US" sz="1800" dirty="0">
                        <a:solidFill>
                          <a:schemeClr val="tx1"/>
                        </a:solidFill>
                        <a:latin typeface="Times New Roman" panose="02020603050405020304" pitchFamily="18" charset="0"/>
                        <a:cs typeface="Times New Roman" panose="02020603050405020304" pitchFamily="18" charset="0"/>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800" kern="1200">
                          <a:solidFill>
                            <a:schemeClr val="tx1"/>
                          </a:solidFill>
                          <a:latin typeface="Times New Roman" panose="02020603050405020304" pitchFamily="18" charset="0"/>
                          <a:cs typeface="Times New Roman" panose="02020603050405020304" pitchFamily="18" charset="0"/>
                        </a:rPr>
                        <a:t>Tổng số</a:t>
                      </a:r>
                      <a:r>
                        <a:rPr lang="en-US" sz="1800" kern="1200" baseline="0">
                          <a:solidFill>
                            <a:schemeClr val="tx1"/>
                          </a:solidFill>
                          <a:latin typeface="Times New Roman" panose="02020603050405020304" pitchFamily="18" charset="0"/>
                          <a:cs typeface="Times New Roman" panose="02020603050405020304" pitchFamily="18" charset="0"/>
                        </a:rPr>
                        <a:t> </a:t>
                      </a:r>
                      <a:r>
                        <a:rPr lang="en-US" sz="1800" kern="1200" baseline="0" dirty="0" err="1">
                          <a:solidFill>
                            <a:schemeClr val="tx1"/>
                          </a:solidFill>
                          <a:latin typeface="Times New Roman" panose="02020603050405020304" pitchFamily="18" charset="0"/>
                          <a:cs typeface="Times New Roman" panose="02020603050405020304" pitchFamily="18" charset="0"/>
                        </a:rPr>
                        <a:t>lệnh</a:t>
                      </a:r>
                      <a:r>
                        <a:rPr lang="en-US" sz="1800" kern="1200" baseline="0" dirty="0">
                          <a:solidFill>
                            <a:schemeClr val="tx1"/>
                          </a:solidFill>
                          <a:latin typeface="Times New Roman" panose="02020603050405020304" pitchFamily="18" charset="0"/>
                          <a:cs typeface="Times New Roman" panose="02020603050405020304" pitchFamily="18" charset="0"/>
                        </a:rPr>
                        <a:t>, CPI</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marL="68580" marR="68580" marT="34290" marB="34290"/>
                </a:tc>
                <a:extLst>
                  <a:ext uri="{0D108BD9-81ED-4DB2-BD59-A6C34878D82A}">
                    <a16:rowId xmlns:a16="http://schemas.microsoft.com/office/drawing/2014/main" val="10003"/>
                  </a:ext>
                </a:extLst>
              </a:tr>
              <a:tr h="342900">
                <a:tc>
                  <a:txBody>
                    <a:bodyPr/>
                    <a:lstStyle/>
                    <a:p>
                      <a:r>
                        <a:rPr lang="en-US" sz="1800" dirty="0" err="1">
                          <a:solidFill>
                            <a:schemeClr val="tx1"/>
                          </a:solidFill>
                          <a:latin typeface="Times New Roman" panose="02020603050405020304" pitchFamily="18" charset="0"/>
                          <a:cs typeface="Times New Roman" panose="02020603050405020304" pitchFamily="18" charset="0"/>
                        </a:rPr>
                        <a:t>Kiến</a:t>
                      </a:r>
                      <a:r>
                        <a:rPr lang="en-US" sz="1800" baseline="0" dirty="0">
                          <a:solidFill>
                            <a:schemeClr val="tx1"/>
                          </a:solidFill>
                          <a:latin typeface="Times New Roman" panose="02020603050405020304" pitchFamily="18" charset="0"/>
                          <a:cs typeface="Times New Roman" panose="02020603050405020304" pitchFamily="18" charset="0"/>
                        </a:rPr>
                        <a:t> </a:t>
                      </a:r>
                      <a:r>
                        <a:rPr lang="en-US" sz="1800" baseline="0" dirty="0" err="1">
                          <a:solidFill>
                            <a:schemeClr val="tx1"/>
                          </a:solidFill>
                          <a:latin typeface="Times New Roman" panose="02020603050405020304" pitchFamily="18" charset="0"/>
                          <a:cs typeface="Times New Roman" panose="02020603050405020304" pitchFamily="18" charset="0"/>
                        </a:rPr>
                        <a:t>trúc</a:t>
                      </a:r>
                      <a:r>
                        <a:rPr lang="en-US" sz="1800" baseline="0" dirty="0">
                          <a:solidFill>
                            <a:schemeClr val="tx1"/>
                          </a:solidFill>
                          <a:latin typeface="Times New Roman" panose="02020603050405020304" pitchFamily="18" charset="0"/>
                          <a:cs typeface="Times New Roman" panose="02020603050405020304" pitchFamily="18" charset="0"/>
                        </a:rPr>
                        <a:t> </a:t>
                      </a:r>
                      <a:r>
                        <a:rPr lang="en-US" sz="1800" baseline="0" dirty="0" err="1">
                          <a:solidFill>
                            <a:schemeClr val="tx1"/>
                          </a:solidFill>
                          <a:latin typeface="Times New Roman" panose="02020603050405020304" pitchFamily="18" charset="0"/>
                          <a:cs typeface="Times New Roman" panose="02020603050405020304" pitchFamily="18" charset="0"/>
                        </a:rPr>
                        <a:t>tập</a:t>
                      </a:r>
                      <a:r>
                        <a:rPr lang="en-US" sz="1800" baseline="0" dirty="0">
                          <a:solidFill>
                            <a:schemeClr val="tx1"/>
                          </a:solidFill>
                          <a:latin typeface="Times New Roman" panose="02020603050405020304" pitchFamily="18" charset="0"/>
                          <a:cs typeface="Times New Roman" panose="02020603050405020304" pitchFamily="18" charset="0"/>
                        </a:rPr>
                        <a:t> </a:t>
                      </a:r>
                      <a:r>
                        <a:rPr lang="en-US" sz="1800" baseline="0" dirty="0" err="1">
                          <a:solidFill>
                            <a:schemeClr val="tx1"/>
                          </a:solidFill>
                          <a:latin typeface="Times New Roman" panose="02020603050405020304" pitchFamily="18" charset="0"/>
                          <a:cs typeface="Times New Roman" panose="02020603050405020304" pitchFamily="18" charset="0"/>
                        </a:rPr>
                        <a:t>lệnh</a:t>
                      </a:r>
                      <a:endParaRPr lang="en-US" sz="1800" dirty="0">
                        <a:solidFill>
                          <a:schemeClr val="tx1"/>
                        </a:solidFill>
                        <a:latin typeface="Times New Roman" panose="02020603050405020304" pitchFamily="18" charset="0"/>
                        <a:cs typeface="Times New Roman" panose="02020603050405020304" pitchFamily="18" charset="0"/>
                      </a:endParaRPr>
                    </a:p>
                  </a:txBody>
                  <a:tcPr marL="68580" marR="68580" marT="34290" marB="34290"/>
                </a:tc>
                <a:tc>
                  <a:txBody>
                    <a:bodyPr/>
                    <a:lstStyle/>
                    <a:p>
                      <a:r>
                        <a:rPr lang="vi-VN" sz="1800" dirty="0">
                          <a:solidFill>
                            <a:schemeClr val="tx1"/>
                          </a:solidFill>
                          <a:latin typeface="Times New Roman" panose="02020603050405020304" pitchFamily="18" charset="0"/>
                          <a:cs typeface="Times New Roman" panose="02020603050405020304" pitchFamily="18" charset="0"/>
                        </a:rPr>
                        <a:t>Tổng s</a:t>
                      </a:r>
                      <a:r>
                        <a:rPr lang="en-US" sz="1800" dirty="0">
                          <a:solidFill>
                            <a:schemeClr val="tx1"/>
                          </a:solidFill>
                          <a:latin typeface="Times New Roman" panose="02020603050405020304" pitchFamily="18" charset="0"/>
                          <a:cs typeface="Times New Roman" panose="02020603050405020304" pitchFamily="18" charset="0"/>
                        </a:rPr>
                        <a:t>ố</a:t>
                      </a:r>
                      <a:r>
                        <a:rPr lang="en-US" sz="1800" baseline="0" dirty="0">
                          <a:solidFill>
                            <a:schemeClr val="tx1"/>
                          </a:solidFill>
                          <a:latin typeface="Times New Roman" panose="02020603050405020304" pitchFamily="18" charset="0"/>
                          <a:cs typeface="Times New Roman" panose="02020603050405020304" pitchFamily="18" charset="0"/>
                        </a:rPr>
                        <a:t> </a:t>
                      </a:r>
                      <a:r>
                        <a:rPr lang="en-US" sz="1800" baseline="0" dirty="0" err="1">
                          <a:solidFill>
                            <a:schemeClr val="tx1"/>
                          </a:solidFill>
                          <a:latin typeface="Times New Roman" panose="02020603050405020304" pitchFamily="18" charset="0"/>
                          <a:cs typeface="Times New Roman" panose="02020603050405020304" pitchFamily="18" charset="0"/>
                        </a:rPr>
                        <a:t>lệnh</a:t>
                      </a:r>
                      <a:r>
                        <a:rPr lang="en-US" sz="1800" baseline="0" dirty="0">
                          <a:solidFill>
                            <a:schemeClr val="tx1"/>
                          </a:solidFill>
                          <a:latin typeface="Times New Roman" panose="02020603050405020304" pitchFamily="18" charset="0"/>
                          <a:cs typeface="Times New Roman" panose="02020603050405020304" pitchFamily="18" charset="0"/>
                        </a:rPr>
                        <a:t>, </a:t>
                      </a:r>
                      <a:r>
                        <a:rPr lang="en-US" sz="1800" baseline="0" dirty="0" err="1">
                          <a:solidFill>
                            <a:schemeClr val="tx1"/>
                          </a:solidFill>
                          <a:latin typeface="Times New Roman" panose="02020603050405020304" pitchFamily="18" charset="0"/>
                          <a:cs typeface="Times New Roman" panose="02020603050405020304" pitchFamily="18" charset="0"/>
                        </a:rPr>
                        <a:t>tần</a:t>
                      </a:r>
                      <a:r>
                        <a:rPr lang="en-US" sz="1800" baseline="0" dirty="0">
                          <a:solidFill>
                            <a:schemeClr val="tx1"/>
                          </a:solidFill>
                          <a:latin typeface="Times New Roman" panose="02020603050405020304" pitchFamily="18" charset="0"/>
                          <a:cs typeface="Times New Roman" panose="02020603050405020304" pitchFamily="18" charset="0"/>
                        </a:rPr>
                        <a:t> </a:t>
                      </a:r>
                      <a:r>
                        <a:rPr lang="en-US" sz="1800" baseline="0" dirty="0" err="1">
                          <a:solidFill>
                            <a:schemeClr val="tx1"/>
                          </a:solidFill>
                          <a:latin typeface="Times New Roman" panose="02020603050405020304" pitchFamily="18" charset="0"/>
                          <a:cs typeface="Times New Roman" panose="02020603050405020304" pitchFamily="18" charset="0"/>
                        </a:rPr>
                        <a:t>số</a:t>
                      </a:r>
                      <a:r>
                        <a:rPr lang="en-US" sz="1800" baseline="0" dirty="0">
                          <a:solidFill>
                            <a:schemeClr val="tx1"/>
                          </a:solidFill>
                          <a:latin typeface="Times New Roman" panose="02020603050405020304" pitchFamily="18" charset="0"/>
                          <a:cs typeface="Times New Roman" panose="02020603050405020304" pitchFamily="18" charset="0"/>
                        </a:rPr>
                        <a:t>, CPI</a:t>
                      </a:r>
                      <a:endParaRPr lang="en-US" sz="1800" dirty="0">
                        <a:solidFill>
                          <a:schemeClr val="tx1"/>
                        </a:solidFill>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4"/>
                  </a:ext>
                </a:extLst>
              </a:tr>
            </a:tbl>
          </a:graphicData>
        </a:graphic>
      </p:graphicFrame>
      <p:sp>
        <p:nvSpPr>
          <p:cNvPr id="10" name="Rectangle 3">
            <a:extLst>
              <a:ext uri="{FF2B5EF4-FFF2-40B4-BE49-F238E27FC236}">
                <a16:creationId xmlns:a16="http://schemas.microsoft.com/office/drawing/2014/main" id="{A97C2EC5-85AA-4013-9F7E-ABFEF3ED0F25}"/>
              </a:ext>
            </a:extLst>
          </p:cNvPr>
          <p:cNvSpPr>
            <a:spLocks noGrp="1" noChangeArrowheads="1"/>
          </p:cNvSpPr>
          <p:nvPr>
            <p:ph idx="1"/>
          </p:nvPr>
        </p:nvSpPr>
        <p:spPr>
          <a:xfrm>
            <a:off x="277360" y="1536328"/>
            <a:ext cx="8589196" cy="2578471"/>
          </a:xfrm>
        </p:spPr>
        <p:txBody>
          <a:bodyPr>
            <a:normAutofit lnSpcReduction="10000"/>
          </a:bodyPr>
          <a:lstStyle/>
          <a:p>
            <a:pPr>
              <a:spcAft>
                <a:spcPts val="750"/>
              </a:spcAft>
            </a:pPr>
            <a:r>
              <a:rPr lang="vi-VN" dirty="0"/>
              <a:t>Các thành phần của hiệu suất:</a:t>
            </a:r>
          </a:p>
          <a:p>
            <a:pPr lvl="1">
              <a:spcAft>
                <a:spcPts val="750"/>
              </a:spcAft>
            </a:pPr>
            <a:r>
              <a:rPr lang="vi-VN" dirty="0"/>
              <a:t>Thời gian thực thi</a:t>
            </a:r>
          </a:p>
          <a:p>
            <a:pPr lvl="1">
              <a:spcAft>
                <a:spcPts val="750"/>
              </a:spcAft>
            </a:pPr>
            <a:r>
              <a:rPr lang="vi-VN" dirty="0"/>
              <a:t>Tổng số lệnh</a:t>
            </a:r>
          </a:p>
          <a:p>
            <a:pPr lvl="1">
              <a:spcAft>
                <a:spcPts val="750"/>
              </a:spcAft>
            </a:pPr>
            <a:r>
              <a:rPr lang="vi-VN" dirty="0"/>
              <a:t>Tần số</a:t>
            </a:r>
          </a:p>
          <a:p>
            <a:pPr lvl="1">
              <a:spcAft>
                <a:spcPts val="750"/>
              </a:spcAft>
            </a:pPr>
            <a:r>
              <a:rPr lang="vi-VN" dirty="0"/>
              <a:t>CPI</a:t>
            </a:r>
            <a:endParaRPr lang="en-US" dirty="0"/>
          </a:p>
          <a:p>
            <a:pPr marL="0" indent="0">
              <a:spcAft>
                <a:spcPts val="750"/>
              </a:spcAft>
              <a:buNone/>
            </a:pPr>
            <a:endParaRPr lang="en-US" sz="1500" dirty="0"/>
          </a:p>
          <a:p>
            <a:pPr marL="0" indent="0">
              <a:spcAft>
                <a:spcPts val="750"/>
              </a:spcAft>
              <a:buNone/>
            </a:pPr>
            <a:endParaRPr lang="en-US" sz="1500" dirty="0"/>
          </a:p>
          <a:p>
            <a:pPr marL="0" indent="0">
              <a:spcAft>
                <a:spcPts val="750"/>
              </a:spcAft>
              <a:buNone/>
            </a:pPr>
            <a:endParaRPr lang="en-US" sz="1500" dirty="0"/>
          </a:p>
          <a:p>
            <a:pPr marL="0" indent="0">
              <a:spcAft>
                <a:spcPts val="750"/>
              </a:spcAft>
              <a:buNone/>
            </a:pPr>
            <a:endParaRPr lang="en-US" sz="1500" dirty="0"/>
          </a:p>
          <a:p>
            <a:pPr marL="0" indent="0">
              <a:spcAft>
                <a:spcPts val="750"/>
              </a:spcAft>
              <a:buNone/>
            </a:pPr>
            <a:endParaRPr lang="en-US" sz="1500" dirty="0"/>
          </a:p>
          <a:p>
            <a:pPr marL="0" indent="0">
              <a:spcAft>
                <a:spcPts val="750"/>
              </a:spcAft>
              <a:buNone/>
            </a:pPr>
            <a:endParaRPr lang="en-US" sz="1500" dirty="0"/>
          </a:p>
          <a:p>
            <a:pPr marL="0" indent="0">
              <a:spcAft>
                <a:spcPts val="750"/>
              </a:spcAft>
              <a:buNone/>
            </a:pPr>
            <a:endParaRPr lang="en-US" sz="1500" dirty="0"/>
          </a:p>
          <a:p>
            <a:pPr marL="0" indent="0">
              <a:spcAft>
                <a:spcPts val="750"/>
              </a:spcAft>
              <a:buNone/>
            </a:pPr>
            <a:endParaRPr lang="en-US" sz="1500" dirty="0"/>
          </a:p>
          <a:p>
            <a:pPr marL="0" indent="0">
              <a:spcAft>
                <a:spcPts val="750"/>
              </a:spcAft>
              <a:buNone/>
            </a:pPr>
            <a:endParaRPr lang="en-US" sz="1500" dirty="0"/>
          </a:p>
          <a:p>
            <a:pPr marL="0" indent="0">
              <a:spcAft>
                <a:spcPts val="750"/>
              </a:spcAft>
              <a:buNone/>
            </a:pPr>
            <a:endParaRPr lang="en-US" sz="1500" dirty="0"/>
          </a:p>
          <a:p>
            <a:pPr marL="0" indent="0">
              <a:spcAft>
                <a:spcPts val="750"/>
              </a:spcAft>
              <a:buNone/>
            </a:pPr>
            <a:endParaRPr lang="en-US" sz="1500" dirty="0"/>
          </a:p>
          <a:p>
            <a:pPr marL="0" indent="0">
              <a:spcAft>
                <a:spcPts val="750"/>
              </a:spcAft>
              <a:buNone/>
            </a:pPr>
            <a:endParaRPr lang="en-US" sz="1500" dirty="0"/>
          </a:p>
          <a:p>
            <a:pPr marL="0" indent="0">
              <a:buNone/>
            </a:pPr>
            <a:endParaRPr lang="en-US" sz="1500" dirty="0"/>
          </a:p>
          <a:p>
            <a:pPr marL="0" indent="0">
              <a:buNone/>
            </a:pPr>
            <a:endParaRPr lang="en-US" sz="1500" dirty="0"/>
          </a:p>
        </p:txBody>
      </p:sp>
      <p:sp>
        <p:nvSpPr>
          <p:cNvPr id="6" name="日付プレースホルダ 3">
            <a:extLst>
              <a:ext uri="{FF2B5EF4-FFF2-40B4-BE49-F238E27FC236}">
                <a16:creationId xmlns:a16="http://schemas.microsoft.com/office/drawing/2014/main" id="{28BD333C-A42F-4D98-A5FD-A85FF3A502AC}"/>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7" name="フッター プレースホルダ 4">
            <a:extLst>
              <a:ext uri="{FF2B5EF4-FFF2-40B4-BE49-F238E27FC236}">
                <a16:creationId xmlns:a16="http://schemas.microsoft.com/office/drawing/2014/main" id="{90E58E29-45E9-41CB-B69D-E6629C62C18A}"/>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
        <p:nvSpPr>
          <p:cNvPr id="8" name="Slide Number Placeholder 3">
            <a:extLst>
              <a:ext uri="{FF2B5EF4-FFF2-40B4-BE49-F238E27FC236}">
                <a16:creationId xmlns:a16="http://schemas.microsoft.com/office/drawing/2014/main" id="{1E0D124F-368A-4F02-91CB-A5E237BCE935}"/>
              </a:ext>
            </a:extLst>
          </p:cNvPr>
          <p:cNvSpPr>
            <a:spLocks noGrp="1"/>
          </p:cNvSpPr>
          <p:nvPr>
            <p:ph type="sldNum" sz="quarter" idx="12"/>
          </p:nvPr>
        </p:nvSpPr>
        <p:spPr>
          <a:xfrm>
            <a:off x="7139880" y="6524625"/>
            <a:ext cx="1752600" cy="288925"/>
          </a:xfrm>
        </p:spPr>
        <p:txBody>
          <a:bodyPr/>
          <a:lstStyle/>
          <a:p>
            <a:fld id="{800C8475-47C1-49C9-BEE5-594F8CF4D71F}" type="slidenum">
              <a:rPr kumimoji="1" lang="ja-JP" altLang="en-US" smtClean="0"/>
              <a:pPr/>
              <a:t>24</a:t>
            </a:fld>
            <a:endParaRPr kumimoji="1" lang="ja-JP"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AFA6A-9833-4521-90B7-E6CF65234819}"/>
              </a:ext>
            </a:extLst>
          </p:cNvPr>
          <p:cNvSpPr>
            <a:spLocks noGrp="1"/>
          </p:cNvSpPr>
          <p:nvPr>
            <p:ph type="title"/>
          </p:nvPr>
        </p:nvSpPr>
        <p:spPr/>
        <p:txBody>
          <a:bodyPr/>
          <a:lstStyle/>
          <a:p>
            <a:r>
              <a:rPr lang="vi-VN"/>
              <a:t>Các kỹ thuật nâng cao hiệu suất</a:t>
            </a:r>
            <a:endParaRPr lang="en-US"/>
          </a:p>
        </p:txBody>
      </p:sp>
      <p:sp>
        <p:nvSpPr>
          <p:cNvPr id="3" name="Content Placeholder 2">
            <a:extLst>
              <a:ext uri="{FF2B5EF4-FFF2-40B4-BE49-F238E27FC236}">
                <a16:creationId xmlns:a16="http://schemas.microsoft.com/office/drawing/2014/main" id="{78448773-C354-401E-AE12-37EA0D768073}"/>
              </a:ext>
            </a:extLst>
          </p:cNvPr>
          <p:cNvSpPr>
            <a:spLocks noGrp="1"/>
          </p:cNvSpPr>
          <p:nvPr>
            <p:ph idx="1"/>
          </p:nvPr>
        </p:nvSpPr>
        <p:spPr>
          <a:xfrm>
            <a:off x="228600" y="1371600"/>
            <a:ext cx="8686800" cy="5105400"/>
          </a:xfrm>
        </p:spPr>
        <p:txBody>
          <a:bodyPr>
            <a:normAutofit fontScale="92500"/>
          </a:bodyPr>
          <a:lstStyle/>
          <a:p>
            <a:r>
              <a:rPr lang="vi-VN" dirty="0"/>
              <a:t>Giảm thời gian thực thi</a:t>
            </a:r>
          </a:p>
          <a:p>
            <a:pPr lvl="1"/>
            <a:r>
              <a:rPr lang="en-US" dirty="0" err="1"/>
              <a:t>Tăng</a:t>
            </a:r>
            <a:r>
              <a:rPr lang="en-US" dirty="0"/>
              <a:t> </a:t>
            </a:r>
            <a:r>
              <a:rPr lang="en-US" dirty="0" err="1"/>
              <a:t>tần</a:t>
            </a:r>
            <a:r>
              <a:rPr lang="en-US" dirty="0"/>
              <a:t> </a:t>
            </a:r>
            <a:r>
              <a:rPr lang="en-US" dirty="0" err="1"/>
              <a:t>số</a:t>
            </a:r>
            <a:r>
              <a:rPr lang="en-US" dirty="0"/>
              <a:t> clock (</a:t>
            </a:r>
            <a:r>
              <a:rPr lang="en-US" dirty="0" err="1"/>
              <a:t>Bị</a:t>
            </a:r>
            <a:r>
              <a:rPr lang="en-US" dirty="0"/>
              <a:t> </a:t>
            </a:r>
            <a:r>
              <a:rPr lang="en-US" dirty="0" err="1"/>
              <a:t>giới</a:t>
            </a:r>
            <a:r>
              <a:rPr lang="en-US" dirty="0"/>
              <a:t> </a:t>
            </a:r>
            <a:r>
              <a:rPr lang="en-US" dirty="0" err="1"/>
              <a:t>hạn</a:t>
            </a:r>
            <a:r>
              <a:rPr lang="en-US" dirty="0"/>
              <a:t> </a:t>
            </a:r>
            <a:r>
              <a:rPr lang="en-US" dirty="0" err="1"/>
              <a:t>bởi</a:t>
            </a:r>
            <a:r>
              <a:rPr lang="en-US" dirty="0"/>
              <a:t> </a:t>
            </a:r>
            <a:r>
              <a:rPr lang="en-US" dirty="0" err="1"/>
              <a:t>phần</a:t>
            </a:r>
            <a:r>
              <a:rPr lang="en-US" dirty="0"/>
              <a:t> </a:t>
            </a:r>
            <a:r>
              <a:rPr lang="en-US" dirty="0" err="1"/>
              <a:t>cứng</a:t>
            </a:r>
            <a:r>
              <a:rPr lang="en-US" dirty="0"/>
              <a:t>)</a:t>
            </a:r>
          </a:p>
          <a:p>
            <a:pPr lvl="1" algn="just"/>
            <a:r>
              <a:rPr lang="vi-VN" dirty="0"/>
              <a:t>Pipeline</a:t>
            </a:r>
            <a:r>
              <a:rPr lang="en-US" dirty="0"/>
              <a:t>: </a:t>
            </a:r>
            <a:r>
              <a:rPr lang="en-US" dirty="0" err="1"/>
              <a:t>Thực</a:t>
            </a:r>
            <a:r>
              <a:rPr lang="en-US" dirty="0"/>
              <a:t> </a:t>
            </a:r>
            <a:r>
              <a:rPr lang="en-US" dirty="0" err="1"/>
              <a:t>thi</a:t>
            </a:r>
            <a:r>
              <a:rPr lang="en-US" dirty="0"/>
              <a:t> </a:t>
            </a:r>
            <a:r>
              <a:rPr lang="en-US" dirty="0" err="1"/>
              <a:t>đồng</a:t>
            </a:r>
            <a:r>
              <a:rPr lang="en-US" dirty="0"/>
              <a:t> </a:t>
            </a:r>
            <a:r>
              <a:rPr lang="en-US" dirty="0" err="1"/>
              <a:t>thời</a:t>
            </a:r>
            <a:r>
              <a:rPr lang="en-US" dirty="0"/>
              <a:t> </a:t>
            </a:r>
            <a:r>
              <a:rPr lang="en-US" b="1" dirty="0" err="1"/>
              <a:t>nhiều</a:t>
            </a:r>
            <a:r>
              <a:rPr lang="en-US" b="1" dirty="0"/>
              <a:t> </a:t>
            </a:r>
            <a:r>
              <a:rPr lang="en-US" b="1" dirty="0" err="1"/>
              <a:t>lệnh</a:t>
            </a:r>
            <a:r>
              <a:rPr lang="en-US" b="1" dirty="0"/>
              <a:t> </a:t>
            </a:r>
            <a:r>
              <a:rPr lang="en-US" dirty="0" err="1"/>
              <a:t>bằng</a:t>
            </a:r>
            <a:r>
              <a:rPr lang="en-US" dirty="0"/>
              <a:t> </a:t>
            </a:r>
            <a:r>
              <a:rPr lang="en-US" dirty="0" err="1"/>
              <a:t>cách</a:t>
            </a:r>
            <a:r>
              <a:rPr lang="en-US" dirty="0"/>
              <a:t> chia chu </a:t>
            </a:r>
            <a:r>
              <a:rPr lang="en-US" dirty="0" err="1"/>
              <a:t>kỳ</a:t>
            </a:r>
            <a:r>
              <a:rPr lang="en-US" dirty="0"/>
              <a:t> </a:t>
            </a:r>
            <a:r>
              <a:rPr lang="en-US" dirty="0" err="1"/>
              <a:t>thực</a:t>
            </a:r>
            <a:r>
              <a:rPr lang="en-US" dirty="0"/>
              <a:t> </a:t>
            </a:r>
            <a:r>
              <a:rPr lang="en-US" dirty="0" err="1"/>
              <a:t>thi</a:t>
            </a:r>
            <a:r>
              <a:rPr lang="en-US" dirty="0"/>
              <a:t> </a:t>
            </a:r>
            <a:r>
              <a:rPr lang="en-US" dirty="0" err="1"/>
              <a:t>lệnh</a:t>
            </a:r>
            <a:r>
              <a:rPr lang="en-US" dirty="0"/>
              <a:t> </a:t>
            </a:r>
            <a:r>
              <a:rPr lang="en-US" dirty="0" err="1"/>
              <a:t>thành</a:t>
            </a:r>
            <a:r>
              <a:rPr lang="en-US" dirty="0"/>
              <a:t> </a:t>
            </a:r>
            <a:r>
              <a:rPr lang="en-US" dirty="0" err="1"/>
              <a:t>các</a:t>
            </a:r>
            <a:r>
              <a:rPr lang="en-US" dirty="0"/>
              <a:t> stage. </a:t>
            </a:r>
            <a:r>
              <a:rPr lang="en-US" dirty="0" err="1"/>
              <a:t>Tại</a:t>
            </a:r>
            <a:r>
              <a:rPr lang="en-US" dirty="0"/>
              <a:t> </a:t>
            </a:r>
            <a:r>
              <a:rPr lang="en-US" dirty="0" err="1"/>
              <a:t>một</a:t>
            </a:r>
            <a:r>
              <a:rPr lang="en-US" dirty="0"/>
              <a:t> </a:t>
            </a:r>
            <a:r>
              <a:rPr lang="en-US" dirty="0" err="1"/>
              <a:t>thời</a:t>
            </a:r>
            <a:r>
              <a:rPr lang="en-US" dirty="0"/>
              <a:t> </a:t>
            </a:r>
            <a:r>
              <a:rPr lang="en-US" dirty="0" err="1"/>
              <a:t>điểm</a:t>
            </a:r>
            <a:r>
              <a:rPr lang="en-US" dirty="0"/>
              <a:t>, </a:t>
            </a:r>
            <a:r>
              <a:rPr lang="en-US" dirty="0" err="1"/>
              <a:t>một</a:t>
            </a:r>
            <a:r>
              <a:rPr lang="en-US" dirty="0"/>
              <a:t> </a:t>
            </a:r>
            <a:r>
              <a:rPr lang="en-US" dirty="0" err="1"/>
              <a:t>lệnh</a:t>
            </a:r>
            <a:r>
              <a:rPr lang="en-US" dirty="0"/>
              <a:t> </a:t>
            </a:r>
            <a:r>
              <a:rPr lang="en-US" dirty="0" err="1"/>
              <a:t>chỉ</a:t>
            </a:r>
            <a:r>
              <a:rPr lang="en-US" dirty="0"/>
              <a:t> </a:t>
            </a:r>
            <a:r>
              <a:rPr lang="en-US" dirty="0" err="1"/>
              <a:t>được</a:t>
            </a:r>
            <a:r>
              <a:rPr lang="en-US" dirty="0"/>
              <a:t> </a:t>
            </a:r>
            <a:r>
              <a:rPr lang="en-US" dirty="0" err="1"/>
              <a:t>thực</a:t>
            </a:r>
            <a:r>
              <a:rPr lang="en-US" dirty="0"/>
              <a:t> </a:t>
            </a:r>
            <a:r>
              <a:rPr lang="en-US" dirty="0" err="1"/>
              <a:t>thi</a:t>
            </a:r>
            <a:r>
              <a:rPr lang="en-US" dirty="0"/>
              <a:t> </a:t>
            </a:r>
            <a:r>
              <a:rPr lang="en-US" dirty="0" err="1"/>
              <a:t>một</a:t>
            </a:r>
            <a:r>
              <a:rPr lang="en-US" dirty="0"/>
              <a:t> stage</a:t>
            </a:r>
          </a:p>
          <a:p>
            <a:pPr lvl="1"/>
            <a:r>
              <a:rPr lang="en-US" dirty="0" err="1"/>
              <a:t>Tiên</a:t>
            </a:r>
            <a:r>
              <a:rPr lang="en-US" dirty="0"/>
              <a:t> </a:t>
            </a:r>
            <a:r>
              <a:rPr lang="en-US" dirty="0" err="1"/>
              <a:t>đoán</a:t>
            </a:r>
            <a:r>
              <a:rPr lang="en-US" dirty="0"/>
              <a:t>: </a:t>
            </a:r>
            <a:r>
              <a:rPr lang="en-US" dirty="0" err="1"/>
              <a:t>Dự</a:t>
            </a:r>
            <a:r>
              <a:rPr lang="en-US" dirty="0"/>
              <a:t> </a:t>
            </a:r>
            <a:r>
              <a:rPr lang="en-US" dirty="0" err="1"/>
              <a:t>đoán</a:t>
            </a:r>
            <a:r>
              <a:rPr lang="en-US" dirty="0"/>
              <a:t> </a:t>
            </a:r>
            <a:r>
              <a:rPr lang="en-US" dirty="0" err="1"/>
              <a:t>việc</a:t>
            </a:r>
            <a:r>
              <a:rPr lang="en-US" dirty="0"/>
              <a:t> </a:t>
            </a:r>
            <a:r>
              <a:rPr lang="en-US" dirty="0" err="1"/>
              <a:t>nhảy</a:t>
            </a:r>
            <a:r>
              <a:rPr lang="en-US" dirty="0"/>
              <a:t> (</a:t>
            </a:r>
            <a:r>
              <a:rPr lang="en-US" dirty="0" err="1"/>
              <a:t>các</a:t>
            </a:r>
            <a:r>
              <a:rPr lang="en-US" dirty="0"/>
              <a:t> </a:t>
            </a:r>
            <a:r>
              <a:rPr lang="en-US" dirty="0" err="1"/>
              <a:t>lệnh</a:t>
            </a:r>
            <a:r>
              <a:rPr lang="en-US" dirty="0"/>
              <a:t> </a:t>
            </a:r>
            <a:r>
              <a:rPr lang="en-US" dirty="0" err="1"/>
              <a:t>nhảy</a:t>
            </a:r>
            <a:r>
              <a:rPr lang="en-US" dirty="0"/>
              <a:t>) </a:t>
            </a:r>
            <a:r>
              <a:rPr lang="en-US" dirty="0" err="1"/>
              <a:t>có</a:t>
            </a:r>
            <a:r>
              <a:rPr lang="en-US" dirty="0"/>
              <a:t> </a:t>
            </a:r>
            <a:r>
              <a:rPr lang="en-US" dirty="0" err="1"/>
              <a:t>xảy</a:t>
            </a:r>
            <a:r>
              <a:rPr lang="en-US" dirty="0"/>
              <a:t> ra hay </a:t>
            </a:r>
            <a:r>
              <a:rPr lang="en-US" dirty="0" err="1"/>
              <a:t>không</a:t>
            </a:r>
            <a:endParaRPr lang="en-US" dirty="0"/>
          </a:p>
          <a:p>
            <a:pPr lvl="1"/>
            <a:r>
              <a:rPr lang="vi-VN" dirty="0"/>
              <a:t>Multicore</a:t>
            </a:r>
            <a:r>
              <a:rPr lang="en-US" dirty="0"/>
              <a:t>: </a:t>
            </a:r>
            <a:r>
              <a:rPr lang="en-US" dirty="0" err="1"/>
              <a:t>Thực</a:t>
            </a:r>
            <a:r>
              <a:rPr lang="en-US" dirty="0"/>
              <a:t> </a:t>
            </a:r>
            <a:r>
              <a:rPr lang="en-US" dirty="0" err="1"/>
              <a:t>thi</a:t>
            </a:r>
            <a:r>
              <a:rPr lang="en-US" dirty="0"/>
              <a:t> </a:t>
            </a:r>
            <a:r>
              <a:rPr lang="en-US" dirty="0" err="1"/>
              <a:t>đồng</a:t>
            </a:r>
            <a:r>
              <a:rPr lang="en-US" dirty="0"/>
              <a:t> </a:t>
            </a:r>
            <a:r>
              <a:rPr lang="en-US" dirty="0" err="1"/>
              <a:t>thời</a:t>
            </a:r>
            <a:r>
              <a:rPr lang="en-US" dirty="0"/>
              <a:t> </a:t>
            </a:r>
            <a:r>
              <a:rPr lang="en-US" b="1" dirty="0" err="1"/>
              <a:t>nhiều</a:t>
            </a:r>
            <a:r>
              <a:rPr lang="en-US" b="1" dirty="0"/>
              <a:t> </a:t>
            </a:r>
            <a:r>
              <a:rPr lang="en-US" b="1" dirty="0" err="1"/>
              <a:t>chương</a:t>
            </a:r>
            <a:r>
              <a:rPr lang="en-US" b="1" dirty="0"/>
              <a:t> </a:t>
            </a:r>
            <a:r>
              <a:rPr lang="en-US" b="1" dirty="0" err="1"/>
              <a:t>trình</a:t>
            </a:r>
            <a:r>
              <a:rPr lang="en-US" b="1" dirty="0"/>
              <a:t> </a:t>
            </a:r>
            <a:r>
              <a:rPr lang="en-US" dirty="0" err="1"/>
              <a:t>bằng</a:t>
            </a:r>
            <a:r>
              <a:rPr lang="en-US" dirty="0"/>
              <a:t> </a:t>
            </a:r>
            <a:r>
              <a:rPr lang="en-US" dirty="0" err="1"/>
              <a:t>cách</a:t>
            </a:r>
            <a:r>
              <a:rPr lang="en-US" dirty="0"/>
              <a:t> </a:t>
            </a:r>
            <a:r>
              <a:rPr lang="en-US" dirty="0" err="1"/>
              <a:t>tăng</a:t>
            </a:r>
            <a:r>
              <a:rPr lang="en-US" dirty="0"/>
              <a:t> </a:t>
            </a:r>
            <a:r>
              <a:rPr lang="en-US" dirty="0" err="1"/>
              <a:t>số</a:t>
            </a:r>
            <a:r>
              <a:rPr lang="en-US" dirty="0"/>
              <a:t> </a:t>
            </a:r>
            <a:r>
              <a:rPr lang="en-US" dirty="0" err="1"/>
              <a:t>lượng</a:t>
            </a:r>
            <a:r>
              <a:rPr lang="en-US" dirty="0"/>
              <a:t> </a:t>
            </a:r>
            <a:r>
              <a:rPr lang="en-US" dirty="0" err="1"/>
              <a:t>bộ</a:t>
            </a:r>
            <a:r>
              <a:rPr lang="en-US" dirty="0"/>
              <a:t> </a:t>
            </a:r>
            <a:r>
              <a:rPr lang="en-US" dirty="0" err="1"/>
              <a:t>xử</a:t>
            </a:r>
            <a:r>
              <a:rPr lang="en-US" dirty="0"/>
              <a:t> </a:t>
            </a:r>
            <a:r>
              <a:rPr lang="en-US" dirty="0" err="1"/>
              <a:t>lý</a:t>
            </a:r>
            <a:endParaRPr lang="en-US" dirty="0"/>
          </a:p>
          <a:p>
            <a:pPr lvl="1"/>
            <a:r>
              <a:rPr lang="vi-VN" dirty="0"/>
              <a:t>Multithread</a:t>
            </a:r>
            <a:r>
              <a:rPr lang="en-US" dirty="0"/>
              <a:t>: </a:t>
            </a:r>
            <a:r>
              <a:rPr lang="en-US" dirty="0" err="1"/>
              <a:t>Thực</a:t>
            </a:r>
            <a:r>
              <a:rPr lang="en-US" dirty="0"/>
              <a:t> </a:t>
            </a:r>
            <a:r>
              <a:rPr lang="en-US" dirty="0" err="1"/>
              <a:t>thi</a:t>
            </a:r>
            <a:r>
              <a:rPr lang="en-US" dirty="0"/>
              <a:t> </a:t>
            </a:r>
            <a:r>
              <a:rPr lang="en-US" dirty="0" err="1"/>
              <a:t>đồng</a:t>
            </a:r>
            <a:r>
              <a:rPr lang="en-US" dirty="0"/>
              <a:t> </a:t>
            </a:r>
            <a:r>
              <a:rPr lang="en-US" dirty="0" err="1"/>
              <a:t>thời</a:t>
            </a:r>
            <a:r>
              <a:rPr lang="en-US" dirty="0"/>
              <a:t> </a:t>
            </a:r>
            <a:r>
              <a:rPr lang="en-US" b="1" dirty="0" err="1"/>
              <a:t>nhiều</a:t>
            </a:r>
            <a:r>
              <a:rPr lang="en-US" b="1" dirty="0"/>
              <a:t> </a:t>
            </a:r>
            <a:r>
              <a:rPr lang="en-US" b="1" dirty="0" err="1"/>
              <a:t>tác</a:t>
            </a:r>
            <a:r>
              <a:rPr lang="en-US" b="1" dirty="0"/>
              <a:t> </a:t>
            </a:r>
            <a:r>
              <a:rPr lang="en-US" b="1" dirty="0" err="1"/>
              <a:t>vụ</a:t>
            </a:r>
            <a:r>
              <a:rPr lang="en-US" b="1" dirty="0"/>
              <a:t> </a:t>
            </a:r>
            <a:r>
              <a:rPr lang="en-US" dirty="0" err="1"/>
              <a:t>bằng</a:t>
            </a:r>
            <a:r>
              <a:rPr lang="en-US" dirty="0"/>
              <a:t> </a:t>
            </a:r>
            <a:r>
              <a:rPr lang="en-US" dirty="0" err="1"/>
              <a:t>cách</a:t>
            </a:r>
            <a:r>
              <a:rPr lang="en-US" dirty="0"/>
              <a:t> </a:t>
            </a:r>
            <a:r>
              <a:rPr lang="en-US" dirty="0" err="1"/>
              <a:t>tăng</a:t>
            </a:r>
            <a:r>
              <a:rPr lang="en-US" dirty="0"/>
              <a:t> </a:t>
            </a:r>
            <a:r>
              <a:rPr lang="en-US" dirty="0" err="1"/>
              <a:t>số</a:t>
            </a:r>
            <a:r>
              <a:rPr lang="en-US" dirty="0"/>
              <a:t> </a:t>
            </a:r>
            <a:r>
              <a:rPr lang="en-US" dirty="0" err="1"/>
              <a:t>lượng</a:t>
            </a:r>
            <a:r>
              <a:rPr lang="en-US" dirty="0"/>
              <a:t> </a:t>
            </a:r>
            <a:r>
              <a:rPr lang="en-US" dirty="0" err="1"/>
              <a:t>đơn</a:t>
            </a:r>
            <a:r>
              <a:rPr lang="en-US" dirty="0"/>
              <a:t> </a:t>
            </a:r>
            <a:r>
              <a:rPr lang="en-US" dirty="0" err="1"/>
              <a:t>vị</a:t>
            </a:r>
            <a:r>
              <a:rPr lang="en-US" dirty="0"/>
              <a:t> </a:t>
            </a:r>
            <a:r>
              <a:rPr lang="en-US" dirty="0" err="1"/>
              <a:t>xử</a:t>
            </a:r>
            <a:r>
              <a:rPr lang="en-US" dirty="0"/>
              <a:t> </a:t>
            </a:r>
            <a:r>
              <a:rPr lang="en-US" dirty="0" err="1"/>
              <a:t>lý</a:t>
            </a:r>
            <a:endParaRPr lang="en-US" dirty="0"/>
          </a:p>
          <a:p>
            <a:pPr lvl="1"/>
            <a:r>
              <a:rPr lang="en-US" dirty="0" err="1"/>
              <a:t>Phân</a:t>
            </a:r>
            <a:r>
              <a:rPr lang="en-US" dirty="0"/>
              <a:t> </a:t>
            </a:r>
            <a:r>
              <a:rPr lang="en-US" dirty="0" err="1"/>
              <a:t>cấp</a:t>
            </a:r>
            <a:r>
              <a:rPr lang="en-US" dirty="0"/>
              <a:t> </a:t>
            </a:r>
            <a:r>
              <a:rPr lang="en-US" dirty="0" err="1"/>
              <a:t>bộ</a:t>
            </a:r>
            <a:r>
              <a:rPr lang="en-US" dirty="0"/>
              <a:t> </a:t>
            </a:r>
            <a:r>
              <a:rPr lang="en-US" dirty="0" err="1"/>
              <a:t>nhớ</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bộ</a:t>
            </a:r>
            <a:r>
              <a:rPr lang="en-US" dirty="0"/>
              <a:t> </a:t>
            </a:r>
            <a:r>
              <a:rPr lang="en-US" dirty="0" err="1"/>
              <a:t>nhớ</a:t>
            </a:r>
            <a:r>
              <a:rPr lang="en-US" dirty="0"/>
              <a:t> </a:t>
            </a:r>
            <a:r>
              <a:rPr lang="en-US" dirty="0" err="1"/>
              <a:t>nhanh</a:t>
            </a:r>
            <a:r>
              <a:rPr lang="en-US" dirty="0"/>
              <a:t> </a:t>
            </a:r>
            <a:r>
              <a:rPr lang="en-US" dirty="0" err="1"/>
              <a:t>cho</a:t>
            </a:r>
            <a:r>
              <a:rPr lang="en-US" dirty="0"/>
              <a:t> </a:t>
            </a:r>
            <a:r>
              <a:rPr lang="en-US" dirty="0" err="1"/>
              <a:t>việc</a:t>
            </a:r>
            <a:r>
              <a:rPr lang="en-US" dirty="0"/>
              <a:t> </a:t>
            </a:r>
            <a:r>
              <a:rPr lang="en-US" dirty="0" err="1"/>
              <a:t>thao</a:t>
            </a:r>
            <a:r>
              <a:rPr lang="en-US" dirty="0"/>
              <a:t> </a:t>
            </a:r>
            <a:r>
              <a:rPr lang="en-US" dirty="0" err="1"/>
              <a:t>tác</a:t>
            </a:r>
            <a:r>
              <a:rPr lang="en-US" dirty="0"/>
              <a:t> </a:t>
            </a:r>
            <a:r>
              <a:rPr lang="en-US" dirty="0" err="1"/>
              <a:t>với</a:t>
            </a:r>
            <a:r>
              <a:rPr lang="en-US" dirty="0"/>
              <a:t> </a:t>
            </a:r>
            <a:r>
              <a:rPr lang="en-US" dirty="0" err="1"/>
              <a:t>dữ</a:t>
            </a:r>
            <a:r>
              <a:rPr lang="en-US" dirty="0"/>
              <a:t> </a:t>
            </a:r>
            <a:r>
              <a:rPr lang="en-US" dirty="0" err="1"/>
              <a:t>liệu</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bộ</a:t>
            </a:r>
            <a:r>
              <a:rPr lang="en-US" dirty="0"/>
              <a:t> </a:t>
            </a:r>
            <a:r>
              <a:rPr lang="en-US" dirty="0" err="1"/>
              <a:t>nhớ</a:t>
            </a:r>
            <a:r>
              <a:rPr lang="en-US" dirty="0"/>
              <a:t> </a:t>
            </a:r>
            <a:r>
              <a:rPr lang="en-US" dirty="0" err="1"/>
              <a:t>chậm</a:t>
            </a:r>
            <a:r>
              <a:rPr lang="en-US" dirty="0"/>
              <a:t> </a:t>
            </a:r>
            <a:r>
              <a:rPr lang="en-US" dirty="0" err="1"/>
              <a:t>cho</a:t>
            </a:r>
            <a:r>
              <a:rPr lang="en-US" dirty="0"/>
              <a:t> </a:t>
            </a:r>
            <a:r>
              <a:rPr lang="en-US" dirty="0" err="1"/>
              <a:t>việc</a:t>
            </a:r>
            <a:r>
              <a:rPr lang="en-US" dirty="0"/>
              <a:t> </a:t>
            </a:r>
            <a:r>
              <a:rPr lang="en-US" dirty="0" err="1"/>
              <a:t>lưu</a:t>
            </a:r>
            <a:r>
              <a:rPr lang="en-US" dirty="0"/>
              <a:t> </a:t>
            </a:r>
            <a:r>
              <a:rPr lang="en-US" dirty="0" err="1"/>
              <a:t>trữ</a:t>
            </a:r>
            <a:r>
              <a:rPr lang="en-US" dirty="0"/>
              <a:t> </a:t>
            </a:r>
            <a:r>
              <a:rPr lang="en-US" dirty="0" err="1"/>
              <a:t>dữ</a:t>
            </a:r>
            <a:r>
              <a:rPr lang="en-US" dirty="0"/>
              <a:t> </a:t>
            </a:r>
            <a:r>
              <a:rPr lang="en-US" dirty="0" err="1"/>
              <a:t>liệu</a:t>
            </a:r>
            <a:r>
              <a:rPr lang="en-US" dirty="0"/>
              <a:t>, …</a:t>
            </a:r>
            <a:endParaRPr lang="vi-VN" dirty="0"/>
          </a:p>
        </p:txBody>
      </p:sp>
      <p:sp>
        <p:nvSpPr>
          <p:cNvPr id="4" name="Slide Number Placeholder 3">
            <a:extLst>
              <a:ext uri="{FF2B5EF4-FFF2-40B4-BE49-F238E27FC236}">
                <a16:creationId xmlns:a16="http://schemas.microsoft.com/office/drawing/2014/main" id="{86F70347-F3C6-4EEA-A907-E9F48D6D74B5}"/>
              </a:ext>
            </a:extLst>
          </p:cNvPr>
          <p:cNvSpPr>
            <a:spLocks noGrp="1"/>
          </p:cNvSpPr>
          <p:nvPr>
            <p:ph type="sldNum" sz="quarter" idx="12"/>
          </p:nvPr>
        </p:nvSpPr>
        <p:spPr/>
        <p:txBody>
          <a:bodyPr/>
          <a:lstStyle/>
          <a:p>
            <a:fld id="{800C8475-47C1-49C9-BEE5-594F8CF4D71F}" type="slidenum">
              <a:rPr kumimoji="1" lang="ja-JP" altLang="en-US" smtClean="0"/>
              <a:pPr/>
              <a:t>25</a:t>
            </a:fld>
            <a:endParaRPr kumimoji="1" lang="ja-JP" altLang="en-US"/>
          </a:p>
        </p:txBody>
      </p:sp>
      <p:sp>
        <p:nvSpPr>
          <p:cNvPr id="5" name="日付プレースホルダ 3">
            <a:extLst>
              <a:ext uri="{FF2B5EF4-FFF2-40B4-BE49-F238E27FC236}">
                <a16:creationId xmlns:a16="http://schemas.microsoft.com/office/drawing/2014/main" id="{110CA1D6-B973-42EC-A97B-7F33506D4A93}"/>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6" name="フッター プレースホルダ 4">
            <a:extLst>
              <a:ext uri="{FF2B5EF4-FFF2-40B4-BE49-F238E27FC236}">
                <a16:creationId xmlns:a16="http://schemas.microsoft.com/office/drawing/2014/main" id="{96CF2A03-AF81-4475-A59F-7D283FCD4249}"/>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1913498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1DC5B-BCA1-487E-BD10-0675F9649FC1}"/>
              </a:ext>
            </a:extLst>
          </p:cNvPr>
          <p:cNvSpPr>
            <a:spLocks noGrp="1"/>
          </p:cNvSpPr>
          <p:nvPr>
            <p:ph type="title"/>
          </p:nvPr>
        </p:nvSpPr>
        <p:spPr/>
        <p:txBody>
          <a:bodyPr/>
          <a:lstStyle/>
          <a:p>
            <a:r>
              <a:rPr lang="en-US"/>
              <a:t>Bài </a:t>
            </a:r>
            <a:r>
              <a:rPr lang="en-US" dirty="0" err="1"/>
              <a:t>tập</a:t>
            </a:r>
            <a:r>
              <a:rPr lang="en-US" dirty="0"/>
              <a:t> (1/4)</a:t>
            </a:r>
          </a:p>
        </p:txBody>
      </p:sp>
      <p:sp>
        <p:nvSpPr>
          <p:cNvPr id="3" name="Content Placeholder 2">
            <a:extLst>
              <a:ext uri="{FF2B5EF4-FFF2-40B4-BE49-F238E27FC236}">
                <a16:creationId xmlns:a16="http://schemas.microsoft.com/office/drawing/2014/main" id="{B13D54FA-CE89-4C32-9369-1AAE8C39E452}"/>
              </a:ext>
            </a:extLst>
          </p:cNvPr>
          <p:cNvSpPr>
            <a:spLocks noGrp="1"/>
          </p:cNvSpPr>
          <p:nvPr>
            <p:ph idx="1"/>
          </p:nvPr>
        </p:nvSpPr>
        <p:spPr/>
        <p:txBody>
          <a:bodyPr/>
          <a:lstStyle/>
          <a:p>
            <a:r>
              <a:rPr lang="en-US" dirty="0" err="1"/>
              <a:t>Giả</a:t>
            </a:r>
            <a:r>
              <a:rPr lang="en-US" dirty="0"/>
              <a:t> </a:t>
            </a:r>
            <a:r>
              <a:rPr lang="en-US" dirty="0" err="1"/>
              <a:t>sử</a:t>
            </a:r>
            <a:r>
              <a:rPr lang="en-US" dirty="0"/>
              <a:t> </a:t>
            </a:r>
            <a:r>
              <a:rPr lang="en-US" dirty="0" err="1"/>
              <a:t>rằng</a:t>
            </a:r>
            <a:r>
              <a:rPr lang="en-US" dirty="0"/>
              <a:t> 1 </a:t>
            </a:r>
            <a:r>
              <a:rPr lang="en-US" dirty="0" err="1"/>
              <a:t>lệnh</a:t>
            </a:r>
            <a:r>
              <a:rPr lang="en-US" dirty="0"/>
              <a:t> </a:t>
            </a:r>
            <a:r>
              <a:rPr lang="en-US" dirty="0" err="1"/>
              <a:t>toán</a:t>
            </a:r>
            <a:r>
              <a:rPr lang="en-US" dirty="0"/>
              <a:t> </a:t>
            </a:r>
            <a:r>
              <a:rPr lang="en-US" dirty="0" err="1"/>
              <a:t>học</a:t>
            </a:r>
            <a:r>
              <a:rPr lang="en-US" dirty="0"/>
              <a:t> </a:t>
            </a:r>
            <a:r>
              <a:rPr lang="en-US" dirty="0" err="1"/>
              <a:t>cần</a:t>
            </a:r>
            <a:r>
              <a:rPr lang="en-US" dirty="0"/>
              <a:t> 1 chu </a:t>
            </a:r>
            <a:r>
              <a:rPr lang="en-US" dirty="0" err="1"/>
              <a:t>kỳ</a:t>
            </a:r>
            <a:r>
              <a:rPr lang="en-US" dirty="0"/>
              <a:t>; 1 </a:t>
            </a:r>
            <a:r>
              <a:rPr lang="en-US" dirty="0" err="1"/>
              <a:t>lệnh</a:t>
            </a:r>
            <a:r>
              <a:rPr lang="en-US" dirty="0"/>
              <a:t> </a:t>
            </a:r>
            <a:r>
              <a:rPr lang="en-US" dirty="0" err="1"/>
              <a:t>nạp</a:t>
            </a:r>
            <a:r>
              <a:rPr lang="en-US" dirty="0"/>
              <a:t> </a:t>
            </a:r>
            <a:r>
              <a:rPr lang="en-US" dirty="0" err="1"/>
              <a:t>dữ</a:t>
            </a:r>
            <a:r>
              <a:rPr lang="en-US" dirty="0"/>
              <a:t> </a:t>
            </a:r>
            <a:r>
              <a:rPr lang="en-US" dirty="0" err="1"/>
              <a:t>liệu</a:t>
            </a:r>
            <a:r>
              <a:rPr lang="en-US" dirty="0"/>
              <a:t> </a:t>
            </a:r>
            <a:r>
              <a:rPr lang="en-US" dirty="0" err="1"/>
              <a:t>từ</a:t>
            </a:r>
            <a:r>
              <a:rPr lang="en-US" dirty="0"/>
              <a:t> </a:t>
            </a:r>
            <a:r>
              <a:rPr lang="en-US" dirty="0" err="1"/>
              <a:t>bộ</a:t>
            </a:r>
            <a:r>
              <a:rPr lang="en-US" dirty="0"/>
              <a:t> </a:t>
            </a:r>
            <a:r>
              <a:rPr lang="en-US" dirty="0" err="1"/>
              <a:t>nhớ</a:t>
            </a:r>
            <a:r>
              <a:rPr lang="en-US" dirty="0"/>
              <a:t> </a:t>
            </a:r>
            <a:r>
              <a:rPr lang="en-US" dirty="0" err="1"/>
              <a:t>hoặc</a:t>
            </a:r>
            <a:r>
              <a:rPr lang="en-US" dirty="0"/>
              <a:t> </a:t>
            </a:r>
            <a:r>
              <a:rPr lang="en-US" dirty="0" err="1"/>
              <a:t>ghi</a:t>
            </a:r>
            <a:r>
              <a:rPr lang="en-US" dirty="0"/>
              <a:t> </a:t>
            </a:r>
            <a:r>
              <a:rPr lang="en-US" dirty="0" err="1"/>
              <a:t>dữ</a:t>
            </a:r>
            <a:r>
              <a:rPr lang="en-US" dirty="0"/>
              <a:t> </a:t>
            </a:r>
            <a:r>
              <a:rPr lang="en-US" dirty="0" err="1"/>
              <a:t>liệu</a:t>
            </a:r>
            <a:r>
              <a:rPr lang="en-US" dirty="0"/>
              <a:t> </a:t>
            </a:r>
            <a:r>
              <a:rPr lang="en-US" dirty="0" err="1"/>
              <a:t>vào</a:t>
            </a:r>
            <a:r>
              <a:rPr lang="en-US" dirty="0"/>
              <a:t> </a:t>
            </a:r>
            <a:r>
              <a:rPr lang="en-US" dirty="0" err="1"/>
              <a:t>bộ</a:t>
            </a:r>
            <a:r>
              <a:rPr lang="en-US" dirty="0"/>
              <a:t> </a:t>
            </a:r>
            <a:r>
              <a:rPr lang="en-US" dirty="0" err="1"/>
              <a:t>nhớ</a:t>
            </a:r>
            <a:r>
              <a:rPr lang="en-US" dirty="0"/>
              <a:t> </a:t>
            </a:r>
            <a:r>
              <a:rPr lang="en-US" dirty="0" err="1"/>
              <a:t>cần</a:t>
            </a:r>
            <a:r>
              <a:rPr lang="en-US" dirty="0"/>
              <a:t> 5 chu </a:t>
            </a:r>
            <a:r>
              <a:rPr lang="en-US" dirty="0" err="1"/>
              <a:t>kỳ</a:t>
            </a:r>
            <a:r>
              <a:rPr lang="en-US" dirty="0"/>
              <a:t>; 1 </a:t>
            </a:r>
            <a:r>
              <a:rPr lang="en-US" dirty="0" err="1"/>
              <a:t>lệnh</a:t>
            </a:r>
            <a:r>
              <a:rPr lang="en-US" dirty="0"/>
              <a:t> </a:t>
            </a:r>
            <a:r>
              <a:rPr lang="en-US" dirty="0" err="1"/>
              <a:t>rẽ</a:t>
            </a:r>
            <a:r>
              <a:rPr lang="en-US" dirty="0"/>
              <a:t> </a:t>
            </a:r>
            <a:r>
              <a:rPr lang="en-US" dirty="0" err="1"/>
              <a:t>nhánh</a:t>
            </a:r>
            <a:r>
              <a:rPr lang="en-US" dirty="0"/>
              <a:t> </a:t>
            </a:r>
            <a:r>
              <a:rPr lang="en-US" dirty="0" err="1"/>
              <a:t>cần</a:t>
            </a:r>
            <a:r>
              <a:rPr lang="en-US" dirty="0"/>
              <a:t> 2 chu </a:t>
            </a:r>
            <a:r>
              <a:rPr lang="en-US" dirty="0" err="1"/>
              <a:t>kỳ</a:t>
            </a:r>
            <a:r>
              <a:rPr lang="en-US" dirty="0"/>
              <a:t>. </a:t>
            </a:r>
            <a:r>
              <a:rPr lang="en-US" dirty="0" err="1"/>
              <a:t>Tìm</a:t>
            </a:r>
            <a:r>
              <a:rPr lang="en-US" dirty="0"/>
              <a:t> </a:t>
            </a:r>
            <a:r>
              <a:rPr lang="en-US" dirty="0" err="1"/>
              <a:t>thời</a:t>
            </a:r>
            <a:r>
              <a:rPr lang="en-US" dirty="0"/>
              <a:t> </a:t>
            </a:r>
            <a:r>
              <a:rPr lang="en-US" dirty="0" err="1"/>
              <a:t>gian</a:t>
            </a:r>
            <a:r>
              <a:rPr lang="en-US" dirty="0"/>
              <a:t> </a:t>
            </a:r>
            <a:r>
              <a:rPr lang="en-US" dirty="0" err="1"/>
              <a:t>thực</a:t>
            </a:r>
            <a:r>
              <a:rPr lang="en-US" dirty="0"/>
              <a:t> </a:t>
            </a:r>
            <a:r>
              <a:rPr lang="en-US" dirty="0" err="1"/>
              <a:t>thi</a:t>
            </a:r>
            <a:r>
              <a:rPr lang="en-US" dirty="0"/>
              <a:t> </a:t>
            </a:r>
            <a:r>
              <a:rPr lang="en-US" dirty="0" err="1"/>
              <a:t>của</a:t>
            </a:r>
            <a:r>
              <a:rPr lang="en-US" dirty="0"/>
              <a:t> </a:t>
            </a:r>
            <a:r>
              <a:rPr lang="en-US" dirty="0" err="1"/>
              <a:t>một</a:t>
            </a:r>
            <a:r>
              <a:rPr lang="en-US" dirty="0"/>
              <a:t> </a:t>
            </a:r>
            <a:r>
              <a:rPr lang="en-US" dirty="0" err="1"/>
              <a:t>chương</a:t>
            </a:r>
            <a:r>
              <a:rPr lang="en-US" dirty="0"/>
              <a:t> </a:t>
            </a:r>
            <a:r>
              <a:rPr lang="en-US" dirty="0" err="1"/>
              <a:t>trình</a:t>
            </a:r>
            <a:r>
              <a:rPr lang="en-US" dirty="0"/>
              <a:t> </a:t>
            </a:r>
            <a:r>
              <a:rPr lang="en-US" dirty="0" err="1"/>
              <a:t>chạy</a:t>
            </a:r>
            <a:r>
              <a:rPr lang="en-US" dirty="0"/>
              <a:t> </a:t>
            </a:r>
            <a:r>
              <a:rPr lang="en-US" dirty="0" err="1"/>
              <a:t>trên</a:t>
            </a:r>
            <a:r>
              <a:rPr lang="en-US" dirty="0"/>
              <a:t> </a:t>
            </a:r>
            <a:r>
              <a:rPr lang="en-US" dirty="0" err="1"/>
              <a:t>bộ</a:t>
            </a:r>
            <a:r>
              <a:rPr lang="en-US" dirty="0"/>
              <a:t> </a:t>
            </a:r>
            <a:r>
              <a:rPr lang="en-US" dirty="0" err="1"/>
              <a:t>xử</a:t>
            </a:r>
            <a:r>
              <a:rPr lang="en-US" dirty="0"/>
              <a:t> </a:t>
            </a:r>
            <a:r>
              <a:rPr lang="en-US" dirty="0" err="1"/>
              <a:t>lý</a:t>
            </a:r>
            <a:r>
              <a:rPr lang="en-US" dirty="0"/>
              <a:t> 2 GHz? </a:t>
            </a:r>
            <a:r>
              <a:rPr lang="en-US" dirty="0" err="1"/>
              <a:t>Biết</a:t>
            </a:r>
            <a:r>
              <a:rPr lang="en-US" dirty="0"/>
              <a:t> </a:t>
            </a:r>
            <a:r>
              <a:rPr lang="en-US" dirty="0" err="1"/>
              <a:t>số</a:t>
            </a:r>
            <a:r>
              <a:rPr lang="en-US" dirty="0"/>
              <a:t> </a:t>
            </a:r>
            <a:r>
              <a:rPr lang="en-US" dirty="0" err="1"/>
              <a:t>lệnh</a:t>
            </a:r>
            <a:r>
              <a:rPr lang="en-US" dirty="0"/>
              <a:t> </a:t>
            </a:r>
            <a:r>
              <a:rPr lang="en-US" dirty="0" err="1"/>
              <a:t>từng</a:t>
            </a:r>
            <a:r>
              <a:rPr lang="en-US" dirty="0"/>
              <a:t> </a:t>
            </a:r>
            <a:r>
              <a:rPr lang="en-US" dirty="0" err="1"/>
              <a:t>loại</a:t>
            </a:r>
            <a:r>
              <a:rPr lang="en-US" dirty="0"/>
              <a:t> </a:t>
            </a:r>
            <a:r>
              <a:rPr lang="en-US" dirty="0" err="1"/>
              <a:t>là</a:t>
            </a:r>
            <a:r>
              <a:rPr lang="en-US" dirty="0"/>
              <a:t>: 500 </a:t>
            </a:r>
            <a:r>
              <a:rPr lang="en-US" dirty="0" err="1"/>
              <a:t>lệnh</a:t>
            </a:r>
            <a:r>
              <a:rPr lang="en-US" dirty="0"/>
              <a:t> </a:t>
            </a:r>
            <a:r>
              <a:rPr lang="en-US" dirty="0" err="1"/>
              <a:t>toán</a:t>
            </a:r>
            <a:r>
              <a:rPr lang="en-US" dirty="0"/>
              <a:t> </a:t>
            </a:r>
            <a:r>
              <a:rPr lang="en-US" dirty="0" err="1"/>
              <a:t>học</a:t>
            </a:r>
            <a:r>
              <a:rPr lang="en-US" dirty="0"/>
              <a:t>, 100 </a:t>
            </a:r>
            <a:r>
              <a:rPr lang="en-US" dirty="0" err="1"/>
              <a:t>lệnh</a:t>
            </a:r>
            <a:r>
              <a:rPr lang="en-US" dirty="0"/>
              <a:t> </a:t>
            </a:r>
            <a:r>
              <a:rPr lang="en-US" dirty="0" err="1"/>
              <a:t>nạp</a:t>
            </a:r>
            <a:r>
              <a:rPr lang="en-US" dirty="0"/>
              <a:t>, 50 </a:t>
            </a:r>
            <a:r>
              <a:rPr lang="en-US" dirty="0" err="1"/>
              <a:t>lệnh</a:t>
            </a:r>
            <a:r>
              <a:rPr lang="en-US" dirty="0"/>
              <a:t> </a:t>
            </a:r>
            <a:r>
              <a:rPr lang="en-US" dirty="0" err="1"/>
              <a:t>ghi</a:t>
            </a:r>
            <a:r>
              <a:rPr lang="en-US" dirty="0"/>
              <a:t> </a:t>
            </a:r>
            <a:r>
              <a:rPr lang="en-US" dirty="0" err="1"/>
              <a:t>và</a:t>
            </a:r>
            <a:r>
              <a:rPr lang="en-US" dirty="0"/>
              <a:t> 50 </a:t>
            </a:r>
            <a:r>
              <a:rPr lang="en-US" dirty="0" err="1"/>
              <a:t>lệnh</a:t>
            </a:r>
            <a:r>
              <a:rPr lang="en-US" dirty="0"/>
              <a:t> </a:t>
            </a:r>
            <a:r>
              <a:rPr lang="en-US" dirty="0" err="1"/>
              <a:t>rẽ</a:t>
            </a:r>
            <a:r>
              <a:rPr lang="en-US" dirty="0"/>
              <a:t> </a:t>
            </a:r>
            <a:r>
              <a:rPr lang="en-US" dirty="0" err="1"/>
              <a:t>nhánh</a:t>
            </a:r>
            <a:r>
              <a:rPr lang="en-US" dirty="0"/>
              <a:t>.</a:t>
            </a:r>
          </a:p>
          <a:p>
            <a:endParaRPr lang="en-US" dirty="0"/>
          </a:p>
        </p:txBody>
      </p:sp>
      <p:sp>
        <p:nvSpPr>
          <p:cNvPr id="4" name="Slide Number Placeholder 3">
            <a:extLst>
              <a:ext uri="{FF2B5EF4-FFF2-40B4-BE49-F238E27FC236}">
                <a16:creationId xmlns:a16="http://schemas.microsoft.com/office/drawing/2014/main" id="{F459B471-6402-41CA-8322-8865C94EF120}"/>
              </a:ext>
            </a:extLst>
          </p:cNvPr>
          <p:cNvSpPr>
            <a:spLocks noGrp="1"/>
          </p:cNvSpPr>
          <p:nvPr>
            <p:ph type="sldNum" sz="quarter" idx="12"/>
          </p:nvPr>
        </p:nvSpPr>
        <p:spPr/>
        <p:txBody>
          <a:bodyPr/>
          <a:lstStyle/>
          <a:p>
            <a:fld id="{800C8475-47C1-49C9-BEE5-594F8CF4D71F}" type="slidenum">
              <a:rPr kumimoji="1" lang="ja-JP" altLang="en-US" smtClean="0"/>
              <a:pPr/>
              <a:t>26</a:t>
            </a:fld>
            <a:endParaRPr kumimoji="1" lang="ja-JP" altLang="en-US"/>
          </a:p>
        </p:txBody>
      </p:sp>
      <p:sp>
        <p:nvSpPr>
          <p:cNvPr id="5" name="日付プレースホルダ 3">
            <a:extLst>
              <a:ext uri="{FF2B5EF4-FFF2-40B4-BE49-F238E27FC236}">
                <a16:creationId xmlns:a16="http://schemas.microsoft.com/office/drawing/2014/main" id="{93D32CA1-DFAF-4435-8B3D-044D8A387EED}"/>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6" name="フッター プレースホルダ 4">
            <a:extLst>
              <a:ext uri="{FF2B5EF4-FFF2-40B4-BE49-F238E27FC236}">
                <a16:creationId xmlns:a16="http://schemas.microsoft.com/office/drawing/2014/main" id="{048FD14D-C786-4785-BE95-64F401BF27C9}"/>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319837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14425-B744-4ECF-8E4B-1487039F15AA}"/>
              </a:ext>
            </a:extLst>
          </p:cNvPr>
          <p:cNvSpPr>
            <a:spLocks noGrp="1"/>
          </p:cNvSpPr>
          <p:nvPr>
            <p:ph type="title"/>
          </p:nvPr>
        </p:nvSpPr>
        <p:spPr/>
        <p:txBody>
          <a:bodyPr/>
          <a:lstStyle/>
          <a:p>
            <a:r>
              <a:rPr lang="en-US"/>
              <a:t>Bài </a:t>
            </a:r>
            <a:r>
              <a:rPr lang="en-US" dirty="0" err="1"/>
              <a:t>tập</a:t>
            </a:r>
            <a:r>
              <a:rPr lang="en-US" dirty="0"/>
              <a:t> (2/4)</a:t>
            </a:r>
          </a:p>
        </p:txBody>
      </p:sp>
      <p:sp>
        <p:nvSpPr>
          <p:cNvPr id="3" name="Content Placeholder 2">
            <a:extLst>
              <a:ext uri="{FF2B5EF4-FFF2-40B4-BE49-F238E27FC236}">
                <a16:creationId xmlns:a16="http://schemas.microsoft.com/office/drawing/2014/main" id="{DB8BB056-1A95-4BFB-BD9D-1B1274BDE247}"/>
              </a:ext>
            </a:extLst>
          </p:cNvPr>
          <p:cNvSpPr>
            <a:spLocks noGrp="1"/>
          </p:cNvSpPr>
          <p:nvPr>
            <p:ph idx="1"/>
          </p:nvPr>
        </p:nvSpPr>
        <p:spPr/>
        <p:txBody>
          <a:bodyPr/>
          <a:lstStyle/>
          <a:p>
            <a:pPr marL="0" indent="0">
              <a:buNone/>
            </a:pPr>
            <a:r>
              <a:rPr lang="vi-VN" dirty="0"/>
              <a:t>Cho 3 bộ xử lý P1, P2 và P3 cùng chạy một </a:t>
            </a:r>
            <a:r>
              <a:rPr lang="en-US" dirty="0" err="1"/>
              <a:t>chương</a:t>
            </a:r>
            <a:r>
              <a:rPr lang="en-US" dirty="0"/>
              <a:t> </a:t>
            </a:r>
            <a:r>
              <a:rPr lang="en-US" dirty="0" err="1"/>
              <a:t>trình</a:t>
            </a:r>
            <a:r>
              <a:rPr lang="vi-VN" dirty="0"/>
              <a:t> với các tần số xung clock và CPI</a:t>
            </a:r>
            <a:r>
              <a:rPr lang="en-US" dirty="0"/>
              <a:t> </a:t>
            </a:r>
            <a:r>
              <a:rPr lang="vi-VN" dirty="0"/>
              <a:t>được cho như bảng bên dưới</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err="1"/>
              <a:t>Bộ</a:t>
            </a:r>
            <a:r>
              <a:rPr lang="en-US" dirty="0"/>
              <a:t> </a:t>
            </a:r>
            <a:r>
              <a:rPr lang="en-US" dirty="0" err="1"/>
              <a:t>xử</a:t>
            </a:r>
            <a:r>
              <a:rPr lang="en-US" dirty="0"/>
              <a:t> </a:t>
            </a:r>
            <a:r>
              <a:rPr lang="en-US" dirty="0" err="1"/>
              <a:t>lý</a:t>
            </a:r>
            <a:r>
              <a:rPr lang="en-US" dirty="0"/>
              <a:t> </a:t>
            </a:r>
            <a:r>
              <a:rPr lang="en-US" dirty="0" err="1"/>
              <a:t>nào</a:t>
            </a:r>
            <a:r>
              <a:rPr lang="en-US" dirty="0"/>
              <a:t> </a:t>
            </a:r>
            <a:r>
              <a:rPr lang="en-US" dirty="0" err="1"/>
              <a:t>có</a:t>
            </a:r>
            <a:r>
              <a:rPr lang="en-US" dirty="0"/>
              <a:t> </a:t>
            </a:r>
            <a:r>
              <a:rPr lang="en-US" dirty="0" err="1"/>
              <a:t>hiệu</a:t>
            </a:r>
            <a:r>
              <a:rPr lang="en-US" dirty="0"/>
              <a:t> </a:t>
            </a:r>
            <a:r>
              <a:rPr lang="en-US" dirty="0" err="1"/>
              <a:t>xuất</a:t>
            </a:r>
            <a:r>
              <a:rPr lang="en-US" dirty="0"/>
              <a:t> </a:t>
            </a:r>
            <a:r>
              <a:rPr lang="en-US" dirty="0" err="1"/>
              <a:t>cao</a:t>
            </a:r>
            <a:r>
              <a:rPr lang="en-US" dirty="0"/>
              <a:t> </a:t>
            </a:r>
            <a:r>
              <a:rPr lang="en-US" dirty="0" err="1"/>
              <a:t>nhất</a:t>
            </a:r>
            <a:r>
              <a:rPr lang="en-US" dirty="0"/>
              <a:t>?</a:t>
            </a:r>
          </a:p>
          <a:p>
            <a:endParaRPr lang="en-US" dirty="0"/>
          </a:p>
        </p:txBody>
      </p:sp>
      <p:sp>
        <p:nvSpPr>
          <p:cNvPr id="4" name="Slide Number Placeholder 3">
            <a:extLst>
              <a:ext uri="{FF2B5EF4-FFF2-40B4-BE49-F238E27FC236}">
                <a16:creationId xmlns:a16="http://schemas.microsoft.com/office/drawing/2014/main" id="{F8BBB406-01C1-42AC-8E99-60414E52C5F2}"/>
              </a:ext>
            </a:extLst>
          </p:cNvPr>
          <p:cNvSpPr>
            <a:spLocks noGrp="1"/>
          </p:cNvSpPr>
          <p:nvPr>
            <p:ph type="sldNum" sz="quarter" idx="12"/>
          </p:nvPr>
        </p:nvSpPr>
        <p:spPr/>
        <p:txBody>
          <a:bodyPr/>
          <a:lstStyle/>
          <a:p>
            <a:fld id="{800C8475-47C1-49C9-BEE5-594F8CF4D71F}" type="slidenum">
              <a:rPr kumimoji="1" lang="ja-JP" altLang="en-US" smtClean="0"/>
              <a:pPr/>
              <a:t>27</a:t>
            </a:fld>
            <a:endParaRPr kumimoji="1" lang="ja-JP" altLang="en-US"/>
          </a:p>
        </p:txBody>
      </p:sp>
      <p:graphicFrame>
        <p:nvGraphicFramePr>
          <p:cNvPr id="6" name="Table 9">
            <a:extLst>
              <a:ext uri="{FF2B5EF4-FFF2-40B4-BE49-F238E27FC236}">
                <a16:creationId xmlns:a16="http://schemas.microsoft.com/office/drawing/2014/main" id="{C1CACFCE-6DA6-42A1-A52A-2222770D3DBA}"/>
              </a:ext>
            </a:extLst>
          </p:cNvPr>
          <p:cNvGraphicFramePr>
            <a:graphicFrameLocks noGrp="1"/>
          </p:cNvGraphicFramePr>
          <p:nvPr>
            <p:extLst>
              <p:ext uri="{D42A27DB-BD31-4B8C-83A1-F6EECF244321}">
                <p14:modId xmlns:p14="http://schemas.microsoft.com/office/powerpoint/2010/main" val="923298584"/>
              </p:ext>
            </p:extLst>
          </p:nvPr>
        </p:nvGraphicFramePr>
        <p:xfrm>
          <a:off x="1524000" y="2819400"/>
          <a:ext cx="6096000" cy="155448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2164088813"/>
                    </a:ext>
                  </a:extLst>
                </a:gridCol>
                <a:gridCol w="2032000">
                  <a:extLst>
                    <a:ext uri="{9D8B030D-6E8A-4147-A177-3AD203B41FA5}">
                      <a16:colId xmlns:a16="http://schemas.microsoft.com/office/drawing/2014/main" val="1428008774"/>
                    </a:ext>
                  </a:extLst>
                </a:gridCol>
                <a:gridCol w="2032000">
                  <a:extLst>
                    <a:ext uri="{9D8B030D-6E8A-4147-A177-3AD203B41FA5}">
                      <a16:colId xmlns:a16="http://schemas.microsoft.com/office/drawing/2014/main" val="438794484"/>
                    </a:ext>
                  </a:extLst>
                </a:gridCol>
              </a:tblGrid>
              <a:tr h="388620">
                <a:tc>
                  <a:txBody>
                    <a:bodyPr/>
                    <a:lstStyle/>
                    <a:p>
                      <a:pPr algn="ctr"/>
                      <a:r>
                        <a:rPr lang="en-US" sz="2100" b="1" dirty="0" err="1">
                          <a:latin typeface="Times New Roman" panose="02020603050405020304" pitchFamily="18" charset="0"/>
                          <a:cs typeface="Times New Roman" panose="02020603050405020304" pitchFamily="18" charset="0"/>
                        </a:rPr>
                        <a:t>Bộ</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xử</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lý</a:t>
                      </a:r>
                      <a:endParaRPr lang="en-US" sz="2100" b="1"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2100" b="1" dirty="0" err="1">
                          <a:latin typeface="Times New Roman" panose="02020603050405020304" pitchFamily="18" charset="0"/>
                          <a:cs typeface="Times New Roman" panose="02020603050405020304" pitchFamily="18" charset="0"/>
                        </a:rPr>
                        <a:t>Tần</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số</a:t>
                      </a:r>
                      <a:endParaRPr lang="en-US" sz="2100" b="1"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2100" b="1" dirty="0">
                          <a:latin typeface="Times New Roman" panose="02020603050405020304" pitchFamily="18" charset="0"/>
                          <a:cs typeface="Times New Roman" panose="02020603050405020304" pitchFamily="18" charset="0"/>
                        </a:rPr>
                        <a:t>CPI</a:t>
                      </a:r>
                    </a:p>
                  </a:txBody>
                  <a:tcPr marL="68580" marR="68580" marT="34290" marB="34290"/>
                </a:tc>
                <a:extLst>
                  <a:ext uri="{0D108BD9-81ED-4DB2-BD59-A6C34878D82A}">
                    <a16:rowId xmlns:a16="http://schemas.microsoft.com/office/drawing/2014/main" val="869779566"/>
                  </a:ext>
                </a:extLst>
              </a:tr>
              <a:tr h="388620">
                <a:tc>
                  <a:txBody>
                    <a:bodyPr/>
                    <a:lstStyle/>
                    <a:p>
                      <a:pPr algn="ctr"/>
                      <a:r>
                        <a:rPr lang="en-US" sz="2100" dirty="0">
                          <a:latin typeface="Times New Roman" panose="02020603050405020304" pitchFamily="18" charset="0"/>
                          <a:cs typeface="Times New Roman" panose="02020603050405020304" pitchFamily="18" charset="0"/>
                        </a:rPr>
                        <a:t>P1</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2 </a:t>
                      </a:r>
                      <a:r>
                        <a:rPr lang="en-US" sz="2100" dirty="0" err="1">
                          <a:latin typeface="Times New Roman" panose="02020603050405020304" pitchFamily="18" charset="0"/>
                          <a:cs typeface="Times New Roman" panose="02020603050405020304" pitchFamily="18" charset="0"/>
                        </a:rPr>
                        <a:t>Ghz</a:t>
                      </a:r>
                      <a:endParaRPr lang="en-US" sz="21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1.5</a:t>
                      </a:r>
                    </a:p>
                  </a:txBody>
                  <a:tcPr marL="68580" marR="68580" marT="34290" marB="34290"/>
                </a:tc>
                <a:extLst>
                  <a:ext uri="{0D108BD9-81ED-4DB2-BD59-A6C34878D82A}">
                    <a16:rowId xmlns:a16="http://schemas.microsoft.com/office/drawing/2014/main" val="3539730091"/>
                  </a:ext>
                </a:extLst>
              </a:tr>
              <a:tr h="388620">
                <a:tc>
                  <a:txBody>
                    <a:bodyPr/>
                    <a:lstStyle/>
                    <a:p>
                      <a:pPr algn="ctr"/>
                      <a:r>
                        <a:rPr lang="en-US" sz="2100" dirty="0">
                          <a:latin typeface="Times New Roman" panose="02020603050405020304" pitchFamily="18" charset="0"/>
                          <a:cs typeface="Times New Roman" panose="02020603050405020304" pitchFamily="18" charset="0"/>
                        </a:rPr>
                        <a:t>P2</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1.5 </a:t>
                      </a:r>
                      <a:r>
                        <a:rPr lang="en-US" sz="2100" dirty="0" err="1">
                          <a:latin typeface="Times New Roman" panose="02020603050405020304" pitchFamily="18" charset="0"/>
                          <a:cs typeface="Times New Roman" panose="02020603050405020304" pitchFamily="18" charset="0"/>
                        </a:rPr>
                        <a:t>Ghz</a:t>
                      </a:r>
                      <a:endParaRPr lang="en-US" sz="21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1</a:t>
                      </a:r>
                    </a:p>
                  </a:txBody>
                  <a:tcPr marL="68580" marR="68580" marT="34290" marB="34290"/>
                </a:tc>
                <a:extLst>
                  <a:ext uri="{0D108BD9-81ED-4DB2-BD59-A6C34878D82A}">
                    <a16:rowId xmlns:a16="http://schemas.microsoft.com/office/drawing/2014/main" val="1137565054"/>
                  </a:ext>
                </a:extLst>
              </a:tr>
              <a:tr h="388620">
                <a:tc>
                  <a:txBody>
                    <a:bodyPr/>
                    <a:lstStyle/>
                    <a:p>
                      <a:pPr algn="ctr"/>
                      <a:r>
                        <a:rPr lang="en-US" sz="2100" dirty="0">
                          <a:latin typeface="Times New Roman" panose="02020603050405020304" pitchFamily="18" charset="0"/>
                          <a:cs typeface="Times New Roman" panose="02020603050405020304" pitchFamily="18" charset="0"/>
                        </a:rPr>
                        <a:t>P3</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3 </a:t>
                      </a:r>
                      <a:r>
                        <a:rPr lang="en-US" sz="2100" dirty="0" err="1">
                          <a:latin typeface="Times New Roman" panose="02020603050405020304" pitchFamily="18" charset="0"/>
                          <a:cs typeface="Times New Roman" panose="02020603050405020304" pitchFamily="18" charset="0"/>
                        </a:rPr>
                        <a:t>Ghz</a:t>
                      </a:r>
                      <a:endParaRPr lang="en-US" sz="21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2.5</a:t>
                      </a:r>
                    </a:p>
                  </a:txBody>
                  <a:tcPr marL="68580" marR="68580" marT="34290" marB="34290"/>
                </a:tc>
                <a:extLst>
                  <a:ext uri="{0D108BD9-81ED-4DB2-BD59-A6C34878D82A}">
                    <a16:rowId xmlns:a16="http://schemas.microsoft.com/office/drawing/2014/main" val="1780021917"/>
                  </a:ext>
                </a:extLst>
              </a:tr>
            </a:tbl>
          </a:graphicData>
        </a:graphic>
      </p:graphicFrame>
      <p:sp>
        <p:nvSpPr>
          <p:cNvPr id="7" name="日付プレースホルダ 3">
            <a:extLst>
              <a:ext uri="{FF2B5EF4-FFF2-40B4-BE49-F238E27FC236}">
                <a16:creationId xmlns:a16="http://schemas.microsoft.com/office/drawing/2014/main" id="{45380FFC-EA11-4B3A-A932-63B3AF56CECF}"/>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8" name="フッター プレースホルダ 4">
            <a:extLst>
              <a:ext uri="{FF2B5EF4-FFF2-40B4-BE49-F238E27FC236}">
                <a16:creationId xmlns:a16="http://schemas.microsoft.com/office/drawing/2014/main" id="{B9409387-0060-448C-96AA-063A6ED11BA2}"/>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4241027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68A7C-5764-4ACD-B00D-60EF422C5892}"/>
              </a:ext>
            </a:extLst>
          </p:cNvPr>
          <p:cNvSpPr>
            <a:spLocks noGrp="1"/>
          </p:cNvSpPr>
          <p:nvPr>
            <p:ph type="title"/>
          </p:nvPr>
        </p:nvSpPr>
        <p:spPr/>
        <p:txBody>
          <a:bodyPr/>
          <a:lstStyle/>
          <a:p>
            <a:r>
              <a:rPr lang="en-US"/>
              <a:t>Bài </a:t>
            </a:r>
            <a:r>
              <a:rPr lang="en-US" dirty="0" err="1"/>
              <a:t>tập</a:t>
            </a:r>
            <a:r>
              <a:rPr lang="en-US" dirty="0"/>
              <a:t> (3/4)</a:t>
            </a:r>
          </a:p>
        </p:txBody>
      </p:sp>
      <p:sp>
        <p:nvSpPr>
          <p:cNvPr id="3" name="Content Placeholder 2">
            <a:extLst>
              <a:ext uri="{FF2B5EF4-FFF2-40B4-BE49-F238E27FC236}">
                <a16:creationId xmlns:a16="http://schemas.microsoft.com/office/drawing/2014/main" id="{7BF09C80-1586-4CB0-9AEE-2CE72BD47B8F}"/>
              </a:ext>
            </a:extLst>
          </p:cNvPr>
          <p:cNvSpPr>
            <a:spLocks noGrp="1"/>
          </p:cNvSpPr>
          <p:nvPr>
            <p:ph idx="1"/>
          </p:nvPr>
        </p:nvSpPr>
        <p:spPr/>
        <p:txBody>
          <a:bodyPr>
            <a:normAutofit/>
          </a:bodyPr>
          <a:lstStyle/>
          <a:p>
            <a:pPr marL="0" indent="0">
              <a:buNone/>
            </a:pPr>
            <a:r>
              <a:rPr lang="vi-VN" dirty="0"/>
              <a:t>Cho 3 bộ xử lý P1, P2 và P3 cùng chạy một </a:t>
            </a:r>
            <a:r>
              <a:rPr lang="en-US" dirty="0" err="1"/>
              <a:t>chương</a:t>
            </a:r>
            <a:r>
              <a:rPr lang="en-US" dirty="0"/>
              <a:t> </a:t>
            </a:r>
            <a:r>
              <a:rPr lang="en-US" dirty="0" err="1"/>
              <a:t>trình</a:t>
            </a:r>
            <a:r>
              <a:rPr lang="vi-VN" dirty="0"/>
              <a:t> với các tần số xung clock và CPI</a:t>
            </a:r>
            <a:r>
              <a:rPr lang="en-US" dirty="0"/>
              <a:t> </a:t>
            </a:r>
            <a:r>
              <a:rPr lang="vi-VN" dirty="0"/>
              <a:t>được cho như bảng bên dưới</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err="1"/>
              <a:t>Bộ</a:t>
            </a:r>
            <a:r>
              <a:rPr lang="en-US" dirty="0"/>
              <a:t> </a:t>
            </a:r>
            <a:r>
              <a:rPr lang="en-US" dirty="0" err="1"/>
              <a:t>xử</a:t>
            </a:r>
            <a:r>
              <a:rPr lang="en-US" dirty="0"/>
              <a:t> </a:t>
            </a:r>
            <a:r>
              <a:rPr lang="en-US" dirty="0" err="1"/>
              <a:t>lý</a:t>
            </a:r>
            <a:r>
              <a:rPr lang="en-US" dirty="0"/>
              <a:t> P1 </a:t>
            </a:r>
            <a:r>
              <a:rPr lang="en-US" dirty="0" err="1"/>
              <a:t>cần</a:t>
            </a:r>
            <a:r>
              <a:rPr lang="en-US" dirty="0"/>
              <a:t> 10 (s) </a:t>
            </a:r>
            <a:r>
              <a:rPr lang="en-US" dirty="0" err="1"/>
              <a:t>để</a:t>
            </a:r>
            <a:r>
              <a:rPr lang="en-US" dirty="0"/>
              <a:t> </a:t>
            </a:r>
            <a:r>
              <a:rPr lang="en-US" dirty="0" err="1"/>
              <a:t>thực</a:t>
            </a:r>
            <a:r>
              <a:rPr lang="en-US" dirty="0"/>
              <a:t> </a:t>
            </a:r>
            <a:r>
              <a:rPr lang="en-US" dirty="0" err="1"/>
              <a:t>thi</a:t>
            </a:r>
            <a:r>
              <a:rPr lang="en-US" dirty="0"/>
              <a:t> </a:t>
            </a:r>
            <a:r>
              <a:rPr lang="en-US" dirty="0" err="1"/>
              <a:t>ch</a:t>
            </a:r>
            <a:r>
              <a:rPr lang="vi-VN" dirty="0"/>
              <a:t>ư</a:t>
            </a:r>
            <a:r>
              <a:rPr lang="en-US" dirty="0" err="1"/>
              <a:t>ơng</a:t>
            </a:r>
            <a:r>
              <a:rPr lang="en-US" dirty="0"/>
              <a:t> </a:t>
            </a:r>
            <a:r>
              <a:rPr lang="en-US" dirty="0" err="1"/>
              <a:t>trình</a:t>
            </a:r>
            <a:r>
              <a:rPr lang="en-US" dirty="0"/>
              <a:t>. </a:t>
            </a:r>
            <a:r>
              <a:rPr lang="en-US" dirty="0" err="1"/>
              <a:t>Tìm</a:t>
            </a:r>
            <a:r>
              <a:rPr lang="en-US" dirty="0"/>
              <a:t> </a:t>
            </a:r>
            <a:r>
              <a:rPr lang="en-US" dirty="0" err="1"/>
              <a:t>thời</a:t>
            </a:r>
            <a:r>
              <a:rPr lang="en-US" dirty="0"/>
              <a:t> </a:t>
            </a:r>
            <a:r>
              <a:rPr lang="en-US" dirty="0" err="1"/>
              <a:t>gian</a:t>
            </a:r>
            <a:r>
              <a:rPr lang="en-US" dirty="0"/>
              <a:t> </a:t>
            </a:r>
            <a:r>
              <a:rPr lang="en-US" dirty="0" err="1"/>
              <a:t>thực</a:t>
            </a:r>
            <a:r>
              <a:rPr lang="en-US" dirty="0"/>
              <a:t> </a:t>
            </a:r>
            <a:r>
              <a:rPr lang="en-US" dirty="0" err="1"/>
              <a:t>thi</a:t>
            </a:r>
            <a:r>
              <a:rPr lang="en-US" dirty="0"/>
              <a:t> </a:t>
            </a:r>
            <a:r>
              <a:rPr lang="en-US" dirty="0" err="1"/>
              <a:t>của</a:t>
            </a:r>
            <a:r>
              <a:rPr lang="en-US" dirty="0"/>
              <a:t> </a:t>
            </a:r>
            <a:r>
              <a:rPr lang="en-US" dirty="0" err="1"/>
              <a:t>Bộ</a:t>
            </a:r>
            <a:r>
              <a:rPr lang="en-US" dirty="0"/>
              <a:t> </a:t>
            </a:r>
            <a:r>
              <a:rPr lang="en-US" dirty="0" err="1"/>
              <a:t>xử</a:t>
            </a:r>
            <a:r>
              <a:rPr lang="en-US" dirty="0"/>
              <a:t> </a:t>
            </a:r>
            <a:r>
              <a:rPr lang="en-US" dirty="0" err="1"/>
              <a:t>lý</a:t>
            </a:r>
            <a:r>
              <a:rPr lang="en-US" dirty="0"/>
              <a:t> P2?</a:t>
            </a:r>
          </a:p>
          <a:p>
            <a:endParaRPr lang="en-US" dirty="0"/>
          </a:p>
        </p:txBody>
      </p:sp>
      <p:sp>
        <p:nvSpPr>
          <p:cNvPr id="4" name="Slide Number Placeholder 3">
            <a:extLst>
              <a:ext uri="{FF2B5EF4-FFF2-40B4-BE49-F238E27FC236}">
                <a16:creationId xmlns:a16="http://schemas.microsoft.com/office/drawing/2014/main" id="{EB6A178D-114A-48E6-884A-B81AF991FEC4}"/>
              </a:ext>
            </a:extLst>
          </p:cNvPr>
          <p:cNvSpPr>
            <a:spLocks noGrp="1"/>
          </p:cNvSpPr>
          <p:nvPr>
            <p:ph type="sldNum" sz="quarter" idx="12"/>
          </p:nvPr>
        </p:nvSpPr>
        <p:spPr/>
        <p:txBody>
          <a:bodyPr/>
          <a:lstStyle/>
          <a:p>
            <a:fld id="{800C8475-47C1-49C9-BEE5-594F8CF4D71F}" type="slidenum">
              <a:rPr kumimoji="1" lang="ja-JP" altLang="en-US" smtClean="0"/>
              <a:pPr/>
              <a:t>28</a:t>
            </a:fld>
            <a:endParaRPr kumimoji="1" lang="ja-JP" altLang="en-US"/>
          </a:p>
        </p:txBody>
      </p:sp>
      <p:graphicFrame>
        <p:nvGraphicFramePr>
          <p:cNvPr id="6" name="Table 7">
            <a:extLst>
              <a:ext uri="{FF2B5EF4-FFF2-40B4-BE49-F238E27FC236}">
                <a16:creationId xmlns:a16="http://schemas.microsoft.com/office/drawing/2014/main" id="{6FE8101B-48A5-4CAB-BEC9-70CEEB0ED528}"/>
              </a:ext>
            </a:extLst>
          </p:cNvPr>
          <p:cNvGraphicFramePr>
            <a:graphicFrameLocks noGrp="1"/>
          </p:cNvGraphicFramePr>
          <p:nvPr>
            <p:extLst>
              <p:ext uri="{D42A27DB-BD31-4B8C-83A1-F6EECF244321}">
                <p14:modId xmlns:p14="http://schemas.microsoft.com/office/powerpoint/2010/main" val="376473500"/>
              </p:ext>
            </p:extLst>
          </p:nvPr>
        </p:nvGraphicFramePr>
        <p:xfrm>
          <a:off x="1524001" y="2743200"/>
          <a:ext cx="6096000" cy="155448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583866748"/>
                    </a:ext>
                  </a:extLst>
                </a:gridCol>
                <a:gridCol w="2032000">
                  <a:extLst>
                    <a:ext uri="{9D8B030D-6E8A-4147-A177-3AD203B41FA5}">
                      <a16:colId xmlns:a16="http://schemas.microsoft.com/office/drawing/2014/main" val="3696645363"/>
                    </a:ext>
                  </a:extLst>
                </a:gridCol>
                <a:gridCol w="2032000">
                  <a:extLst>
                    <a:ext uri="{9D8B030D-6E8A-4147-A177-3AD203B41FA5}">
                      <a16:colId xmlns:a16="http://schemas.microsoft.com/office/drawing/2014/main" val="2734353764"/>
                    </a:ext>
                  </a:extLst>
                </a:gridCol>
              </a:tblGrid>
              <a:tr h="388620">
                <a:tc>
                  <a:txBody>
                    <a:bodyPr/>
                    <a:lstStyle/>
                    <a:p>
                      <a:pPr algn="ctr"/>
                      <a:r>
                        <a:rPr lang="en-US" sz="2100" b="1" dirty="0" err="1">
                          <a:latin typeface="Times New Roman" panose="02020603050405020304" pitchFamily="18" charset="0"/>
                          <a:cs typeface="Times New Roman" panose="02020603050405020304" pitchFamily="18" charset="0"/>
                        </a:rPr>
                        <a:t>Bộ</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xử</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lý</a:t>
                      </a:r>
                      <a:endParaRPr lang="en-US" sz="2100" b="1"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2100" b="1" dirty="0" err="1">
                          <a:latin typeface="Times New Roman" panose="02020603050405020304" pitchFamily="18" charset="0"/>
                          <a:cs typeface="Times New Roman" panose="02020603050405020304" pitchFamily="18" charset="0"/>
                        </a:rPr>
                        <a:t>Tần</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số</a:t>
                      </a:r>
                      <a:endParaRPr lang="en-US" sz="2100" b="1"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2100" b="1" dirty="0">
                          <a:latin typeface="Times New Roman" panose="02020603050405020304" pitchFamily="18" charset="0"/>
                          <a:cs typeface="Times New Roman" panose="02020603050405020304" pitchFamily="18" charset="0"/>
                        </a:rPr>
                        <a:t>CPI</a:t>
                      </a:r>
                    </a:p>
                  </a:txBody>
                  <a:tcPr marL="68580" marR="68580" marT="34290" marB="34290"/>
                </a:tc>
                <a:extLst>
                  <a:ext uri="{0D108BD9-81ED-4DB2-BD59-A6C34878D82A}">
                    <a16:rowId xmlns:a16="http://schemas.microsoft.com/office/drawing/2014/main" val="1909201981"/>
                  </a:ext>
                </a:extLst>
              </a:tr>
              <a:tr h="388620">
                <a:tc>
                  <a:txBody>
                    <a:bodyPr/>
                    <a:lstStyle/>
                    <a:p>
                      <a:pPr algn="ctr"/>
                      <a:r>
                        <a:rPr lang="en-US" sz="2100" dirty="0">
                          <a:latin typeface="Times New Roman" panose="02020603050405020304" pitchFamily="18" charset="0"/>
                          <a:cs typeface="Times New Roman" panose="02020603050405020304" pitchFamily="18" charset="0"/>
                        </a:rPr>
                        <a:t>P1</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2 </a:t>
                      </a:r>
                      <a:r>
                        <a:rPr lang="en-US" sz="2100" dirty="0" err="1">
                          <a:latin typeface="Times New Roman" panose="02020603050405020304" pitchFamily="18" charset="0"/>
                          <a:cs typeface="Times New Roman" panose="02020603050405020304" pitchFamily="18" charset="0"/>
                        </a:rPr>
                        <a:t>Ghz</a:t>
                      </a:r>
                      <a:endParaRPr lang="en-US" sz="21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1.5</a:t>
                      </a:r>
                    </a:p>
                  </a:txBody>
                  <a:tcPr marL="68580" marR="68580" marT="34290" marB="34290"/>
                </a:tc>
                <a:extLst>
                  <a:ext uri="{0D108BD9-81ED-4DB2-BD59-A6C34878D82A}">
                    <a16:rowId xmlns:a16="http://schemas.microsoft.com/office/drawing/2014/main" val="588147773"/>
                  </a:ext>
                </a:extLst>
              </a:tr>
              <a:tr h="388620">
                <a:tc>
                  <a:txBody>
                    <a:bodyPr/>
                    <a:lstStyle/>
                    <a:p>
                      <a:pPr algn="ctr"/>
                      <a:r>
                        <a:rPr lang="en-US" sz="2100" dirty="0">
                          <a:latin typeface="Times New Roman" panose="02020603050405020304" pitchFamily="18" charset="0"/>
                          <a:cs typeface="Times New Roman" panose="02020603050405020304" pitchFamily="18" charset="0"/>
                        </a:rPr>
                        <a:t>P2</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1.5 </a:t>
                      </a:r>
                      <a:r>
                        <a:rPr lang="en-US" sz="2100" dirty="0" err="1">
                          <a:latin typeface="Times New Roman" panose="02020603050405020304" pitchFamily="18" charset="0"/>
                          <a:cs typeface="Times New Roman" panose="02020603050405020304" pitchFamily="18" charset="0"/>
                        </a:rPr>
                        <a:t>Ghz</a:t>
                      </a:r>
                      <a:endParaRPr lang="en-US" sz="21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1</a:t>
                      </a:r>
                    </a:p>
                  </a:txBody>
                  <a:tcPr marL="68580" marR="68580" marT="34290" marB="34290"/>
                </a:tc>
                <a:extLst>
                  <a:ext uri="{0D108BD9-81ED-4DB2-BD59-A6C34878D82A}">
                    <a16:rowId xmlns:a16="http://schemas.microsoft.com/office/drawing/2014/main" val="3379870685"/>
                  </a:ext>
                </a:extLst>
              </a:tr>
              <a:tr h="388620">
                <a:tc>
                  <a:txBody>
                    <a:bodyPr/>
                    <a:lstStyle/>
                    <a:p>
                      <a:pPr algn="ctr"/>
                      <a:r>
                        <a:rPr lang="en-US" sz="2100" dirty="0">
                          <a:latin typeface="Times New Roman" panose="02020603050405020304" pitchFamily="18" charset="0"/>
                          <a:cs typeface="Times New Roman" panose="02020603050405020304" pitchFamily="18" charset="0"/>
                        </a:rPr>
                        <a:t>P3</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3 </a:t>
                      </a:r>
                      <a:r>
                        <a:rPr lang="en-US" sz="2100" dirty="0" err="1">
                          <a:latin typeface="Times New Roman" panose="02020603050405020304" pitchFamily="18" charset="0"/>
                          <a:cs typeface="Times New Roman" panose="02020603050405020304" pitchFamily="18" charset="0"/>
                        </a:rPr>
                        <a:t>Ghz</a:t>
                      </a:r>
                      <a:endParaRPr lang="en-US" sz="21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2.5</a:t>
                      </a:r>
                    </a:p>
                  </a:txBody>
                  <a:tcPr marL="68580" marR="68580" marT="34290" marB="34290"/>
                </a:tc>
                <a:extLst>
                  <a:ext uri="{0D108BD9-81ED-4DB2-BD59-A6C34878D82A}">
                    <a16:rowId xmlns:a16="http://schemas.microsoft.com/office/drawing/2014/main" val="3747542453"/>
                  </a:ext>
                </a:extLst>
              </a:tr>
            </a:tbl>
          </a:graphicData>
        </a:graphic>
      </p:graphicFrame>
      <p:sp>
        <p:nvSpPr>
          <p:cNvPr id="7" name="日付プレースホルダ 3">
            <a:extLst>
              <a:ext uri="{FF2B5EF4-FFF2-40B4-BE49-F238E27FC236}">
                <a16:creationId xmlns:a16="http://schemas.microsoft.com/office/drawing/2014/main" id="{09A1256C-D832-4B4F-8B22-D1CD12D6D6AC}"/>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8" name="フッター プレースホルダ 4">
            <a:extLst>
              <a:ext uri="{FF2B5EF4-FFF2-40B4-BE49-F238E27FC236}">
                <a16:creationId xmlns:a16="http://schemas.microsoft.com/office/drawing/2014/main" id="{F752759A-9A67-4377-8980-2C3A0AB89CE9}"/>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18221150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AC058-960A-4E64-B4C8-2D91446DAB8F}"/>
              </a:ext>
            </a:extLst>
          </p:cNvPr>
          <p:cNvSpPr>
            <a:spLocks noGrp="1"/>
          </p:cNvSpPr>
          <p:nvPr>
            <p:ph type="title"/>
          </p:nvPr>
        </p:nvSpPr>
        <p:spPr/>
        <p:txBody>
          <a:bodyPr/>
          <a:lstStyle/>
          <a:p>
            <a:r>
              <a:rPr lang="en-US"/>
              <a:t>Bài </a:t>
            </a:r>
            <a:r>
              <a:rPr lang="en-US" dirty="0" err="1"/>
              <a:t>tập</a:t>
            </a:r>
            <a:r>
              <a:rPr lang="en-US" dirty="0"/>
              <a:t> (4/4)</a:t>
            </a:r>
          </a:p>
        </p:txBody>
      </p:sp>
      <p:sp>
        <p:nvSpPr>
          <p:cNvPr id="3" name="Content Placeholder 2">
            <a:extLst>
              <a:ext uri="{FF2B5EF4-FFF2-40B4-BE49-F238E27FC236}">
                <a16:creationId xmlns:a16="http://schemas.microsoft.com/office/drawing/2014/main" id="{B35BB109-40A4-48DA-9F70-5F85E77B12BA}"/>
              </a:ext>
            </a:extLst>
          </p:cNvPr>
          <p:cNvSpPr>
            <a:spLocks noGrp="1"/>
          </p:cNvSpPr>
          <p:nvPr>
            <p:ph idx="1"/>
          </p:nvPr>
        </p:nvSpPr>
        <p:spPr/>
        <p:txBody>
          <a:bodyPr>
            <a:normAutofit/>
          </a:bodyPr>
          <a:lstStyle/>
          <a:p>
            <a:pPr marL="0" indent="0">
              <a:buNone/>
            </a:pPr>
            <a:r>
              <a:rPr lang="vi-VN" dirty="0"/>
              <a:t>Xét 2 cách hiện thực khác nhau của cùng kiến trúc tập lệnh lên hai bộ xử lý P1 và P2. Có</a:t>
            </a:r>
            <a:r>
              <a:rPr lang="en-US" dirty="0"/>
              <a:t> 3</a:t>
            </a:r>
            <a:r>
              <a:rPr lang="vi-VN" dirty="0"/>
              <a:t> lớp lệnh: A, B</a:t>
            </a:r>
            <a:r>
              <a:rPr lang="en-US" dirty="0"/>
              <a:t> </a:t>
            </a:r>
            <a:r>
              <a:rPr lang="en-US" dirty="0" err="1"/>
              <a:t>và</a:t>
            </a:r>
            <a:r>
              <a:rPr lang="vi-VN" dirty="0"/>
              <a:t> C. Tần số xung clock và CPI của mỗi cách thiết kế được cho như</a:t>
            </a:r>
            <a:r>
              <a:rPr lang="en-US" dirty="0"/>
              <a:t> </a:t>
            </a:r>
            <a:r>
              <a:rPr lang="vi-VN" dirty="0"/>
              <a:t>bảng bên dưới</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err="1"/>
              <a:t>Bộ</a:t>
            </a:r>
            <a:r>
              <a:rPr lang="en-US" dirty="0"/>
              <a:t> </a:t>
            </a:r>
            <a:r>
              <a:rPr lang="en-US" dirty="0" err="1"/>
              <a:t>xử</a:t>
            </a:r>
            <a:r>
              <a:rPr lang="en-US" dirty="0"/>
              <a:t> </a:t>
            </a:r>
            <a:r>
              <a:rPr lang="en-US" dirty="0" err="1"/>
              <a:t>lý</a:t>
            </a:r>
            <a:r>
              <a:rPr lang="en-US" dirty="0"/>
              <a:t> </a:t>
            </a:r>
            <a:r>
              <a:rPr lang="en-US" dirty="0" err="1"/>
              <a:t>nào</a:t>
            </a:r>
            <a:r>
              <a:rPr lang="en-US" dirty="0"/>
              <a:t> </a:t>
            </a:r>
            <a:r>
              <a:rPr lang="en-US" dirty="0" err="1"/>
              <a:t>sẽ</a:t>
            </a:r>
            <a:r>
              <a:rPr lang="en-US" dirty="0"/>
              <a:t> </a:t>
            </a:r>
            <a:r>
              <a:rPr lang="en-US" dirty="0" err="1"/>
              <a:t>chạy</a:t>
            </a:r>
            <a:r>
              <a:rPr lang="en-US" dirty="0"/>
              <a:t> </a:t>
            </a:r>
            <a:r>
              <a:rPr lang="en-US" dirty="0" err="1"/>
              <a:t>nhanh</a:t>
            </a:r>
            <a:r>
              <a:rPr lang="en-US" dirty="0"/>
              <a:t> h</a:t>
            </a:r>
            <a:r>
              <a:rPr lang="vi-VN" dirty="0"/>
              <a:t>ơ</a:t>
            </a:r>
            <a:r>
              <a:rPr lang="en-US" dirty="0"/>
              <a:t>n </a:t>
            </a:r>
            <a:r>
              <a:rPr lang="en-US" dirty="0" err="1"/>
              <a:t>với</a:t>
            </a:r>
            <a:r>
              <a:rPr lang="en-US" dirty="0"/>
              <a:t> </a:t>
            </a:r>
            <a:r>
              <a:rPr lang="en-US" dirty="0" err="1"/>
              <a:t>một</a:t>
            </a:r>
            <a:r>
              <a:rPr lang="en-US" dirty="0"/>
              <a:t> </a:t>
            </a:r>
            <a:r>
              <a:rPr lang="en-US" dirty="0" err="1"/>
              <a:t>ch</a:t>
            </a:r>
            <a:r>
              <a:rPr lang="vi-VN" dirty="0"/>
              <a:t>ư</a:t>
            </a:r>
            <a:r>
              <a:rPr lang="en-US" dirty="0" err="1"/>
              <a:t>ơng</a:t>
            </a:r>
            <a:r>
              <a:rPr lang="en-US" dirty="0"/>
              <a:t> </a:t>
            </a:r>
            <a:r>
              <a:rPr lang="en-US" dirty="0" err="1"/>
              <a:t>trình</a:t>
            </a:r>
            <a:r>
              <a:rPr lang="en-US" dirty="0"/>
              <a:t> </a:t>
            </a:r>
            <a:r>
              <a:rPr lang="en-US" dirty="0" err="1"/>
              <a:t>có</a:t>
            </a:r>
            <a:r>
              <a:rPr lang="en-US" dirty="0"/>
              <a:t> 500 </a:t>
            </a:r>
            <a:r>
              <a:rPr lang="en-US" dirty="0" err="1"/>
              <a:t>lệnh</a:t>
            </a:r>
            <a:r>
              <a:rPr lang="en-US" dirty="0"/>
              <a:t> </a:t>
            </a:r>
            <a:r>
              <a:rPr lang="en-US" dirty="0" err="1"/>
              <a:t>lớp</a:t>
            </a:r>
            <a:r>
              <a:rPr lang="en-US" dirty="0"/>
              <a:t> A, 200 </a:t>
            </a:r>
            <a:r>
              <a:rPr lang="en-US" dirty="0" err="1"/>
              <a:t>lệnh</a:t>
            </a:r>
            <a:r>
              <a:rPr lang="en-US" dirty="0"/>
              <a:t> </a:t>
            </a:r>
            <a:r>
              <a:rPr lang="en-US" dirty="0" err="1"/>
              <a:t>lớp</a:t>
            </a:r>
            <a:r>
              <a:rPr lang="en-US" dirty="0"/>
              <a:t> B </a:t>
            </a:r>
            <a:r>
              <a:rPr lang="en-US" dirty="0" err="1"/>
              <a:t>và</a:t>
            </a:r>
            <a:r>
              <a:rPr lang="en-US" dirty="0"/>
              <a:t> 100 </a:t>
            </a:r>
            <a:r>
              <a:rPr lang="en-US" dirty="0" err="1"/>
              <a:t>lệnh</a:t>
            </a:r>
            <a:r>
              <a:rPr lang="en-US" dirty="0"/>
              <a:t> </a:t>
            </a:r>
            <a:r>
              <a:rPr lang="en-US" dirty="0" err="1"/>
              <a:t>lớp</a:t>
            </a:r>
            <a:r>
              <a:rPr lang="en-US" dirty="0"/>
              <a:t> C?</a:t>
            </a:r>
          </a:p>
        </p:txBody>
      </p:sp>
      <p:sp>
        <p:nvSpPr>
          <p:cNvPr id="4" name="Slide Number Placeholder 3">
            <a:extLst>
              <a:ext uri="{FF2B5EF4-FFF2-40B4-BE49-F238E27FC236}">
                <a16:creationId xmlns:a16="http://schemas.microsoft.com/office/drawing/2014/main" id="{9451BD76-9349-472C-A9E2-532BB74A2362}"/>
              </a:ext>
            </a:extLst>
          </p:cNvPr>
          <p:cNvSpPr>
            <a:spLocks noGrp="1"/>
          </p:cNvSpPr>
          <p:nvPr>
            <p:ph type="sldNum" sz="quarter" idx="12"/>
          </p:nvPr>
        </p:nvSpPr>
        <p:spPr/>
        <p:txBody>
          <a:bodyPr/>
          <a:lstStyle/>
          <a:p>
            <a:fld id="{800C8475-47C1-49C9-BEE5-594F8CF4D71F}" type="slidenum">
              <a:rPr kumimoji="1" lang="ja-JP" altLang="en-US" smtClean="0"/>
              <a:pPr/>
              <a:t>29</a:t>
            </a:fld>
            <a:endParaRPr kumimoji="1" lang="ja-JP" altLang="en-US"/>
          </a:p>
        </p:txBody>
      </p:sp>
      <p:graphicFrame>
        <p:nvGraphicFramePr>
          <p:cNvPr id="6" name="Table 7">
            <a:extLst>
              <a:ext uri="{FF2B5EF4-FFF2-40B4-BE49-F238E27FC236}">
                <a16:creationId xmlns:a16="http://schemas.microsoft.com/office/drawing/2014/main" id="{71CB4C74-E13B-4ACA-B305-F61FD396FAF0}"/>
              </a:ext>
            </a:extLst>
          </p:cNvPr>
          <p:cNvGraphicFramePr>
            <a:graphicFrameLocks noGrp="1"/>
          </p:cNvGraphicFramePr>
          <p:nvPr/>
        </p:nvGraphicFramePr>
        <p:xfrm>
          <a:off x="1543050" y="3275291"/>
          <a:ext cx="6410349" cy="116586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1217370890"/>
                    </a:ext>
                  </a:extLst>
                </a:gridCol>
                <a:gridCol w="1219200">
                  <a:extLst>
                    <a:ext uri="{9D8B030D-6E8A-4147-A177-3AD203B41FA5}">
                      <a16:colId xmlns:a16="http://schemas.microsoft.com/office/drawing/2014/main" val="125080069"/>
                    </a:ext>
                  </a:extLst>
                </a:gridCol>
                <a:gridCol w="1343049">
                  <a:extLst>
                    <a:ext uri="{9D8B030D-6E8A-4147-A177-3AD203B41FA5}">
                      <a16:colId xmlns:a16="http://schemas.microsoft.com/office/drawing/2014/main" val="3177248703"/>
                    </a:ext>
                  </a:extLst>
                </a:gridCol>
                <a:gridCol w="1314450">
                  <a:extLst>
                    <a:ext uri="{9D8B030D-6E8A-4147-A177-3AD203B41FA5}">
                      <a16:colId xmlns:a16="http://schemas.microsoft.com/office/drawing/2014/main" val="4123905313"/>
                    </a:ext>
                  </a:extLst>
                </a:gridCol>
                <a:gridCol w="1314450">
                  <a:extLst>
                    <a:ext uri="{9D8B030D-6E8A-4147-A177-3AD203B41FA5}">
                      <a16:colId xmlns:a16="http://schemas.microsoft.com/office/drawing/2014/main" val="701501731"/>
                    </a:ext>
                  </a:extLst>
                </a:gridCol>
              </a:tblGrid>
              <a:tr h="388620">
                <a:tc>
                  <a:txBody>
                    <a:bodyPr/>
                    <a:lstStyle/>
                    <a:p>
                      <a:pPr algn="ctr"/>
                      <a:r>
                        <a:rPr lang="en-US" sz="2100" b="1" dirty="0" err="1">
                          <a:latin typeface="Times New Roman" panose="02020603050405020304" pitchFamily="18" charset="0"/>
                          <a:cs typeface="Times New Roman" panose="02020603050405020304" pitchFamily="18" charset="0"/>
                        </a:rPr>
                        <a:t>Bộ</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xử</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lý</a:t>
                      </a:r>
                      <a:endParaRPr lang="en-US" sz="2100" b="1"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2100" b="1" dirty="0" err="1">
                          <a:latin typeface="Times New Roman" panose="02020603050405020304" pitchFamily="18" charset="0"/>
                          <a:cs typeface="Times New Roman" panose="02020603050405020304" pitchFamily="18" charset="0"/>
                        </a:rPr>
                        <a:t>Tần</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số</a:t>
                      </a:r>
                      <a:endParaRPr lang="en-US" sz="2100" b="1"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2100" b="1" dirty="0">
                          <a:latin typeface="Times New Roman" panose="02020603050405020304" pitchFamily="18" charset="0"/>
                          <a:cs typeface="Times New Roman" panose="02020603050405020304" pitchFamily="18" charset="0"/>
                        </a:rPr>
                        <a:t>CPI </a:t>
                      </a:r>
                      <a:r>
                        <a:rPr lang="en-US" sz="2100" b="1" dirty="0" err="1">
                          <a:latin typeface="Times New Roman" panose="02020603050405020304" pitchFamily="18" charset="0"/>
                          <a:cs typeface="Times New Roman" panose="02020603050405020304" pitchFamily="18" charset="0"/>
                        </a:rPr>
                        <a:t>lớp</a:t>
                      </a:r>
                      <a:r>
                        <a:rPr lang="en-US" sz="2100" b="1" dirty="0">
                          <a:latin typeface="Times New Roman" panose="02020603050405020304" pitchFamily="18" charset="0"/>
                          <a:cs typeface="Times New Roman" panose="02020603050405020304" pitchFamily="18" charset="0"/>
                        </a:rPr>
                        <a:t> A</a:t>
                      </a:r>
                    </a:p>
                  </a:txBody>
                  <a:tcPr marL="68580" marR="68580" marT="34290" marB="34290"/>
                </a:tc>
                <a:tc>
                  <a:txBody>
                    <a:bodyPr/>
                    <a:lstStyle/>
                    <a:p>
                      <a:pPr algn="ctr"/>
                      <a:r>
                        <a:rPr lang="en-US" sz="2100" b="1" dirty="0">
                          <a:latin typeface="Times New Roman" panose="02020603050405020304" pitchFamily="18" charset="0"/>
                          <a:cs typeface="Times New Roman" panose="02020603050405020304" pitchFamily="18" charset="0"/>
                        </a:rPr>
                        <a:t>CPI </a:t>
                      </a:r>
                      <a:r>
                        <a:rPr lang="en-US" sz="2100" b="1" dirty="0" err="1">
                          <a:latin typeface="Times New Roman" panose="02020603050405020304" pitchFamily="18" charset="0"/>
                          <a:cs typeface="Times New Roman" panose="02020603050405020304" pitchFamily="18" charset="0"/>
                        </a:rPr>
                        <a:t>lớp</a:t>
                      </a:r>
                      <a:r>
                        <a:rPr lang="en-US" sz="2100" b="1" dirty="0">
                          <a:latin typeface="Times New Roman" panose="02020603050405020304" pitchFamily="18" charset="0"/>
                          <a:cs typeface="Times New Roman" panose="02020603050405020304" pitchFamily="18" charset="0"/>
                        </a:rPr>
                        <a:t> B</a:t>
                      </a:r>
                    </a:p>
                  </a:txBody>
                  <a:tcPr marL="68580" marR="68580" marT="34290" marB="34290"/>
                </a:tc>
                <a:tc>
                  <a:txBody>
                    <a:bodyPr/>
                    <a:lstStyle/>
                    <a:p>
                      <a:pPr algn="ctr"/>
                      <a:r>
                        <a:rPr lang="en-US" sz="2100" b="1" dirty="0">
                          <a:latin typeface="Times New Roman" panose="02020603050405020304" pitchFamily="18" charset="0"/>
                          <a:cs typeface="Times New Roman" panose="02020603050405020304" pitchFamily="18" charset="0"/>
                        </a:rPr>
                        <a:t>CPI </a:t>
                      </a:r>
                      <a:r>
                        <a:rPr lang="en-US" sz="2100" b="1" dirty="0" err="1">
                          <a:latin typeface="Times New Roman" panose="02020603050405020304" pitchFamily="18" charset="0"/>
                          <a:cs typeface="Times New Roman" panose="02020603050405020304" pitchFamily="18" charset="0"/>
                        </a:rPr>
                        <a:t>lớp</a:t>
                      </a:r>
                      <a:r>
                        <a:rPr lang="en-US" sz="2100" b="1" dirty="0">
                          <a:latin typeface="Times New Roman" panose="02020603050405020304" pitchFamily="18" charset="0"/>
                          <a:cs typeface="Times New Roman" panose="02020603050405020304" pitchFamily="18" charset="0"/>
                        </a:rPr>
                        <a:t> C</a:t>
                      </a:r>
                    </a:p>
                  </a:txBody>
                  <a:tcPr marL="68580" marR="68580" marT="34290" marB="34290"/>
                </a:tc>
                <a:extLst>
                  <a:ext uri="{0D108BD9-81ED-4DB2-BD59-A6C34878D82A}">
                    <a16:rowId xmlns:a16="http://schemas.microsoft.com/office/drawing/2014/main" val="90951290"/>
                  </a:ext>
                </a:extLst>
              </a:tr>
              <a:tr h="388620">
                <a:tc>
                  <a:txBody>
                    <a:bodyPr/>
                    <a:lstStyle/>
                    <a:p>
                      <a:pPr algn="ctr"/>
                      <a:r>
                        <a:rPr lang="en-US" sz="2100" dirty="0">
                          <a:latin typeface="Times New Roman" panose="02020603050405020304" pitchFamily="18" charset="0"/>
                          <a:cs typeface="Times New Roman" panose="02020603050405020304" pitchFamily="18" charset="0"/>
                        </a:rPr>
                        <a:t>P1</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1.5 </a:t>
                      </a:r>
                      <a:r>
                        <a:rPr lang="en-US" sz="2100" dirty="0" err="1">
                          <a:latin typeface="Times New Roman" panose="02020603050405020304" pitchFamily="18" charset="0"/>
                          <a:cs typeface="Times New Roman" panose="02020603050405020304" pitchFamily="18" charset="0"/>
                        </a:rPr>
                        <a:t>Ghz</a:t>
                      </a:r>
                      <a:endParaRPr lang="en-US" sz="21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1</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2</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3</a:t>
                      </a:r>
                    </a:p>
                  </a:txBody>
                  <a:tcPr marL="68580" marR="68580" marT="34290" marB="34290"/>
                </a:tc>
                <a:extLst>
                  <a:ext uri="{0D108BD9-81ED-4DB2-BD59-A6C34878D82A}">
                    <a16:rowId xmlns:a16="http://schemas.microsoft.com/office/drawing/2014/main" val="1081345835"/>
                  </a:ext>
                </a:extLst>
              </a:tr>
              <a:tr h="388620">
                <a:tc>
                  <a:txBody>
                    <a:bodyPr/>
                    <a:lstStyle/>
                    <a:p>
                      <a:pPr algn="ctr"/>
                      <a:r>
                        <a:rPr lang="en-US" sz="2100" dirty="0">
                          <a:latin typeface="Times New Roman" panose="02020603050405020304" pitchFamily="18" charset="0"/>
                          <a:cs typeface="Times New Roman" panose="02020603050405020304" pitchFamily="18" charset="0"/>
                        </a:rPr>
                        <a:t>P2</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2 </a:t>
                      </a:r>
                      <a:r>
                        <a:rPr lang="en-US" sz="2100" dirty="0" err="1">
                          <a:latin typeface="Times New Roman" panose="02020603050405020304" pitchFamily="18" charset="0"/>
                          <a:cs typeface="Times New Roman" panose="02020603050405020304" pitchFamily="18" charset="0"/>
                        </a:rPr>
                        <a:t>Ghz</a:t>
                      </a:r>
                      <a:endParaRPr lang="en-US" sz="21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2</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2</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2</a:t>
                      </a:r>
                    </a:p>
                  </a:txBody>
                  <a:tcPr marL="68580" marR="68580" marT="34290" marB="34290"/>
                </a:tc>
                <a:extLst>
                  <a:ext uri="{0D108BD9-81ED-4DB2-BD59-A6C34878D82A}">
                    <a16:rowId xmlns:a16="http://schemas.microsoft.com/office/drawing/2014/main" val="2658924616"/>
                  </a:ext>
                </a:extLst>
              </a:tr>
            </a:tbl>
          </a:graphicData>
        </a:graphic>
      </p:graphicFrame>
      <p:sp>
        <p:nvSpPr>
          <p:cNvPr id="7" name="日付プレースホルダ 3">
            <a:extLst>
              <a:ext uri="{FF2B5EF4-FFF2-40B4-BE49-F238E27FC236}">
                <a16:creationId xmlns:a16="http://schemas.microsoft.com/office/drawing/2014/main" id="{C2FAD28D-83D8-411C-BE52-3C59018FF3B2}"/>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8" name="フッター プレースホルダ 4">
            <a:extLst>
              <a:ext uri="{FF2B5EF4-FFF2-40B4-BE49-F238E27FC236}">
                <a16:creationId xmlns:a16="http://schemas.microsoft.com/office/drawing/2014/main" id="{C7181B95-65A1-4923-90B2-9D7B3F10737A}"/>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4176526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EA0323-AC9B-414E-B389-EEF75C8AAC1E}"/>
              </a:ext>
            </a:extLst>
          </p:cNvPr>
          <p:cNvSpPr>
            <a:spLocks noGrp="1"/>
          </p:cNvSpPr>
          <p:nvPr>
            <p:ph type="sldNum" sz="quarter" idx="12"/>
          </p:nvPr>
        </p:nvSpPr>
        <p:spPr/>
        <p:txBody>
          <a:bodyPr/>
          <a:lstStyle/>
          <a:p>
            <a:fld id="{3C3C09BB-C7E7-4454-851F-EF8D770487CA}" type="slidenum">
              <a:rPr lang="en-US" smtClean="0"/>
              <a:pPr/>
              <a:t>3</a:t>
            </a:fld>
            <a:endParaRPr lang="en-US"/>
          </a:p>
        </p:txBody>
      </p:sp>
      <p:pic>
        <p:nvPicPr>
          <p:cNvPr id="6" name="Picture 5" descr="f04-17-P374493">
            <a:extLst>
              <a:ext uri="{FF2B5EF4-FFF2-40B4-BE49-F238E27FC236}">
                <a16:creationId xmlns:a16="http://schemas.microsoft.com/office/drawing/2014/main" id="{A4BF4B88-3025-4BC2-A99F-B75A1D75B52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1336319"/>
            <a:ext cx="6303896" cy="4898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a:extLst>
              <a:ext uri="{FF2B5EF4-FFF2-40B4-BE49-F238E27FC236}">
                <a16:creationId xmlns:a16="http://schemas.microsoft.com/office/drawing/2014/main" id="{57424895-F071-4C4B-958C-F2EC7F3AA8E0}"/>
              </a:ext>
            </a:extLst>
          </p:cNvPr>
          <p:cNvSpPr>
            <a:spLocks noGrp="1"/>
          </p:cNvSpPr>
          <p:nvPr>
            <p:ph type="title"/>
          </p:nvPr>
        </p:nvSpPr>
        <p:spPr/>
        <p:txBody>
          <a:bodyPr/>
          <a:lstStyle/>
          <a:p>
            <a:r>
              <a:rPr lang="en-US"/>
              <a:t>Khối điều khiển (1/6)</a:t>
            </a:r>
          </a:p>
        </p:txBody>
      </p:sp>
      <p:sp>
        <p:nvSpPr>
          <p:cNvPr id="8" name="日付プレースホルダ 3">
            <a:extLst>
              <a:ext uri="{FF2B5EF4-FFF2-40B4-BE49-F238E27FC236}">
                <a16:creationId xmlns:a16="http://schemas.microsoft.com/office/drawing/2014/main" id="{8DA84D3C-3539-4112-AC38-794723834787}"/>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9" name="フッター プレースホルダ 4">
            <a:extLst>
              <a:ext uri="{FF2B5EF4-FFF2-40B4-BE49-F238E27FC236}">
                <a16:creationId xmlns:a16="http://schemas.microsoft.com/office/drawing/2014/main" id="{AB35A49E-CE81-437B-80D9-61B71309BE6A}"/>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23068681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15665"/>
            <a:ext cx="7772400" cy="1470025"/>
          </a:xfrm>
        </p:spPr>
        <p:txBody>
          <a:bodyPr/>
          <a:lstStyle/>
          <a:p>
            <a:r>
              <a:rPr lang="en-US"/>
              <a:t>THẢO LUẬN</a:t>
            </a:r>
          </a:p>
        </p:txBody>
      </p:sp>
      <p:sp>
        <p:nvSpPr>
          <p:cNvPr id="4" name="Date Placeholder 3"/>
          <p:cNvSpPr>
            <a:spLocks noGrp="1"/>
          </p:cNvSpPr>
          <p:nvPr>
            <p:ph type="dt" sz="half" idx="10"/>
          </p:nvPr>
        </p:nvSpPr>
        <p:spPr/>
        <p:txBody>
          <a:bodyPr/>
          <a:lstStyle/>
          <a:p>
            <a:fld id="{6F52207E-8A09-4FC6-83E9-3D1773E47D00}" type="datetime1">
              <a:rPr kumimoji="1" lang="en-US" altLang="ja-JP" smtClean="0"/>
              <a:t>11/7/2020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2017 CE-UIT. All Rights Reserved.</a:t>
            </a:r>
            <a:endParaRPr kumimoji="1" lang="ja-JP" altLang="en-US" dirty="0"/>
          </a:p>
        </p:txBody>
      </p:sp>
      <p:sp>
        <p:nvSpPr>
          <p:cNvPr id="6" name="Slide Number Placeholder 5"/>
          <p:cNvSpPr>
            <a:spLocks noGrp="1"/>
          </p:cNvSpPr>
          <p:nvPr>
            <p:ph type="sldNum" sz="quarter" idx="12"/>
          </p:nvPr>
        </p:nvSpPr>
        <p:spPr/>
        <p:txBody>
          <a:bodyPr/>
          <a:lstStyle/>
          <a:p>
            <a:fld id="{800C8475-47C1-49C9-BEE5-594F8CF4D71F}" type="slidenum">
              <a:rPr kumimoji="1" lang="ja-JP" altLang="en-US" smtClean="0"/>
              <a:pPr/>
              <a:t>30</a:t>
            </a:fld>
            <a:endParaRPr kumimoji="1" lang="ja-JP" altLang="en-US"/>
          </a:p>
        </p:txBody>
      </p:sp>
      <p:pic>
        <p:nvPicPr>
          <p:cNvPr id="4100" name="Picture 4" descr="http://data.sinhvienit.net/2013/T09/img/SinhVienIT.Net---suy-ngh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3407" y="2685690"/>
            <a:ext cx="28956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38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66430-700B-40CC-A619-D1F09111C144}"/>
              </a:ext>
            </a:extLst>
          </p:cNvPr>
          <p:cNvSpPr>
            <a:spLocks noGrp="1"/>
          </p:cNvSpPr>
          <p:nvPr>
            <p:ph type="title"/>
          </p:nvPr>
        </p:nvSpPr>
        <p:spPr>
          <a:xfrm>
            <a:off x="1143000" y="381000"/>
            <a:ext cx="7629524" cy="600074"/>
          </a:xfrm>
        </p:spPr>
        <p:txBody>
          <a:bodyPr/>
          <a:lstStyle/>
          <a:p>
            <a:r>
              <a:rPr lang="en-US"/>
              <a:t>Khối điều khiển (2/6) – Loại R</a:t>
            </a:r>
          </a:p>
        </p:txBody>
      </p:sp>
      <p:sp>
        <p:nvSpPr>
          <p:cNvPr id="4" name="Slide Number Placeholder 3">
            <a:extLst>
              <a:ext uri="{FF2B5EF4-FFF2-40B4-BE49-F238E27FC236}">
                <a16:creationId xmlns:a16="http://schemas.microsoft.com/office/drawing/2014/main" id="{44AA4BFD-20B0-4B1E-876E-FD25D342E01E}"/>
              </a:ext>
            </a:extLst>
          </p:cNvPr>
          <p:cNvSpPr>
            <a:spLocks noGrp="1"/>
          </p:cNvSpPr>
          <p:nvPr>
            <p:ph type="sldNum" sz="quarter" idx="12"/>
          </p:nvPr>
        </p:nvSpPr>
        <p:spPr/>
        <p:txBody>
          <a:bodyPr/>
          <a:lstStyle/>
          <a:p>
            <a:fld id="{3C3C09BB-C7E7-4454-851F-EF8D770487CA}" type="slidenum">
              <a:rPr lang="en-US" smtClean="0"/>
              <a:pPr/>
              <a:t>4</a:t>
            </a:fld>
            <a:endParaRPr lang="en-US"/>
          </a:p>
        </p:txBody>
      </p:sp>
      <p:pic>
        <p:nvPicPr>
          <p:cNvPr id="6" name="Picture 6" descr="f04-19-P374493">
            <a:extLst>
              <a:ext uri="{FF2B5EF4-FFF2-40B4-BE49-F238E27FC236}">
                <a16:creationId xmlns:a16="http://schemas.microsoft.com/office/drawing/2014/main" id="{E39A2F29-D29D-462C-813A-4F1EAB58691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62134" y="1309267"/>
            <a:ext cx="6257866" cy="4862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日付プレースホルダ 3">
            <a:extLst>
              <a:ext uri="{FF2B5EF4-FFF2-40B4-BE49-F238E27FC236}">
                <a16:creationId xmlns:a16="http://schemas.microsoft.com/office/drawing/2014/main" id="{A1500F50-B0A7-4C11-A68E-7062272D0914}"/>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7" name="フッター プレースホルダ 4">
            <a:extLst>
              <a:ext uri="{FF2B5EF4-FFF2-40B4-BE49-F238E27FC236}">
                <a16:creationId xmlns:a16="http://schemas.microsoft.com/office/drawing/2014/main" id="{5A5E5331-1B2F-4921-9D21-6608B277657F}"/>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919554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66430-700B-40CC-A619-D1F09111C144}"/>
              </a:ext>
            </a:extLst>
          </p:cNvPr>
          <p:cNvSpPr>
            <a:spLocks noGrp="1"/>
          </p:cNvSpPr>
          <p:nvPr>
            <p:ph type="title"/>
          </p:nvPr>
        </p:nvSpPr>
        <p:spPr>
          <a:xfrm>
            <a:off x="1143000" y="381000"/>
            <a:ext cx="7553324" cy="600074"/>
          </a:xfrm>
        </p:spPr>
        <p:txBody>
          <a:bodyPr/>
          <a:lstStyle/>
          <a:p>
            <a:r>
              <a:rPr lang="en-US"/>
              <a:t>Khối điều khiển (3/6) – lw</a:t>
            </a:r>
          </a:p>
        </p:txBody>
      </p:sp>
      <p:sp>
        <p:nvSpPr>
          <p:cNvPr id="4" name="Slide Number Placeholder 3">
            <a:extLst>
              <a:ext uri="{FF2B5EF4-FFF2-40B4-BE49-F238E27FC236}">
                <a16:creationId xmlns:a16="http://schemas.microsoft.com/office/drawing/2014/main" id="{44AA4BFD-20B0-4B1E-876E-FD25D342E01E}"/>
              </a:ext>
            </a:extLst>
          </p:cNvPr>
          <p:cNvSpPr>
            <a:spLocks noGrp="1"/>
          </p:cNvSpPr>
          <p:nvPr>
            <p:ph type="sldNum" sz="quarter" idx="12"/>
          </p:nvPr>
        </p:nvSpPr>
        <p:spPr/>
        <p:txBody>
          <a:bodyPr/>
          <a:lstStyle/>
          <a:p>
            <a:fld id="{3C3C09BB-C7E7-4454-851F-EF8D770487CA}" type="slidenum">
              <a:rPr lang="en-US" smtClean="0"/>
              <a:pPr/>
              <a:t>5</a:t>
            </a:fld>
            <a:endParaRPr lang="en-US"/>
          </a:p>
        </p:txBody>
      </p:sp>
      <p:pic>
        <p:nvPicPr>
          <p:cNvPr id="3" name="Picture 6" descr="f04-20-P374493">
            <a:extLst>
              <a:ext uri="{FF2B5EF4-FFF2-40B4-BE49-F238E27FC236}">
                <a16:creationId xmlns:a16="http://schemas.microsoft.com/office/drawing/2014/main" id="{764C0456-8320-4589-8909-B9A819B9CCC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0876" y="1371601"/>
            <a:ext cx="6275713"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日付プレースホルダ 3">
            <a:extLst>
              <a:ext uri="{FF2B5EF4-FFF2-40B4-BE49-F238E27FC236}">
                <a16:creationId xmlns:a16="http://schemas.microsoft.com/office/drawing/2014/main" id="{E69265BB-9310-4974-977E-BDED7D51A763}"/>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6" name="フッター プレースホルダ 4">
            <a:extLst>
              <a:ext uri="{FF2B5EF4-FFF2-40B4-BE49-F238E27FC236}">
                <a16:creationId xmlns:a16="http://schemas.microsoft.com/office/drawing/2014/main" id="{1455E580-9CBF-4C68-97FF-854E44512F5B}"/>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563329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66430-700B-40CC-A619-D1F09111C144}"/>
              </a:ext>
            </a:extLst>
          </p:cNvPr>
          <p:cNvSpPr>
            <a:spLocks noGrp="1"/>
          </p:cNvSpPr>
          <p:nvPr>
            <p:ph type="title"/>
          </p:nvPr>
        </p:nvSpPr>
        <p:spPr>
          <a:xfrm>
            <a:off x="1219200" y="304800"/>
            <a:ext cx="7324724" cy="600074"/>
          </a:xfrm>
        </p:spPr>
        <p:txBody>
          <a:bodyPr/>
          <a:lstStyle/>
          <a:p>
            <a:r>
              <a:rPr lang="en-US"/>
              <a:t>Khối điều khiển (4/6) – beq</a:t>
            </a:r>
          </a:p>
        </p:txBody>
      </p:sp>
      <p:sp>
        <p:nvSpPr>
          <p:cNvPr id="4" name="Slide Number Placeholder 3">
            <a:extLst>
              <a:ext uri="{FF2B5EF4-FFF2-40B4-BE49-F238E27FC236}">
                <a16:creationId xmlns:a16="http://schemas.microsoft.com/office/drawing/2014/main" id="{44AA4BFD-20B0-4B1E-876E-FD25D342E01E}"/>
              </a:ext>
            </a:extLst>
          </p:cNvPr>
          <p:cNvSpPr>
            <a:spLocks noGrp="1"/>
          </p:cNvSpPr>
          <p:nvPr>
            <p:ph type="sldNum" sz="quarter" idx="12"/>
          </p:nvPr>
        </p:nvSpPr>
        <p:spPr/>
        <p:txBody>
          <a:bodyPr/>
          <a:lstStyle/>
          <a:p>
            <a:fld id="{3C3C09BB-C7E7-4454-851F-EF8D770487CA}" type="slidenum">
              <a:rPr lang="en-US" smtClean="0"/>
              <a:pPr/>
              <a:t>6</a:t>
            </a:fld>
            <a:endParaRPr lang="en-US"/>
          </a:p>
        </p:txBody>
      </p:sp>
      <p:pic>
        <p:nvPicPr>
          <p:cNvPr id="6" name="Picture 6" descr="f04-21-P374493">
            <a:extLst>
              <a:ext uri="{FF2B5EF4-FFF2-40B4-BE49-F238E27FC236}">
                <a16:creationId xmlns:a16="http://schemas.microsoft.com/office/drawing/2014/main" id="{191DF768-AC81-471E-8295-25FCEA34ACD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1219200"/>
            <a:ext cx="6415172" cy="4985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日付プレースホルダ 3">
            <a:extLst>
              <a:ext uri="{FF2B5EF4-FFF2-40B4-BE49-F238E27FC236}">
                <a16:creationId xmlns:a16="http://schemas.microsoft.com/office/drawing/2014/main" id="{7AE99F2E-17A4-4B4E-A31D-D549DB24E7B2}"/>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7" name="フッター プレースホルダ 4">
            <a:extLst>
              <a:ext uri="{FF2B5EF4-FFF2-40B4-BE49-F238E27FC236}">
                <a16:creationId xmlns:a16="http://schemas.microsoft.com/office/drawing/2014/main" id="{525C701A-23BE-4CC7-9C2C-0E8F355757E6}"/>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1830984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3CC13-93A5-4C98-9977-7105F3DA69AB}"/>
              </a:ext>
            </a:extLst>
          </p:cNvPr>
          <p:cNvSpPr>
            <a:spLocks noGrp="1"/>
          </p:cNvSpPr>
          <p:nvPr>
            <p:ph type="title"/>
          </p:nvPr>
        </p:nvSpPr>
        <p:spPr/>
        <p:txBody>
          <a:bodyPr/>
          <a:lstStyle/>
          <a:p>
            <a:r>
              <a:rPr lang="en-US"/>
              <a:t>Khối điều khiển (5/6) – ALU Control</a:t>
            </a:r>
          </a:p>
        </p:txBody>
      </p:sp>
      <p:sp>
        <p:nvSpPr>
          <p:cNvPr id="3" name="Content Placeholder 2">
            <a:extLst>
              <a:ext uri="{FF2B5EF4-FFF2-40B4-BE49-F238E27FC236}">
                <a16:creationId xmlns:a16="http://schemas.microsoft.com/office/drawing/2014/main" id="{6771F13D-0E55-4CC1-9175-94A2BD64B09C}"/>
              </a:ext>
            </a:extLst>
          </p:cNvPr>
          <p:cNvSpPr>
            <a:spLocks noGrp="1"/>
          </p:cNvSpPr>
          <p:nvPr>
            <p:ph idx="1"/>
          </p:nvPr>
        </p:nvSpPr>
        <p:spPr/>
        <p:txBody>
          <a:bodyPr>
            <a:normAutofit/>
          </a:bodyPr>
          <a:lstStyle/>
          <a:p>
            <a:r>
              <a:rPr lang="en-US"/>
              <a:t>ALU chỉ cần thực hiện các phép toán: Cộng, trừ, AND, OR, Thiết lập nếu nhỏ hơn</a:t>
            </a:r>
          </a:p>
          <a:p>
            <a:r>
              <a:rPr lang="en-US"/>
              <a:t>ALU Control là một mạch tổ hợp điều khiển ALU có bảng chân trị sau:</a:t>
            </a:r>
          </a:p>
        </p:txBody>
      </p:sp>
      <p:sp>
        <p:nvSpPr>
          <p:cNvPr id="4" name="Slide Number Placeholder 3">
            <a:extLst>
              <a:ext uri="{FF2B5EF4-FFF2-40B4-BE49-F238E27FC236}">
                <a16:creationId xmlns:a16="http://schemas.microsoft.com/office/drawing/2014/main" id="{2960EA89-1B4B-47E2-BAC9-FD520CA7144C}"/>
              </a:ext>
            </a:extLst>
          </p:cNvPr>
          <p:cNvSpPr>
            <a:spLocks noGrp="1"/>
          </p:cNvSpPr>
          <p:nvPr>
            <p:ph type="sldNum" sz="quarter" idx="12"/>
          </p:nvPr>
        </p:nvSpPr>
        <p:spPr/>
        <p:txBody>
          <a:bodyPr/>
          <a:lstStyle/>
          <a:p>
            <a:fld id="{3C3C09BB-C7E7-4454-851F-EF8D770487CA}" type="slidenum">
              <a:rPr lang="en-US" smtClean="0"/>
              <a:pPr/>
              <a:t>7</a:t>
            </a:fld>
            <a:endParaRPr lang="en-US"/>
          </a:p>
        </p:txBody>
      </p:sp>
      <p:graphicFrame>
        <p:nvGraphicFramePr>
          <p:cNvPr id="6" name="Group 69">
            <a:extLst>
              <a:ext uri="{FF2B5EF4-FFF2-40B4-BE49-F238E27FC236}">
                <a16:creationId xmlns:a16="http://schemas.microsoft.com/office/drawing/2014/main" id="{C32C716A-1167-4045-B2DE-3B6A3BC113E9}"/>
              </a:ext>
            </a:extLst>
          </p:cNvPr>
          <p:cNvGraphicFramePr>
            <a:graphicFrameLocks noGrp="1"/>
          </p:cNvGraphicFramePr>
          <p:nvPr>
            <p:extLst>
              <p:ext uri="{D42A27DB-BD31-4B8C-83A1-F6EECF244321}">
                <p14:modId xmlns:p14="http://schemas.microsoft.com/office/powerpoint/2010/main" val="1414872249"/>
              </p:ext>
            </p:extLst>
          </p:nvPr>
        </p:nvGraphicFramePr>
        <p:xfrm>
          <a:off x="278229" y="3284220"/>
          <a:ext cx="8553449" cy="2811780"/>
        </p:xfrm>
        <a:graphic>
          <a:graphicData uri="http://schemas.openxmlformats.org/drawingml/2006/table">
            <a:tbl>
              <a:tblPr/>
              <a:tblGrid>
                <a:gridCol w="923925">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2053517">
                  <a:extLst>
                    <a:ext uri="{9D8B030D-6E8A-4147-A177-3AD203B41FA5}">
                      <a16:colId xmlns:a16="http://schemas.microsoft.com/office/drawing/2014/main" val="20004"/>
                    </a:ext>
                  </a:extLst>
                </a:gridCol>
                <a:gridCol w="1385007">
                  <a:extLst>
                    <a:ext uri="{9D8B030D-6E8A-4147-A177-3AD203B41FA5}">
                      <a16:colId xmlns:a16="http://schemas.microsoft.com/office/drawing/2014/main" val="20005"/>
                    </a:ext>
                  </a:extLst>
                </a:gridCol>
              </a:tblGrid>
              <a:tr h="25146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opcode</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rPr>
                        <a:t>ALUOp</a:t>
                      </a:r>
                      <a:endParaRPr kumimoji="0" lang="en-AU" sz="1600" b="1"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Lệnh</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rPr>
                        <a:t>funct</a:t>
                      </a:r>
                      <a:endParaRPr kumimoji="0" lang="en-AU" sz="1600" b="1"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Phép toán ALU</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rPr>
                        <a:t>ALU control</a:t>
                      </a:r>
                      <a:endParaRPr kumimoji="0" lang="en-AU" sz="1600" b="1"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360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lw</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rPr>
                        <a:t>00</a:t>
                      </a:r>
                      <a:endParaRPr kumimoji="0" lang="en-AU" sz="1600" b="0"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Nạp word</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rPr>
                        <a:t>XXXXXX</a:t>
                      </a:r>
                      <a:endParaRPr kumimoji="0" lang="en-AU" sz="1600" b="0"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Cộng</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rPr>
                        <a:t>0010</a:t>
                      </a:r>
                      <a:endParaRPr kumimoji="0" lang="en-AU" sz="1600" b="0"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146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sw</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rPr>
                        <a:t>00</a:t>
                      </a:r>
                      <a:endParaRPr kumimoji="0" lang="en-AU" sz="1600" b="0"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Lưu word</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rPr>
                        <a:t>XXXXXX</a:t>
                      </a:r>
                      <a:endParaRPr kumimoji="0" lang="en-AU" sz="1600" b="0"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Cộng</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rPr>
                        <a:t>0010</a:t>
                      </a:r>
                      <a:endParaRPr kumimoji="0" lang="en-AU" sz="1600" b="0"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24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beq</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rPr>
                        <a:t>01</a:t>
                      </a:r>
                      <a:endParaRPr kumimoji="0" lang="en-AU" sz="1600" b="0"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Nhảy nếu bằng</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rPr>
                        <a:t>XXXXXX</a:t>
                      </a:r>
                      <a:endParaRPr kumimoji="0" lang="en-AU" sz="1600" b="0"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Trừ</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rPr>
                        <a:t>0110</a:t>
                      </a:r>
                      <a:endParaRPr kumimoji="0" lang="en-AU" sz="1600" b="0"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1460">
                <a:tc rowSpan="5">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Loại R</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5">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rPr>
                        <a:t>10</a:t>
                      </a:r>
                      <a:endParaRPr kumimoji="0" lang="en-AU" sz="1600" b="0"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Cộng</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rPr>
                        <a:t>100000</a:t>
                      </a:r>
                      <a:endParaRPr kumimoji="0" lang="en-AU" sz="1600" b="0"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Cộng</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rPr>
                        <a:t>0010</a:t>
                      </a:r>
                      <a:endParaRPr kumimoji="0" lang="en-AU" sz="1600" b="0"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2413">
                <a:tc vMerge="1">
                  <a:txBody>
                    <a:bodyPr/>
                    <a:lstStyle/>
                    <a:p>
                      <a:endParaRPr lang="en-US"/>
                    </a:p>
                  </a:txBody>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Trừ</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rPr>
                        <a:t>100010</a:t>
                      </a:r>
                      <a:endParaRPr kumimoji="0" lang="en-AU" sz="1600" b="0"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Trừ</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rPr>
                        <a:t>0110</a:t>
                      </a:r>
                      <a:endParaRPr kumimoji="0" lang="en-AU" sz="1600" b="0"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51460">
                <a:tc vMerge="1">
                  <a:txBody>
                    <a:bodyPr/>
                    <a:lstStyle/>
                    <a:p>
                      <a:endParaRPr lang="en-US"/>
                    </a:p>
                  </a:txBody>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AND</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rPr>
                        <a:t>100100</a:t>
                      </a:r>
                      <a:endParaRPr kumimoji="0" lang="en-AU" sz="1600" b="0"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AND</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rPr>
                        <a:t>0000</a:t>
                      </a:r>
                      <a:endParaRPr kumimoji="0" lang="en-AU" sz="1600" b="0"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53604">
                <a:tc vMerge="1">
                  <a:txBody>
                    <a:bodyPr/>
                    <a:lstStyle/>
                    <a:p>
                      <a:endParaRPr lang="en-US"/>
                    </a:p>
                  </a:txBody>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OR</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rPr>
                        <a:t>100101</a:t>
                      </a:r>
                      <a:endParaRPr kumimoji="0" lang="en-AU" sz="1600" b="0"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OR</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rPr>
                        <a:t>0001</a:t>
                      </a:r>
                      <a:endParaRPr kumimoji="0" lang="en-AU" sz="1600" b="0"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51460">
                <a:tc vMerge="1">
                  <a:txBody>
                    <a:bodyPr/>
                    <a:lstStyle/>
                    <a:p>
                      <a:endParaRPr lang="en-US"/>
                    </a:p>
                  </a:txBody>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Thiết lập nếu nhỏ hơn</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rPr>
                        <a:t>101010</a:t>
                      </a:r>
                      <a:endParaRPr kumimoji="0" lang="en-AU" sz="1600" b="0"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Thiết lập nếu nhỏ hơn</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rPr>
                        <a:t>0111</a:t>
                      </a:r>
                      <a:endParaRPr kumimoji="0" lang="en-AU" sz="1600" b="0"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7" name="日付プレースホルダ 3">
            <a:extLst>
              <a:ext uri="{FF2B5EF4-FFF2-40B4-BE49-F238E27FC236}">
                <a16:creationId xmlns:a16="http://schemas.microsoft.com/office/drawing/2014/main" id="{05BD5A44-52D0-41F5-8EE7-EDAA82540D30}"/>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8" name="フッター プレースホルダ 4">
            <a:extLst>
              <a:ext uri="{FF2B5EF4-FFF2-40B4-BE49-F238E27FC236}">
                <a16:creationId xmlns:a16="http://schemas.microsoft.com/office/drawing/2014/main" id="{EED8DC73-82EF-48E9-831B-EC492390AD9B}"/>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1185831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DC017-5C57-4809-9BC1-3B800A794ECB}"/>
              </a:ext>
            </a:extLst>
          </p:cNvPr>
          <p:cNvSpPr>
            <a:spLocks noGrp="1"/>
          </p:cNvSpPr>
          <p:nvPr>
            <p:ph type="title"/>
          </p:nvPr>
        </p:nvSpPr>
        <p:spPr/>
        <p:txBody>
          <a:bodyPr/>
          <a:lstStyle/>
          <a:p>
            <a:r>
              <a:rPr lang="en-US"/>
              <a:t>Khối điều khiển (6/6) - Control</a:t>
            </a:r>
          </a:p>
        </p:txBody>
      </p:sp>
      <p:graphicFrame>
        <p:nvGraphicFramePr>
          <p:cNvPr id="5" name="Table 5">
            <a:extLst>
              <a:ext uri="{FF2B5EF4-FFF2-40B4-BE49-F238E27FC236}">
                <a16:creationId xmlns:a16="http://schemas.microsoft.com/office/drawing/2014/main" id="{D0F9E077-0060-423E-98C1-4E7715CA8331}"/>
              </a:ext>
            </a:extLst>
          </p:cNvPr>
          <p:cNvGraphicFramePr>
            <a:graphicFrameLocks noGrp="1"/>
          </p:cNvGraphicFramePr>
          <p:nvPr>
            <p:ph idx="1"/>
            <p:extLst>
              <p:ext uri="{D42A27DB-BD31-4B8C-83A1-F6EECF244321}">
                <p14:modId xmlns:p14="http://schemas.microsoft.com/office/powerpoint/2010/main" val="1193422316"/>
              </p:ext>
            </p:extLst>
          </p:nvPr>
        </p:nvGraphicFramePr>
        <p:xfrm>
          <a:off x="381002" y="2971800"/>
          <a:ext cx="8477248" cy="1562100"/>
        </p:xfrm>
        <a:graphic>
          <a:graphicData uri="http://schemas.openxmlformats.org/drawingml/2006/table">
            <a:tbl>
              <a:tblPr firstRow="1" bandRow="1">
                <a:tableStyleId>{5940675A-B579-460E-94D1-54222C63F5DA}</a:tableStyleId>
              </a:tblPr>
              <a:tblGrid>
                <a:gridCol w="1059656">
                  <a:extLst>
                    <a:ext uri="{9D8B030D-6E8A-4147-A177-3AD203B41FA5}">
                      <a16:colId xmlns:a16="http://schemas.microsoft.com/office/drawing/2014/main" val="3105768248"/>
                    </a:ext>
                  </a:extLst>
                </a:gridCol>
                <a:gridCol w="1059656">
                  <a:extLst>
                    <a:ext uri="{9D8B030D-6E8A-4147-A177-3AD203B41FA5}">
                      <a16:colId xmlns:a16="http://schemas.microsoft.com/office/drawing/2014/main" val="696829197"/>
                    </a:ext>
                  </a:extLst>
                </a:gridCol>
                <a:gridCol w="1059656">
                  <a:extLst>
                    <a:ext uri="{9D8B030D-6E8A-4147-A177-3AD203B41FA5}">
                      <a16:colId xmlns:a16="http://schemas.microsoft.com/office/drawing/2014/main" val="1564834344"/>
                    </a:ext>
                  </a:extLst>
                </a:gridCol>
                <a:gridCol w="1059656">
                  <a:extLst>
                    <a:ext uri="{9D8B030D-6E8A-4147-A177-3AD203B41FA5}">
                      <a16:colId xmlns:a16="http://schemas.microsoft.com/office/drawing/2014/main" val="1756397267"/>
                    </a:ext>
                  </a:extLst>
                </a:gridCol>
                <a:gridCol w="1059656">
                  <a:extLst>
                    <a:ext uri="{9D8B030D-6E8A-4147-A177-3AD203B41FA5}">
                      <a16:colId xmlns:a16="http://schemas.microsoft.com/office/drawing/2014/main" val="2542683934"/>
                    </a:ext>
                  </a:extLst>
                </a:gridCol>
                <a:gridCol w="1059656">
                  <a:extLst>
                    <a:ext uri="{9D8B030D-6E8A-4147-A177-3AD203B41FA5}">
                      <a16:colId xmlns:a16="http://schemas.microsoft.com/office/drawing/2014/main" val="243823175"/>
                    </a:ext>
                  </a:extLst>
                </a:gridCol>
                <a:gridCol w="1059656">
                  <a:extLst>
                    <a:ext uri="{9D8B030D-6E8A-4147-A177-3AD203B41FA5}">
                      <a16:colId xmlns:a16="http://schemas.microsoft.com/office/drawing/2014/main" val="2720980011"/>
                    </a:ext>
                  </a:extLst>
                </a:gridCol>
                <a:gridCol w="1059656">
                  <a:extLst>
                    <a:ext uri="{9D8B030D-6E8A-4147-A177-3AD203B41FA5}">
                      <a16:colId xmlns:a16="http://schemas.microsoft.com/office/drawing/2014/main" val="2668820692"/>
                    </a:ext>
                  </a:extLst>
                </a:gridCol>
              </a:tblGrid>
              <a:tr h="27813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opcode</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horzOverflow="overflow"/>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RegWrite</a:t>
                      </a:r>
                    </a:p>
                  </a:txBody>
                  <a:tcPr marL="68580" marR="68580" marT="34290" marB="34290"/>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ALUSrc</a:t>
                      </a:r>
                    </a:p>
                  </a:txBody>
                  <a:tcPr marL="68580" marR="68580" marT="34290" marB="34290"/>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ALUOp</a:t>
                      </a:r>
                    </a:p>
                  </a:txBody>
                  <a:tcPr marL="68580" marR="68580" marT="34290" marB="34290"/>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MemWrite</a:t>
                      </a:r>
                    </a:p>
                  </a:txBody>
                  <a:tcPr marL="68580" marR="68580" marT="34290" marB="34290"/>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MemRead</a:t>
                      </a:r>
                    </a:p>
                  </a:txBody>
                  <a:tcPr marL="68580" marR="68580" marT="34290" marB="34290"/>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MemtoReg</a:t>
                      </a:r>
                    </a:p>
                  </a:txBody>
                  <a:tcPr marL="68580" marR="68580" marT="34290" marB="34290"/>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Branch</a:t>
                      </a:r>
                    </a:p>
                  </a:txBody>
                  <a:tcPr marL="68580" marR="68580" marT="34290" marB="34290"/>
                </a:tc>
                <a:extLst>
                  <a:ext uri="{0D108BD9-81ED-4DB2-BD59-A6C34878D82A}">
                    <a16:rowId xmlns:a16="http://schemas.microsoft.com/office/drawing/2014/main" val="1652290017"/>
                  </a:ext>
                </a:extLst>
              </a:tr>
              <a:tr h="27813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lw</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horzOverflow="overflow"/>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1</a:t>
                      </a:r>
                    </a:p>
                  </a:txBody>
                  <a:tcPr marL="68580" marR="68580" marT="34290" marB="34290"/>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1</a:t>
                      </a:r>
                    </a:p>
                  </a:txBody>
                  <a:tcPr marL="68580" marR="68580" marT="34290" marB="34290"/>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00</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horzOverflow="overflow"/>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0</a:t>
                      </a:r>
                    </a:p>
                  </a:txBody>
                  <a:tcPr marL="68580" marR="68580" marT="34290" marB="34290"/>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1</a:t>
                      </a:r>
                    </a:p>
                  </a:txBody>
                  <a:tcPr marL="68580" marR="68580" marT="34290" marB="34290"/>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1</a:t>
                      </a:r>
                    </a:p>
                  </a:txBody>
                  <a:tcPr marL="68580" marR="68580" marT="34290" marB="34290"/>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0</a:t>
                      </a:r>
                    </a:p>
                  </a:txBody>
                  <a:tcPr marL="68580" marR="68580" marT="34290" marB="34290"/>
                </a:tc>
                <a:extLst>
                  <a:ext uri="{0D108BD9-81ED-4DB2-BD59-A6C34878D82A}">
                    <a16:rowId xmlns:a16="http://schemas.microsoft.com/office/drawing/2014/main" val="3999144564"/>
                  </a:ext>
                </a:extLst>
              </a:tr>
              <a:tr h="27813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sw</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horzOverflow="overflow"/>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0</a:t>
                      </a:r>
                    </a:p>
                  </a:txBody>
                  <a:tcPr marL="68580" marR="68580" marT="34290" marB="34290"/>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1</a:t>
                      </a:r>
                    </a:p>
                  </a:txBody>
                  <a:tcPr marL="68580" marR="68580" marT="34290" marB="34290"/>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00</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horzOverflow="overflow"/>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1</a:t>
                      </a:r>
                    </a:p>
                  </a:txBody>
                  <a:tcPr marL="68580" marR="68580" marT="34290" marB="34290"/>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0</a:t>
                      </a:r>
                    </a:p>
                  </a:txBody>
                  <a:tcPr marL="68580" marR="68580" marT="34290" marB="34290"/>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X</a:t>
                      </a:r>
                    </a:p>
                  </a:txBody>
                  <a:tcPr marL="68580" marR="68580" marT="34290" marB="34290"/>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0</a:t>
                      </a:r>
                    </a:p>
                  </a:txBody>
                  <a:tcPr marL="68580" marR="68580" marT="34290" marB="34290"/>
                </a:tc>
                <a:extLst>
                  <a:ext uri="{0D108BD9-81ED-4DB2-BD59-A6C34878D82A}">
                    <a16:rowId xmlns:a16="http://schemas.microsoft.com/office/drawing/2014/main" val="2170272233"/>
                  </a:ext>
                </a:extLst>
              </a:tr>
              <a:tr h="27813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beq</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horzOverflow="overflow"/>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0</a:t>
                      </a:r>
                    </a:p>
                  </a:txBody>
                  <a:tcPr marL="68580" marR="68580" marT="34290" marB="34290"/>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0</a:t>
                      </a:r>
                    </a:p>
                  </a:txBody>
                  <a:tcPr marL="68580" marR="68580" marT="34290" marB="34290"/>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01</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horzOverflow="overflow"/>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0</a:t>
                      </a:r>
                    </a:p>
                  </a:txBody>
                  <a:tcPr marL="68580" marR="68580" marT="34290" marB="34290"/>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0</a:t>
                      </a:r>
                    </a:p>
                  </a:txBody>
                  <a:tcPr marL="68580" marR="68580" marT="34290" marB="34290"/>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X</a:t>
                      </a:r>
                    </a:p>
                  </a:txBody>
                  <a:tcPr marL="68580" marR="68580" marT="34290" marB="34290"/>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1</a:t>
                      </a:r>
                    </a:p>
                  </a:txBody>
                  <a:tcPr marL="68580" marR="68580" marT="34290" marB="34290"/>
                </a:tc>
                <a:extLst>
                  <a:ext uri="{0D108BD9-81ED-4DB2-BD59-A6C34878D82A}">
                    <a16:rowId xmlns:a16="http://schemas.microsoft.com/office/drawing/2014/main" val="103297699"/>
                  </a:ext>
                </a:extLst>
              </a:tr>
              <a:tr h="278130">
                <a:tc>
                  <a:txBody>
                    <a:bodyPr/>
                    <a:lstStyle/>
                    <a:p>
                      <a:pPr algn="ctr"/>
                      <a:r>
                        <a:rPr lang="en-US" sz="1600">
                          <a:solidFill>
                            <a:schemeClr val="tx1"/>
                          </a:solidFill>
                          <a:latin typeface="Times New Roman" panose="02020603050405020304" pitchFamily="18" charset="0"/>
                          <a:cs typeface="Times New Roman" panose="02020603050405020304" pitchFamily="18" charset="0"/>
                        </a:rPr>
                        <a:t>Loại R</a:t>
                      </a:r>
                    </a:p>
                  </a:txBody>
                  <a:tcPr marL="68580" marR="68580" marT="34290" marB="34290"/>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1</a:t>
                      </a:r>
                    </a:p>
                  </a:txBody>
                  <a:tcPr marL="68580" marR="68580" marT="34290" marB="34290"/>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0</a:t>
                      </a:r>
                    </a:p>
                  </a:txBody>
                  <a:tcPr marL="68580" marR="68580" marT="34290" marB="34290"/>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10</a:t>
                      </a:r>
                    </a:p>
                  </a:txBody>
                  <a:tcPr marL="68580" marR="68580" marT="34290" marB="34290"/>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0</a:t>
                      </a:r>
                    </a:p>
                  </a:txBody>
                  <a:tcPr marL="68580" marR="68580" marT="34290" marB="34290"/>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0</a:t>
                      </a:r>
                    </a:p>
                  </a:txBody>
                  <a:tcPr marL="68580" marR="68580" marT="34290" marB="34290"/>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0</a:t>
                      </a:r>
                    </a:p>
                  </a:txBody>
                  <a:tcPr marL="68580" marR="68580" marT="34290" marB="34290"/>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0</a:t>
                      </a:r>
                    </a:p>
                  </a:txBody>
                  <a:tcPr marL="68580" marR="68580" marT="34290" marB="34290"/>
                </a:tc>
                <a:extLst>
                  <a:ext uri="{0D108BD9-81ED-4DB2-BD59-A6C34878D82A}">
                    <a16:rowId xmlns:a16="http://schemas.microsoft.com/office/drawing/2014/main" val="3326249638"/>
                  </a:ext>
                </a:extLst>
              </a:tr>
            </a:tbl>
          </a:graphicData>
        </a:graphic>
      </p:graphicFrame>
      <p:sp>
        <p:nvSpPr>
          <p:cNvPr id="4" name="Slide Number Placeholder 3">
            <a:extLst>
              <a:ext uri="{FF2B5EF4-FFF2-40B4-BE49-F238E27FC236}">
                <a16:creationId xmlns:a16="http://schemas.microsoft.com/office/drawing/2014/main" id="{D1F507F5-F2A0-4C85-B3FC-7D936C853B30}"/>
              </a:ext>
            </a:extLst>
          </p:cNvPr>
          <p:cNvSpPr>
            <a:spLocks noGrp="1"/>
          </p:cNvSpPr>
          <p:nvPr>
            <p:ph type="sldNum" sz="quarter" idx="12"/>
          </p:nvPr>
        </p:nvSpPr>
        <p:spPr/>
        <p:txBody>
          <a:bodyPr/>
          <a:lstStyle/>
          <a:p>
            <a:fld id="{3C3C09BB-C7E7-4454-851F-EF8D770487CA}" type="slidenum">
              <a:rPr lang="en-US" smtClean="0"/>
              <a:pPr/>
              <a:t>8</a:t>
            </a:fld>
            <a:endParaRPr lang="en-US"/>
          </a:p>
        </p:txBody>
      </p:sp>
      <p:sp>
        <p:nvSpPr>
          <p:cNvPr id="6" name="Content Placeholder 2">
            <a:extLst>
              <a:ext uri="{FF2B5EF4-FFF2-40B4-BE49-F238E27FC236}">
                <a16:creationId xmlns:a16="http://schemas.microsoft.com/office/drawing/2014/main" id="{8CFF1996-CE75-4916-ADC8-32B6D3EF0466}"/>
              </a:ext>
            </a:extLst>
          </p:cNvPr>
          <p:cNvSpPr txBox="1">
            <a:spLocks/>
          </p:cNvSpPr>
          <p:nvPr/>
        </p:nvSpPr>
        <p:spPr>
          <a:xfrm>
            <a:off x="285750" y="1556146"/>
            <a:ext cx="8572500" cy="326350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Wingdings" panose="05000000000000000000" pitchFamily="2" charset="2"/>
              <a:buChar char="ü"/>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a:t>Khối điều khiển (Control) một mạch tổ hợp điều khiển datapath hoạt động có bảng chân trị sau:</a:t>
            </a:r>
          </a:p>
        </p:txBody>
      </p:sp>
      <p:sp>
        <p:nvSpPr>
          <p:cNvPr id="8" name="日付プレースホルダ 3">
            <a:extLst>
              <a:ext uri="{FF2B5EF4-FFF2-40B4-BE49-F238E27FC236}">
                <a16:creationId xmlns:a16="http://schemas.microsoft.com/office/drawing/2014/main" id="{CD41747F-1BC5-49E3-9C1F-D23763570D51}"/>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9" name="フッター プレースホルダ 4">
            <a:extLst>
              <a:ext uri="{FF2B5EF4-FFF2-40B4-BE49-F238E27FC236}">
                <a16:creationId xmlns:a16="http://schemas.microsoft.com/office/drawing/2014/main" id="{0D3BA244-E49D-414B-A140-C422069B4746}"/>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2972315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5E4B3E-7D90-4999-B1EC-4422ABB92673}"/>
              </a:ext>
            </a:extLst>
          </p:cNvPr>
          <p:cNvSpPr>
            <a:spLocks noGrp="1"/>
          </p:cNvSpPr>
          <p:nvPr>
            <p:ph type="sldNum" sz="quarter" idx="12"/>
          </p:nvPr>
        </p:nvSpPr>
        <p:spPr/>
        <p:txBody>
          <a:bodyPr/>
          <a:lstStyle/>
          <a:p>
            <a:fld id="{3C3C09BB-C7E7-4454-851F-EF8D770487CA}" type="slidenum">
              <a:rPr lang="en-US" smtClean="0"/>
              <a:pPr/>
              <a:t>9</a:t>
            </a:fld>
            <a:endParaRPr lang="en-US"/>
          </a:p>
        </p:txBody>
      </p:sp>
      <p:sp>
        <p:nvSpPr>
          <p:cNvPr id="5" name="Content Placeholder 2">
            <a:extLst>
              <a:ext uri="{FF2B5EF4-FFF2-40B4-BE49-F238E27FC236}">
                <a16:creationId xmlns:a16="http://schemas.microsoft.com/office/drawing/2014/main" id="{E934E25C-9C13-4E2C-A5CA-0DA8F510FA19}"/>
              </a:ext>
            </a:extLst>
          </p:cNvPr>
          <p:cNvSpPr>
            <a:spLocks noGrp="1"/>
          </p:cNvSpPr>
          <p:nvPr>
            <p:ph idx="1"/>
          </p:nvPr>
        </p:nvSpPr>
        <p:spPr>
          <a:xfrm>
            <a:off x="266328" y="1260747"/>
            <a:ext cx="8611344" cy="4085053"/>
          </a:xfrm>
        </p:spPr>
        <p:txBody>
          <a:bodyPr/>
          <a:lstStyle/>
          <a:p>
            <a:pPr marL="0" indent="0">
              <a:buNone/>
            </a:pPr>
            <a:r>
              <a:rPr lang="en-US"/>
              <a:t>Trình bày các tín hiệu điều khiển đ</a:t>
            </a:r>
            <a:r>
              <a:rPr lang="vi-VN"/>
              <a:t>ư</a:t>
            </a:r>
            <a:r>
              <a:rPr lang="en-US"/>
              <a:t>ợc sử dụng khi thực thi lệnh addi?</a:t>
            </a:r>
          </a:p>
        </p:txBody>
      </p:sp>
      <p:pic>
        <p:nvPicPr>
          <p:cNvPr id="6" name="Picture 5">
            <a:extLst>
              <a:ext uri="{FF2B5EF4-FFF2-40B4-BE49-F238E27FC236}">
                <a16:creationId xmlns:a16="http://schemas.microsoft.com/office/drawing/2014/main" id="{25AAEC83-4D23-47E5-9B1C-3E44FCEA1871}"/>
              </a:ext>
            </a:extLst>
          </p:cNvPr>
          <p:cNvPicPr>
            <a:picLocks noChangeAspect="1"/>
          </p:cNvPicPr>
          <p:nvPr/>
        </p:nvPicPr>
        <p:blipFill rotWithShape="1">
          <a:blip r:embed="rId3"/>
          <a:srcRect b="782"/>
          <a:stretch/>
        </p:blipFill>
        <p:spPr>
          <a:xfrm>
            <a:off x="2751058" y="1907935"/>
            <a:ext cx="6200776" cy="3849224"/>
          </a:xfrm>
          <a:prstGeom prst="rect">
            <a:avLst/>
          </a:prstGeom>
        </p:spPr>
      </p:pic>
      <p:pic>
        <p:nvPicPr>
          <p:cNvPr id="7" name="Picture 6">
            <a:extLst>
              <a:ext uri="{FF2B5EF4-FFF2-40B4-BE49-F238E27FC236}">
                <a16:creationId xmlns:a16="http://schemas.microsoft.com/office/drawing/2014/main" id="{A6D44EC7-351A-489D-AD18-8D82E3C98A8F}"/>
              </a:ext>
            </a:extLst>
          </p:cNvPr>
          <p:cNvPicPr>
            <a:picLocks noChangeAspect="1"/>
          </p:cNvPicPr>
          <p:nvPr/>
        </p:nvPicPr>
        <p:blipFill>
          <a:blip r:embed="rId4"/>
          <a:stretch>
            <a:fillRect/>
          </a:stretch>
        </p:blipFill>
        <p:spPr>
          <a:xfrm>
            <a:off x="457200" y="5411506"/>
            <a:ext cx="4386263" cy="214313"/>
          </a:xfrm>
          <a:prstGeom prst="rect">
            <a:avLst/>
          </a:prstGeom>
        </p:spPr>
      </p:pic>
      <p:pic>
        <p:nvPicPr>
          <p:cNvPr id="8" name="Picture 7">
            <a:extLst>
              <a:ext uri="{FF2B5EF4-FFF2-40B4-BE49-F238E27FC236}">
                <a16:creationId xmlns:a16="http://schemas.microsoft.com/office/drawing/2014/main" id="{220EF921-9986-483D-B04F-9044D3131354}"/>
              </a:ext>
            </a:extLst>
          </p:cNvPr>
          <p:cNvPicPr>
            <a:picLocks noChangeAspect="1"/>
          </p:cNvPicPr>
          <p:nvPr/>
        </p:nvPicPr>
        <p:blipFill>
          <a:blip r:embed="rId5"/>
          <a:stretch>
            <a:fillRect/>
          </a:stretch>
        </p:blipFill>
        <p:spPr>
          <a:xfrm>
            <a:off x="1961386" y="5618675"/>
            <a:ext cx="2843213" cy="328613"/>
          </a:xfrm>
          <a:prstGeom prst="rect">
            <a:avLst/>
          </a:prstGeom>
        </p:spPr>
      </p:pic>
      <p:pic>
        <p:nvPicPr>
          <p:cNvPr id="9" name="Picture 8">
            <a:extLst>
              <a:ext uri="{FF2B5EF4-FFF2-40B4-BE49-F238E27FC236}">
                <a16:creationId xmlns:a16="http://schemas.microsoft.com/office/drawing/2014/main" id="{248E2FCB-6137-4FA5-965D-C31E8B6FFADD}"/>
              </a:ext>
            </a:extLst>
          </p:cNvPr>
          <p:cNvPicPr>
            <a:picLocks noChangeAspect="1"/>
          </p:cNvPicPr>
          <p:nvPr/>
        </p:nvPicPr>
        <p:blipFill>
          <a:blip r:embed="rId6"/>
          <a:stretch>
            <a:fillRect/>
          </a:stretch>
        </p:blipFill>
        <p:spPr>
          <a:xfrm>
            <a:off x="628651" y="5947288"/>
            <a:ext cx="4179094" cy="313273"/>
          </a:xfrm>
          <a:prstGeom prst="rect">
            <a:avLst/>
          </a:prstGeom>
        </p:spPr>
      </p:pic>
      <p:sp>
        <p:nvSpPr>
          <p:cNvPr id="10" name="Title 9">
            <a:extLst>
              <a:ext uri="{FF2B5EF4-FFF2-40B4-BE49-F238E27FC236}">
                <a16:creationId xmlns:a16="http://schemas.microsoft.com/office/drawing/2014/main" id="{8900DF92-676B-4C4E-AD99-D8810A9682E3}"/>
              </a:ext>
            </a:extLst>
          </p:cNvPr>
          <p:cNvSpPr>
            <a:spLocks noGrp="1"/>
          </p:cNvSpPr>
          <p:nvPr>
            <p:ph type="title"/>
          </p:nvPr>
        </p:nvSpPr>
        <p:spPr/>
        <p:txBody>
          <a:bodyPr/>
          <a:lstStyle/>
          <a:p>
            <a:r>
              <a:rPr lang="en-US"/>
              <a:t>Bài tập (1/2)</a:t>
            </a:r>
          </a:p>
        </p:txBody>
      </p:sp>
      <p:sp>
        <p:nvSpPr>
          <p:cNvPr id="11" name="日付プレースホルダ 3">
            <a:extLst>
              <a:ext uri="{FF2B5EF4-FFF2-40B4-BE49-F238E27FC236}">
                <a16:creationId xmlns:a16="http://schemas.microsoft.com/office/drawing/2014/main" id="{446897F3-9D75-446A-9C54-F40747436406}"/>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12" name="フッター プレースホルダ 4">
            <a:extLst>
              <a:ext uri="{FF2B5EF4-FFF2-40B4-BE49-F238E27FC236}">
                <a16:creationId xmlns:a16="http://schemas.microsoft.com/office/drawing/2014/main" id="{3DCA2EC3-32FB-470E-971A-9A48337ECDAB}"/>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1166368067"/>
      </p:ext>
    </p:extLst>
  </p:cSld>
  <p:clrMapOvr>
    <a:masterClrMapping/>
  </p:clrMapOvr>
</p:sld>
</file>

<file path=ppt/theme/theme1.xml><?xml version="1.0" encoding="utf-8"?>
<a:theme xmlns:a="http://schemas.openxmlformats.org/drawingml/2006/main" name="dsp">
  <a:themeElements>
    <a:clrScheme name="ユーザー定義 5">
      <a:dk1>
        <a:sysClr val="windowText" lastClr="000000"/>
      </a:dk1>
      <a:lt1>
        <a:sysClr val="window" lastClr="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chilab_ofdm">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chilab_ofd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chilab_ofd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chilab_ofd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chilab_ofd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chilab_ofd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chilab_ofd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chilab_ofd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chilab_ofd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chilab_ofd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chilab_ofd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chilab_ofd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chilab_ofd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au_BaoCao_LVTN_Trinhbay" id="{D3A5B2E4-E217-49C4-B24C-606B452C3C9B}" vid="{C6AF31C0-6432-4428-A701-01B0A15D6F6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655D6D0CA8FDC84D832AA61A199B5A80" ma:contentTypeVersion="10" ma:contentTypeDescription="Tạo tài liệu mới." ma:contentTypeScope="" ma:versionID="4ce3bad6bbcc00d6da5094a630096a86">
  <xsd:schema xmlns:xsd="http://www.w3.org/2001/XMLSchema" xmlns:xs="http://www.w3.org/2001/XMLSchema" xmlns:p="http://schemas.microsoft.com/office/2006/metadata/properties" xmlns:ns2="fc8d21d2-e81b-48f3-b5a3-5cadf2a7db1f" xmlns:ns3="107a1573-b758-4ac8-9a5b-c19fa9bc837f" targetNamespace="http://schemas.microsoft.com/office/2006/metadata/properties" ma:root="true" ma:fieldsID="b6543750575c87870ac573e4dcbe8d7e" ns2:_="" ns3:_="">
    <xsd:import namespace="fc8d21d2-e81b-48f3-b5a3-5cadf2a7db1f"/>
    <xsd:import namespace="107a1573-b758-4ac8-9a5b-c19fa9bc837f"/>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Location"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8d21d2-e81b-48f3-b5a3-5cadf2a7db1f" elementFormDefault="qualified">
    <xsd:import namespace="http://schemas.microsoft.com/office/2006/documentManagement/types"/>
    <xsd:import namespace="http://schemas.microsoft.com/office/infopath/2007/PartnerControls"/>
    <xsd:element name="SharedWithUsers" ma:index="8"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Chia sẻ Có Chi tiết"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07a1573-b758-4ac8-9a5b-c19fa9bc837f"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14094CB-751E-474A-AB35-3350ABA39C9E}"/>
</file>

<file path=customXml/itemProps2.xml><?xml version="1.0" encoding="utf-8"?>
<ds:datastoreItem xmlns:ds="http://schemas.openxmlformats.org/officeDocument/2006/customXml" ds:itemID="{671E8705-E684-4D03-9134-77BF103EEEA4}"/>
</file>

<file path=customXml/itemProps3.xml><?xml version="1.0" encoding="utf-8"?>
<ds:datastoreItem xmlns:ds="http://schemas.openxmlformats.org/officeDocument/2006/customXml" ds:itemID="{1D6ED21D-1376-4B31-A283-B597F03D502D}"/>
</file>

<file path=docProps/app.xml><?xml version="1.0" encoding="utf-8"?>
<Properties xmlns="http://schemas.openxmlformats.org/officeDocument/2006/extended-properties" xmlns:vt="http://schemas.openxmlformats.org/officeDocument/2006/docPropsVTypes">
  <Template/>
  <TotalTime>2121</TotalTime>
  <Words>2386</Words>
  <Application>Microsoft Office PowerPoint</Application>
  <PresentationFormat>On-screen Show (4:3)</PresentationFormat>
  <Paragraphs>402</Paragraphs>
  <Slides>30</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Cambria Math</vt:lpstr>
      <vt:lpstr>Times New Roman</vt:lpstr>
      <vt:lpstr>Wingdings</vt:lpstr>
      <vt:lpstr>dsp</vt:lpstr>
      <vt:lpstr>TỔ CHỨC VÀ CẤU TRÚC MÁY TÍNH II Chương 8 Bộ xử lý (tt) </vt:lpstr>
      <vt:lpstr>Nội dung</vt:lpstr>
      <vt:lpstr>Khối điều khiển (1/6)</vt:lpstr>
      <vt:lpstr>Khối điều khiển (2/6) – Loại R</vt:lpstr>
      <vt:lpstr>Khối điều khiển (3/6) – lw</vt:lpstr>
      <vt:lpstr>Khối điều khiển (4/6) – beq</vt:lpstr>
      <vt:lpstr>Khối điều khiển (5/6) – ALU Control</vt:lpstr>
      <vt:lpstr>Khối điều khiển (6/6) - Control</vt:lpstr>
      <vt:lpstr>Bài tập (1/2)</vt:lpstr>
      <vt:lpstr>Bài tập (2/2)</vt:lpstr>
      <vt:lpstr>TỔ CHỨC VÀ CẤU TRÚC MÁY TÍNH II Chương 9 Hiệu suất Máy tính </vt:lpstr>
      <vt:lpstr>Nội dung</vt:lpstr>
      <vt:lpstr>Thời gian thực thi và Hiệu suất (1/2)</vt:lpstr>
      <vt:lpstr>Thời gian thực thi và Hiệu suất (2/2)</vt:lpstr>
      <vt:lpstr>Quiz 1</vt:lpstr>
      <vt:lpstr>Clock (1/3)</vt:lpstr>
      <vt:lpstr>Clock (2/3)</vt:lpstr>
      <vt:lpstr>2. Clock (3/3)</vt:lpstr>
      <vt:lpstr>Quiz 2</vt:lpstr>
      <vt:lpstr>CPI (Clock cycle Per Instruction) (1/2)</vt:lpstr>
      <vt:lpstr>Quiz 3</vt:lpstr>
      <vt:lpstr>CPI (Clock cycle Per Instruction) (2/2)</vt:lpstr>
      <vt:lpstr>Quiz 4</vt:lpstr>
      <vt:lpstr>Các yếu tố ảnh hưởng tới hiệu suất</vt:lpstr>
      <vt:lpstr>Các kỹ thuật nâng cao hiệu suất</vt:lpstr>
      <vt:lpstr>Bài tập (1/4)</vt:lpstr>
      <vt:lpstr>Bài tập (2/4)</vt:lpstr>
      <vt:lpstr>Bài tập (3/4)</vt:lpstr>
      <vt:lpstr>Bài tập (4/4)</vt:lpstr>
      <vt:lpstr>THẢO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IT012</dc:title>
  <dc:creator>Duong Computing</dc:creator>
  <cp:lastModifiedBy>Trần Đại Dương</cp:lastModifiedBy>
  <cp:revision>182</cp:revision>
  <dcterms:created xsi:type="dcterms:W3CDTF">2017-02-19T14:22:18Z</dcterms:created>
  <dcterms:modified xsi:type="dcterms:W3CDTF">2020-11-07T09:50:06Z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0x010100655D6D0CA8FDC84D832AA61A199B5A80</vt:lpwstr>
  </property>
</Properties>
</file>