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43" r:id="rId2"/>
    <p:sldId id="299" r:id="rId3"/>
    <p:sldId id="300" r:id="rId4"/>
    <p:sldId id="321" r:id="rId5"/>
    <p:sldId id="328" r:id="rId6"/>
    <p:sldId id="322" r:id="rId7"/>
    <p:sldId id="323" r:id="rId8"/>
    <p:sldId id="327" r:id="rId9"/>
    <p:sldId id="324" r:id="rId10"/>
    <p:sldId id="341" r:id="rId11"/>
    <p:sldId id="325" r:id="rId12"/>
    <p:sldId id="331" r:id="rId13"/>
    <p:sldId id="330" r:id="rId14"/>
    <p:sldId id="336" r:id="rId15"/>
    <p:sldId id="329" r:id="rId16"/>
    <p:sldId id="333" r:id="rId17"/>
    <p:sldId id="338" r:id="rId18"/>
    <p:sldId id="334" r:id="rId19"/>
    <p:sldId id="337" r:id="rId20"/>
    <p:sldId id="340" r:id="rId21"/>
    <p:sldId id="344" r:id="rId22"/>
    <p:sldId id="359" r:id="rId23"/>
    <p:sldId id="350" r:id="rId24"/>
    <p:sldId id="345" r:id="rId25"/>
    <p:sldId id="347" r:id="rId26"/>
    <p:sldId id="351" r:id="rId27"/>
    <p:sldId id="348" r:id="rId28"/>
    <p:sldId id="349" r:id="rId29"/>
    <p:sldId id="352" r:id="rId30"/>
    <p:sldId id="339" r:id="rId31"/>
    <p:sldId id="353" r:id="rId32"/>
    <p:sldId id="335" r:id="rId3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343"/>
            <p14:sldId id="299"/>
            <p14:sldId id="300"/>
            <p14:sldId id="321"/>
            <p14:sldId id="328"/>
            <p14:sldId id="322"/>
            <p14:sldId id="323"/>
            <p14:sldId id="327"/>
            <p14:sldId id="324"/>
            <p14:sldId id="341"/>
            <p14:sldId id="325"/>
            <p14:sldId id="331"/>
            <p14:sldId id="330"/>
            <p14:sldId id="336"/>
            <p14:sldId id="329"/>
            <p14:sldId id="333"/>
            <p14:sldId id="338"/>
            <p14:sldId id="334"/>
            <p14:sldId id="337"/>
            <p14:sldId id="340"/>
            <p14:sldId id="344"/>
            <p14:sldId id="359"/>
            <p14:sldId id="350"/>
            <p14:sldId id="345"/>
            <p14:sldId id="347"/>
            <p14:sldId id="351"/>
            <p14:sldId id="348"/>
            <p14:sldId id="349"/>
            <p14:sldId id="352"/>
            <p14:sldId id="339"/>
            <p14:sldId id="353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Đại Dương" initials="TĐD" lastIdx="1" clrIdx="0">
    <p:extLst>
      <p:ext uri="{19B8F6BF-5375-455C-9EA6-DF929625EA0E}">
        <p15:presenceInfo xmlns:p15="http://schemas.microsoft.com/office/powerpoint/2012/main" userId="Trần Đại Dươ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944" autoAdjust="0"/>
  </p:normalViewPr>
  <p:slideViewPr>
    <p:cSldViewPr>
      <p:cViewPr varScale="1">
        <p:scale>
          <a:sx n="89" d="100"/>
          <a:sy n="89" d="100"/>
        </p:scale>
        <p:origin x="222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2020/11/17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(Instruction Format)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(Instruction </a:t>
            </a:r>
            <a:r>
              <a:rPr lang="en-US" dirty="0" err="1"/>
              <a:t>Resentation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15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13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73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Đối với định dạng lệnh I, trường số tức thời là 16 bit</a:t>
            </a:r>
          </a:p>
          <a:p>
            <a:r>
              <a:rPr lang="en-US"/>
              <a:t>2. Đối với định dạng lệnh J, trường số tức thời là 26 bit</a:t>
            </a:r>
          </a:p>
          <a:p>
            <a:r>
              <a:rPr lang="en-US"/>
              <a:t>3. Lưu ý: Không được đánh đồng định dạng lệnh I là số tức thời và định dạng lệnh J là cho lệnh nhảy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93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Trường shamt chỉ được sử dụng cho các lệnh dịch, xoay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17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funct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2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>
                <a:solidFill>
                  <a:srgbClr val="FF0000"/>
                </a:solidFill>
              </a:rPr>
              <a:t>Quy ước: Nếu sử dụng số tức thời lớn hơn 16 bit thì sẽ gây lỗi biên dịch</a:t>
            </a:r>
          </a:p>
          <a:p>
            <a:r>
              <a:rPr lang="en-US"/>
              <a:t>Đây chỉ là một quy ước, tùy vào cách cách hiện thực trình biên dịch hợp ngữ mà hành vi có thể khác nhau, có thể là:</a:t>
            </a:r>
          </a:p>
          <a:p>
            <a:pPr marL="171450" indent="-171450">
              <a:buFontTx/>
              <a:buChar char="-"/>
            </a:pPr>
            <a:r>
              <a:rPr lang="en-US"/>
              <a:t>Lỗi biên dịch</a:t>
            </a:r>
          </a:p>
          <a:p>
            <a:pPr marL="171450" indent="-171450">
              <a:buFontTx/>
              <a:buChar char="-"/>
            </a:pPr>
            <a:r>
              <a:rPr lang="en-US"/>
              <a:t>Tự sinh thêm các lệnh khác và chia giá trị tức thời thành các giá trị nhỏ hơn 16 bit rồi mới thực thi lệnh</a:t>
            </a:r>
          </a:p>
          <a:p>
            <a:pPr marL="171450" indent="-171450">
              <a:buFontTx/>
              <a:buChar char="-"/>
            </a:pPr>
            <a:r>
              <a:rPr lang="en-US"/>
              <a:t>Chỉ lấy 16 bit cuối cùng để tính giá trị khi thực thi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154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immediate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9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0xCAFEBAB8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0xCAFEBAFC 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nhảy</a:t>
            </a: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address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PC + 4 = 0xCAFEBABE8+ 4 = 0xCAFEBBABC-&gt; (PC+4)[31:28] = 0xC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0xAFEBAFC = {address, 2’b0} -&gt; address = 0xAFEBAFC &gt;&gt; 2 = 0x2BFAEBF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71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1980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.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Sau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1980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</a:p>
          <a:p>
            <a:pPr marL="685800" lvl="1" indent="-228600">
              <a:buAutoNum type="arabicPeriod"/>
            </a:pPr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ở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82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(Stored Program Concept):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ở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0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: a </a:t>
            </a:r>
            <a:r>
              <a:rPr lang="en-US" dirty="0" err="1"/>
              <a:t>cộng</a:t>
            </a:r>
            <a:r>
              <a:rPr lang="en-US" dirty="0"/>
              <a:t> b </a:t>
            </a:r>
            <a:r>
              <a:rPr lang="en-US" dirty="0" err="1"/>
              <a:t>bằng</a:t>
            </a:r>
            <a:r>
              <a:rPr lang="en-US" dirty="0"/>
              <a:t> c</a:t>
            </a:r>
          </a:p>
          <a:p>
            <a:pPr marL="228600" indent="-228600">
              <a:buAutoNum type="arabicPeriod"/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c = a + b</a:t>
            </a:r>
          </a:p>
          <a:p>
            <a:pPr marL="228600" indent="-228600">
              <a:buAutoNum type="arabicPeriod"/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 &lt;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0 </a:t>
            </a:r>
            <a:r>
              <a:rPr lang="en-US" dirty="0" err="1"/>
              <a:t>và</a:t>
            </a:r>
            <a:r>
              <a:rPr lang="en-US" dirty="0"/>
              <a:t> 1&gt; =&gt;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toáng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0 1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: add c, a, b</a:t>
            </a:r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en-US" dirty="0"/>
              <a:t>add c, a, b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2 </a:t>
            </a:r>
            <a:r>
              <a:rPr lang="en-US" dirty="0" err="1"/>
              <a:t>biến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</a:t>
            </a:r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en-US" dirty="0"/>
              <a:t>Trong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LỆNH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LỆNH GỢI NHỚ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HỢP NGỮ (ASSEMBLY)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LỆNH MÃ MÁY</a:t>
            </a:r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en-US" b="1" dirty="0" err="1">
                <a:solidFill>
                  <a:srgbClr val="FF0000"/>
                </a:solidFill>
              </a:rPr>
              <a:t>Lưu</a:t>
            </a:r>
            <a:r>
              <a:rPr lang="en-US" b="1" dirty="0">
                <a:solidFill>
                  <a:srgbClr val="FF0000"/>
                </a:solidFill>
              </a:rPr>
              <a:t> ý: </a:t>
            </a:r>
            <a:r>
              <a:rPr lang="en-US" b="1" dirty="0" err="1">
                <a:solidFill>
                  <a:srgbClr val="FF0000"/>
                </a:solidFill>
              </a:rPr>
              <a:t>lệnh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trong</a:t>
            </a:r>
            <a:r>
              <a:rPr lang="en-US" b="1" dirty="0">
                <a:solidFill>
                  <a:srgbClr val="FF0000"/>
                </a:solidFill>
              </a:rPr>
              <a:t> slide </a:t>
            </a:r>
            <a:r>
              <a:rPr lang="en-US" b="1" dirty="0" err="1">
                <a:solidFill>
                  <a:srgbClr val="FF0000"/>
                </a:solidFill>
              </a:rPr>
              <a:t>này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chỉ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mang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tính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minh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họa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chứ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không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theo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một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kiến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trúc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lệnh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thực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tế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nào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8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MIPS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err="1"/>
              <a:t>lệnh</a:t>
            </a:r>
            <a:r>
              <a:rPr lang="en-US"/>
              <a:t> MIPS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24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Khi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C/C++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.</a:t>
            </a:r>
          </a:p>
          <a:p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!</a:t>
            </a:r>
          </a:p>
          <a:p>
            <a:r>
              <a:rPr lang="en-US" dirty="0"/>
              <a:t>2.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39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32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Register Files)</a:t>
            </a:r>
          </a:p>
          <a:p>
            <a:pPr marL="228600" indent="-228600">
              <a:buAutoNum type="arabicPeriod"/>
            </a:pP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add </a:t>
            </a:r>
            <a:r>
              <a:rPr lang="en-US" dirty="0" err="1"/>
              <a:t>với</a:t>
            </a:r>
            <a:r>
              <a:rPr lang="en-US" dirty="0"/>
              <a:t> 3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$ra, $0 </a:t>
            </a:r>
            <a:r>
              <a:rPr lang="en-US" dirty="0" err="1"/>
              <a:t>và</a:t>
            </a:r>
            <a:r>
              <a:rPr lang="en-US" dirty="0"/>
              <a:t> $t3.</a:t>
            </a:r>
          </a:p>
          <a:p>
            <a:pPr marL="685800" lvl="1" indent="-228600">
              <a:buAutoNum type="arabicPeriod"/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ở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97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(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(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err="1"/>
              <a:t>đích</a:t>
            </a:r>
            <a:r>
              <a:rPr lang="en-US"/>
              <a:t>)</a:t>
            </a:r>
          </a:p>
          <a:p>
            <a:pPr marL="228600" indent="-228600">
              <a:buAutoNum type="arabicPeriod"/>
            </a:pPr>
            <a:r>
              <a:rPr lang="en-US"/>
              <a:t>Các kiến trúc máy tính khác thì 1 word có thể là 2 byte, 4 byte, 8 byte, …</a:t>
            </a:r>
          </a:p>
          <a:p>
            <a:pPr marL="228600" indent="-228600">
              <a:buAutoNum type="arabicPeriod"/>
            </a:pPr>
            <a:r>
              <a:rPr lang="en-US"/>
              <a:t>Đặc biệt lưu ý là với kiến trúc MIPS thì khi truy xuất bộ nhớ thì địa chỉ phải là bội số của 4, bất kỳ địa chỉ nào không là bội số của 4 sẽ gây ra lỗi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85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Lưu ý là MIPS đánh địa chỉ theo byte, nên B[3] sẽ có địa chỉ là ($t0 + 0xC)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7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11/17/2020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 sz="2600"/>
            </a:lvl1pPr>
            <a:lvl2pPr algn="just">
              <a:defRPr baseline="0"/>
            </a:lvl2pPr>
            <a:lvl3pPr algn="just">
              <a:defRPr sz="2200" baseline="0"/>
            </a:lvl3pPr>
            <a:lvl4pPr algn="just">
              <a:defRPr sz="2000"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11/17/2020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11/17/2020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11/17/2020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11/17/2020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11/17/2020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6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2286000"/>
          </a:xfrm>
        </p:spPr>
        <p:txBody>
          <a:bodyPr/>
          <a:lstStyle/>
          <a:p>
            <a:r>
              <a:rPr lang="en-US" altLang="ja-JP" sz="4400" b="1"/>
              <a:t>TỔ CHỨC VÀ CẤU TRÚC MÁY TÍNH II</a:t>
            </a:r>
            <a:br>
              <a:rPr lang="en-US" altLang="ja-JP" sz="4400" b="1"/>
            </a:br>
            <a:r>
              <a:rPr lang="en-US" altLang="ja-JP" sz="4400" b="1"/>
              <a:t>Chương 6</a:t>
            </a:r>
            <a:br>
              <a:rPr lang="en-US" altLang="ja-JP" sz="4400" b="1"/>
            </a:br>
            <a:r>
              <a:rPr lang="en-US" altLang="ja-JP" sz="4400" b="1"/>
              <a:t>Kiến trúc Tập lệnh</a:t>
            </a:r>
            <a:br>
              <a:rPr lang="en-US" altLang="ja-JP" sz="4400" b="1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/>
          <a:lstStyle/>
          <a:p>
            <a:r>
              <a:rPr lang="en-US" altLang="ja-JP"/>
              <a:t> </a:t>
            </a:r>
            <a:fld id="{3019FD15-5EE1-4E5A-941E-E175ED3BA472}" type="datetime1">
              <a:rPr lang="en-US" altLang="ja-JP" smtClean="0"/>
              <a:t>11/17/2020</a:t>
            </a:fld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295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CE1A-CAF2-42BB-9977-4B9231ED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</a:t>
            </a:r>
            <a:r>
              <a:rPr lang="en-US" dirty="0" err="1"/>
              <a:t>hạng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6E1B-BAB5-4934-8530-BCF5CBDB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/>
              <a:t>MIPS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pPr lvl="1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pPr lvl="1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CE4A0-EC12-4CB7-BE2B-EE3542C2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09C9BD54-FAC6-411C-94BC-E5730EB2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AC30B50F-634F-4CD6-A2AB-651D3AB3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763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EDCB-9049-46CE-B64A-9893042D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02B6C-5F14-4265-93DF-BCD89F77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F72AE0-D241-47EF-81D8-02534A7A2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r>
              <a:rPr lang="en-US" dirty="0"/>
              <a:t>MIPS </a:t>
            </a:r>
            <a:r>
              <a:rPr lang="en-US" dirty="0" err="1"/>
              <a:t>có</a:t>
            </a:r>
            <a:r>
              <a:rPr lang="en-US" dirty="0"/>
              <a:t> 32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32 bit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tạm</a:t>
            </a:r>
            <a:endParaRPr lang="en-US" dirty="0"/>
          </a:p>
          <a:p>
            <a:pPr lvl="1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 </a:t>
            </a:r>
            <a:r>
              <a:rPr lang="en-US" dirty="0" err="1"/>
              <a:t>đến</a:t>
            </a:r>
            <a:r>
              <a:rPr lang="en-US" dirty="0"/>
              <a:t> 31</a:t>
            </a:r>
          </a:p>
          <a:p>
            <a:pPr lvl="1"/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32 bit (word)</a:t>
            </a:r>
          </a:p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: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$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($2 hay $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$t0, $t1, …, $t9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tạm</a:t>
            </a:r>
            <a:endParaRPr lang="en-US" dirty="0"/>
          </a:p>
          <a:p>
            <a:pPr lvl="1"/>
            <a:r>
              <a:rPr lang="en-US" dirty="0"/>
              <a:t>$s0, $s1, …, $s7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en-US" dirty="0"/>
              <a:t>$v0, $v1, $k1, …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A2B2280F-80E6-416C-B95A-6FDC1B11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794E672C-4E91-4953-BDAF-34D518CF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048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0C2F-040B-42FC-8563-C8193F3E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EF3D3-DE00-4FFF-9A52-D451A36BA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F6675-F828-4C6C-BBCF-8D43ECCF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C05F1AD-2132-4289-8551-6CC565D77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66" y="1899139"/>
            <a:ext cx="6104069" cy="396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596F665C-B29E-40CC-8C5D-16CFD462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156CEBD9-49ED-4E52-902B-E06F2A97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799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A0D8-31E8-4997-8705-ED2F1A35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(3/3)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ABA37-8875-4C6F-9199-DCF34B5F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C0D3B-9B41-4FBF-8010-4F6CDE8B1482}"/>
              </a:ext>
            </a:extLst>
          </p:cNvPr>
          <p:cNvSpPr txBox="1"/>
          <p:nvPr/>
        </p:nvSpPr>
        <p:spPr>
          <a:xfrm>
            <a:off x="326529" y="3436308"/>
            <a:ext cx="2701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$t3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21E2AA-CC4E-4FBF-A855-5C70340C3D2A}"/>
              </a:ext>
            </a:extLst>
          </p:cNvPr>
          <p:cNvGraphicFramePr>
            <a:graphicFrameLocks noGrp="1"/>
          </p:cNvGraphicFramePr>
          <p:nvPr/>
        </p:nvGraphicFramePr>
        <p:xfrm>
          <a:off x="3196529" y="2132314"/>
          <a:ext cx="2849547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845">
                  <a:extLst>
                    <a:ext uri="{9D8B030D-6E8A-4147-A177-3AD203B41FA5}">
                      <a16:colId xmlns:a16="http://schemas.microsoft.com/office/drawing/2014/main" val="1863503286"/>
                    </a:ext>
                  </a:extLst>
                </a:gridCol>
                <a:gridCol w="976745">
                  <a:extLst>
                    <a:ext uri="{9D8B030D-6E8A-4147-A177-3AD203B41FA5}">
                      <a16:colId xmlns:a16="http://schemas.microsoft.com/office/drawing/2014/main" val="214999160"/>
                    </a:ext>
                  </a:extLst>
                </a:gridCol>
                <a:gridCol w="1234957">
                  <a:extLst>
                    <a:ext uri="{9D8B030D-6E8A-4147-A177-3AD203B41FA5}">
                      <a16:colId xmlns:a16="http://schemas.microsoft.com/office/drawing/2014/main" val="288165157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 trị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9160456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$zero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4581272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$at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234532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53967968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9591258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99054398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2812576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$ra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56486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1B93E6-9028-432C-895F-41E5F63E3A05}"/>
              </a:ext>
            </a:extLst>
          </p:cNvPr>
          <p:cNvCxnSpPr>
            <a:cxnSpLocks/>
          </p:cNvCxnSpPr>
          <p:nvPr/>
        </p:nvCxnSpPr>
        <p:spPr>
          <a:xfrm>
            <a:off x="1490296" y="3881936"/>
            <a:ext cx="1773291" cy="15056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B57A33-6BE0-4FBF-A0B0-AEC4576E2CBC}"/>
              </a:ext>
            </a:extLst>
          </p:cNvPr>
          <p:cNvCxnSpPr>
            <a:cxnSpLocks/>
          </p:cNvCxnSpPr>
          <p:nvPr/>
        </p:nvCxnSpPr>
        <p:spPr>
          <a:xfrm flipV="1">
            <a:off x="1883936" y="2835518"/>
            <a:ext cx="1489619" cy="5861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B39822-4AD4-4095-BA8F-BE454740FD78}"/>
              </a:ext>
            </a:extLst>
          </p:cNvPr>
          <p:cNvCxnSpPr>
            <a:cxnSpLocks/>
          </p:cNvCxnSpPr>
          <p:nvPr/>
        </p:nvCxnSpPr>
        <p:spPr>
          <a:xfrm>
            <a:off x="2719625" y="3645001"/>
            <a:ext cx="543962" cy="37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80E7E5-C941-45DE-A667-FB7E3AC02083}"/>
              </a:ext>
            </a:extLst>
          </p:cNvPr>
          <p:cNvSpPr txBox="1"/>
          <p:nvPr/>
        </p:nvSpPr>
        <p:spPr>
          <a:xfrm>
            <a:off x="6589466" y="2187975"/>
            <a:ext cx="21332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(Register Files)</a:t>
            </a:r>
            <a:endParaRPr lang="en-US" sz="2400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86ADF73F-B5C9-442A-8B10-E0E9A402FBC2}"/>
              </a:ext>
            </a:extLst>
          </p:cNvPr>
          <p:cNvSpPr/>
          <p:nvPr/>
        </p:nvSpPr>
        <p:spPr>
          <a:xfrm rot="6157359">
            <a:off x="5964724" y="2036979"/>
            <a:ext cx="1497081" cy="1597081"/>
          </a:xfrm>
          <a:prstGeom prst="arc">
            <a:avLst>
              <a:gd name="adj1" fmla="val 16200000"/>
              <a:gd name="adj2" fmla="val 21136177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49D30963-4D27-4F89-B5B2-2E33B3C987BE}"/>
              </a:ext>
            </a:extLst>
          </p:cNvPr>
          <p:cNvSpPr/>
          <p:nvPr/>
        </p:nvSpPr>
        <p:spPr>
          <a:xfrm>
            <a:off x="7098674" y="3673047"/>
            <a:ext cx="422031" cy="438581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95639B-48B6-4DB6-BC0D-17D940D79534}"/>
              </a:ext>
            </a:extLst>
          </p:cNvPr>
          <p:cNvCxnSpPr>
            <a:cxnSpLocks/>
          </p:cNvCxnSpPr>
          <p:nvPr/>
        </p:nvCxnSpPr>
        <p:spPr>
          <a:xfrm>
            <a:off x="5956164" y="2793289"/>
            <a:ext cx="1142510" cy="9471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166FAC-B260-42E0-96C4-BD481D3D3D85}"/>
              </a:ext>
            </a:extLst>
          </p:cNvPr>
          <p:cNvCxnSpPr>
            <a:cxnSpLocks/>
          </p:cNvCxnSpPr>
          <p:nvPr/>
        </p:nvCxnSpPr>
        <p:spPr>
          <a:xfrm flipV="1">
            <a:off x="5958223" y="3958596"/>
            <a:ext cx="1044851" cy="12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0EA4BB85-5A82-40CD-8405-D7EDAFCA8AEC}"/>
              </a:ext>
            </a:extLst>
          </p:cNvPr>
          <p:cNvSpPr/>
          <p:nvPr/>
        </p:nvSpPr>
        <p:spPr>
          <a:xfrm rot="3320727">
            <a:off x="5841394" y="3362270"/>
            <a:ext cx="1453748" cy="2519334"/>
          </a:xfrm>
          <a:prstGeom prst="arc">
            <a:avLst>
              <a:gd name="adj1" fmla="val 16200000"/>
              <a:gd name="adj2" fmla="val 4610311"/>
            </a:avLst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753F8-183B-4537-8DEE-A41D017C249A}"/>
              </a:ext>
            </a:extLst>
          </p:cNvPr>
          <p:cNvSpPr txBox="1"/>
          <p:nvPr/>
        </p:nvSpPr>
        <p:spPr>
          <a:xfrm>
            <a:off x="295275" y="4398688"/>
            <a:ext cx="8572501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5FCC61-6DBE-4F84-B149-EDCFACB31718}"/>
              </a:ext>
            </a:extLst>
          </p:cNvPr>
          <p:cNvSpPr txBox="1"/>
          <p:nvPr/>
        </p:nvSpPr>
        <p:spPr>
          <a:xfrm>
            <a:off x="4967743" y="5171096"/>
            <a:ext cx="910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0x12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日付プレースホルダ 3">
            <a:extLst>
              <a:ext uri="{FF2B5EF4-FFF2-40B4-BE49-F238E27FC236}">
                <a16:creationId xmlns:a16="http://schemas.microsoft.com/office/drawing/2014/main" id="{06DF2B76-DEA2-44D9-B340-468233C5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22" name="フッター プレースホルダ 4">
            <a:extLst>
              <a:ext uri="{FF2B5EF4-FFF2-40B4-BE49-F238E27FC236}">
                <a16:creationId xmlns:a16="http://schemas.microsoft.com/office/drawing/2014/main" id="{98D4DF5A-8208-4237-9B10-AA6C4110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3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20" grpId="0" animBg="1"/>
      <p:bldP spid="3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E396-2140-4DFA-B207-3B52F4C7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6AD5-408F-4EB6-ABF3-DA6A1F7B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6" y="4114800"/>
            <a:ext cx="6742595" cy="160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err="1"/>
              <a:t>ngữ</a:t>
            </a:r>
            <a:r>
              <a:rPr lang="en-US"/>
              <a:t> MIPS, biết rằng các biến F, A, B, C và D đều nằm trong các thanh ghi: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F = (A + B) – (C + 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AF2DD-9B5B-44D4-8AFD-8D7FE6AD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60186A-2CB1-49A9-8553-2CAB49AAD85D}"/>
              </a:ext>
            </a:extLst>
          </p:cNvPr>
          <p:cNvGraphicFramePr>
            <a:graphicFrameLocks noGrp="1"/>
          </p:cNvGraphicFramePr>
          <p:nvPr/>
        </p:nvGraphicFramePr>
        <p:xfrm>
          <a:off x="295276" y="2289214"/>
          <a:ext cx="6364899" cy="144875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02241">
                  <a:extLst>
                    <a:ext uri="{9D8B030D-6E8A-4147-A177-3AD203B41FA5}">
                      <a16:colId xmlns:a16="http://schemas.microsoft.com/office/drawing/2014/main" val="1849330155"/>
                    </a:ext>
                  </a:extLst>
                </a:gridCol>
                <a:gridCol w="2166176">
                  <a:extLst>
                    <a:ext uri="{9D8B030D-6E8A-4147-A177-3AD203B41FA5}">
                      <a16:colId xmlns:a16="http://schemas.microsoft.com/office/drawing/2014/main" val="1574376215"/>
                    </a:ext>
                  </a:extLst>
                </a:gridCol>
                <a:gridCol w="2496482">
                  <a:extLst>
                    <a:ext uri="{9D8B030D-6E8A-4147-A177-3AD203B41FA5}">
                      <a16:colId xmlns:a16="http://schemas.microsoft.com/office/drawing/2014/main" val="3827853875"/>
                    </a:ext>
                  </a:extLst>
                </a:gridCol>
              </a:tblGrid>
              <a:tr h="482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 dụ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3695188036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$s1,$s2,$s3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$s3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827066081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Trừ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 $s1,$s2,$s3</a:t>
                      </a: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$s1=$s2 - $s3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1539860786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3CBDCBC0-475D-432E-B4C1-A529525CD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/>
        </p:blipFill>
        <p:spPr bwMode="auto">
          <a:xfrm>
            <a:off x="7037871" y="1851422"/>
            <a:ext cx="1829904" cy="377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付プレースホルダ 3">
            <a:extLst>
              <a:ext uri="{FF2B5EF4-FFF2-40B4-BE49-F238E27FC236}">
                <a16:creationId xmlns:a16="http://schemas.microsoft.com/office/drawing/2014/main" id="{981029B3-D86E-4AC2-ADE9-426BDC8B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9" name="フッター プレースホルダ 4">
            <a:extLst>
              <a:ext uri="{FF2B5EF4-FFF2-40B4-BE49-F238E27FC236}">
                <a16:creationId xmlns:a16="http://schemas.microsoft.com/office/drawing/2014/main" id="{0C573F5E-724C-4F58-A026-ED6943D6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236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7348-EAD0-44E7-B217-6606DEE7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/>
              <a:t>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B20DA-715A-45EB-8430-75E9D8A0E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Bộ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byte</a:t>
            </a:r>
          </a:p>
          <a:p>
            <a:r>
              <a:rPr lang="en-US" dirty="0"/>
              <a:t>MIPS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4</a:t>
            </a:r>
          </a:p>
          <a:p>
            <a:r>
              <a:rPr lang="en-US" dirty="0"/>
              <a:t>MIPS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Big-Endian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2DB93-0F0D-4A2D-85E7-C9CEF32C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6E1C80B-67C9-4910-A6C9-53766E7732F2}"/>
              </a:ext>
            </a:extLst>
          </p:cNvPr>
          <p:cNvSpPr/>
          <p:nvPr/>
        </p:nvSpPr>
        <p:spPr>
          <a:xfrm>
            <a:off x="7391399" y="1545092"/>
            <a:ext cx="250581" cy="5802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C3B24-A95A-4921-98A6-7A8D23E0881E}"/>
              </a:ext>
            </a:extLst>
          </p:cNvPr>
          <p:cNvSpPr txBox="1"/>
          <p:nvPr/>
        </p:nvSpPr>
        <p:spPr>
          <a:xfrm>
            <a:off x="7772400" y="1524000"/>
            <a:ext cx="1295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word = 4 byte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673F0337-F6C4-4E6A-AFCC-6FC81083C0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19633"/>
              </p:ext>
            </p:extLst>
          </p:nvPr>
        </p:nvGraphicFramePr>
        <p:xfrm>
          <a:off x="266700" y="4444228"/>
          <a:ext cx="857250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33018439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898778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84722436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8453195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87889795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64202580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49058421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60447943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70808792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9204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0x93</a:t>
                      </a:r>
                      <a:endParaRPr lang="en-US" sz="23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0x19</a:t>
                      </a:r>
                      <a:endParaRPr lang="en-US" sz="23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0xFE</a:t>
                      </a:r>
                      <a:endParaRPr lang="en-US" sz="23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</a:t>
                      </a:r>
                      <a:endParaRPr lang="en-US" sz="23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0xFE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0x93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99347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0x78</a:t>
                      </a:r>
                      <a:endParaRPr lang="en-US" sz="24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0x56</a:t>
                      </a:r>
                      <a:endParaRPr lang="en-US" sz="24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0x34</a:t>
                      </a:r>
                      <a:endParaRPr lang="en-US" sz="24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</a:t>
                      </a:r>
                      <a:endParaRPr lang="en-US" sz="24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0x34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0x56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0x78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085678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49560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A51B43-7679-4234-836C-867CC517A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73562"/>
              </p:ext>
            </p:extLst>
          </p:nvPr>
        </p:nvGraphicFramePr>
        <p:xfrm>
          <a:off x="3049461" y="2929765"/>
          <a:ext cx="3024555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1358">
                  <a:extLst>
                    <a:ext uri="{9D8B030D-6E8A-4147-A177-3AD203B41FA5}">
                      <a16:colId xmlns:a16="http://schemas.microsoft.com/office/drawing/2014/main" val="2370027070"/>
                    </a:ext>
                  </a:extLst>
                </a:gridCol>
                <a:gridCol w="1833197">
                  <a:extLst>
                    <a:ext uri="{9D8B030D-6E8A-4147-A177-3AD203B41FA5}">
                      <a16:colId xmlns:a16="http://schemas.microsoft.com/office/drawing/2014/main" val="2596514875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0xCAFE1993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438605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0x12345678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306463"/>
                  </a:ext>
                </a:extLst>
              </a:tr>
            </a:tbl>
          </a:graphicData>
        </a:graphic>
      </p:graphicFrame>
      <p:sp>
        <p:nvSpPr>
          <p:cNvPr id="10" name="Right Brace 9">
            <a:extLst>
              <a:ext uri="{FF2B5EF4-FFF2-40B4-BE49-F238E27FC236}">
                <a16:creationId xmlns:a16="http://schemas.microsoft.com/office/drawing/2014/main" id="{E19390A5-6C12-4D90-B8B1-28684C373BE1}"/>
              </a:ext>
            </a:extLst>
          </p:cNvPr>
          <p:cNvSpPr/>
          <p:nvPr/>
        </p:nvSpPr>
        <p:spPr>
          <a:xfrm rot="16200000">
            <a:off x="1724392" y="2411557"/>
            <a:ext cx="501161" cy="339749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C489CE4-6AC4-4E23-9921-EDCE5ACAF808}"/>
              </a:ext>
            </a:extLst>
          </p:cNvPr>
          <p:cNvSpPr/>
          <p:nvPr/>
        </p:nvSpPr>
        <p:spPr>
          <a:xfrm rot="16200000">
            <a:off x="6872289" y="2422590"/>
            <a:ext cx="501161" cy="339749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F67D5-B3EE-43F3-9CE3-A177F5DBD8AA}"/>
              </a:ext>
            </a:extLst>
          </p:cNvPr>
          <p:cNvSpPr txBox="1"/>
          <p:nvPr/>
        </p:nvSpPr>
        <p:spPr>
          <a:xfrm>
            <a:off x="6074015" y="3321576"/>
            <a:ext cx="2133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Big-Endian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8273F3-FDDF-4354-B420-3E9190F9A986}"/>
              </a:ext>
            </a:extLst>
          </p:cNvPr>
          <p:cNvSpPr txBox="1"/>
          <p:nvPr/>
        </p:nvSpPr>
        <p:spPr>
          <a:xfrm>
            <a:off x="911840" y="3337728"/>
            <a:ext cx="2133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Little-Endian</a:t>
            </a:r>
            <a:endParaRPr lang="en-US" sz="2400" dirty="0"/>
          </a:p>
        </p:txBody>
      </p:sp>
      <p:sp>
        <p:nvSpPr>
          <p:cNvPr id="14" name="日付プレースホルダ 3">
            <a:extLst>
              <a:ext uri="{FF2B5EF4-FFF2-40B4-BE49-F238E27FC236}">
                <a16:creationId xmlns:a16="http://schemas.microsoft.com/office/drawing/2014/main" id="{1BC3CAF8-08FD-47F9-A48A-AF3A8E99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15" name="フッター プレースホルダ 4">
            <a:extLst>
              <a:ext uri="{FF2B5EF4-FFF2-40B4-BE49-F238E27FC236}">
                <a16:creationId xmlns:a16="http://schemas.microsoft.com/office/drawing/2014/main" id="{5E1DA6DB-0293-43E0-9523-F9A3C95E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627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1" grpId="0" animBg="1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225E-9566-49D1-B41C-06778EB7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err="1"/>
              <a:t>nhớ</a:t>
            </a:r>
            <a:r>
              <a:rPr lang="en-US"/>
              <a:t> (2/2) </a:t>
            </a:r>
            <a:r>
              <a:rPr lang="en-US" dirty="0"/>
              <a:t>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4C0A3-59E3-485D-81A0-4E45DEEB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0F815-9599-4FBF-BE0C-A7FE9A9165C3}"/>
              </a:ext>
            </a:extLst>
          </p:cNvPr>
          <p:cNvSpPr txBox="1"/>
          <p:nvPr/>
        </p:nvSpPr>
        <p:spPr>
          <a:xfrm>
            <a:off x="973568" y="2487093"/>
            <a:ext cx="2049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($t2)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F4D3B0-871C-4256-9537-39F6FB20D8D3}"/>
              </a:ext>
            </a:extLst>
          </p:cNvPr>
          <p:cNvGraphicFramePr>
            <a:graphicFrameLocks noGrp="1"/>
          </p:cNvGraphicFramePr>
          <p:nvPr/>
        </p:nvGraphicFramePr>
        <p:xfrm>
          <a:off x="3897924" y="3334300"/>
          <a:ext cx="4950804" cy="2171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0268">
                  <a:extLst>
                    <a:ext uri="{9D8B030D-6E8A-4147-A177-3AD203B41FA5}">
                      <a16:colId xmlns:a16="http://schemas.microsoft.com/office/drawing/2014/main" val="3241220435"/>
                    </a:ext>
                  </a:extLst>
                </a:gridCol>
                <a:gridCol w="825134">
                  <a:extLst>
                    <a:ext uri="{9D8B030D-6E8A-4147-A177-3AD203B41FA5}">
                      <a16:colId xmlns:a16="http://schemas.microsoft.com/office/drawing/2014/main" val="853026056"/>
                    </a:ext>
                  </a:extLst>
                </a:gridCol>
                <a:gridCol w="825134">
                  <a:extLst>
                    <a:ext uri="{9D8B030D-6E8A-4147-A177-3AD203B41FA5}">
                      <a16:colId xmlns:a16="http://schemas.microsoft.com/office/drawing/2014/main" val="1294574985"/>
                    </a:ext>
                  </a:extLst>
                </a:gridCol>
                <a:gridCol w="825134">
                  <a:extLst>
                    <a:ext uri="{9D8B030D-6E8A-4147-A177-3AD203B41FA5}">
                      <a16:colId xmlns:a16="http://schemas.microsoft.com/office/drawing/2014/main" val="3794730779"/>
                    </a:ext>
                  </a:extLst>
                </a:gridCol>
                <a:gridCol w="825134">
                  <a:extLst>
                    <a:ext uri="{9D8B030D-6E8A-4147-A177-3AD203B41FA5}">
                      <a16:colId xmlns:a16="http://schemas.microsoft.com/office/drawing/2014/main" val="3509354948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571387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0x000C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8402297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0x0008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2463039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0x0004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59057927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288836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F2BB59-5D86-4701-B60C-990ACFAD6D12}"/>
              </a:ext>
            </a:extLst>
          </p:cNvPr>
          <p:cNvGraphicFramePr>
            <a:graphicFrameLocks noGrp="1"/>
          </p:cNvGraphicFramePr>
          <p:nvPr/>
        </p:nvGraphicFramePr>
        <p:xfrm>
          <a:off x="295276" y="4202980"/>
          <a:ext cx="2398103" cy="130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372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</a:tbl>
          </a:graphicData>
        </a:graphic>
      </p:graphicFrame>
      <p:sp>
        <p:nvSpPr>
          <p:cNvPr id="3" name="Plus Sign 2">
            <a:extLst>
              <a:ext uri="{FF2B5EF4-FFF2-40B4-BE49-F238E27FC236}">
                <a16:creationId xmlns:a16="http://schemas.microsoft.com/office/drawing/2014/main" id="{DE4B0351-AC8C-40E6-874F-EC07BB0B6201}"/>
              </a:ext>
            </a:extLst>
          </p:cNvPr>
          <p:cNvSpPr/>
          <p:nvPr/>
        </p:nvSpPr>
        <p:spPr>
          <a:xfrm>
            <a:off x="2990091" y="3682946"/>
            <a:ext cx="422031" cy="438581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4E11BB-5605-42AD-9E9F-AC056CA9FE0C}"/>
              </a:ext>
            </a:extLst>
          </p:cNvPr>
          <p:cNvCxnSpPr>
            <a:cxnSpLocks/>
          </p:cNvCxnSpPr>
          <p:nvPr/>
        </p:nvCxnSpPr>
        <p:spPr>
          <a:xfrm>
            <a:off x="2215662" y="2970052"/>
            <a:ext cx="774430" cy="824662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49CAAC-06BF-4C9D-9368-806DFF0A41CF}"/>
              </a:ext>
            </a:extLst>
          </p:cNvPr>
          <p:cNvCxnSpPr>
            <a:cxnSpLocks/>
          </p:cNvCxnSpPr>
          <p:nvPr/>
        </p:nvCxnSpPr>
        <p:spPr>
          <a:xfrm flipH="1">
            <a:off x="1899139" y="2925673"/>
            <a:ext cx="651226" cy="1799777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7A4B6D-3FBA-4269-85BD-D452AFD1D2AF}"/>
              </a:ext>
            </a:extLst>
          </p:cNvPr>
          <p:cNvCxnSpPr>
            <a:cxnSpLocks/>
          </p:cNvCxnSpPr>
          <p:nvPr/>
        </p:nvCxnSpPr>
        <p:spPr>
          <a:xfrm flipV="1">
            <a:off x="2379084" y="4095457"/>
            <a:ext cx="611007" cy="629993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AC3AE9-66CE-49EE-B507-FE211C7CA049}"/>
              </a:ext>
            </a:extLst>
          </p:cNvPr>
          <p:cNvSpPr txBox="1"/>
          <p:nvPr/>
        </p:nvSpPr>
        <p:spPr>
          <a:xfrm>
            <a:off x="295275" y="3656876"/>
            <a:ext cx="20201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6F9B8D-FB5E-4347-BC15-DB030040EFCE}"/>
              </a:ext>
            </a:extLst>
          </p:cNvPr>
          <p:cNvCxnSpPr>
            <a:cxnSpLocks/>
          </p:cNvCxnSpPr>
          <p:nvPr/>
        </p:nvCxnSpPr>
        <p:spPr>
          <a:xfrm flipV="1">
            <a:off x="3458197" y="3961447"/>
            <a:ext cx="736439" cy="1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9F16E26-1B6A-4463-B996-773F39378BC0}"/>
              </a:ext>
            </a:extLst>
          </p:cNvPr>
          <p:cNvSpPr txBox="1"/>
          <p:nvPr/>
        </p:nvSpPr>
        <p:spPr>
          <a:xfrm>
            <a:off x="7306408" y="2763948"/>
            <a:ext cx="1561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B2D1350-8355-4CF3-9747-F5F0525AF743}"/>
              </a:ext>
            </a:extLst>
          </p:cNvPr>
          <p:cNvSpPr/>
          <p:nvPr/>
        </p:nvSpPr>
        <p:spPr>
          <a:xfrm rot="16200000">
            <a:off x="6883578" y="1921151"/>
            <a:ext cx="592186" cy="312856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225118FC-4ABD-4B95-9666-49449949E6E5}"/>
              </a:ext>
            </a:extLst>
          </p:cNvPr>
          <p:cNvSpPr/>
          <p:nvPr/>
        </p:nvSpPr>
        <p:spPr>
          <a:xfrm>
            <a:off x="1303237" y="2178541"/>
            <a:ext cx="5757116" cy="1799777"/>
          </a:xfrm>
          <a:prstGeom prst="arc">
            <a:avLst>
              <a:gd name="adj1" fmla="val 11702759"/>
              <a:gd name="adj2" fmla="val 94049"/>
            </a:avLst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日付プレースホルダ 3">
            <a:extLst>
              <a:ext uri="{FF2B5EF4-FFF2-40B4-BE49-F238E27FC236}">
                <a16:creationId xmlns:a16="http://schemas.microsoft.com/office/drawing/2014/main" id="{A74EC7EB-A710-42EC-A260-A885F3DC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18" name="フッター プレースホルダ 4">
            <a:extLst>
              <a:ext uri="{FF2B5EF4-FFF2-40B4-BE49-F238E27FC236}">
                <a16:creationId xmlns:a16="http://schemas.microsoft.com/office/drawing/2014/main" id="{13AA03AD-F818-458B-A1CB-260FA06B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122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E396-2140-4DFA-B207-3B52F4C7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6AD5-408F-4EB6-ABF3-DA6A1F7B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6" y="3429000"/>
            <a:ext cx="6742595" cy="20609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MIPS, </a:t>
            </a:r>
            <a:r>
              <a:rPr lang="en-US" err="1"/>
              <a:t>giả</a:t>
            </a:r>
            <a:r>
              <a:rPr lang="en-US"/>
              <a:t> sử A là một biến nguyên nằm trong $a0 và mảng các số nguyên </a:t>
            </a:r>
            <a:r>
              <a:rPr lang="en-US" dirty="0"/>
              <a:t>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$t0:</a:t>
            </a:r>
          </a:p>
          <a:p>
            <a:pPr marL="0" indent="0" algn="ctr">
              <a:buNone/>
            </a:pPr>
            <a:r>
              <a:rPr lang="en-US" dirty="0"/>
              <a:t>F = A + B[</a:t>
            </a:r>
            <a:r>
              <a:rPr lang="en-US"/>
              <a:t>3]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AF2DD-9B5B-44D4-8AFD-8D7FE6AD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60186A-2CB1-49A9-8553-2CAB49AAD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723387"/>
              </p:ext>
            </p:extLst>
          </p:nvPr>
        </p:nvGraphicFramePr>
        <p:xfrm>
          <a:off x="295276" y="1752600"/>
          <a:ext cx="6742595" cy="144875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7052">
                  <a:extLst>
                    <a:ext uri="{9D8B030D-6E8A-4147-A177-3AD203B41FA5}">
                      <a16:colId xmlns:a16="http://schemas.microsoft.com/office/drawing/2014/main" val="1849330155"/>
                    </a:ext>
                  </a:extLst>
                </a:gridCol>
                <a:gridCol w="2294792">
                  <a:extLst>
                    <a:ext uri="{9D8B030D-6E8A-4147-A177-3AD203B41FA5}">
                      <a16:colId xmlns:a16="http://schemas.microsoft.com/office/drawing/2014/main" val="1574376215"/>
                    </a:ext>
                  </a:extLst>
                </a:gridCol>
                <a:gridCol w="2830751">
                  <a:extLst>
                    <a:ext uri="{9D8B030D-6E8A-4147-A177-3AD203B41FA5}">
                      <a16:colId xmlns:a16="http://schemas.microsoft.com/office/drawing/2014/main" val="3827853875"/>
                    </a:ext>
                  </a:extLst>
                </a:gridCol>
              </a:tblGrid>
              <a:tr h="482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3695188036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$s1,$s2,$s3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s1= $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 + $s3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827066081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Nạp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$s1,20($s2)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 Mem[$s2 + 20]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1539860786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3CBDCBC0-475D-432E-B4C1-A529525CD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/>
        </p:blipFill>
        <p:spPr bwMode="auto">
          <a:xfrm>
            <a:off x="7062576" y="1716883"/>
            <a:ext cx="1829904" cy="377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付プレースホルダ 3">
            <a:extLst>
              <a:ext uri="{FF2B5EF4-FFF2-40B4-BE49-F238E27FC236}">
                <a16:creationId xmlns:a16="http://schemas.microsoft.com/office/drawing/2014/main" id="{905A5190-6B4C-4232-9EDD-56D9CEDF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9" name="フッター プレースホルダ 4">
            <a:extLst>
              <a:ext uri="{FF2B5EF4-FFF2-40B4-BE49-F238E27FC236}">
                <a16:creationId xmlns:a16="http://schemas.microsoft.com/office/drawing/2014/main" id="{A520B54E-EC5D-4436-97D7-0CD734FD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053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94F6-EA09-464F-9CCA-D479CFC0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66CE2-48BD-495D-BACD-6444E68E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pPr lvl="2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!!!</a:t>
            </a:r>
          </a:p>
          <a:p>
            <a:pPr lvl="2"/>
            <a:r>
              <a:rPr lang="en-US"/>
              <a:t>Nhưng giá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nhỏ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addi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$s3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$s2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4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addi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$t2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$t1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-7</a:t>
            </a:r>
            <a:endParaRPr lang="en-US" dirty="0"/>
          </a:p>
          <a:p>
            <a:r>
              <a:rPr lang="en-US" dirty="0"/>
              <a:t>MIPS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 ($zero)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</a:t>
            </a:r>
          </a:p>
          <a:p>
            <a:pPr lvl="1"/>
            <a:r>
              <a:rPr lang="en-US" dirty="0"/>
              <a:t>Sao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: add $t2, $t1, $zero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C0CC5-0208-4534-9569-400BA7AA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651B2AB0-1D16-4B59-BD25-9A339744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F5C301A6-9081-46D9-A56A-852784FB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152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E396-2140-4DFA-B207-3B52F4C7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6AD5-408F-4EB6-ABF3-DA6A1F7B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6" y="3810000"/>
            <a:ext cx="6742595" cy="16799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err="1"/>
              <a:t>ngữ</a:t>
            </a:r>
            <a:r>
              <a:rPr lang="en-US"/>
              <a:t> MIPS, biết rằng các biến F, A, B, C nằm trong các thanh ghi: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F = A  – (B + 7) +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AF2DD-9B5B-44D4-8AFD-8D7FE6AD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60186A-2CB1-49A9-8553-2CAB49AAD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33715"/>
              </p:ext>
            </p:extLst>
          </p:nvPr>
        </p:nvGraphicFramePr>
        <p:xfrm>
          <a:off x="295276" y="1581928"/>
          <a:ext cx="6364899" cy="19316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02241">
                  <a:extLst>
                    <a:ext uri="{9D8B030D-6E8A-4147-A177-3AD203B41FA5}">
                      <a16:colId xmlns:a16="http://schemas.microsoft.com/office/drawing/2014/main" val="1849330155"/>
                    </a:ext>
                  </a:extLst>
                </a:gridCol>
                <a:gridCol w="2166176">
                  <a:extLst>
                    <a:ext uri="{9D8B030D-6E8A-4147-A177-3AD203B41FA5}">
                      <a16:colId xmlns:a16="http://schemas.microsoft.com/office/drawing/2014/main" val="1574376215"/>
                    </a:ext>
                  </a:extLst>
                </a:gridCol>
                <a:gridCol w="2496482">
                  <a:extLst>
                    <a:ext uri="{9D8B030D-6E8A-4147-A177-3AD203B41FA5}">
                      <a16:colId xmlns:a16="http://schemas.microsoft.com/office/drawing/2014/main" val="3827853875"/>
                    </a:ext>
                  </a:extLst>
                </a:gridCol>
              </a:tblGrid>
              <a:tr h="482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 dụ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3695188036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$s1,$s2,$s3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$s3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827066081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Trừ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 $s1,$s2,$s3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$s1=$s2 - $s3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2130248962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tức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addi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$s1,$s2,5</a:t>
                      </a: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1539860786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3CBDCBC0-475D-432E-B4C1-A529525CD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/>
        </p:blipFill>
        <p:spPr bwMode="auto">
          <a:xfrm>
            <a:off x="7053385" y="1526938"/>
            <a:ext cx="1829904" cy="377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付プレースホルダ 3">
            <a:extLst>
              <a:ext uri="{FF2B5EF4-FFF2-40B4-BE49-F238E27FC236}">
                <a16:creationId xmlns:a16="http://schemas.microsoft.com/office/drawing/2014/main" id="{4F0E0602-B83C-4064-BAAF-D95F2BF5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9" name="フッター プレースホルダ 4">
            <a:extLst>
              <a:ext uri="{FF2B5EF4-FFF2-40B4-BE49-F238E27FC236}">
                <a16:creationId xmlns:a16="http://schemas.microsoft.com/office/drawing/2014/main" id="{ADD49C24-9C84-4EBA-ACE1-DCA689CE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653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Kiến trúc Tập lệnh</a:t>
            </a:r>
          </a:p>
          <a:p>
            <a:r>
              <a:rPr lang="en-US" sz="3600"/>
              <a:t>Toán hạng</a:t>
            </a:r>
          </a:p>
          <a:p>
            <a:r>
              <a:rPr lang="en-US" sz="3600"/>
              <a:t>Định dạng lệnh</a:t>
            </a:r>
          </a:p>
          <a:p>
            <a:r>
              <a:rPr lang="en-US" sz="3600"/>
              <a:t>Bài </a:t>
            </a:r>
            <a:r>
              <a:rPr lang="en-US" sz="3600" dirty="0" err="1"/>
              <a:t>tập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891E2188-2833-4448-BCFC-D08A7ED2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3C0D1FBF-C4B0-4C29-A299-4028E06C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B4669D-9024-4209-903B-E1914DE66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544" y="1377425"/>
            <a:ext cx="4097256" cy="46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62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D229-62B2-4CCB-9D6D-569495D8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19B5-D174-4791-95BE-424A99DA6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524000"/>
            <a:ext cx="8663881" cy="396597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(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)</a:t>
            </a:r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lvl="1"/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MIPS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32 bit</a:t>
            </a:r>
          </a:p>
          <a:p>
            <a:r>
              <a:rPr lang="en-US" dirty="0"/>
              <a:t>MIPS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R: Cho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túy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I: Cho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vừa</a:t>
            </a:r>
            <a:endParaRPr lang="en-US" dirty="0"/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J: Cho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err="1"/>
              <a:t>trị</a:t>
            </a:r>
            <a:r>
              <a:rPr lang="en-US"/>
              <a:t> lớn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2BB05-BBE2-495B-9D6E-EFB82957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3E111966-9751-414E-85EC-D23A5EA3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0AAF9C07-1857-4D6B-A45D-3FC254FE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077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6203-6609-4954-A677-12F00DC8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Định </a:t>
            </a:r>
            <a:r>
              <a:rPr lang="en-AU" altLang="en-US" dirty="0" err="1"/>
              <a:t>dạng</a:t>
            </a:r>
            <a:r>
              <a:rPr lang="en-AU" altLang="en-US" dirty="0"/>
              <a:t> R (1/2)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ECFA3-B6F4-4A8C-B786-ED42484C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6CC6AEA1-2EA9-480B-9744-2C7DBB2A7090}"/>
              </a:ext>
            </a:extLst>
          </p:cNvPr>
          <p:cNvSpPr txBox="1">
            <a:spLocks noChangeArrowheads="1"/>
          </p:cNvSpPr>
          <p:nvPr/>
        </p:nvSpPr>
        <p:spPr>
          <a:xfrm>
            <a:off x="295276" y="2667000"/>
            <a:ext cx="8544809" cy="36576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</a:pPr>
            <a:r>
              <a:rPr lang="en-US" altLang="en-US" sz="2600"/>
              <a:t>Các trường lệnh</a:t>
            </a:r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</a:pPr>
            <a:r>
              <a:rPr lang="en-US" altLang="en-US" sz="2400"/>
              <a:t>op (opcode): Mã lệnh</a:t>
            </a:r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</a:pPr>
            <a:r>
              <a:rPr lang="en-US" altLang="en-US" sz="2400"/>
              <a:t>rs: Địa chỉ toán hạng thanh ghi nguồn thứ nhất</a:t>
            </a:r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</a:pPr>
            <a:r>
              <a:rPr lang="en-US" altLang="en-US" sz="2400"/>
              <a:t>rt: Địa chỉ toán hạng thanh ghi nguồn thứ hai</a:t>
            </a:r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</a:pPr>
            <a:r>
              <a:rPr lang="en-US" altLang="en-US" sz="2400"/>
              <a:t>rd: Địa chỉ toán hạng thanh ghi đích</a:t>
            </a:r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</a:pPr>
            <a:r>
              <a:rPr lang="en-US" altLang="en-US" sz="2400"/>
              <a:t>shamt (shift amount): Lượng dịch (mặc định là 00000)</a:t>
            </a:r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</a:pPr>
            <a:r>
              <a:rPr lang="en-US" altLang="en-US" sz="2400"/>
              <a:t>funct (function code): Mã lệnh mở rộng cho op</a:t>
            </a:r>
            <a:endParaRPr lang="en-AU" altLang="en-US" sz="2400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1F96FF2A-E57D-411D-AF4F-5E175C360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139438"/>
              </p:ext>
            </p:extLst>
          </p:nvPr>
        </p:nvGraphicFramePr>
        <p:xfrm>
          <a:off x="286635" y="1625087"/>
          <a:ext cx="8553450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07CC2DA8-32CB-42D2-B03D-7C67F6BE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B650DFB3-01E8-481A-9076-C38C8518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0947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Định </a:t>
            </a:r>
            <a:r>
              <a:rPr lang="en-AU" altLang="en-US" dirty="0" err="1"/>
              <a:t>dạng</a:t>
            </a:r>
            <a:r>
              <a:rPr lang="en-AU" altLang="en-US" dirty="0"/>
              <a:t> R (2/2) – </a:t>
            </a:r>
            <a:r>
              <a:rPr lang="en-AU" altLang="en-US" dirty="0" err="1"/>
              <a:t>Ví</a:t>
            </a:r>
            <a:r>
              <a:rPr lang="en-AU" altLang="en-US" dirty="0"/>
              <a:t> </a:t>
            </a:r>
            <a:r>
              <a:rPr lang="en-AU" altLang="en-US" dirty="0" err="1"/>
              <a:t>dụ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700214"/>
              </p:ext>
            </p:extLst>
          </p:nvPr>
        </p:nvGraphicFramePr>
        <p:xfrm>
          <a:off x="295276" y="1645920"/>
          <a:ext cx="8553449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229703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1621446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3428450" y="2743200"/>
            <a:ext cx="2287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3511660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21065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1640499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(add)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(add)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1855D-F52A-4379-8103-DE041DDC4D8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080962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21065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1640499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654506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21065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1640499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1752600" y="5228049"/>
            <a:ext cx="5348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10001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7101255" y="5228049"/>
            <a:ext cx="1766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0x02324020</a:t>
            </a:r>
          </a:p>
        </p:txBody>
      </p:sp>
      <p:sp>
        <p:nvSpPr>
          <p:cNvPr id="12" name="日付プレースホルダ 3">
            <a:extLst>
              <a:ext uri="{FF2B5EF4-FFF2-40B4-BE49-F238E27FC236}">
                <a16:creationId xmlns:a16="http://schemas.microsoft.com/office/drawing/2014/main" id="{31BFF90B-6E95-4274-B0E6-39E0E56F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13" name="フッター プレースホルダ 4">
            <a:extLst>
              <a:ext uri="{FF2B5EF4-FFF2-40B4-BE49-F238E27FC236}">
                <a16:creationId xmlns:a16="http://schemas.microsoft.com/office/drawing/2014/main" id="{7FFCD831-6F8B-466E-9FD9-3FFF1DE8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628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A1BC-40A1-400E-9F2A-FBA57B06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9106E-CA7E-4AEE-AD63-3C5CF2E64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add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$a0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$t1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C000"/>
                </a:solidFill>
              </a:rPr>
              <a:t>$</a:t>
            </a:r>
            <a:r>
              <a:rPr lang="en-US" sz="2400" dirty="0" err="1">
                <a:solidFill>
                  <a:srgbClr val="FFC000"/>
                </a:solidFill>
              </a:rPr>
              <a:t>sp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74F3E-618E-459A-8FF2-20FBDBE3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D64C53F-2FFB-414F-976A-361448DBD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/>
        </p:blipFill>
        <p:spPr bwMode="auto">
          <a:xfrm>
            <a:off x="7010400" y="1838233"/>
            <a:ext cx="1829904" cy="377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DD80014B-B4A5-491E-8C76-66178F3E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5EBBD3DF-0236-478D-85A3-17461D06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4812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5E4D-DC0E-4FB1-9321-504D06D9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Định </a:t>
            </a:r>
            <a:r>
              <a:rPr lang="en-AU" altLang="en-US" dirty="0" err="1"/>
              <a:t>dạng</a:t>
            </a:r>
            <a:r>
              <a:rPr lang="en-AU" altLang="en-US" dirty="0"/>
              <a:t> I (1/2)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4ED48-A7CA-4DD7-BFA4-B7BA4138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A05EB61-AB3B-4149-B1DD-8C9D6B78BC13}"/>
              </a:ext>
            </a:extLst>
          </p:cNvPr>
          <p:cNvSpPr txBox="1">
            <a:spLocks noChangeArrowheads="1"/>
          </p:cNvSpPr>
          <p:nvPr/>
        </p:nvSpPr>
        <p:spPr>
          <a:xfrm>
            <a:off x="295276" y="2819400"/>
            <a:ext cx="8553447" cy="32004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</a:pPr>
            <a:r>
              <a:rPr lang="en-US" altLang="en-US" sz="2600" dirty="0" err="1"/>
              <a:t>Các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trường</a:t>
            </a:r>
            <a:r>
              <a:rPr lang="en-US" altLang="en-US" sz="2600" dirty="0"/>
              <a:t> </a:t>
            </a:r>
            <a:r>
              <a:rPr lang="en-US" altLang="en-US" sz="2600" dirty="0" err="1"/>
              <a:t>lệnh</a:t>
            </a:r>
            <a:endParaRPr lang="en-US" altLang="en-US" sz="2600" dirty="0"/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</a:pPr>
            <a:r>
              <a:rPr lang="en-US" altLang="en-US" sz="2400" dirty="0"/>
              <a:t>op (opcode): </a:t>
            </a:r>
            <a:r>
              <a:rPr lang="en-US" altLang="en-US" sz="2400" err="1"/>
              <a:t>Mã</a:t>
            </a:r>
            <a:r>
              <a:rPr lang="en-US" altLang="en-US" sz="2400"/>
              <a:t> lệnh</a:t>
            </a:r>
            <a:endParaRPr lang="en-US" altLang="en-US" sz="2400" dirty="0"/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</a:pPr>
            <a:r>
              <a:rPr lang="en-US" altLang="en-US" sz="2400" dirty="0" err="1"/>
              <a:t>rs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Địa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chỉ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toán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thanh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nguồn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thứ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nhất</a:t>
            </a:r>
            <a:endParaRPr lang="en-US" altLang="en-US" sz="2400" dirty="0"/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</a:pPr>
            <a:r>
              <a:rPr lang="en-US" altLang="en-US" sz="2400" dirty="0"/>
              <a:t>rt: </a:t>
            </a:r>
            <a:r>
              <a:rPr lang="en-US" altLang="en-US" sz="2400" dirty="0" err="1"/>
              <a:t>Địa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chỉ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toán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thanh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nguồn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thứ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hoặc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thanh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đích</a:t>
            </a:r>
            <a:endParaRPr lang="en-US" altLang="en-US" sz="2400" dirty="0"/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</a:pPr>
            <a:r>
              <a:rPr lang="en-US" altLang="en-US" sz="2400" dirty="0"/>
              <a:t>immediate: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thời</a:t>
            </a:r>
            <a:r>
              <a:rPr lang="en-US" altLang="en-US" sz="2400" dirty="0"/>
              <a:t> 16 bit (</a:t>
            </a:r>
            <a:r>
              <a:rPr lang="en-US" altLang="en-US" sz="2400" dirty="0" err="1"/>
              <a:t>biểu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diễn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bù</a:t>
            </a:r>
            <a:r>
              <a:rPr lang="en-US" altLang="en-US" sz="2400" dirty="0"/>
              <a:t> 2)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800" dirty="0" err="1"/>
              <a:t>Thường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là</a:t>
            </a:r>
            <a:r>
              <a:rPr lang="en-US" altLang="en-US" sz="1800" dirty="0"/>
              <a:t> </a:t>
            </a:r>
            <a:r>
              <a:rPr lang="en-US" altLang="en-US" sz="1800" err="1"/>
              <a:t>độ</a:t>
            </a:r>
            <a:r>
              <a:rPr lang="en-US" altLang="en-US" sz="1800"/>
              <a:t> dời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800" b="1">
                <a:solidFill>
                  <a:srgbClr val="FF0000"/>
                </a:solidFill>
              </a:rPr>
              <a:t>Quy ước: Nếu sử dụng số tức thời lớn hơn 16 bit thì sẽ gây lỗi biên dịch</a:t>
            </a:r>
            <a:endParaRPr lang="en-US" altLang="en-US" sz="1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F364CE-EBE2-4E2C-8160-5F92FD247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84939"/>
              </p:ext>
            </p:extLst>
          </p:nvPr>
        </p:nvGraphicFramePr>
        <p:xfrm>
          <a:off x="295276" y="1600200"/>
          <a:ext cx="8553450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7DC7991A-5CC5-481C-9C02-C507B5A8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9" name="フッター プレースホルダ 4">
            <a:extLst>
              <a:ext uri="{FF2B5EF4-FFF2-40B4-BE49-F238E27FC236}">
                <a16:creationId xmlns:a16="http://schemas.microsoft.com/office/drawing/2014/main" id="{EA1C324B-3149-4577-A3E7-758674CB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6180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Định </a:t>
            </a:r>
            <a:r>
              <a:rPr lang="en-AU" altLang="en-US" dirty="0" err="1"/>
              <a:t>dạng</a:t>
            </a:r>
            <a:r>
              <a:rPr lang="en-AU" altLang="en-US" dirty="0"/>
              <a:t> I (2/2) – </a:t>
            </a:r>
            <a:r>
              <a:rPr lang="en-AU" altLang="en-US" dirty="0" err="1"/>
              <a:t>Ví</a:t>
            </a:r>
            <a:r>
              <a:rPr lang="en-AU" altLang="en-US" dirty="0"/>
              <a:t> </a:t>
            </a:r>
            <a:r>
              <a:rPr lang="en-AU" altLang="en-US" dirty="0" err="1"/>
              <a:t>dụ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430556"/>
              </p:ext>
            </p:extLst>
          </p:nvPr>
        </p:nvGraphicFramePr>
        <p:xfrm>
          <a:off x="295276" y="1600200"/>
          <a:ext cx="8553449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229703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1621446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3428450" y="2667000"/>
            <a:ext cx="2287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($s2)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3511660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  <a:endParaRPr lang="en-US" sz="24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1855D-F52A-4379-8103-DE041DDC4D8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080962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654506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100011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1111111111111000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1676401" y="5228049"/>
            <a:ext cx="495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100011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1111111111111000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6934201" y="5228049"/>
            <a:ext cx="1933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0x4E48FFF8</a:t>
            </a:r>
          </a:p>
        </p:txBody>
      </p:sp>
      <p:sp>
        <p:nvSpPr>
          <p:cNvPr id="12" name="日付プレースホルダ 3">
            <a:extLst>
              <a:ext uri="{FF2B5EF4-FFF2-40B4-BE49-F238E27FC236}">
                <a16:creationId xmlns:a16="http://schemas.microsoft.com/office/drawing/2014/main" id="{BE178F22-482F-4A96-895D-31868092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13" name="フッター プレースホルダ 4">
            <a:extLst>
              <a:ext uri="{FF2B5EF4-FFF2-40B4-BE49-F238E27FC236}">
                <a16:creationId xmlns:a16="http://schemas.microsoft.com/office/drawing/2014/main" id="{1F4D7E98-BD21-4210-B4A1-E5AD74BF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4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A1BC-40A1-400E-9F2A-FBA57B06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9106E-CA7E-4AEE-AD63-3C5CF2E64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lw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$a0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48</a:t>
            </a:r>
            <a:r>
              <a:rPr lang="en-US" sz="2400" dirty="0">
                <a:solidFill>
                  <a:srgbClr val="FFC000"/>
                </a:solidFill>
              </a:rPr>
              <a:t>($</a:t>
            </a:r>
            <a:r>
              <a:rPr lang="en-US" sz="2400" dirty="0" err="1">
                <a:solidFill>
                  <a:srgbClr val="FFC000"/>
                </a:solidFill>
              </a:rPr>
              <a:t>sp</a:t>
            </a:r>
            <a:r>
              <a:rPr lang="en-US" sz="2400" dirty="0">
                <a:solidFill>
                  <a:srgbClr val="FFC000"/>
                </a:solidFill>
              </a:rPr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74F3E-618E-459A-8FF2-20FBDBE3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D64C53F-2FFB-414F-976A-361448DBD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/>
        </p:blipFill>
        <p:spPr bwMode="auto">
          <a:xfrm>
            <a:off x="7024682" y="1838233"/>
            <a:ext cx="1829904" cy="377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B48D9008-D3CF-44BD-A04C-FA06F8A0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61B7DC42-4F52-40A4-BB44-F739AA44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5424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5E4D-DC0E-4FB1-9321-504D06D9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Định </a:t>
            </a:r>
            <a:r>
              <a:rPr lang="en-AU" altLang="en-US" dirty="0" err="1"/>
              <a:t>dạng</a:t>
            </a:r>
            <a:r>
              <a:rPr lang="en-AU" altLang="en-US" dirty="0"/>
              <a:t> J (1/2)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4ED48-A7CA-4DD7-BFA4-B7BA4138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A05EB61-AB3B-4149-B1DD-8C9D6B78BC13}"/>
              </a:ext>
            </a:extLst>
          </p:cNvPr>
          <p:cNvSpPr txBox="1">
            <a:spLocks noChangeArrowheads="1"/>
          </p:cNvSpPr>
          <p:nvPr/>
        </p:nvSpPr>
        <p:spPr>
          <a:xfrm>
            <a:off x="295276" y="3014664"/>
            <a:ext cx="8553447" cy="246816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</a:pPr>
            <a:r>
              <a:rPr lang="en-US" altLang="en-US" sz="2600" dirty="0" err="1"/>
              <a:t>Các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trường</a:t>
            </a:r>
            <a:r>
              <a:rPr lang="en-US" altLang="en-US" sz="2600" dirty="0"/>
              <a:t> </a:t>
            </a:r>
            <a:r>
              <a:rPr lang="en-US" altLang="en-US" sz="2600" dirty="0" err="1"/>
              <a:t>lệnh</a:t>
            </a:r>
            <a:endParaRPr lang="en-US" altLang="en-US" sz="2600" dirty="0"/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</a:pPr>
            <a:r>
              <a:rPr lang="en-US" altLang="en-US" sz="2400" dirty="0"/>
              <a:t>op (opcode): </a:t>
            </a:r>
            <a:r>
              <a:rPr lang="en-US" altLang="en-US" sz="2400" err="1"/>
              <a:t>Mã</a:t>
            </a:r>
            <a:r>
              <a:rPr lang="en-US" altLang="en-US" sz="2400"/>
              <a:t> lệnh</a:t>
            </a:r>
            <a:endParaRPr lang="en-US" altLang="en-US" sz="2400" dirty="0"/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</a:pPr>
            <a:r>
              <a:rPr lang="en-US" altLang="en-US" sz="2400" dirty="0"/>
              <a:t>address: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thời</a:t>
            </a:r>
            <a:r>
              <a:rPr lang="en-US" altLang="en-US" sz="2400" dirty="0"/>
              <a:t> 26 bit (</a:t>
            </a:r>
            <a:r>
              <a:rPr lang="en-US" altLang="en-US" sz="2400" dirty="0" err="1"/>
              <a:t>biểu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diễn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bù</a:t>
            </a:r>
            <a:r>
              <a:rPr lang="en-US" altLang="en-US" sz="2400" dirty="0"/>
              <a:t> 2)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800" dirty="0"/>
              <a:t>Bit [27:2] </a:t>
            </a:r>
            <a:r>
              <a:rPr lang="en-US" altLang="en-US" sz="1800" dirty="0" err="1"/>
              <a:t>của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địa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chỉ</a:t>
            </a:r>
            <a:r>
              <a:rPr lang="en-US" altLang="en-US" sz="1800" dirty="0"/>
              <a:t> </a:t>
            </a:r>
            <a:r>
              <a:rPr lang="en-US" altLang="en-US" sz="1800" err="1"/>
              <a:t>nhảy</a:t>
            </a:r>
            <a:r>
              <a:rPr lang="en-US" altLang="en-US" sz="1800"/>
              <a:t> tới</a:t>
            </a: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F364CE-EBE2-4E2C-8160-5F92FD2474FE}"/>
              </a:ext>
            </a:extLst>
          </p:cNvPr>
          <p:cNvGraphicFramePr>
            <a:graphicFrameLocks noGrp="1"/>
          </p:cNvGraphicFramePr>
          <p:nvPr/>
        </p:nvGraphicFramePr>
        <p:xfrm>
          <a:off x="295276" y="2151644"/>
          <a:ext cx="8553448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7127873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EC57C795-FC0C-49B2-9002-E846A71B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9" name="フッター プレースホルダ 4">
            <a:extLst>
              <a:ext uri="{FF2B5EF4-FFF2-40B4-BE49-F238E27FC236}">
                <a16:creationId xmlns:a16="http://schemas.microsoft.com/office/drawing/2014/main" id="{1FCA2AC4-E7B1-4973-AB9D-5B1DEDE6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7415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Định </a:t>
            </a:r>
            <a:r>
              <a:rPr lang="en-AU" altLang="en-US" dirty="0" err="1"/>
              <a:t>dạng</a:t>
            </a:r>
            <a:r>
              <a:rPr lang="en-AU" altLang="en-US" dirty="0"/>
              <a:t> J (2/2) – </a:t>
            </a:r>
            <a:r>
              <a:rPr lang="en-AU" altLang="en-US" dirty="0" err="1"/>
              <a:t>Ví</a:t>
            </a:r>
            <a:r>
              <a:rPr lang="en-AU" altLang="en-US" dirty="0"/>
              <a:t> </a:t>
            </a:r>
            <a:r>
              <a:rPr lang="en-AU" altLang="en-US" dirty="0" err="1"/>
              <a:t>dụ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971167"/>
              </p:ext>
            </p:extLst>
          </p:nvPr>
        </p:nvGraphicFramePr>
        <p:xfrm>
          <a:off x="294483" y="1401083"/>
          <a:ext cx="8553448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7127873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2241856" y="2312223"/>
            <a:ext cx="4589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0xCAFEBAB8: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sub_pro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0xCAFEBAFC:    </a:t>
            </a:r>
            <a:r>
              <a:rPr lang="en-US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sub_pro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36550"/>
              </p:ext>
            </p:extLst>
          </p:nvPr>
        </p:nvGraphicFramePr>
        <p:xfrm>
          <a:off x="314329" y="3994146"/>
          <a:ext cx="8553448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7127873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(j)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0xCAFEBAFC = {(PC+4)[31:28],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2’b0}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1855D-F52A-4379-8103-DE041DDC4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76759"/>
              </p:ext>
            </p:extLst>
          </p:nvPr>
        </p:nvGraphicFramePr>
        <p:xfrm>
          <a:off x="314329" y="4563448"/>
          <a:ext cx="8553448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7127873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0x2BFAEBF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57477"/>
              </p:ext>
            </p:extLst>
          </p:nvPr>
        </p:nvGraphicFramePr>
        <p:xfrm>
          <a:off x="314329" y="5136992"/>
          <a:ext cx="8553448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7127873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10101111111010111010111111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1903536" y="5710535"/>
            <a:ext cx="5020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000010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10101111111010111010111111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6866791" y="5710535"/>
            <a:ext cx="2000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0x0ABFAEBF</a:t>
            </a:r>
          </a:p>
        </p:txBody>
      </p:sp>
      <p:sp>
        <p:nvSpPr>
          <p:cNvPr id="12" name="日付プレースホルダ 3">
            <a:extLst>
              <a:ext uri="{FF2B5EF4-FFF2-40B4-BE49-F238E27FC236}">
                <a16:creationId xmlns:a16="http://schemas.microsoft.com/office/drawing/2014/main" id="{9C69C0E0-F740-4398-9C54-4FABC78C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13" name="フッター プレースホルダ 4">
            <a:extLst>
              <a:ext uri="{FF2B5EF4-FFF2-40B4-BE49-F238E27FC236}">
                <a16:creationId xmlns:a16="http://schemas.microsoft.com/office/drawing/2014/main" id="{F45DBAAB-D2C6-4EBB-8E04-092355F7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781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A1BC-40A1-400E-9F2A-FBA57B06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9106E-CA7E-4AEE-AD63-3C5CF2E64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524000"/>
            <a:ext cx="8572500" cy="3263504"/>
          </a:xfrm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>
                <a:solidFill>
                  <a:srgbClr val="FF0000"/>
                </a:solidFill>
              </a:rPr>
              <a:t>j </a:t>
            </a:r>
            <a:r>
              <a:rPr lang="en-US">
                <a:solidFill>
                  <a:srgbClr val="7030A0"/>
                </a:solidFill>
              </a:rPr>
              <a:t>IT012</a:t>
            </a:r>
          </a:p>
          <a:p>
            <a:pPr lvl="1"/>
            <a:r>
              <a:rPr lang="en-US">
                <a:solidFill>
                  <a:srgbClr val="7030A0"/>
                </a:solidFill>
              </a:rPr>
              <a:t>l</a:t>
            </a:r>
            <a:r>
              <a:rPr lang="en-US"/>
              <a:t>ệnh </a:t>
            </a:r>
            <a:r>
              <a:rPr lang="en-US" dirty="0">
                <a:solidFill>
                  <a:srgbClr val="FF0000"/>
                </a:solidFill>
              </a:rPr>
              <a:t>j</a:t>
            </a:r>
            <a:r>
              <a:rPr lang="en-US" dirty="0"/>
              <a:t> ở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0x00CAFE00</a:t>
            </a:r>
          </a:p>
          <a:p>
            <a:pPr lvl="1"/>
            <a:r>
              <a:rPr lang="en-US"/>
              <a:t>Nhãn </a:t>
            </a:r>
            <a:r>
              <a:rPr lang="en-US">
                <a:solidFill>
                  <a:srgbClr val="7030A0"/>
                </a:solidFill>
              </a:rPr>
              <a:t>IT012</a:t>
            </a:r>
            <a:r>
              <a:rPr lang="en-US"/>
              <a:t> có địa chỉ tương ứng là </a:t>
            </a:r>
            <a:r>
              <a:rPr lang="en-US">
                <a:solidFill>
                  <a:srgbClr val="7030A0"/>
                </a:solidFill>
              </a:rPr>
              <a:t>0x0000A5B0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74F3E-618E-459A-8FF2-20FBDBE3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275F83ED-DAD9-4409-9228-07B49B57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B1C87942-6BA5-444E-8EAC-D4ACDA81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628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8429F-51C1-40CE-8B0F-E489DE70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Lệnh</a:t>
            </a:r>
            <a:r>
              <a:rPr lang="en-US" dirty="0"/>
              <a:t> (Instruction)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ADD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cộng</a:t>
            </a:r>
            <a:endParaRPr lang="en-US" dirty="0"/>
          </a:p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(Instruction Set)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NHƯNG!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!!!</a:t>
            </a:r>
          </a:p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=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+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1C8DE-3349-4D54-B404-9FE141BD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(1/6)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B7956-3926-43FC-900E-4D5D7B06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8D840BA0-7032-4492-BCD0-85F3D14F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8004522F-8384-4D5B-B3A1-5E817927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75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E396-2140-4DFA-B207-3B52F4C7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</a:t>
            </a:r>
            <a:r>
              <a:rPr lang="en-US" dirty="0" err="1"/>
              <a:t>tập</a:t>
            </a:r>
            <a:r>
              <a:rPr lang="en-US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6AD5-408F-4EB6-ABF3-DA6A1F7B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6" y="3541539"/>
            <a:ext cx="6742595" cy="2706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MIPS, </a:t>
            </a:r>
            <a:r>
              <a:rPr lang="en-US" err="1"/>
              <a:t>giả</a:t>
            </a:r>
            <a:r>
              <a:rPr lang="en-US"/>
              <a:t> sử các biến F, B, G nằm trong các thanh ghi và mảng các số nguyên </a:t>
            </a:r>
            <a:r>
              <a:rPr lang="en-US" dirty="0"/>
              <a:t>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$t1:</a:t>
            </a:r>
          </a:p>
          <a:p>
            <a:pPr marL="0" indent="0" algn="ctr">
              <a:buNone/>
            </a:pPr>
            <a:r>
              <a:rPr lang="en-US" dirty="0"/>
              <a:t>F =  A[B + 4]</a:t>
            </a:r>
          </a:p>
          <a:p>
            <a:pPr marL="0" indent="0" algn="ctr">
              <a:buNone/>
            </a:pPr>
            <a:r>
              <a:rPr lang="en-US" dirty="0"/>
              <a:t>G = A[16 – C] + A[B – 4]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AF2DD-9B5B-44D4-8AFD-8D7FE6AD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60186A-2CB1-49A9-8553-2CAB49AAD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049883"/>
              </p:ext>
            </p:extLst>
          </p:nvPr>
        </p:nvGraphicFramePr>
        <p:xfrm>
          <a:off x="295276" y="1540612"/>
          <a:ext cx="6742596" cy="16901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03253">
                  <a:extLst>
                    <a:ext uri="{9D8B030D-6E8A-4147-A177-3AD203B41FA5}">
                      <a16:colId xmlns:a16="http://schemas.microsoft.com/office/drawing/2014/main" val="1849330155"/>
                    </a:ext>
                  </a:extLst>
                </a:gridCol>
                <a:gridCol w="2294719">
                  <a:extLst>
                    <a:ext uri="{9D8B030D-6E8A-4147-A177-3AD203B41FA5}">
                      <a16:colId xmlns:a16="http://schemas.microsoft.com/office/drawing/2014/main" val="1574376215"/>
                    </a:ext>
                  </a:extLst>
                </a:gridCol>
                <a:gridCol w="2644624">
                  <a:extLst>
                    <a:ext uri="{9D8B030D-6E8A-4147-A177-3AD203B41FA5}">
                      <a16:colId xmlns:a16="http://schemas.microsoft.com/office/drawing/2014/main" val="3827853875"/>
                    </a:ext>
                  </a:extLst>
                </a:gridCol>
              </a:tblGrid>
              <a:tr h="4225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 dụ</a:t>
                      </a:r>
                      <a:endParaRPr lang="en-US" sz="2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2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3695188036"/>
                  </a:ext>
                </a:extLst>
              </a:tr>
              <a:tr h="4225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$s1,$s2,$s3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$s3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827066081"/>
                  </a:ext>
                </a:extLst>
              </a:tr>
              <a:tr h="4225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Nạp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word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 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$s1,20($s2)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 Mem[$s2 + 20]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2130248962"/>
                  </a:ext>
                </a:extLst>
              </a:tr>
              <a:tr h="4225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tức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addi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$s1,$s2,5</a:t>
                      </a: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+ 5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1539860786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3CBDCBC0-475D-432E-B4C1-A529525CD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/>
        </p:blipFill>
        <p:spPr bwMode="auto">
          <a:xfrm>
            <a:off x="7037871" y="1499589"/>
            <a:ext cx="1829904" cy="377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付プレースホルダ 3">
            <a:extLst>
              <a:ext uri="{FF2B5EF4-FFF2-40B4-BE49-F238E27FC236}">
                <a16:creationId xmlns:a16="http://schemas.microsoft.com/office/drawing/2014/main" id="{A55767F1-360A-4576-AF90-56B8B40B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9" name="フッター プレースホルダ 4">
            <a:extLst>
              <a:ext uri="{FF2B5EF4-FFF2-40B4-BE49-F238E27FC236}">
                <a16:creationId xmlns:a16="http://schemas.microsoft.com/office/drawing/2014/main" id="{4C98EE2F-3A5F-4706-9BF8-19846980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919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3D0A-69D8-4946-9442-54CA6EE2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</a:t>
            </a:r>
            <a:r>
              <a:rPr lang="en-US" dirty="0" err="1"/>
              <a:t>tập</a:t>
            </a:r>
            <a:r>
              <a:rPr lang="en-US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500B5-EC8B-4876-9580-E2A7C8CE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342900" lvl="1" fontAlgn="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sub $s1, $s2, $s3</a:t>
            </a:r>
          </a:p>
          <a:p>
            <a:pPr marL="342900" lvl="1" fontAlgn="t">
              <a:lnSpc>
                <a:spcPct val="150000"/>
              </a:lnSpc>
              <a:spcBef>
                <a:spcPts val="0"/>
              </a:spcBef>
            </a:pPr>
            <a:r>
              <a:rPr lang="en-US"/>
              <a:t>lw </a:t>
            </a:r>
            <a:r>
              <a:rPr lang="en-US" dirty="0"/>
              <a:t>$t7, 20($k0)</a:t>
            </a:r>
          </a:p>
          <a:p>
            <a:pPr marL="342900" lvl="1" fontAlgn="t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sw</a:t>
            </a:r>
            <a:r>
              <a:rPr lang="en-US" dirty="0"/>
              <a:t> $v1, 20($</a:t>
            </a:r>
            <a:r>
              <a:rPr lang="en-US" dirty="0" err="1"/>
              <a:t>gp</a:t>
            </a:r>
            <a:r>
              <a:rPr lang="en-US" dirty="0"/>
              <a:t>)</a:t>
            </a:r>
          </a:p>
          <a:p>
            <a:pPr marL="342900" lvl="1" fontAlgn="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nor $at, $ra, $a2</a:t>
            </a:r>
          </a:p>
          <a:p>
            <a:pPr marL="342900" lvl="1" fontAlgn="t">
              <a:lnSpc>
                <a:spcPct val="150000"/>
              </a:lnSpc>
              <a:spcBef>
                <a:spcPts val="0"/>
              </a:spcBef>
            </a:pPr>
            <a:r>
              <a:rPr lang="en-US"/>
              <a:t>j ABC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Lệnh </a:t>
            </a:r>
            <a:r>
              <a:rPr lang="en-US" dirty="0"/>
              <a:t>j </a:t>
            </a:r>
            <a:r>
              <a:rPr lang="en-US" dirty="0" err="1"/>
              <a:t>đang</a:t>
            </a:r>
            <a:r>
              <a:rPr lang="en-US" dirty="0"/>
              <a:t> ở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err="1"/>
              <a:t>chỉ</a:t>
            </a:r>
            <a:r>
              <a:rPr lang="en-US"/>
              <a:t> 0xFEC0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Nhãn ABC có địa chỉ tương ứng là 0x2500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2C656-B090-4A6D-AFC7-8F8EDC94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B1427E0-6095-4EDF-B3FB-54DC22A12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/>
        </p:blipFill>
        <p:spPr bwMode="auto">
          <a:xfrm>
            <a:off x="7037871" y="1851422"/>
            <a:ext cx="1829904" cy="377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5DF3FEE8-0F6F-439A-AE5D-0D305C3D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27EB584D-DF9F-4EC6-8DFD-2EF4EBD7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0261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5665"/>
            <a:ext cx="7772400" cy="1470025"/>
          </a:xfrm>
        </p:spPr>
        <p:txBody>
          <a:bodyPr/>
          <a:lstStyle/>
          <a:p>
            <a:r>
              <a:rPr lang="en-US"/>
              <a:t>THẢO LUẬN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11/17/2020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pic>
        <p:nvPicPr>
          <p:cNvPr id="4100" name="Picture 4" descr="http://data.sinhvienit.net/2013/T09/img/SinhVienIT.Net---suy-ngh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7" y="2685690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3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79C8-8447-405E-8561-35DC945A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(2/6)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D387-99EC-485C-B7F7-4902ACF4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447800"/>
            <a:ext cx="8572500" cy="4876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):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Opcode (Operation Code): </a:t>
            </a:r>
            <a:r>
              <a:rPr lang="en-US" err="1"/>
              <a:t>Mã</a:t>
            </a:r>
            <a:r>
              <a:rPr lang="en-US"/>
              <a:t> lệnh (mã thao tác)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err="1"/>
              <a:t>để</a:t>
            </a:r>
            <a:r>
              <a:rPr lang="en-US"/>
              <a:t> thực thi lệnh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(stack)</a:t>
            </a:r>
          </a:p>
          <a:p>
            <a:pPr lvl="1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(accumulator)</a:t>
            </a:r>
          </a:p>
          <a:p>
            <a:pPr lvl="1"/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(register–memory)</a:t>
            </a:r>
          </a:p>
          <a:p>
            <a:pPr lvl="1"/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/ </a:t>
            </a:r>
            <a:r>
              <a:rPr lang="en-US" dirty="0" err="1"/>
              <a:t>nạp</a:t>
            </a:r>
            <a:r>
              <a:rPr lang="en-US" dirty="0"/>
              <a:t> – </a:t>
            </a:r>
            <a:r>
              <a:rPr lang="en-US" dirty="0" err="1"/>
              <a:t>lưu</a:t>
            </a:r>
            <a:r>
              <a:rPr lang="en-US" dirty="0"/>
              <a:t> (register-register/load-store)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55F1D-0CB7-4853-9ADA-DCD2C555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9357F258-0675-44A5-887F-154D3978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D7E6356B-A858-437E-86C6-2CD0B1F5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606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BBB9-9A7A-4789-91D0-D9BC480E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/>
              <a:t>Kiến </a:t>
            </a:r>
            <a:r>
              <a:rPr lang="en-US" sz="3000" dirty="0" err="1"/>
              <a:t>trúc</a:t>
            </a:r>
            <a:r>
              <a:rPr lang="en-US" sz="3000" dirty="0"/>
              <a:t> </a:t>
            </a:r>
            <a:r>
              <a:rPr lang="en-US" sz="3000" dirty="0" err="1"/>
              <a:t>Tập</a:t>
            </a:r>
            <a:r>
              <a:rPr lang="en-US" sz="3000" dirty="0"/>
              <a:t> </a:t>
            </a:r>
            <a:r>
              <a:rPr lang="en-US" sz="3000" dirty="0" err="1"/>
              <a:t>lệnh</a:t>
            </a:r>
            <a:r>
              <a:rPr lang="en-US" sz="3000" dirty="0"/>
              <a:t> (3/6) - Thanh </a:t>
            </a:r>
            <a:r>
              <a:rPr lang="en-US" sz="3000" dirty="0" err="1"/>
              <a:t>ghi</a:t>
            </a:r>
            <a:r>
              <a:rPr lang="en-US" sz="3000" dirty="0"/>
              <a:t> – </a:t>
            </a:r>
            <a:r>
              <a:rPr lang="en-US" sz="3000" dirty="0" err="1"/>
              <a:t>thanh</a:t>
            </a:r>
            <a:r>
              <a:rPr lang="en-US" sz="3000" dirty="0"/>
              <a:t> </a:t>
            </a:r>
            <a:r>
              <a:rPr lang="en-US" sz="3000" dirty="0" err="1"/>
              <a:t>ghi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3AA3-1394-4063-943B-1687ADF9B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676" y="1447800"/>
            <a:ext cx="3953099" cy="4648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ở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thanh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ghi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nhớ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algn="just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algn="just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lưu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13039-7CCC-4964-9ED4-5A4B5349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89FA6-EA24-4409-A062-207B9790C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68"/>
          <a:stretch/>
        </p:blipFill>
        <p:spPr>
          <a:xfrm>
            <a:off x="189765" y="2678907"/>
            <a:ext cx="4724911" cy="2612231"/>
          </a:xfrm>
          <a:prstGeom prst="rect">
            <a:avLst/>
          </a:prstGeom>
        </p:spPr>
      </p:pic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5414B228-93FB-462D-B2AC-1468FBE9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BD985B30-17CC-4924-AB4F-58B421B2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117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2384-FA40-4983-8703-D1C0228A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(4/6) –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EDA1F-3CF7-4B0F-803F-DE9C8999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8A32E-1444-4727-A68D-D8EA441F5DB6}"/>
              </a:ext>
            </a:extLst>
          </p:cNvPr>
          <p:cNvSpPr txBox="1"/>
          <p:nvPr/>
        </p:nvSpPr>
        <p:spPr>
          <a:xfrm>
            <a:off x="2297020" y="2310924"/>
            <a:ext cx="4569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F2FF8-1BCB-4075-8303-7BEDA160C0E3}"/>
              </a:ext>
            </a:extLst>
          </p:cNvPr>
          <p:cNvSpPr txBox="1"/>
          <p:nvPr/>
        </p:nvSpPr>
        <p:spPr>
          <a:xfrm>
            <a:off x="2164737" y="3266450"/>
            <a:ext cx="4838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D1B12-0D7E-4930-B94B-2204B33BFB73}"/>
              </a:ext>
            </a:extLst>
          </p:cNvPr>
          <p:cNvSpPr txBox="1"/>
          <p:nvPr/>
        </p:nvSpPr>
        <p:spPr>
          <a:xfrm>
            <a:off x="1870587" y="4163125"/>
            <a:ext cx="5427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000010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01100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01010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00110</a:t>
            </a:r>
            <a:endParaRPr 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8664D4-35B0-4E4C-AD1D-26E6CA8EE0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581920" y="2772589"/>
            <a:ext cx="1" cy="4154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109C27-3D9F-41BA-AC15-A880C6CC2A50}"/>
              </a:ext>
            </a:extLst>
          </p:cNvPr>
          <p:cNvCxnSpPr>
            <a:cxnSpLocks/>
          </p:cNvCxnSpPr>
          <p:nvPr/>
        </p:nvCxnSpPr>
        <p:spPr>
          <a:xfrm>
            <a:off x="4557939" y="3724544"/>
            <a:ext cx="11903" cy="4385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BE773B6-C018-4114-B935-CA1D4237F35B}"/>
              </a:ext>
            </a:extLst>
          </p:cNvPr>
          <p:cNvSpPr txBox="1"/>
          <p:nvPr/>
        </p:nvSpPr>
        <p:spPr>
          <a:xfrm>
            <a:off x="498595" y="4820997"/>
            <a:ext cx="1666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lệnh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8DAFA-F7C3-4D68-8871-727DC3EC800E}"/>
              </a:ext>
            </a:extLst>
          </p:cNvPr>
          <p:cNvSpPr txBox="1"/>
          <p:nvPr/>
        </p:nvSpPr>
        <p:spPr>
          <a:xfrm>
            <a:off x="2616993" y="4853422"/>
            <a:ext cx="20808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BA125D-5C4F-43FD-A6D7-FAD8B6B2BB0C}"/>
              </a:ext>
            </a:extLst>
          </p:cNvPr>
          <p:cNvSpPr txBox="1"/>
          <p:nvPr/>
        </p:nvSpPr>
        <p:spPr>
          <a:xfrm>
            <a:off x="4938710" y="4820997"/>
            <a:ext cx="16661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29CCBD-2CFF-4D2F-986E-CD5F5C59DB49}"/>
              </a:ext>
            </a:extLst>
          </p:cNvPr>
          <p:cNvSpPr txBox="1"/>
          <p:nvPr/>
        </p:nvSpPr>
        <p:spPr>
          <a:xfrm>
            <a:off x="7003070" y="4816599"/>
            <a:ext cx="16661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3AC3D3-D125-4604-AB0A-5A14917363E9}"/>
              </a:ext>
            </a:extLst>
          </p:cNvPr>
          <p:cNvCxnSpPr>
            <a:cxnSpLocks/>
          </p:cNvCxnSpPr>
          <p:nvPr/>
        </p:nvCxnSpPr>
        <p:spPr>
          <a:xfrm flipV="1">
            <a:off x="1331665" y="4507579"/>
            <a:ext cx="2323742" cy="356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B93896-3C16-4D71-B574-1C535C3D6755}"/>
              </a:ext>
            </a:extLst>
          </p:cNvPr>
          <p:cNvCxnSpPr>
            <a:cxnSpLocks/>
          </p:cNvCxnSpPr>
          <p:nvPr/>
        </p:nvCxnSpPr>
        <p:spPr>
          <a:xfrm flipV="1">
            <a:off x="3655407" y="4565764"/>
            <a:ext cx="1071887" cy="2934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92573C-06BB-4162-B59D-409EB68D5DFB}"/>
              </a:ext>
            </a:extLst>
          </p:cNvPr>
          <p:cNvCxnSpPr>
            <a:cxnSpLocks/>
          </p:cNvCxnSpPr>
          <p:nvPr/>
        </p:nvCxnSpPr>
        <p:spPr>
          <a:xfrm flipH="1" flipV="1">
            <a:off x="5578719" y="4507579"/>
            <a:ext cx="193062" cy="3516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B2C1AD-A63B-4DD7-A560-A3C1C711C341}"/>
              </a:ext>
            </a:extLst>
          </p:cNvPr>
          <p:cNvCxnSpPr>
            <a:cxnSpLocks/>
          </p:cNvCxnSpPr>
          <p:nvPr/>
        </p:nvCxnSpPr>
        <p:spPr>
          <a:xfrm flipH="1" flipV="1">
            <a:off x="6411790" y="4565764"/>
            <a:ext cx="1509203" cy="25083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1260B6-56C9-4CB7-ACAB-E634DD9D6105}"/>
              </a:ext>
            </a:extLst>
          </p:cNvPr>
          <p:cNvSpPr txBox="1"/>
          <p:nvPr/>
        </p:nvSpPr>
        <p:spPr>
          <a:xfrm>
            <a:off x="2975082" y="3723120"/>
            <a:ext cx="31938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FFC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dirty="0">
              <a:solidFill>
                <a:srgbClr val="FFC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C5F8D0-FF87-4F84-A4F3-B2D61AD92410}"/>
              </a:ext>
            </a:extLst>
          </p:cNvPr>
          <p:cNvSpPr txBox="1"/>
          <p:nvPr/>
        </p:nvSpPr>
        <p:spPr>
          <a:xfrm>
            <a:off x="6327388" y="3237741"/>
            <a:ext cx="2550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9855CE-A896-4ACE-98B0-E4EAE3108282}"/>
              </a:ext>
            </a:extLst>
          </p:cNvPr>
          <p:cNvSpPr txBox="1"/>
          <p:nvPr/>
        </p:nvSpPr>
        <p:spPr>
          <a:xfrm>
            <a:off x="7556989" y="3695835"/>
            <a:ext cx="13107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endParaRPr lang="en-US" sz="2400" dirty="0">
              <a:solidFill>
                <a:srgbClr val="FFC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4F743D-7744-4FC7-9377-BB8382C2DC96}"/>
              </a:ext>
            </a:extLst>
          </p:cNvPr>
          <p:cNvSpPr txBox="1"/>
          <p:nvPr/>
        </p:nvSpPr>
        <p:spPr>
          <a:xfrm>
            <a:off x="7659588" y="4163125"/>
            <a:ext cx="1208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US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69BB72-B127-4926-BBE2-FDF62BD4A8E2}"/>
              </a:ext>
            </a:extLst>
          </p:cNvPr>
          <p:cNvCxnSpPr/>
          <p:nvPr/>
        </p:nvCxnSpPr>
        <p:spPr>
          <a:xfrm>
            <a:off x="5934808" y="3485740"/>
            <a:ext cx="476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4CA2087-D7C9-4FCD-B4C0-F9682A10392D}"/>
              </a:ext>
            </a:extLst>
          </p:cNvPr>
          <p:cNvCxnSpPr>
            <a:cxnSpLocks/>
          </p:cNvCxnSpPr>
          <p:nvPr/>
        </p:nvCxnSpPr>
        <p:spPr>
          <a:xfrm>
            <a:off x="6077683" y="3942410"/>
            <a:ext cx="1581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16B13E-B2A9-48B7-BBD9-2FF8CFD819D2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6866821" y="4382415"/>
            <a:ext cx="792767" cy="1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95D2839-B4D3-4B21-8DDB-E25F1C80ACFE}"/>
              </a:ext>
            </a:extLst>
          </p:cNvPr>
          <p:cNvSpPr txBox="1"/>
          <p:nvPr/>
        </p:nvSpPr>
        <p:spPr>
          <a:xfrm>
            <a:off x="801042" y="2798835"/>
            <a:ext cx="149597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5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4500" dirty="0">
              <a:solidFill>
                <a:srgbClr val="FFC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A569D1-3196-4C68-8726-A8CCDFDD4820}"/>
              </a:ext>
            </a:extLst>
          </p:cNvPr>
          <p:cNvCxnSpPr>
            <a:cxnSpLocks/>
          </p:cNvCxnSpPr>
          <p:nvPr/>
        </p:nvCxnSpPr>
        <p:spPr>
          <a:xfrm>
            <a:off x="2164737" y="3485740"/>
            <a:ext cx="1044457" cy="32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日付プレースホルダ 3">
            <a:extLst>
              <a:ext uri="{FF2B5EF4-FFF2-40B4-BE49-F238E27FC236}">
                <a16:creationId xmlns:a16="http://schemas.microsoft.com/office/drawing/2014/main" id="{43B05B4F-C501-4CCC-9A0A-FE73F1F3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29" name="フッター プレースホルダ 4">
            <a:extLst>
              <a:ext uri="{FF2B5EF4-FFF2-40B4-BE49-F238E27FC236}">
                <a16:creationId xmlns:a16="http://schemas.microsoft.com/office/drawing/2014/main" id="{6C85EC74-89D0-4DB1-A66B-158E8568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674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21" grpId="0"/>
      <p:bldP spid="23" grpId="0"/>
      <p:bldP spid="25" grpId="0"/>
      <p:bldP spid="27" grpId="0"/>
      <p:bldP spid="39" grpId="0"/>
      <p:bldP spid="40" grpId="0"/>
      <p:bldP spid="41" grpId="0"/>
      <p:bldP spid="42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122B-CCA9-42E7-847E-6EA10929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3AAAB-7856-4C75-B0E8-167D7103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trừ</a:t>
            </a:r>
            <a:r>
              <a:rPr lang="en-US" dirty="0"/>
              <a:t> B </a:t>
            </a:r>
            <a:r>
              <a:rPr lang="en-US" dirty="0" err="1"/>
              <a:t>bằng</a:t>
            </a:r>
            <a:r>
              <a:rPr lang="en-US" dirty="0"/>
              <a:t> C</a:t>
            </a:r>
          </a:p>
          <a:p>
            <a:endParaRPr lang="en-US" dirty="0"/>
          </a:p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F = (A + B) – (C + 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CE4F7-4C74-4DF4-B903-6531D006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3BDE3657-FE13-461E-84E0-2329D89C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AC4C6E1E-C7B0-427B-A5B1-669C7A44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658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E23F-7D75-4F4C-8F3E-CC11AB5B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50"/>
              <a:t>Kiến </a:t>
            </a:r>
            <a:r>
              <a:rPr lang="en-US" sz="3150" dirty="0" err="1"/>
              <a:t>trúc</a:t>
            </a:r>
            <a:r>
              <a:rPr lang="en-US" sz="3150" dirty="0"/>
              <a:t> </a:t>
            </a:r>
            <a:r>
              <a:rPr lang="en-US" sz="3150" dirty="0" err="1"/>
              <a:t>Tập</a:t>
            </a:r>
            <a:r>
              <a:rPr lang="en-US" sz="3150" dirty="0"/>
              <a:t> </a:t>
            </a:r>
            <a:r>
              <a:rPr lang="en-US" sz="3150" dirty="0" err="1"/>
              <a:t>lệnh</a:t>
            </a:r>
            <a:r>
              <a:rPr lang="en-US" sz="3150" dirty="0"/>
              <a:t> (5/6) – </a:t>
            </a:r>
            <a:r>
              <a:rPr lang="en-US" sz="3150" dirty="0" err="1"/>
              <a:t>Tập</a:t>
            </a:r>
            <a:r>
              <a:rPr lang="en-US" sz="3150" dirty="0"/>
              <a:t> </a:t>
            </a:r>
            <a:r>
              <a:rPr lang="en-US" sz="3150" dirty="0" err="1"/>
              <a:t>lệnh</a:t>
            </a:r>
            <a:r>
              <a:rPr lang="en-US" sz="3150" dirty="0"/>
              <a:t> MIPS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677E-EDAB-4427-B6DE-D97D3F3BF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447800"/>
            <a:ext cx="8572500" cy="4572000"/>
          </a:xfrm>
        </p:spPr>
        <p:txBody>
          <a:bodyPr>
            <a:normAutofit/>
          </a:bodyPr>
          <a:lstStyle/>
          <a:p>
            <a:r>
              <a:rPr lang="en-US" dirty="0" err="1"/>
              <a:t>Thiêt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32 bit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R, I, J</a:t>
            </a:r>
          </a:p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: 32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32 bit,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$zero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0</a:t>
            </a:r>
          </a:p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Byte (8 bit), halfword (16 bit), word (32 bit)</a:t>
            </a:r>
          </a:p>
          <a:p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: 5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: Thanh </a:t>
            </a:r>
            <a:r>
              <a:rPr lang="en-US" dirty="0" err="1"/>
              <a:t>ghi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(</a:t>
            </a:r>
            <a:r>
              <a:rPr lang="en-US" dirty="0" err="1"/>
              <a:t>bù</a:t>
            </a:r>
            <a:r>
              <a:rPr lang="en-US" dirty="0"/>
              <a:t> 2),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byte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D1E2-B7BE-4144-8D08-277E8F92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91FB748D-ACB3-492E-91ED-BC65EE2E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7F85D0E0-96EC-4DB4-A90E-B4C45E12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776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5364-0EBB-496A-8B3E-46E82AC1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12634"/>
            <a:ext cx="7673280" cy="871533"/>
          </a:xfrm>
        </p:spPr>
        <p:txBody>
          <a:bodyPr>
            <a:normAutofit fontScale="90000"/>
          </a:bodyPr>
          <a:lstStyle/>
          <a:p>
            <a:r>
              <a:rPr lang="en-US" sz="3300"/>
              <a:t>Kiến </a:t>
            </a:r>
            <a:r>
              <a:rPr lang="en-US" sz="3300" dirty="0" err="1"/>
              <a:t>trúc</a:t>
            </a:r>
            <a:r>
              <a:rPr lang="en-US" sz="3300" dirty="0"/>
              <a:t> </a:t>
            </a:r>
            <a:r>
              <a:rPr lang="en-US" sz="3300" dirty="0" err="1"/>
              <a:t>Tập</a:t>
            </a:r>
            <a:r>
              <a:rPr lang="en-US" sz="3300" dirty="0"/>
              <a:t> </a:t>
            </a:r>
            <a:r>
              <a:rPr lang="en-US" sz="3300" dirty="0" err="1"/>
              <a:t>lệnh</a:t>
            </a:r>
            <a:r>
              <a:rPr lang="en-US" sz="3300" dirty="0"/>
              <a:t> (6/6) – </a:t>
            </a:r>
            <a:r>
              <a:rPr lang="en-US" sz="3300" dirty="0" err="1"/>
              <a:t>Tập</a:t>
            </a:r>
            <a:r>
              <a:rPr lang="en-US" sz="3300" dirty="0"/>
              <a:t> </a:t>
            </a:r>
            <a:r>
              <a:rPr lang="en-US" sz="3300" dirty="0" err="1"/>
              <a:t>lệnh</a:t>
            </a:r>
            <a:r>
              <a:rPr lang="en-US" sz="3300" dirty="0"/>
              <a:t> MIPS (2/2)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BA39CA-8F59-4496-9606-3C53CFD79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57290"/>
              </p:ext>
            </p:extLst>
          </p:nvPr>
        </p:nvGraphicFramePr>
        <p:xfrm>
          <a:off x="303483" y="1593342"/>
          <a:ext cx="8572500" cy="41098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10382">
                  <a:extLst>
                    <a:ext uri="{9D8B030D-6E8A-4147-A177-3AD203B41FA5}">
                      <a16:colId xmlns:a16="http://schemas.microsoft.com/office/drawing/2014/main" val="1490004148"/>
                    </a:ext>
                  </a:extLst>
                </a:gridCol>
                <a:gridCol w="1820008">
                  <a:extLst>
                    <a:ext uri="{9D8B030D-6E8A-4147-A177-3AD203B41FA5}">
                      <a16:colId xmlns:a16="http://schemas.microsoft.com/office/drawing/2014/main" val="4213892799"/>
                    </a:ext>
                  </a:extLst>
                </a:gridCol>
                <a:gridCol w="1740877">
                  <a:extLst>
                    <a:ext uri="{9D8B030D-6E8A-4147-A177-3AD203B41FA5}">
                      <a16:colId xmlns:a16="http://schemas.microsoft.com/office/drawing/2014/main" val="4232936144"/>
                    </a:ext>
                  </a:extLst>
                </a:gridCol>
                <a:gridCol w="3244361">
                  <a:extLst>
                    <a:ext uri="{9D8B030D-6E8A-4147-A177-3AD203B41FA5}">
                      <a16:colId xmlns:a16="http://schemas.microsoft.com/office/drawing/2014/main" val="1620955599"/>
                    </a:ext>
                  </a:extLst>
                </a:gridCol>
                <a:gridCol w="756872">
                  <a:extLst>
                    <a:ext uri="{9D8B030D-6E8A-4147-A177-3AD203B41FA5}">
                      <a16:colId xmlns:a16="http://schemas.microsoft.com/office/drawing/2014/main" val="3787861774"/>
                    </a:ext>
                  </a:extLst>
                </a:gridCol>
              </a:tblGrid>
              <a:tr h="405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 dụ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ĐD</a:t>
                      </a: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3136509467"/>
                  </a:ext>
                </a:extLst>
              </a:tr>
              <a:tr h="405471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học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$s1,$s2,$s3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$s3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1668551217"/>
                  </a:ext>
                </a:extLst>
              </a:tr>
              <a:tr h="4054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Trừ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 $s1,$s2,$s3</a:t>
                      </a: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$s1=$s2 - $s3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2318092380"/>
                  </a:ext>
                </a:extLst>
              </a:tr>
              <a:tr h="4054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s1,$s2,20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+ 20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821970711"/>
                  </a:ext>
                </a:extLst>
              </a:tr>
              <a:tr h="405471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 dữ liệu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Nạp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$s1,20($s2)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 Mem[$s2 + 20]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554000970"/>
                  </a:ext>
                </a:extLst>
              </a:tr>
              <a:tr h="460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 word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 $s1,20($s2)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Mem[s2 + 20]=$s1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2408343351"/>
                  </a:ext>
                </a:extLst>
              </a:tr>
              <a:tr h="405471">
                <a:tc rowSpan="2"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 $s1,$s2,$s3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 ~($s2 | $s3)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1554380423"/>
                  </a:ext>
                </a:extLst>
              </a:tr>
              <a:tr h="4054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 phải luận lý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srl $s1,$s2,10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$s1=$s2&gt;&gt;10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1109960864"/>
                  </a:ext>
                </a:extLst>
              </a:tr>
              <a:tr h="4054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Rẽ nhánh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 nếu bằng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beq $s1,$s2, label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 ($s1==$s2) đi đến </a:t>
                      </a:r>
                      <a:r>
                        <a:rPr lang="en-US" sz="18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en-US" sz="18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2486093111"/>
                  </a:ext>
                </a:extLst>
              </a:tr>
              <a:tr h="4054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 label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label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273374767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BF0AC-D0A6-4F10-892B-D084D230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7996D367-3D86-405D-A193-60E40FD2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11/17/2020</a:t>
            </a:fld>
            <a:endParaRPr kumimoji="1" lang="ja-JP" altLang="en-US" dirty="0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387CA1A7-2B37-4127-80DF-AECB69DC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3490410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ユーザー定義 5">
    <a:dk1>
      <a:sysClr val="windowText" lastClr="000000"/>
    </a:dk1>
    <a:lt1>
      <a:sysClr val="window" lastClr="FFFFFF"/>
    </a:lt1>
    <a:dk2>
      <a:srgbClr val="5B6973"/>
    </a:dk2>
    <a:lt2>
      <a:srgbClr val="000000"/>
    </a:lt2>
    <a:accent1>
      <a:srgbClr val="5B6973"/>
    </a:accent1>
    <a:accent2>
      <a:srgbClr val="002060"/>
    </a:accent2>
    <a:accent3>
      <a:srgbClr val="DEAE00"/>
    </a:accent3>
    <a:accent4>
      <a:srgbClr val="B77BB4"/>
    </a:accent4>
    <a:accent5>
      <a:srgbClr val="E0773C"/>
    </a:accent5>
    <a:accent6>
      <a:srgbClr val="A98D63"/>
    </a:accent6>
    <a:hlink>
      <a:srgbClr val="26CBEC"/>
    </a:hlink>
    <a:folHlink>
      <a:srgbClr val="59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</TotalTime>
  <Words>3376</Words>
  <Application>Microsoft Office PowerPoint</Application>
  <PresentationFormat>On-screen Show (4:3)</PresentationFormat>
  <Paragraphs>597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Symbol</vt:lpstr>
      <vt:lpstr>Times New Roman</vt:lpstr>
      <vt:lpstr>Wingdings</vt:lpstr>
      <vt:lpstr>dsp</vt:lpstr>
      <vt:lpstr>TỔ CHỨC VÀ CẤU TRÚC MÁY TÍNH II Chương 6 Kiến trúc Tập lệnh </vt:lpstr>
      <vt:lpstr>Nội dung</vt:lpstr>
      <vt:lpstr>Kiến trúc Tập lệnh (1/6)</vt:lpstr>
      <vt:lpstr>Kiến trúc Tập lệnh (2/6)</vt:lpstr>
      <vt:lpstr>Kiến trúc Tập lệnh (3/6) - Thanh ghi – thanh ghi</vt:lpstr>
      <vt:lpstr>Kiến trúc Tập lệnh (4/6) – Lệnh</vt:lpstr>
      <vt:lpstr>Quiz 1</vt:lpstr>
      <vt:lpstr>Kiến trúc Tập lệnh (5/6) – Tập lệnh MIPS (1/2)</vt:lpstr>
      <vt:lpstr>Kiến trúc Tập lệnh (6/6) – Tập lệnh MIPS (2/2)</vt:lpstr>
      <vt:lpstr>Toán hạng</vt:lpstr>
      <vt:lpstr>Toán hạng thanh ghi (1/2)</vt:lpstr>
      <vt:lpstr>Toán hạng thanh ghi (2/3)</vt:lpstr>
      <vt:lpstr>Toán hạng thanh ghi (3/3) – Ví dụ</vt:lpstr>
      <vt:lpstr>Quiz 2</vt:lpstr>
      <vt:lpstr>Toán hạng Bộ nhớ (1/2)</vt:lpstr>
      <vt:lpstr>Toán hạng Bộ nhớ (2/2) – Ví dụ</vt:lpstr>
      <vt:lpstr>Quiz 3</vt:lpstr>
      <vt:lpstr>Toán hạng số tức thời</vt:lpstr>
      <vt:lpstr>Quiz 4</vt:lpstr>
      <vt:lpstr>Định dạng lệnh</vt:lpstr>
      <vt:lpstr>Định dạng R (1/2)</vt:lpstr>
      <vt:lpstr>Định dạng R (2/2) – Ví dụ</vt:lpstr>
      <vt:lpstr>Quiz 5</vt:lpstr>
      <vt:lpstr>Định dạng I (1/2)</vt:lpstr>
      <vt:lpstr>Định dạng I (2/2) – Ví dụ</vt:lpstr>
      <vt:lpstr>Quiz 6</vt:lpstr>
      <vt:lpstr>Định dạng J (1/2)</vt:lpstr>
      <vt:lpstr>Định dạng J (2/2) – Ví dụ</vt:lpstr>
      <vt:lpstr>Quiz 7</vt:lpstr>
      <vt:lpstr>Bài tập (1/2)</vt:lpstr>
      <vt:lpstr>Bài tập (2/2)</vt:lpstr>
      <vt:lpstr>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IT012</dc:title>
  <dc:creator>Duong Computing</dc:creator>
  <cp:lastModifiedBy>Trần Đại Dương</cp:lastModifiedBy>
  <cp:revision>136</cp:revision>
  <dcterms:created xsi:type="dcterms:W3CDTF">2017-02-19T14:22:18Z</dcterms:created>
  <dcterms:modified xsi:type="dcterms:W3CDTF">2020-11-17T11:47:59Z</dcterms:modified>
</cp:coreProperties>
</file>