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7"/>
  </p:notesMasterIdLst>
  <p:sldIdLst>
    <p:sldId id="256" r:id="rId2"/>
    <p:sldId id="257" r:id="rId3"/>
    <p:sldId id="261" r:id="rId4"/>
    <p:sldId id="259" r:id="rId5"/>
    <p:sldId id="264" r:id="rId6"/>
    <p:sldId id="260" r:id="rId7"/>
    <p:sldId id="262" r:id="rId8"/>
    <p:sldId id="297" r:id="rId9"/>
    <p:sldId id="263" r:id="rId10"/>
    <p:sldId id="265" r:id="rId11"/>
    <p:sldId id="298" r:id="rId12"/>
    <p:sldId id="300" r:id="rId13"/>
    <p:sldId id="271" r:id="rId14"/>
    <p:sldId id="299" r:id="rId15"/>
    <p:sldId id="268" r:id="rId16"/>
  </p:sldIdLst>
  <p:sldSz cx="9144000" cy="5143500" type="screen16x9"/>
  <p:notesSz cx="6858000" cy="9144000"/>
  <p:embeddedFontLst>
    <p:embeddedFont>
      <p:font typeface="Fira Sans Condensed Medium" panose="020B0603050000020004" pitchFamily="34" charset="0"/>
      <p:regular r:id="rId18"/>
      <p:bold r:id="rId19"/>
      <p:italic r:id="rId20"/>
      <p:boldItalic r:id="rId21"/>
    </p:embeddedFont>
    <p:embeddedFont>
      <p:font typeface="Fira Sans Extra Condensed Medium" panose="020B0604020202020204" charset="0"/>
      <p:regular r:id="rId22"/>
      <p:bold r:id="rId23"/>
      <p:italic r:id="rId24"/>
      <p:boldItalic r:id="rId25"/>
    </p:embeddedFont>
    <p:embeddedFont>
      <p:font typeface="Maven Pro" panose="020B0604020202020204" charset="0"/>
      <p:regular r:id="rId26"/>
      <p:bold r:id="rId27"/>
    </p:embeddedFont>
    <p:embeddedFont>
      <p:font typeface="Nunito Light" pitchFamily="2" charset="0"/>
      <p:regular r:id="rId28"/>
      <p:italic r:id="rId29"/>
    </p:embeddedFont>
    <p:embeddedFont>
      <p:font typeface="Open Sans" panose="020B0606030504020204" pitchFamily="34" charset="0"/>
      <p:regular r:id="rId30"/>
      <p:bold r:id="rId31"/>
      <p:italic r:id="rId32"/>
      <p:boldItalic r:id="rId33"/>
    </p:embeddedFont>
    <p:embeddedFont>
      <p:font typeface="Share Tech" panose="020B060402020202020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E47728-3834-40D3-B16E-5CDC206045C7}">
  <a:tblStyle styleId="{5DE47728-3834-40D3-B16E-5CDC206045C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2c4329eae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2c4329eae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53705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TITLE_1">
    <p:spTree>
      <p:nvGrpSpPr>
        <p:cNvPr id="1" name="Shape 175"/>
        <p:cNvGrpSpPr/>
        <p:nvPr/>
      </p:nvGrpSpPr>
      <p:grpSpPr>
        <a:xfrm>
          <a:off x="0" y="0"/>
          <a:ext cx="0" cy="0"/>
          <a:chOff x="0" y="0"/>
          <a:chExt cx="0" cy="0"/>
        </a:xfrm>
      </p:grpSpPr>
      <p:sp>
        <p:nvSpPr>
          <p:cNvPr id="176" name="Google Shape;176;p11"/>
          <p:cNvSpPr txBox="1">
            <a:spLocks noGrp="1"/>
          </p:cNvSpPr>
          <p:nvPr>
            <p:ph type="ctrTitle"/>
          </p:nvPr>
        </p:nvSpPr>
        <p:spPr>
          <a:xfrm>
            <a:off x="3068675" y="3075325"/>
            <a:ext cx="3055800" cy="54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24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7" name="Google Shape;177;p11"/>
          <p:cNvSpPr txBox="1">
            <a:spLocks noGrp="1"/>
          </p:cNvSpPr>
          <p:nvPr>
            <p:ph type="subTitle" idx="1"/>
          </p:nvPr>
        </p:nvSpPr>
        <p:spPr>
          <a:xfrm>
            <a:off x="2333000" y="1799075"/>
            <a:ext cx="4478100" cy="7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11"/>
          <p:cNvSpPr/>
          <p:nvPr/>
        </p:nvSpPr>
        <p:spPr>
          <a:xfrm>
            <a:off x="1621169" y="2890613"/>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1238740" y="210688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1"/>
          <p:cNvSpPr/>
          <p:nvPr/>
        </p:nvSpPr>
        <p:spPr>
          <a:xfrm>
            <a:off x="8718796" y="116488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11"/>
          <p:cNvSpPr/>
          <p:nvPr/>
        </p:nvSpPr>
        <p:spPr>
          <a:xfrm>
            <a:off x="8307214" y="-383977"/>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1"/>
          <p:cNvSpPr/>
          <p:nvPr/>
        </p:nvSpPr>
        <p:spPr>
          <a:xfrm>
            <a:off x="7582340" y="1834534"/>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11"/>
          <p:cNvSpPr/>
          <p:nvPr/>
        </p:nvSpPr>
        <p:spPr>
          <a:xfrm>
            <a:off x="7084804" y="549572"/>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7" r:id="rId8"/>
    <p:sldLayoutId id="2147483663" r:id="rId9"/>
    <p:sldLayoutId id="2147483666" r:id="rId10"/>
    <p:sldLayoutId id="214748366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8.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5.xml"/><Relationship Id="rId1" Type="http://schemas.openxmlformats.org/officeDocument/2006/relationships/tags" Target="../tags/tag9.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ags" Target="../tags/tag10.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slideLayout" Target="../slideLayouts/slideLayout8.xml"/><Relationship Id="rId1" Type="http://schemas.openxmlformats.org/officeDocument/2006/relationships/tags" Target="../tags/tag1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0.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hyperlink" Target="https://machinelearningcoban.com/2016/12/27/categories/#regression-hoi-quy" TargetMode="External"/><Relationship Id="rId4" Type="http://schemas.openxmlformats.org/officeDocument/2006/relationships/hyperlink" Target="https://machinelearningcoban.com/2016/12/27/categories/#classification-phan-loai"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2.png"/><Relationship Id="rId2" Type="http://schemas.openxmlformats.org/officeDocument/2006/relationships/slideLayout" Target="../slideLayouts/slideLayout5.xml"/><Relationship Id="rId1" Type="http://schemas.openxmlformats.org/officeDocument/2006/relationships/tags" Target="../tags/tag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err="1">
                <a:solidFill>
                  <a:srgbClr val="FFFF00"/>
                </a:solidFill>
              </a:rPr>
              <a:t>Math</a:t>
            </a:r>
            <a:r>
              <a:rPr lang="vi-VN">
                <a:solidFill>
                  <a:srgbClr val="FFFF00"/>
                </a:solidFill>
              </a:rPr>
              <a:t> </a:t>
            </a:r>
            <a:r>
              <a:rPr lang="vi-VN" err="1">
                <a:solidFill>
                  <a:srgbClr val="FFFF00"/>
                </a:solidFill>
              </a:rPr>
              <a:t>for</a:t>
            </a:r>
            <a:r>
              <a:rPr lang="vi-VN">
                <a:solidFill>
                  <a:srgbClr val="FFFF00"/>
                </a:solidFill>
              </a:rPr>
              <a:t> C.S</a:t>
            </a:r>
          </a:p>
          <a:p>
            <a:pPr marL="0" lvl="0" indent="0" algn="ctr" rtl="0">
              <a:spcBef>
                <a:spcPts val="0"/>
              </a:spcBef>
              <a:spcAft>
                <a:spcPts val="0"/>
              </a:spcAft>
              <a:buNone/>
            </a:pPr>
            <a:r>
              <a:rPr lang="vi-VN" err="1">
                <a:solidFill>
                  <a:srgbClr val="FFFF00"/>
                </a:solidFill>
              </a:rPr>
              <a:t>Lecturer</a:t>
            </a:r>
            <a:r>
              <a:rPr lang="vi-VN">
                <a:solidFill>
                  <a:srgbClr val="FFFF00"/>
                </a:solidFill>
              </a:rPr>
              <a:t>: Le Minh Hung</a:t>
            </a:r>
            <a:endParaRPr>
              <a:solidFill>
                <a:srgbClr val="FFFF00"/>
              </a:solidFill>
            </a:endParaRPr>
          </a:p>
        </p:txBody>
      </p:sp>
      <p:sp>
        <p:nvSpPr>
          <p:cNvPr id="435" name="Google Shape;435;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K-</a:t>
            </a:r>
            <a:r>
              <a:rPr lang="vi-VN" err="1"/>
              <a:t>nearest</a:t>
            </a:r>
            <a:br>
              <a:rPr lang="vi-VN"/>
            </a:br>
            <a:r>
              <a:rPr lang="vi-VN" err="1"/>
              <a:t>neighbors</a:t>
            </a:r>
            <a:endParaRPr/>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advTm="11280">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05167" y="205373"/>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Các bước trong KNN</a:t>
            </a:r>
            <a:endParaRPr/>
          </a:p>
        </p:txBody>
      </p:sp>
      <p:sp>
        <p:nvSpPr>
          <p:cNvPr id="714" name="Google Shape;714;p34"/>
          <p:cNvSpPr txBox="1"/>
          <p:nvPr/>
        </p:nvSpPr>
        <p:spPr>
          <a:xfrm>
            <a:off x="605167" y="1098254"/>
            <a:ext cx="18813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chemeClr val="lt1"/>
              </a:solidFill>
              <a:latin typeface="Share Tech"/>
              <a:ea typeface="Share Tech"/>
              <a:cs typeface="Share Tech"/>
              <a:sym typeface="Share Tech"/>
            </a:endParaRPr>
          </a:p>
        </p:txBody>
      </p:sp>
      <p:grpSp>
        <p:nvGrpSpPr>
          <p:cNvPr id="974" name="Google Shape;974;p34"/>
          <p:cNvGrpSpPr/>
          <p:nvPr/>
        </p:nvGrpSpPr>
        <p:grpSpPr>
          <a:xfrm>
            <a:off x="7771352" y="1698225"/>
            <a:ext cx="338852" cy="2014657"/>
            <a:chOff x="7771352" y="1698225"/>
            <a:chExt cx="338852" cy="2014657"/>
          </a:xfrm>
        </p:grpSpPr>
        <p:sp>
          <p:nvSpPr>
            <p:cNvPr id="975" name="Google Shape;975;p34"/>
            <p:cNvSpPr/>
            <p:nvPr/>
          </p:nvSpPr>
          <p:spPr>
            <a:xfrm>
              <a:off x="7771352" y="1698225"/>
              <a:ext cx="338852" cy="2014657"/>
            </a:xfrm>
            <a:custGeom>
              <a:avLst/>
              <a:gdLst/>
              <a:ahLst/>
              <a:cxnLst/>
              <a:rect l="l" t="t" r="r" b="b"/>
              <a:pathLst>
                <a:path w="6831" h="40614" extrusionOk="0">
                  <a:moveTo>
                    <a:pt x="6666" y="152"/>
                  </a:moveTo>
                  <a:lnTo>
                    <a:pt x="6666" y="40450"/>
                  </a:lnTo>
                  <a:lnTo>
                    <a:pt x="164" y="40450"/>
                  </a:lnTo>
                  <a:lnTo>
                    <a:pt x="164" y="152"/>
                  </a:lnTo>
                  <a:close/>
                  <a:moveTo>
                    <a:pt x="1" y="1"/>
                  </a:moveTo>
                  <a:lnTo>
                    <a:pt x="1" y="40613"/>
                  </a:lnTo>
                  <a:lnTo>
                    <a:pt x="6830" y="40613"/>
                  </a:lnTo>
                  <a:lnTo>
                    <a:pt x="6830"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4"/>
            <p:cNvSpPr/>
            <p:nvPr/>
          </p:nvSpPr>
          <p:spPr>
            <a:xfrm>
              <a:off x="7779487" y="3318418"/>
              <a:ext cx="322581" cy="138200"/>
            </a:xfrm>
            <a:custGeom>
              <a:avLst/>
              <a:gdLst/>
              <a:ahLst/>
              <a:cxnLst/>
              <a:rect l="l" t="t" r="r" b="b"/>
              <a:pathLst>
                <a:path w="6503" h="2786" extrusionOk="0">
                  <a:moveTo>
                    <a:pt x="1399" y="0"/>
                  </a:moveTo>
                  <a:cubicBezTo>
                    <a:pt x="618" y="0"/>
                    <a:pt x="0" y="630"/>
                    <a:pt x="0" y="1399"/>
                  </a:cubicBezTo>
                  <a:cubicBezTo>
                    <a:pt x="0" y="2168"/>
                    <a:pt x="618" y="2785"/>
                    <a:pt x="1399" y="2785"/>
                  </a:cubicBezTo>
                  <a:lnTo>
                    <a:pt x="5116" y="2785"/>
                  </a:lnTo>
                  <a:cubicBezTo>
                    <a:pt x="5885" y="2785"/>
                    <a:pt x="6502" y="2168"/>
                    <a:pt x="6502" y="1399"/>
                  </a:cubicBezTo>
                  <a:cubicBezTo>
                    <a:pt x="6502" y="630"/>
                    <a:pt x="5885" y="0"/>
                    <a:pt x="5116"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4"/>
            <p:cNvSpPr/>
            <p:nvPr/>
          </p:nvSpPr>
          <p:spPr>
            <a:xfrm>
              <a:off x="7779487" y="3083985"/>
              <a:ext cx="322581" cy="138200"/>
            </a:xfrm>
            <a:custGeom>
              <a:avLst/>
              <a:gdLst/>
              <a:ahLst/>
              <a:cxnLst/>
              <a:rect l="l" t="t" r="r" b="b"/>
              <a:pathLst>
                <a:path w="6503" h="2786" extrusionOk="0">
                  <a:moveTo>
                    <a:pt x="1399" y="1"/>
                  </a:moveTo>
                  <a:cubicBezTo>
                    <a:pt x="618" y="1"/>
                    <a:pt x="0" y="618"/>
                    <a:pt x="0" y="1400"/>
                  </a:cubicBezTo>
                  <a:cubicBezTo>
                    <a:pt x="0" y="2168"/>
                    <a:pt x="618" y="2786"/>
                    <a:pt x="1399" y="2786"/>
                  </a:cubicBezTo>
                  <a:lnTo>
                    <a:pt x="5116" y="2786"/>
                  </a:lnTo>
                  <a:cubicBezTo>
                    <a:pt x="5885" y="2786"/>
                    <a:pt x="6502" y="2168"/>
                    <a:pt x="6502" y="1400"/>
                  </a:cubicBezTo>
                  <a:cubicBezTo>
                    <a:pt x="6502" y="618"/>
                    <a:pt x="5885" y="1"/>
                    <a:pt x="5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4"/>
            <p:cNvSpPr/>
            <p:nvPr/>
          </p:nvSpPr>
          <p:spPr>
            <a:xfrm>
              <a:off x="7779487" y="2849602"/>
              <a:ext cx="322581" cy="138200"/>
            </a:xfrm>
            <a:custGeom>
              <a:avLst/>
              <a:gdLst/>
              <a:ahLst/>
              <a:cxnLst/>
              <a:rect l="l" t="t" r="r" b="b"/>
              <a:pathLst>
                <a:path w="6503" h="2786" extrusionOk="0">
                  <a:moveTo>
                    <a:pt x="5126" y="0"/>
                  </a:moveTo>
                  <a:cubicBezTo>
                    <a:pt x="5119" y="0"/>
                    <a:pt x="5111" y="1"/>
                    <a:pt x="5104" y="1"/>
                  </a:cubicBezTo>
                  <a:lnTo>
                    <a:pt x="1399" y="1"/>
                  </a:lnTo>
                  <a:cubicBezTo>
                    <a:pt x="618" y="1"/>
                    <a:pt x="0" y="618"/>
                    <a:pt x="0" y="1387"/>
                  </a:cubicBezTo>
                  <a:cubicBezTo>
                    <a:pt x="0" y="2155"/>
                    <a:pt x="618" y="2785"/>
                    <a:pt x="1399" y="2785"/>
                  </a:cubicBezTo>
                  <a:lnTo>
                    <a:pt x="5104" y="2785"/>
                  </a:lnTo>
                  <a:cubicBezTo>
                    <a:pt x="5872" y="2785"/>
                    <a:pt x="6502" y="2155"/>
                    <a:pt x="6502" y="1387"/>
                  </a:cubicBezTo>
                  <a:cubicBezTo>
                    <a:pt x="6502" y="626"/>
                    <a:pt x="5885" y="0"/>
                    <a:pt x="51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4"/>
            <p:cNvSpPr/>
            <p:nvPr/>
          </p:nvSpPr>
          <p:spPr>
            <a:xfrm>
              <a:off x="7779487" y="2614575"/>
              <a:ext cx="322581" cy="138200"/>
            </a:xfrm>
            <a:custGeom>
              <a:avLst/>
              <a:gdLst/>
              <a:ahLst/>
              <a:cxnLst/>
              <a:rect l="l" t="t" r="r" b="b"/>
              <a:pathLst>
                <a:path w="6503" h="2786" extrusionOk="0">
                  <a:moveTo>
                    <a:pt x="1386" y="1"/>
                  </a:moveTo>
                  <a:cubicBezTo>
                    <a:pt x="618" y="1"/>
                    <a:pt x="0" y="631"/>
                    <a:pt x="0" y="1399"/>
                  </a:cubicBezTo>
                  <a:cubicBezTo>
                    <a:pt x="0" y="2168"/>
                    <a:pt x="618" y="2786"/>
                    <a:pt x="1386" y="2786"/>
                  </a:cubicBezTo>
                  <a:lnTo>
                    <a:pt x="5104" y="2786"/>
                  </a:lnTo>
                  <a:cubicBezTo>
                    <a:pt x="5872" y="2786"/>
                    <a:pt x="6502" y="2168"/>
                    <a:pt x="6502" y="1399"/>
                  </a:cubicBezTo>
                  <a:cubicBezTo>
                    <a:pt x="6502" y="631"/>
                    <a:pt x="5872" y="1"/>
                    <a:pt x="51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4"/>
            <p:cNvSpPr/>
            <p:nvPr/>
          </p:nvSpPr>
          <p:spPr>
            <a:xfrm>
              <a:off x="7779487" y="3566541"/>
              <a:ext cx="322581" cy="138200"/>
            </a:xfrm>
            <a:custGeom>
              <a:avLst/>
              <a:gdLst/>
              <a:ahLst/>
              <a:cxnLst/>
              <a:rect l="l" t="t" r="r" b="b"/>
              <a:pathLst>
                <a:path w="6503" h="2786" extrusionOk="0">
                  <a:moveTo>
                    <a:pt x="1399" y="1"/>
                  </a:moveTo>
                  <a:cubicBezTo>
                    <a:pt x="618" y="1"/>
                    <a:pt x="0" y="618"/>
                    <a:pt x="0" y="1400"/>
                  </a:cubicBezTo>
                  <a:cubicBezTo>
                    <a:pt x="0" y="2168"/>
                    <a:pt x="618" y="2786"/>
                    <a:pt x="1399" y="2786"/>
                  </a:cubicBezTo>
                  <a:lnTo>
                    <a:pt x="5116" y="2786"/>
                  </a:lnTo>
                  <a:cubicBezTo>
                    <a:pt x="5885" y="2786"/>
                    <a:pt x="6502" y="2168"/>
                    <a:pt x="6502" y="1400"/>
                  </a:cubicBezTo>
                  <a:cubicBezTo>
                    <a:pt x="6502" y="618"/>
                    <a:pt x="5885" y="1"/>
                    <a:pt x="511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34"/>
          <p:cNvGrpSpPr/>
          <p:nvPr/>
        </p:nvGrpSpPr>
        <p:grpSpPr>
          <a:xfrm>
            <a:off x="6752726" y="1698225"/>
            <a:ext cx="338207" cy="2014657"/>
            <a:chOff x="6905926" y="1698225"/>
            <a:chExt cx="338207" cy="2014657"/>
          </a:xfrm>
        </p:grpSpPr>
        <p:sp>
          <p:nvSpPr>
            <p:cNvPr id="982" name="Google Shape;982;p34"/>
            <p:cNvSpPr/>
            <p:nvPr/>
          </p:nvSpPr>
          <p:spPr>
            <a:xfrm>
              <a:off x="6905926" y="1698225"/>
              <a:ext cx="338207" cy="2014657"/>
            </a:xfrm>
            <a:custGeom>
              <a:avLst/>
              <a:gdLst/>
              <a:ahLst/>
              <a:cxnLst/>
              <a:rect l="l" t="t" r="r" b="b"/>
              <a:pathLst>
                <a:path w="6818" h="40614" extrusionOk="0">
                  <a:moveTo>
                    <a:pt x="6667" y="152"/>
                  </a:moveTo>
                  <a:lnTo>
                    <a:pt x="6667" y="40450"/>
                  </a:lnTo>
                  <a:lnTo>
                    <a:pt x="165" y="40450"/>
                  </a:lnTo>
                  <a:lnTo>
                    <a:pt x="165" y="152"/>
                  </a:lnTo>
                  <a:close/>
                  <a:moveTo>
                    <a:pt x="1" y="1"/>
                  </a:moveTo>
                  <a:lnTo>
                    <a:pt x="1" y="40613"/>
                  </a:lnTo>
                  <a:lnTo>
                    <a:pt x="6818" y="40613"/>
                  </a:lnTo>
                  <a:lnTo>
                    <a:pt x="6818"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4"/>
            <p:cNvSpPr/>
            <p:nvPr/>
          </p:nvSpPr>
          <p:spPr>
            <a:xfrm>
              <a:off x="6914061" y="3318418"/>
              <a:ext cx="322581" cy="138200"/>
            </a:xfrm>
            <a:custGeom>
              <a:avLst/>
              <a:gdLst/>
              <a:ahLst/>
              <a:cxnLst/>
              <a:rect l="l" t="t" r="r" b="b"/>
              <a:pathLst>
                <a:path w="6503" h="2786" extrusionOk="0">
                  <a:moveTo>
                    <a:pt x="1387" y="0"/>
                  </a:moveTo>
                  <a:cubicBezTo>
                    <a:pt x="618" y="0"/>
                    <a:pt x="1" y="630"/>
                    <a:pt x="1" y="1399"/>
                  </a:cubicBezTo>
                  <a:cubicBezTo>
                    <a:pt x="1" y="2168"/>
                    <a:pt x="618" y="2785"/>
                    <a:pt x="1387" y="2785"/>
                  </a:cubicBezTo>
                  <a:lnTo>
                    <a:pt x="5104" y="2785"/>
                  </a:lnTo>
                  <a:cubicBezTo>
                    <a:pt x="5873" y="2785"/>
                    <a:pt x="6503" y="2168"/>
                    <a:pt x="6503" y="1399"/>
                  </a:cubicBezTo>
                  <a:cubicBezTo>
                    <a:pt x="6503" y="630"/>
                    <a:pt x="5873" y="0"/>
                    <a:pt x="5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4"/>
            <p:cNvSpPr/>
            <p:nvPr/>
          </p:nvSpPr>
          <p:spPr>
            <a:xfrm>
              <a:off x="6914061" y="3083985"/>
              <a:ext cx="322581" cy="138200"/>
            </a:xfrm>
            <a:custGeom>
              <a:avLst/>
              <a:gdLst/>
              <a:ahLst/>
              <a:cxnLst/>
              <a:rect l="l" t="t" r="r" b="b"/>
              <a:pathLst>
                <a:path w="6503" h="2786" extrusionOk="0">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4"/>
            <p:cNvSpPr/>
            <p:nvPr/>
          </p:nvSpPr>
          <p:spPr>
            <a:xfrm>
              <a:off x="6913466" y="2849602"/>
              <a:ext cx="322581" cy="138200"/>
            </a:xfrm>
            <a:custGeom>
              <a:avLst/>
              <a:gdLst/>
              <a:ahLst/>
              <a:cxnLst/>
              <a:rect l="l" t="t" r="r" b="b"/>
              <a:pathLst>
                <a:path w="6503" h="2786" extrusionOk="0">
                  <a:moveTo>
                    <a:pt x="1399" y="1"/>
                  </a:moveTo>
                  <a:cubicBezTo>
                    <a:pt x="630" y="1"/>
                    <a:pt x="0" y="618"/>
                    <a:pt x="0" y="1387"/>
                  </a:cubicBezTo>
                  <a:cubicBezTo>
                    <a:pt x="0" y="2155"/>
                    <a:pt x="630" y="2785"/>
                    <a:pt x="1399" y="2785"/>
                  </a:cubicBezTo>
                  <a:lnTo>
                    <a:pt x="5116" y="2785"/>
                  </a:lnTo>
                  <a:cubicBezTo>
                    <a:pt x="5885" y="2785"/>
                    <a:pt x="6502" y="2155"/>
                    <a:pt x="6502" y="1387"/>
                  </a:cubicBezTo>
                  <a:cubicBezTo>
                    <a:pt x="6502" y="618"/>
                    <a:pt x="5885" y="1"/>
                    <a:pt x="51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4"/>
            <p:cNvSpPr/>
            <p:nvPr/>
          </p:nvSpPr>
          <p:spPr>
            <a:xfrm>
              <a:off x="6913466" y="2614575"/>
              <a:ext cx="322581" cy="138200"/>
            </a:xfrm>
            <a:custGeom>
              <a:avLst/>
              <a:gdLst/>
              <a:ahLst/>
              <a:cxnLst/>
              <a:rect l="l" t="t" r="r" b="b"/>
              <a:pathLst>
                <a:path w="6503" h="2786" extrusionOk="0">
                  <a:moveTo>
                    <a:pt x="1399" y="1"/>
                  </a:moveTo>
                  <a:cubicBezTo>
                    <a:pt x="630" y="1"/>
                    <a:pt x="0" y="631"/>
                    <a:pt x="0" y="1399"/>
                  </a:cubicBezTo>
                  <a:cubicBezTo>
                    <a:pt x="0" y="2168"/>
                    <a:pt x="630" y="2786"/>
                    <a:pt x="1399" y="2786"/>
                  </a:cubicBezTo>
                  <a:lnTo>
                    <a:pt x="5116" y="2786"/>
                  </a:lnTo>
                  <a:cubicBezTo>
                    <a:pt x="5885" y="2786"/>
                    <a:pt x="6502" y="2168"/>
                    <a:pt x="6502" y="1399"/>
                  </a:cubicBezTo>
                  <a:cubicBezTo>
                    <a:pt x="6502" y="631"/>
                    <a:pt x="5885" y="1"/>
                    <a:pt x="5116"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4"/>
            <p:cNvSpPr/>
            <p:nvPr/>
          </p:nvSpPr>
          <p:spPr>
            <a:xfrm>
              <a:off x="6913466" y="2380192"/>
              <a:ext cx="322581" cy="138200"/>
            </a:xfrm>
            <a:custGeom>
              <a:avLst/>
              <a:gdLst/>
              <a:ahLst/>
              <a:cxnLst/>
              <a:rect l="l" t="t" r="r" b="b"/>
              <a:pathLst>
                <a:path w="6503" h="2786" extrusionOk="0">
                  <a:moveTo>
                    <a:pt x="1399" y="0"/>
                  </a:moveTo>
                  <a:cubicBezTo>
                    <a:pt x="618" y="0"/>
                    <a:pt x="0" y="618"/>
                    <a:pt x="0" y="1386"/>
                  </a:cubicBezTo>
                  <a:cubicBezTo>
                    <a:pt x="0" y="2155"/>
                    <a:pt x="618" y="2785"/>
                    <a:pt x="1399" y="2785"/>
                  </a:cubicBezTo>
                  <a:lnTo>
                    <a:pt x="5116" y="2785"/>
                  </a:lnTo>
                  <a:cubicBezTo>
                    <a:pt x="5885" y="2785"/>
                    <a:pt x="6502" y="2155"/>
                    <a:pt x="6502" y="1386"/>
                  </a:cubicBezTo>
                  <a:cubicBezTo>
                    <a:pt x="6502" y="618"/>
                    <a:pt x="5885" y="0"/>
                    <a:pt x="511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4"/>
            <p:cNvSpPr/>
            <p:nvPr/>
          </p:nvSpPr>
          <p:spPr>
            <a:xfrm>
              <a:off x="6913466" y="2145164"/>
              <a:ext cx="322581" cy="138795"/>
            </a:xfrm>
            <a:custGeom>
              <a:avLst/>
              <a:gdLst/>
              <a:ahLst/>
              <a:cxnLst/>
              <a:rect l="l" t="t" r="r" b="b"/>
              <a:pathLst>
                <a:path w="6503" h="2798" extrusionOk="0">
                  <a:moveTo>
                    <a:pt x="1399" y="0"/>
                  </a:moveTo>
                  <a:cubicBezTo>
                    <a:pt x="630" y="0"/>
                    <a:pt x="0" y="631"/>
                    <a:pt x="0" y="1399"/>
                  </a:cubicBezTo>
                  <a:cubicBezTo>
                    <a:pt x="0" y="2168"/>
                    <a:pt x="630" y="2798"/>
                    <a:pt x="1399" y="2798"/>
                  </a:cubicBezTo>
                  <a:lnTo>
                    <a:pt x="5116" y="2798"/>
                  </a:lnTo>
                  <a:cubicBezTo>
                    <a:pt x="5885" y="2798"/>
                    <a:pt x="6502" y="2168"/>
                    <a:pt x="6502" y="1399"/>
                  </a:cubicBezTo>
                  <a:cubicBezTo>
                    <a:pt x="6502" y="631"/>
                    <a:pt x="5885" y="0"/>
                    <a:pt x="511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4"/>
            <p:cNvSpPr/>
            <p:nvPr/>
          </p:nvSpPr>
          <p:spPr>
            <a:xfrm>
              <a:off x="6914061" y="3566541"/>
              <a:ext cx="322581" cy="138200"/>
            </a:xfrm>
            <a:custGeom>
              <a:avLst/>
              <a:gdLst/>
              <a:ahLst/>
              <a:cxnLst/>
              <a:rect l="l" t="t" r="r" b="b"/>
              <a:pathLst>
                <a:path w="6503" h="2786" extrusionOk="0">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0" name="Google Shape;990;p34"/>
          <p:cNvGrpSpPr/>
          <p:nvPr/>
        </p:nvGrpSpPr>
        <p:grpSpPr>
          <a:xfrm>
            <a:off x="5734100" y="1698225"/>
            <a:ext cx="338207" cy="2014657"/>
            <a:chOff x="6048625" y="1698225"/>
            <a:chExt cx="338207" cy="2014657"/>
          </a:xfrm>
        </p:grpSpPr>
        <p:sp>
          <p:nvSpPr>
            <p:cNvPr id="991" name="Google Shape;991;p34"/>
            <p:cNvSpPr/>
            <p:nvPr/>
          </p:nvSpPr>
          <p:spPr>
            <a:xfrm>
              <a:off x="6048625" y="1698225"/>
              <a:ext cx="338207" cy="2014657"/>
            </a:xfrm>
            <a:custGeom>
              <a:avLst/>
              <a:gdLst/>
              <a:ahLst/>
              <a:cxnLst/>
              <a:rect l="l" t="t" r="r" b="b"/>
              <a:pathLst>
                <a:path w="6818" h="40614" extrusionOk="0">
                  <a:moveTo>
                    <a:pt x="6654" y="152"/>
                  </a:moveTo>
                  <a:lnTo>
                    <a:pt x="6654" y="40450"/>
                  </a:lnTo>
                  <a:lnTo>
                    <a:pt x="151" y="40450"/>
                  </a:lnTo>
                  <a:lnTo>
                    <a:pt x="151" y="152"/>
                  </a:lnTo>
                  <a:close/>
                  <a:moveTo>
                    <a:pt x="0" y="1"/>
                  </a:moveTo>
                  <a:lnTo>
                    <a:pt x="0" y="40613"/>
                  </a:lnTo>
                  <a:lnTo>
                    <a:pt x="6817" y="40613"/>
                  </a:lnTo>
                  <a:lnTo>
                    <a:pt x="681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4"/>
            <p:cNvSpPr/>
            <p:nvPr/>
          </p:nvSpPr>
          <p:spPr>
            <a:xfrm>
              <a:off x="6056115" y="3318418"/>
              <a:ext cx="323226" cy="138200"/>
            </a:xfrm>
            <a:custGeom>
              <a:avLst/>
              <a:gdLst/>
              <a:ahLst/>
              <a:cxnLst/>
              <a:rect l="l" t="t" r="r" b="b"/>
              <a:pathLst>
                <a:path w="6516" h="2786" extrusionOk="0">
                  <a:moveTo>
                    <a:pt x="1399" y="0"/>
                  </a:moveTo>
                  <a:cubicBezTo>
                    <a:pt x="631" y="0"/>
                    <a:pt x="0" y="630"/>
                    <a:pt x="0" y="1399"/>
                  </a:cubicBezTo>
                  <a:cubicBezTo>
                    <a:pt x="0" y="2168"/>
                    <a:pt x="631" y="2785"/>
                    <a:pt x="1399" y="2785"/>
                  </a:cubicBezTo>
                  <a:lnTo>
                    <a:pt x="5116" y="2785"/>
                  </a:lnTo>
                  <a:cubicBezTo>
                    <a:pt x="5885" y="2785"/>
                    <a:pt x="6503" y="2168"/>
                    <a:pt x="6515" y="1399"/>
                  </a:cubicBezTo>
                  <a:cubicBezTo>
                    <a:pt x="6515" y="630"/>
                    <a:pt x="5885" y="0"/>
                    <a:pt x="5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4"/>
            <p:cNvSpPr/>
            <p:nvPr/>
          </p:nvSpPr>
          <p:spPr>
            <a:xfrm>
              <a:off x="6056115" y="3083985"/>
              <a:ext cx="322581" cy="138200"/>
            </a:xfrm>
            <a:custGeom>
              <a:avLst/>
              <a:gdLst/>
              <a:ahLst/>
              <a:cxnLst/>
              <a:rect l="l" t="t" r="r" b="b"/>
              <a:pathLst>
                <a:path w="6503" h="2786" extrusionOk="0">
                  <a:moveTo>
                    <a:pt x="1399" y="1"/>
                  </a:moveTo>
                  <a:cubicBezTo>
                    <a:pt x="631" y="1"/>
                    <a:pt x="0" y="618"/>
                    <a:pt x="0" y="1400"/>
                  </a:cubicBezTo>
                  <a:cubicBezTo>
                    <a:pt x="0" y="2156"/>
                    <a:pt x="631" y="2786"/>
                    <a:pt x="1399" y="2786"/>
                  </a:cubicBezTo>
                  <a:lnTo>
                    <a:pt x="5116" y="2786"/>
                  </a:lnTo>
                  <a:cubicBezTo>
                    <a:pt x="5885" y="2786"/>
                    <a:pt x="6503" y="2168"/>
                    <a:pt x="6503" y="1400"/>
                  </a:cubicBezTo>
                  <a:cubicBezTo>
                    <a:pt x="6503" y="618"/>
                    <a:pt x="5885" y="1"/>
                    <a:pt x="5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4"/>
            <p:cNvSpPr/>
            <p:nvPr/>
          </p:nvSpPr>
          <p:spPr>
            <a:xfrm>
              <a:off x="6056115" y="3566541"/>
              <a:ext cx="323226" cy="138200"/>
            </a:xfrm>
            <a:custGeom>
              <a:avLst/>
              <a:gdLst/>
              <a:ahLst/>
              <a:cxnLst/>
              <a:rect l="l" t="t" r="r" b="b"/>
              <a:pathLst>
                <a:path w="6516" h="2786" extrusionOk="0">
                  <a:moveTo>
                    <a:pt x="1399" y="1"/>
                  </a:moveTo>
                  <a:cubicBezTo>
                    <a:pt x="631" y="1"/>
                    <a:pt x="0" y="618"/>
                    <a:pt x="0" y="1400"/>
                  </a:cubicBezTo>
                  <a:cubicBezTo>
                    <a:pt x="0" y="2156"/>
                    <a:pt x="631" y="2786"/>
                    <a:pt x="1399" y="2786"/>
                  </a:cubicBezTo>
                  <a:lnTo>
                    <a:pt x="5116" y="2786"/>
                  </a:lnTo>
                  <a:cubicBezTo>
                    <a:pt x="5885" y="2786"/>
                    <a:pt x="6503" y="2168"/>
                    <a:pt x="6515" y="1400"/>
                  </a:cubicBezTo>
                  <a:cubicBezTo>
                    <a:pt x="6515" y="618"/>
                    <a:pt x="5885" y="1"/>
                    <a:pt x="5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5" name="Google Shape;995;p34"/>
          <p:cNvSpPr/>
          <p:nvPr/>
        </p:nvSpPr>
        <p:spPr>
          <a:xfrm>
            <a:off x="402295" y="1081386"/>
            <a:ext cx="138900" cy="138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402295" y="1653778"/>
            <a:ext cx="138900" cy="138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4"/>
          <p:cNvSpPr txBox="1">
            <a:spLocks noGrp="1"/>
          </p:cNvSpPr>
          <p:nvPr>
            <p:ph type="subTitle" idx="4294967295"/>
          </p:nvPr>
        </p:nvSpPr>
        <p:spPr>
          <a:xfrm>
            <a:off x="5448850" y="3856150"/>
            <a:ext cx="908700" cy="3906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2200">
                <a:solidFill>
                  <a:schemeClr val="accent1"/>
                </a:solidFill>
                <a:latin typeface="Share Tech"/>
                <a:ea typeface="Share Tech"/>
                <a:cs typeface="Share Tech"/>
                <a:sym typeface="Share Tech"/>
              </a:rPr>
              <a:t>30%</a:t>
            </a:r>
            <a:endParaRPr sz="2200">
              <a:solidFill>
                <a:schemeClr val="accent1"/>
              </a:solidFill>
              <a:latin typeface="Share Tech"/>
              <a:ea typeface="Share Tech"/>
              <a:cs typeface="Share Tech"/>
              <a:sym typeface="Share Tech"/>
            </a:endParaRPr>
          </a:p>
        </p:txBody>
      </p:sp>
      <p:sp>
        <p:nvSpPr>
          <p:cNvPr id="1003" name="Google Shape;1003;p34"/>
          <p:cNvSpPr txBox="1">
            <a:spLocks noGrp="1"/>
          </p:cNvSpPr>
          <p:nvPr>
            <p:ph type="subTitle" idx="4294967295"/>
          </p:nvPr>
        </p:nvSpPr>
        <p:spPr>
          <a:xfrm>
            <a:off x="6467475" y="3856150"/>
            <a:ext cx="908700" cy="3906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2200">
                <a:solidFill>
                  <a:schemeClr val="accent2"/>
                </a:solidFill>
                <a:latin typeface="Share Tech"/>
                <a:ea typeface="Share Tech"/>
                <a:cs typeface="Share Tech"/>
                <a:sym typeface="Share Tech"/>
              </a:rPr>
              <a:t>80%</a:t>
            </a:r>
            <a:endParaRPr sz="2200">
              <a:solidFill>
                <a:schemeClr val="accent2"/>
              </a:solidFill>
              <a:latin typeface="Share Tech"/>
              <a:ea typeface="Share Tech"/>
              <a:cs typeface="Share Tech"/>
              <a:sym typeface="Share Tech"/>
            </a:endParaRPr>
          </a:p>
        </p:txBody>
      </p:sp>
      <p:sp>
        <p:nvSpPr>
          <p:cNvPr id="1004" name="Google Shape;1004;p34"/>
          <p:cNvSpPr txBox="1">
            <a:spLocks noGrp="1"/>
          </p:cNvSpPr>
          <p:nvPr>
            <p:ph type="subTitle" idx="4294967295"/>
          </p:nvPr>
        </p:nvSpPr>
        <p:spPr>
          <a:xfrm>
            <a:off x="7486100" y="3856150"/>
            <a:ext cx="908700" cy="3906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2200">
                <a:solidFill>
                  <a:schemeClr val="accent3"/>
                </a:solidFill>
                <a:latin typeface="Share Tech"/>
                <a:ea typeface="Share Tech"/>
                <a:cs typeface="Share Tech"/>
                <a:sym typeface="Share Tech"/>
              </a:rPr>
              <a:t>50%</a:t>
            </a:r>
            <a:endParaRPr sz="2200">
              <a:solidFill>
                <a:schemeClr val="accent3"/>
              </a:solidFill>
              <a:latin typeface="Share Tech"/>
              <a:ea typeface="Share Tech"/>
              <a:cs typeface="Share Tech"/>
              <a:sym typeface="Share Tech"/>
            </a:endParaRPr>
          </a:p>
        </p:txBody>
      </p:sp>
      <p:pic>
        <p:nvPicPr>
          <p:cNvPr id="2" name="Picture 1">
            <a:extLst>
              <a:ext uri="{FF2B5EF4-FFF2-40B4-BE49-F238E27FC236}">
                <a16:creationId xmlns:a16="http://schemas.microsoft.com/office/drawing/2014/main" id="{E2089267-167A-45F1-86FD-755B78DF003D}"/>
              </a:ext>
            </a:extLst>
          </p:cNvPr>
          <p:cNvPicPr>
            <a:picLocks noChangeAspect="1"/>
          </p:cNvPicPr>
          <p:nvPr/>
        </p:nvPicPr>
        <p:blipFill>
          <a:blip r:embed="rId4"/>
          <a:stretch>
            <a:fillRect/>
          </a:stretch>
        </p:blipFill>
        <p:spPr>
          <a:xfrm>
            <a:off x="400975" y="2437626"/>
            <a:ext cx="140220" cy="134124"/>
          </a:xfrm>
          <a:prstGeom prst="rect">
            <a:avLst/>
          </a:prstGeom>
        </p:spPr>
      </p:pic>
      <p:pic>
        <p:nvPicPr>
          <p:cNvPr id="3" name="Picture 2">
            <a:extLst>
              <a:ext uri="{FF2B5EF4-FFF2-40B4-BE49-F238E27FC236}">
                <a16:creationId xmlns:a16="http://schemas.microsoft.com/office/drawing/2014/main" id="{E744B4EF-B448-44F3-A2F4-6FB594594815}"/>
              </a:ext>
            </a:extLst>
          </p:cNvPr>
          <p:cNvPicPr>
            <a:picLocks noChangeAspect="1"/>
          </p:cNvPicPr>
          <p:nvPr/>
        </p:nvPicPr>
        <p:blipFill>
          <a:blip r:embed="rId4"/>
          <a:stretch>
            <a:fillRect/>
          </a:stretch>
        </p:blipFill>
        <p:spPr>
          <a:xfrm>
            <a:off x="400975" y="3018961"/>
            <a:ext cx="140220" cy="134124"/>
          </a:xfrm>
          <a:prstGeom prst="rect">
            <a:avLst/>
          </a:prstGeom>
        </p:spPr>
      </p:pic>
      <p:pic>
        <p:nvPicPr>
          <p:cNvPr id="4" name="Picture 3">
            <a:extLst>
              <a:ext uri="{FF2B5EF4-FFF2-40B4-BE49-F238E27FC236}">
                <a16:creationId xmlns:a16="http://schemas.microsoft.com/office/drawing/2014/main" id="{AD710867-33E2-4AF7-8EE5-55323CF5E477}"/>
              </a:ext>
            </a:extLst>
          </p:cNvPr>
          <p:cNvPicPr>
            <a:picLocks noChangeAspect="1"/>
          </p:cNvPicPr>
          <p:nvPr/>
        </p:nvPicPr>
        <p:blipFill>
          <a:blip r:embed="rId4"/>
          <a:stretch>
            <a:fillRect/>
          </a:stretch>
        </p:blipFill>
        <p:spPr>
          <a:xfrm>
            <a:off x="400975" y="3645820"/>
            <a:ext cx="140220" cy="134124"/>
          </a:xfrm>
          <a:prstGeom prst="rect">
            <a:avLst/>
          </a:prstGeom>
        </p:spPr>
      </p:pic>
      <p:pic>
        <p:nvPicPr>
          <p:cNvPr id="5" name="Picture 4">
            <a:extLst>
              <a:ext uri="{FF2B5EF4-FFF2-40B4-BE49-F238E27FC236}">
                <a16:creationId xmlns:a16="http://schemas.microsoft.com/office/drawing/2014/main" id="{A377204A-C18D-4C62-A16B-66CDF4D540CC}"/>
              </a:ext>
            </a:extLst>
          </p:cNvPr>
          <p:cNvPicPr>
            <a:picLocks noChangeAspect="1"/>
          </p:cNvPicPr>
          <p:nvPr/>
        </p:nvPicPr>
        <p:blipFill>
          <a:blip r:embed="rId4"/>
          <a:stretch>
            <a:fillRect/>
          </a:stretch>
        </p:blipFill>
        <p:spPr>
          <a:xfrm>
            <a:off x="400975" y="4220430"/>
            <a:ext cx="140220" cy="134124"/>
          </a:xfrm>
          <a:prstGeom prst="rect">
            <a:avLst/>
          </a:prstGeom>
        </p:spPr>
      </p:pic>
      <p:sp>
        <p:nvSpPr>
          <p:cNvPr id="299" name="TextBox 298">
            <a:extLst>
              <a:ext uri="{FF2B5EF4-FFF2-40B4-BE49-F238E27FC236}">
                <a16:creationId xmlns:a16="http://schemas.microsoft.com/office/drawing/2014/main" id="{AF9A0173-D58F-4780-B5C8-5FA5B9AAB304}"/>
              </a:ext>
            </a:extLst>
          </p:cNvPr>
          <p:cNvSpPr txBox="1"/>
          <p:nvPr/>
        </p:nvSpPr>
        <p:spPr>
          <a:xfrm>
            <a:off x="703901" y="989475"/>
            <a:ext cx="4642624" cy="523220"/>
          </a:xfrm>
          <a:prstGeom prst="rect">
            <a:avLst/>
          </a:prstGeom>
          <a:noFill/>
        </p:spPr>
        <p:txBody>
          <a:bodyPr wrap="square">
            <a:spAutoFit/>
          </a:bodyPr>
          <a:lstStyle/>
          <a:p>
            <a:r>
              <a:rPr lang="vi-VN">
                <a:solidFill>
                  <a:schemeClr val="bg1"/>
                </a:solidFill>
              </a:rPr>
              <a:t>Ta có D là tập các điểm dữ liệu đã được gắn nhãn và A là dữ liệu chưa được phân loại</a:t>
            </a:r>
            <a:endParaRPr lang="en-US">
              <a:solidFill>
                <a:schemeClr val="bg1"/>
              </a:solidFill>
            </a:endParaRPr>
          </a:p>
        </p:txBody>
      </p:sp>
      <p:sp>
        <p:nvSpPr>
          <p:cNvPr id="301" name="TextBox 300">
            <a:extLst>
              <a:ext uri="{FF2B5EF4-FFF2-40B4-BE49-F238E27FC236}">
                <a16:creationId xmlns:a16="http://schemas.microsoft.com/office/drawing/2014/main" id="{81A31D40-08D4-44C5-9130-11205D832E3D}"/>
              </a:ext>
            </a:extLst>
          </p:cNvPr>
          <p:cNvSpPr txBox="1"/>
          <p:nvPr/>
        </p:nvSpPr>
        <p:spPr>
          <a:xfrm>
            <a:off x="716397" y="1545295"/>
            <a:ext cx="4642624" cy="738664"/>
          </a:xfrm>
          <a:prstGeom prst="rect">
            <a:avLst/>
          </a:prstGeom>
          <a:noFill/>
        </p:spPr>
        <p:txBody>
          <a:bodyPr wrap="square">
            <a:spAutoFit/>
          </a:bodyPr>
          <a:lstStyle/>
          <a:p>
            <a:r>
              <a:rPr lang="vi-VN">
                <a:solidFill>
                  <a:schemeClr val="bg1"/>
                </a:solidFill>
              </a:rPr>
              <a:t>Đo khoảng cách (Euclidean, Manhattan, Minkowski hoặc Trọng số) từ dữ liệu mới A đến tất cả các dữ liệu khác đã được phân loại trong D</a:t>
            </a:r>
            <a:endParaRPr lang="en-US">
              <a:solidFill>
                <a:schemeClr val="bg1"/>
              </a:solidFill>
            </a:endParaRPr>
          </a:p>
        </p:txBody>
      </p:sp>
      <p:sp>
        <p:nvSpPr>
          <p:cNvPr id="303" name="TextBox 302">
            <a:extLst>
              <a:ext uri="{FF2B5EF4-FFF2-40B4-BE49-F238E27FC236}">
                <a16:creationId xmlns:a16="http://schemas.microsoft.com/office/drawing/2014/main" id="{CA735CE6-F981-4673-AE45-8AC6EC34FCD2}"/>
              </a:ext>
            </a:extLst>
          </p:cNvPr>
          <p:cNvSpPr txBox="1"/>
          <p:nvPr/>
        </p:nvSpPr>
        <p:spPr>
          <a:xfrm>
            <a:off x="703901" y="2336322"/>
            <a:ext cx="4642624" cy="523220"/>
          </a:xfrm>
          <a:prstGeom prst="rect">
            <a:avLst/>
          </a:prstGeom>
          <a:noFill/>
        </p:spPr>
        <p:txBody>
          <a:bodyPr wrap="square">
            <a:spAutoFit/>
          </a:bodyPr>
          <a:lstStyle/>
          <a:p>
            <a:r>
              <a:rPr lang="en-US">
                <a:solidFill>
                  <a:schemeClr val="bg1"/>
                </a:solidFill>
              </a:rPr>
              <a:t>Chọn K (K là tham số mà bạn định nghĩa) khoảng cách nhỏ nhất.</a:t>
            </a:r>
          </a:p>
        </p:txBody>
      </p:sp>
      <p:sp>
        <p:nvSpPr>
          <p:cNvPr id="305" name="TextBox 304">
            <a:extLst>
              <a:ext uri="{FF2B5EF4-FFF2-40B4-BE49-F238E27FC236}">
                <a16:creationId xmlns:a16="http://schemas.microsoft.com/office/drawing/2014/main" id="{A6957DE0-EF8F-4A90-B5F0-813DA620595B}"/>
              </a:ext>
            </a:extLst>
          </p:cNvPr>
          <p:cNvSpPr txBox="1"/>
          <p:nvPr/>
        </p:nvSpPr>
        <p:spPr>
          <a:xfrm>
            <a:off x="703901" y="2933398"/>
            <a:ext cx="4642624" cy="523220"/>
          </a:xfrm>
          <a:prstGeom prst="rect">
            <a:avLst/>
          </a:prstGeom>
          <a:noFill/>
        </p:spPr>
        <p:txBody>
          <a:bodyPr wrap="square">
            <a:spAutoFit/>
          </a:bodyPr>
          <a:lstStyle/>
          <a:p>
            <a:r>
              <a:rPr lang="vi-VN">
                <a:solidFill>
                  <a:schemeClr val="bg1"/>
                </a:solidFill>
              </a:rPr>
              <a:t>Kiểm tra danh sách các lớp có khoảng cách ngắn nhất và đếm số lượng của mỗi lớp xuất hiện.</a:t>
            </a:r>
            <a:endParaRPr lang="en-US">
              <a:solidFill>
                <a:schemeClr val="bg1"/>
              </a:solidFill>
            </a:endParaRPr>
          </a:p>
        </p:txBody>
      </p:sp>
      <p:sp>
        <p:nvSpPr>
          <p:cNvPr id="307" name="TextBox 306">
            <a:extLst>
              <a:ext uri="{FF2B5EF4-FFF2-40B4-BE49-F238E27FC236}">
                <a16:creationId xmlns:a16="http://schemas.microsoft.com/office/drawing/2014/main" id="{2DDD217B-ED00-43AC-A9C9-462EC5CE34A3}"/>
              </a:ext>
            </a:extLst>
          </p:cNvPr>
          <p:cNvSpPr txBox="1"/>
          <p:nvPr/>
        </p:nvSpPr>
        <p:spPr>
          <a:xfrm>
            <a:off x="696301" y="3546776"/>
            <a:ext cx="4642624" cy="307777"/>
          </a:xfrm>
          <a:prstGeom prst="rect">
            <a:avLst/>
          </a:prstGeom>
          <a:noFill/>
        </p:spPr>
        <p:txBody>
          <a:bodyPr wrap="square">
            <a:spAutoFit/>
          </a:bodyPr>
          <a:lstStyle/>
          <a:p>
            <a:r>
              <a:rPr lang="en-US">
                <a:solidFill>
                  <a:schemeClr val="bg1"/>
                </a:solidFill>
              </a:rPr>
              <a:t>Lấy đúng lớp (lớp xuất hiện nhiều lần nhất)</a:t>
            </a:r>
          </a:p>
        </p:txBody>
      </p:sp>
      <p:sp>
        <p:nvSpPr>
          <p:cNvPr id="309" name="TextBox 308">
            <a:extLst>
              <a:ext uri="{FF2B5EF4-FFF2-40B4-BE49-F238E27FC236}">
                <a16:creationId xmlns:a16="http://schemas.microsoft.com/office/drawing/2014/main" id="{58C21B04-684F-4C20-9B05-D5C77CD4B2C3}"/>
              </a:ext>
            </a:extLst>
          </p:cNvPr>
          <p:cNvSpPr txBox="1"/>
          <p:nvPr/>
        </p:nvSpPr>
        <p:spPr>
          <a:xfrm>
            <a:off x="716397" y="4106057"/>
            <a:ext cx="4642624" cy="523220"/>
          </a:xfrm>
          <a:prstGeom prst="rect">
            <a:avLst/>
          </a:prstGeom>
          <a:noFill/>
        </p:spPr>
        <p:txBody>
          <a:bodyPr wrap="square">
            <a:spAutoFit/>
          </a:bodyPr>
          <a:lstStyle/>
          <a:p>
            <a:r>
              <a:rPr lang="vi-VN">
                <a:solidFill>
                  <a:schemeClr val="bg1"/>
                </a:solidFill>
              </a:rPr>
              <a:t>Lớp của dữ liệu mới là lớp mà bạn đã nhận được ở bước 5</a:t>
            </a:r>
            <a:endParaRPr lang="en-US">
              <a:solidFill>
                <a:schemeClr val="bg1"/>
              </a:solidFill>
            </a:endParaRPr>
          </a:p>
        </p:txBody>
      </p:sp>
    </p:spTree>
    <p:custDataLst>
      <p:tags r:id="rId1"/>
    </p:custDataLst>
  </p:cSld>
  <p:clrMapOvr>
    <a:masterClrMapping/>
  </p:clrMapOvr>
  <p:transition spd="slow" advTm="44401">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13"/>
                                        </p:tgtEl>
                                        <p:attrNameLst>
                                          <p:attrName>style.visibility</p:attrName>
                                        </p:attrNameLst>
                                      </p:cBhvr>
                                      <p:to>
                                        <p:strVal val="visible"/>
                                      </p:to>
                                    </p:set>
                                    <p:animEffect transition="in" filter="wipe(down)">
                                      <p:cBhvr>
                                        <p:cTn id="7" dur="750"/>
                                        <p:tgtEl>
                                          <p:spTgt spid="7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99"/>
                                        </p:tgtEl>
                                        <p:attrNameLst>
                                          <p:attrName>style.visibility</p:attrName>
                                        </p:attrNameLst>
                                      </p:cBhvr>
                                      <p:to>
                                        <p:strVal val="visible"/>
                                      </p:to>
                                    </p:set>
                                    <p:animEffect transition="in" filter="barn(inVertical)">
                                      <p:cBhvr>
                                        <p:cTn id="12" dur="750"/>
                                        <p:tgtEl>
                                          <p:spTgt spid="29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01"/>
                                        </p:tgtEl>
                                        <p:attrNameLst>
                                          <p:attrName>style.visibility</p:attrName>
                                        </p:attrNameLst>
                                      </p:cBhvr>
                                      <p:to>
                                        <p:strVal val="visible"/>
                                      </p:to>
                                    </p:set>
                                    <p:anim calcmode="lin" valueType="num">
                                      <p:cBhvr additive="base">
                                        <p:cTn id="17" dur="750" fill="hold"/>
                                        <p:tgtEl>
                                          <p:spTgt spid="301"/>
                                        </p:tgtEl>
                                        <p:attrNameLst>
                                          <p:attrName>ppt_x</p:attrName>
                                        </p:attrNameLst>
                                      </p:cBhvr>
                                      <p:tavLst>
                                        <p:tav tm="0">
                                          <p:val>
                                            <p:strVal val="#ppt_x"/>
                                          </p:val>
                                        </p:tav>
                                        <p:tav tm="100000">
                                          <p:val>
                                            <p:strVal val="#ppt_x"/>
                                          </p:val>
                                        </p:tav>
                                      </p:tavLst>
                                    </p:anim>
                                    <p:anim calcmode="lin" valueType="num">
                                      <p:cBhvr additive="base">
                                        <p:cTn id="18" dur="750" fill="hold"/>
                                        <p:tgtEl>
                                          <p:spTgt spid="30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03"/>
                                        </p:tgtEl>
                                        <p:attrNameLst>
                                          <p:attrName>style.visibility</p:attrName>
                                        </p:attrNameLst>
                                      </p:cBhvr>
                                      <p:to>
                                        <p:strVal val="visible"/>
                                      </p:to>
                                    </p:set>
                                    <p:anim calcmode="lin" valueType="num">
                                      <p:cBhvr additive="base">
                                        <p:cTn id="23" dur="750" fill="hold"/>
                                        <p:tgtEl>
                                          <p:spTgt spid="303"/>
                                        </p:tgtEl>
                                        <p:attrNameLst>
                                          <p:attrName>ppt_x</p:attrName>
                                        </p:attrNameLst>
                                      </p:cBhvr>
                                      <p:tavLst>
                                        <p:tav tm="0">
                                          <p:val>
                                            <p:strVal val="#ppt_x"/>
                                          </p:val>
                                        </p:tav>
                                        <p:tav tm="100000">
                                          <p:val>
                                            <p:strVal val="#ppt_x"/>
                                          </p:val>
                                        </p:tav>
                                      </p:tavLst>
                                    </p:anim>
                                    <p:anim calcmode="lin" valueType="num">
                                      <p:cBhvr additive="base">
                                        <p:cTn id="24" dur="750" fill="hold"/>
                                        <p:tgtEl>
                                          <p:spTgt spid="30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05"/>
                                        </p:tgtEl>
                                        <p:attrNameLst>
                                          <p:attrName>style.visibility</p:attrName>
                                        </p:attrNameLst>
                                      </p:cBhvr>
                                      <p:to>
                                        <p:strVal val="visible"/>
                                      </p:to>
                                    </p:set>
                                    <p:animEffect transition="in" filter="barn(inVertical)">
                                      <p:cBhvr>
                                        <p:cTn id="29" dur="750"/>
                                        <p:tgtEl>
                                          <p:spTgt spid="305"/>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307"/>
                                        </p:tgtEl>
                                        <p:attrNameLst>
                                          <p:attrName>style.visibility</p:attrName>
                                        </p:attrNameLst>
                                      </p:cBhvr>
                                      <p:to>
                                        <p:strVal val="visible"/>
                                      </p:to>
                                    </p:set>
                                    <p:animEffect transition="in" filter="barn(inVertical)">
                                      <p:cBhvr>
                                        <p:cTn id="34" dur="750"/>
                                        <p:tgtEl>
                                          <p:spTgt spid="30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309"/>
                                        </p:tgtEl>
                                        <p:attrNameLst>
                                          <p:attrName>style.visibility</p:attrName>
                                        </p:attrNameLst>
                                      </p:cBhvr>
                                      <p:to>
                                        <p:strVal val="visible"/>
                                      </p:to>
                                    </p:set>
                                    <p:animEffect transition="in" filter="wipe(down)">
                                      <p:cBhvr>
                                        <p:cTn id="39" dur="750"/>
                                        <p:tgtEl>
                                          <p:spTgt spid="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 grpId="0"/>
      <p:bldP spid="299" grpId="0"/>
      <p:bldP spid="301" grpId="0"/>
      <p:bldP spid="303" grpId="0"/>
      <p:bldP spid="305" grpId="0"/>
      <p:bldP spid="307" grpId="0"/>
      <p:bldP spid="30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59B9B-F4A9-4C5C-9C49-DE9843A626ED}"/>
              </a:ext>
            </a:extLst>
          </p:cNvPr>
          <p:cNvSpPr>
            <a:spLocks noGrp="1"/>
          </p:cNvSpPr>
          <p:nvPr>
            <p:ph type="ctrTitle"/>
          </p:nvPr>
        </p:nvSpPr>
        <p:spPr>
          <a:xfrm>
            <a:off x="351195" y="151480"/>
            <a:ext cx="5588687" cy="577800"/>
          </a:xfrm>
        </p:spPr>
        <p:txBody>
          <a:bodyPr/>
          <a:lstStyle/>
          <a:p>
            <a:r>
              <a:rPr lang="vi-VN"/>
              <a:t>Ví dụ </a:t>
            </a:r>
            <a:endParaRPr lang="en-US"/>
          </a:p>
        </p:txBody>
      </p:sp>
      <p:sp>
        <p:nvSpPr>
          <p:cNvPr id="4" name="TextBox 3">
            <a:extLst>
              <a:ext uri="{FF2B5EF4-FFF2-40B4-BE49-F238E27FC236}">
                <a16:creationId xmlns:a16="http://schemas.microsoft.com/office/drawing/2014/main" id="{052480D6-D649-40CD-99C5-461FB64E0ED2}"/>
              </a:ext>
            </a:extLst>
          </p:cNvPr>
          <p:cNvSpPr txBox="1"/>
          <p:nvPr/>
        </p:nvSpPr>
        <p:spPr>
          <a:xfrm>
            <a:off x="351195" y="669806"/>
            <a:ext cx="4746426" cy="523220"/>
          </a:xfrm>
          <a:prstGeom prst="rect">
            <a:avLst/>
          </a:prstGeom>
          <a:noFill/>
        </p:spPr>
        <p:txBody>
          <a:bodyPr wrap="square">
            <a:spAutoFit/>
          </a:bodyPr>
          <a:lstStyle/>
          <a:p>
            <a:r>
              <a:rPr lang="vi-VN" b="0" i="0">
                <a:solidFill>
                  <a:schemeClr val="bg1"/>
                </a:solidFill>
                <a:effectLst/>
                <a:latin typeface="Maven Pro" panose="020B0604020202020204" charset="0"/>
              </a:rPr>
              <a:t>Giả sử ta có tập dữ liệu D có gắn nhãn gồm 15 điểm như trên ảnh.</a:t>
            </a:r>
            <a:endParaRPr lang="en-US">
              <a:solidFill>
                <a:schemeClr val="bg1"/>
              </a:solidFill>
              <a:latin typeface="Maven Pro" panose="020B0604020202020204" charset="0"/>
            </a:endParaRPr>
          </a:p>
        </p:txBody>
      </p:sp>
      <p:pic>
        <p:nvPicPr>
          <p:cNvPr id="1026" name="Picture 2">
            <a:extLst>
              <a:ext uri="{FF2B5EF4-FFF2-40B4-BE49-F238E27FC236}">
                <a16:creationId xmlns:a16="http://schemas.microsoft.com/office/drawing/2014/main" id="{A929EB77-6460-46DD-BA4B-C7C10652F8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314" y="1341710"/>
            <a:ext cx="3722149" cy="319192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4A52EA5-BC30-484B-A244-6F66AC5B43EB}"/>
              </a:ext>
            </a:extLst>
          </p:cNvPr>
          <p:cNvSpPr txBox="1"/>
          <p:nvPr/>
        </p:nvSpPr>
        <p:spPr>
          <a:xfrm>
            <a:off x="4727618" y="1341710"/>
            <a:ext cx="3893634" cy="3108543"/>
          </a:xfrm>
          <a:prstGeom prst="rect">
            <a:avLst/>
          </a:prstGeom>
          <a:noFill/>
        </p:spPr>
        <p:txBody>
          <a:bodyPr wrap="square">
            <a:spAutoFit/>
          </a:bodyPr>
          <a:lstStyle/>
          <a:p>
            <a:pPr marL="285750" indent="-285750" algn="l">
              <a:buClr>
                <a:srgbClr val="FFFF00"/>
              </a:buClr>
              <a:buFont typeface="Wingdings" panose="05000000000000000000" pitchFamily="2" charset="2"/>
              <a:buChar char="q"/>
            </a:pPr>
            <a:r>
              <a:rPr lang="vi-VN" b="0" i="0">
                <a:solidFill>
                  <a:schemeClr val="bg1"/>
                </a:solidFill>
                <a:effectLst/>
                <a:latin typeface="Open Sans" panose="020B0606030504020204" pitchFamily="34" charset="0"/>
              </a:rPr>
              <a:t>Điểm cần dự đoán nhãn A(3,9)</a:t>
            </a:r>
          </a:p>
          <a:p>
            <a:pPr marL="285750" indent="-285750" algn="l">
              <a:buClr>
                <a:srgbClr val="FFFF00"/>
              </a:buClr>
              <a:buFont typeface="Wingdings" panose="05000000000000000000" pitchFamily="2" charset="2"/>
              <a:buChar char="q"/>
            </a:pPr>
            <a:endParaRPr lang="vi-VN" b="0" i="0">
              <a:solidFill>
                <a:schemeClr val="bg1"/>
              </a:solidFill>
              <a:effectLst/>
              <a:latin typeface="Open Sans" panose="020B0606030504020204" pitchFamily="34" charset="0"/>
            </a:endParaRPr>
          </a:p>
          <a:p>
            <a:pPr marL="285750" indent="-285750" algn="l">
              <a:buClr>
                <a:srgbClr val="FFFF00"/>
              </a:buClr>
              <a:buFont typeface="Wingdings" panose="05000000000000000000" pitchFamily="2" charset="2"/>
              <a:buChar char="q"/>
            </a:pPr>
            <a:r>
              <a:rPr lang="vi-VN" b="0" i="0">
                <a:solidFill>
                  <a:schemeClr val="bg1"/>
                </a:solidFill>
                <a:effectLst/>
                <a:latin typeface="Open Sans" panose="020B0606030504020204" pitchFamily="34" charset="0"/>
              </a:rPr>
              <a:t>Ta tính khoảng cách từ điểm A đến các điểm dữ liệu trong D bằng công thức Euclidean.</a:t>
            </a:r>
          </a:p>
          <a:p>
            <a:pPr marL="285750" indent="-285750" algn="l">
              <a:buClr>
                <a:srgbClr val="FFFF00"/>
              </a:buClr>
              <a:buFont typeface="Wingdings" panose="05000000000000000000" pitchFamily="2" charset="2"/>
              <a:buChar char="q"/>
            </a:pPr>
            <a:endParaRPr lang="vi-VN" b="0" i="0">
              <a:solidFill>
                <a:schemeClr val="bg1"/>
              </a:solidFill>
              <a:effectLst/>
              <a:latin typeface="Open Sans" panose="020B0606030504020204" pitchFamily="34" charset="0"/>
            </a:endParaRPr>
          </a:p>
          <a:p>
            <a:pPr marL="285750" indent="-285750" algn="l">
              <a:buClr>
                <a:srgbClr val="FFFF00"/>
              </a:buClr>
              <a:buFont typeface="Wingdings" panose="05000000000000000000" pitchFamily="2" charset="2"/>
              <a:buChar char="q"/>
            </a:pPr>
            <a:r>
              <a:rPr lang="vi-VN" b="0" i="0">
                <a:solidFill>
                  <a:schemeClr val="bg1"/>
                </a:solidFill>
                <a:effectLst/>
                <a:latin typeface="Open Sans" panose="020B0606030504020204" pitchFamily="34" charset="0"/>
              </a:rPr>
              <a:t>Ta chọn K= 5, và tìm ra 5 điểm có khoảng cách gần với điểm A nhất.</a:t>
            </a:r>
          </a:p>
          <a:p>
            <a:pPr marL="285750" indent="-285750" algn="l">
              <a:buClr>
                <a:srgbClr val="FFFF00"/>
              </a:buClr>
              <a:buFont typeface="Wingdings" panose="05000000000000000000" pitchFamily="2" charset="2"/>
              <a:buChar char="q"/>
            </a:pPr>
            <a:endParaRPr lang="vi-VN" b="0" i="0">
              <a:solidFill>
                <a:schemeClr val="bg1"/>
              </a:solidFill>
              <a:effectLst/>
              <a:latin typeface="Open Sans" panose="020B0606030504020204" pitchFamily="34" charset="0"/>
            </a:endParaRPr>
          </a:p>
          <a:p>
            <a:pPr marL="285750" indent="-285750" algn="l">
              <a:buClr>
                <a:srgbClr val="FFFF00"/>
              </a:buClr>
              <a:buFont typeface="Wingdings" panose="05000000000000000000" pitchFamily="2" charset="2"/>
              <a:buChar char="q"/>
            </a:pPr>
            <a:r>
              <a:rPr lang="vi-VN" b="0" i="0">
                <a:solidFill>
                  <a:schemeClr val="bg1"/>
                </a:solidFill>
                <a:effectLst/>
                <a:latin typeface="Open Sans" panose="020B0606030504020204" pitchFamily="34" charset="0"/>
              </a:rPr>
              <a:t>Trong 5 điểm ta thấy có 4 điểm mang nhãn (+) và 1 điểm mang nhãn (-).</a:t>
            </a:r>
          </a:p>
          <a:p>
            <a:pPr marL="285750" indent="-285750" algn="l">
              <a:buClr>
                <a:srgbClr val="FFFF00"/>
              </a:buClr>
              <a:buFont typeface="Wingdings" panose="05000000000000000000" pitchFamily="2" charset="2"/>
              <a:buChar char="q"/>
            </a:pPr>
            <a:endParaRPr lang="vi-VN" b="0" i="0">
              <a:solidFill>
                <a:schemeClr val="bg1"/>
              </a:solidFill>
              <a:effectLst/>
              <a:latin typeface="Open Sans" panose="020B0606030504020204" pitchFamily="34" charset="0"/>
            </a:endParaRPr>
          </a:p>
          <a:p>
            <a:pPr marL="285750" indent="-285750" algn="l">
              <a:buClr>
                <a:srgbClr val="FFFF00"/>
              </a:buClr>
              <a:buFont typeface="Wingdings" panose="05000000000000000000" pitchFamily="2" charset="2"/>
              <a:buChar char="q"/>
            </a:pPr>
            <a:r>
              <a:rPr lang="vi-VN" b="0" i="0">
                <a:solidFill>
                  <a:schemeClr val="bg1"/>
                </a:solidFill>
                <a:effectLst/>
                <a:latin typeface="Open Sans" panose="020B0606030504020204" pitchFamily="34" charset="0"/>
              </a:rPr>
              <a:t>Vậy ta có thể đưa ra kết luận là điểm A cần dự đoán mang nhãn (+)</a:t>
            </a:r>
          </a:p>
        </p:txBody>
      </p:sp>
      <p:pic>
        <p:nvPicPr>
          <p:cNvPr id="3" name="Picture 2">
            <a:extLst>
              <a:ext uri="{FF2B5EF4-FFF2-40B4-BE49-F238E27FC236}">
                <a16:creationId xmlns:a16="http://schemas.microsoft.com/office/drawing/2014/main" id="{5CFB19A5-6EB9-4A58-B1AB-3C88C65C8C8E}"/>
              </a:ext>
            </a:extLst>
          </p:cNvPr>
          <p:cNvPicPr>
            <a:picLocks noChangeAspect="1"/>
          </p:cNvPicPr>
          <p:nvPr/>
        </p:nvPicPr>
        <p:blipFill>
          <a:blip r:embed="rId4"/>
          <a:stretch>
            <a:fillRect/>
          </a:stretch>
        </p:blipFill>
        <p:spPr>
          <a:xfrm>
            <a:off x="429571" y="1341710"/>
            <a:ext cx="3893634" cy="3345659"/>
          </a:xfrm>
          <a:prstGeom prst="rect">
            <a:avLst/>
          </a:prstGeom>
        </p:spPr>
      </p:pic>
    </p:spTree>
    <p:custDataLst>
      <p:tags r:id="rId1"/>
    </p:custDataLst>
    <p:extLst>
      <p:ext uri="{BB962C8B-B14F-4D97-AF65-F5344CB8AC3E}">
        <p14:creationId xmlns:p14="http://schemas.microsoft.com/office/powerpoint/2010/main" val="2826617519"/>
      </p:ext>
    </p:extLst>
  </p:cSld>
  <p:clrMapOvr>
    <a:masterClrMapping/>
  </p:clrMapOvr>
  <p:transition spd="slow" advTm="3155">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barn(inVertical)">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750"/>
                                        <p:tgtEl>
                                          <p:spTgt spid="8">
                                            <p:txEl>
                                              <p:pRg st="0" end="0"/>
                                            </p:txEl>
                                          </p:spTgt>
                                        </p:tgtEl>
                                      </p:cBhvr>
                                    </p:animEffect>
                                    <p:anim calcmode="lin" valueType="num">
                                      <p:cBhvr>
                                        <p:cTn id="24"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5" dur="75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8">
                                            <p:txEl>
                                              <p:pRg st="2" end="2"/>
                                            </p:txEl>
                                          </p:spTgt>
                                        </p:tgtEl>
                                        <p:attrNameLst>
                                          <p:attrName>style.visibility</p:attrName>
                                        </p:attrNameLst>
                                      </p:cBhvr>
                                      <p:to>
                                        <p:strVal val="visible"/>
                                      </p:to>
                                    </p:set>
                                    <p:animEffect transition="in" filter="fade">
                                      <p:cBhvr>
                                        <p:cTn id="30" dur="750"/>
                                        <p:tgtEl>
                                          <p:spTgt spid="8">
                                            <p:txEl>
                                              <p:pRg st="2" end="2"/>
                                            </p:txEl>
                                          </p:spTgt>
                                        </p:tgtEl>
                                      </p:cBhvr>
                                    </p:animEffect>
                                    <p:anim calcmode="lin" valueType="num">
                                      <p:cBhvr>
                                        <p:cTn id="31" dur="75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2" dur="75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Effect transition="in" filter="fade">
                                      <p:cBhvr>
                                        <p:cTn id="37" dur="1000"/>
                                        <p:tgtEl>
                                          <p:spTgt spid="8">
                                            <p:txEl>
                                              <p:pRg st="4" end="4"/>
                                            </p:txEl>
                                          </p:spTgt>
                                        </p:tgtEl>
                                      </p:cBhvr>
                                    </p:animEffect>
                                    <p:anim calcmode="lin" valueType="num">
                                      <p:cBhvr>
                                        <p:cTn id="38"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barn(inVertical)">
                                      <p:cBhvr>
                                        <p:cTn id="44" dur="500"/>
                                        <p:tgtEl>
                                          <p:spTgt spid="3"/>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8">
                                            <p:txEl>
                                              <p:pRg st="6" end="6"/>
                                            </p:txEl>
                                          </p:spTgt>
                                        </p:tgtEl>
                                        <p:attrNameLst>
                                          <p:attrName>style.visibility</p:attrName>
                                        </p:attrNameLst>
                                      </p:cBhvr>
                                      <p:to>
                                        <p:strVal val="visible"/>
                                      </p:to>
                                    </p:set>
                                    <p:animEffect transition="in" filter="circle(in)">
                                      <p:cBhvr>
                                        <p:cTn id="49" dur="750"/>
                                        <p:tgtEl>
                                          <p:spTgt spid="8">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8">
                                            <p:txEl>
                                              <p:pRg st="8" end="8"/>
                                            </p:txEl>
                                          </p:spTgt>
                                        </p:tgtEl>
                                        <p:attrNameLst>
                                          <p:attrName>style.visibility</p:attrName>
                                        </p:attrNameLst>
                                      </p:cBhvr>
                                      <p:to>
                                        <p:strVal val="visible"/>
                                      </p:to>
                                    </p:set>
                                    <p:animEffect transition="in" filter="wipe(down)">
                                      <p:cBhvr>
                                        <p:cTn id="54" dur="75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F34B8-8B37-4270-B830-CA8459553E4D}"/>
              </a:ext>
            </a:extLst>
          </p:cNvPr>
          <p:cNvSpPr>
            <a:spLocks noGrp="1"/>
          </p:cNvSpPr>
          <p:nvPr>
            <p:ph type="ctrTitle"/>
          </p:nvPr>
        </p:nvSpPr>
        <p:spPr>
          <a:xfrm>
            <a:off x="617706" y="81616"/>
            <a:ext cx="4727700" cy="577800"/>
          </a:xfrm>
        </p:spPr>
        <p:txBody>
          <a:bodyPr/>
          <a:lstStyle/>
          <a:p>
            <a:r>
              <a:rPr lang="en-US" b="1">
                <a:solidFill>
                  <a:srgbClr val="FFC000"/>
                </a:solidFill>
                <a:latin typeface="Maven Pro" panose="020B0604020202020204" charset="0"/>
              </a:rPr>
              <a:t>Một số lưu ý</a:t>
            </a:r>
          </a:p>
        </p:txBody>
      </p:sp>
      <p:sp>
        <p:nvSpPr>
          <p:cNvPr id="4" name="TextBox 3">
            <a:extLst>
              <a:ext uri="{FF2B5EF4-FFF2-40B4-BE49-F238E27FC236}">
                <a16:creationId xmlns:a16="http://schemas.microsoft.com/office/drawing/2014/main" id="{6482A81D-579E-410B-BF25-662DAC0CFA4F}"/>
              </a:ext>
            </a:extLst>
          </p:cNvPr>
          <p:cNvSpPr txBox="1"/>
          <p:nvPr/>
        </p:nvSpPr>
        <p:spPr>
          <a:xfrm>
            <a:off x="617706" y="822846"/>
            <a:ext cx="7744523" cy="1323439"/>
          </a:xfrm>
          <a:prstGeom prst="rect">
            <a:avLst/>
          </a:prstGeom>
          <a:noFill/>
        </p:spPr>
        <p:txBody>
          <a:bodyPr wrap="square">
            <a:spAutoFit/>
          </a:bodyPr>
          <a:lstStyle/>
          <a:p>
            <a:pPr>
              <a:buClr>
                <a:srgbClr val="FFFF00"/>
              </a:buClr>
            </a:pPr>
            <a:r>
              <a:rPr lang="vi-VN" sz="1600">
                <a:solidFill>
                  <a:schemeClr val="bg1"/>
                </a:solidFill>
              </a:rPr>
              <a:t>Việc chọn K là vô cùng quan trọng</a:t>
            </a:r>
            <a:r>
              <a:rPr lang="en-US" sz="1600">
                <a:solidFill>
                  <a:schemeClr val="bg1"/>
                </a:solidFill>
              </a:rPr>
              <a:t>:</a:t>
            </a:r>
            <a:endParaRPr lang="vi-VN" sz="1600">
              <a:solidFill>
                <a:schemeClr val="bg1"/>
              </a:solidFill>
            </a:endParaRPr>
          </a:p>
          <a:p>
            <a:pPr marL="285750" indent="-285750">
              <a:buClr>
                <a:srgbClr val="FFFF00"/>
              </a:buClr>
              <a:buFont typeface="Wingdings" panose="05000000000000000000" pitchFamily="2" charset="2"/>
              <a:buChar char="ü"/>
            </a:pPr>
            <a:endParaRPr lang="en-US" sz="1600">
              <a:solidFill>
                <a:schemeClr val="bg1"/>
              </a:solidFill>
            </a:endParaRPr>
          </a:p>
          <a:p>
            <a:pPr marL="285750" indent="-285750">
              <a:buClr>
                <a:srgbClr val="FFFF00"/>
              </a:buClr>
              <a:buFont typeface="Wingdings" panose="05000000000000000000" pitchFamily="2" charset="2"/>
              <a:buChar char="ü"/>
            </a:pPr>
            <a:r>
              <a:rPr lang="vi-VN" sz="1600">
                <a:solidFill>
                  <a:schemeClr val="bg1"/>
                </a:solidFill>
              </a:rPr>
              <a:t>K quá nhỏ sẽ chịu ảnh hưởng rất lớn nếu dữ liệu nhiễu</a:t>
            </a:r>
          </a:p>
          <a:p>
            <a:pPr marL="285750" indent="-285750">
              <a:buClr>
                <a:srgbClr val="FFFF00"/>
              </a:buClr>
              <a:buFont typeface="Wingdings" panose="05000000000000000000" pitchFamily="2" charset="2"/>
              <a:buChar char="ü"/>
            </a:pPr>
            <a:endParaRPr lang="en-US" sz="1600">
              <a:solidFill>
                <a:schemeClr val="bg1"/>
              </a:solidFill>
            </a:endParaRPr>
          </a:p>
          <a:p>
            <a:pPr marL="285750" indent="-285750">
              <a:buClr>
                <a:srgbClr val="FFFF00"/>
              </a:buClr>
              <a:buFont typeface="Wingdings" panose="05000000000000000000" pitchFamily="2" charset="2"/>
              <a:buChar char="ü"/>
            </a:pPr>
            <a:r>
              <a:rPr lang="vi-VN" sz="1600">
                <a:solidFill>
                  <a:schemeClr val="bg1"/>
                </a:solidFill>
              </a:rPr>
              <a:t>K quá lớn sẽ dẫn đến việc phân lớp bị sai</a:t>
            </a:r>
            <a:endParaRPr lang="en-US" sz="1600">
              <a:solidFill>
                <a:schemeClr val="bg1"/>
              </a:solidFill>
            </a:endParaRPr>
          </a:p>
        </p:txBody>
      </p:sp>
      <p:pic>
        <p:nvPicPr>
          <p:cNvPr id="12" name="Picture 11">
            <a:extLst>
              <a:ext uri="{FF2B5EF4-FFF2-40B4-BE49-F238E27FC236}">
                <a16:creationId xmlns:a16="http://schemas.microsoft.com/office/drawing/2014/main" id="{25481A04-5F9F-46BB-B65A-F39F20F75B18}"/>
              </a:ext>
            </a:extLst>
          </p:cNvPr>
          <p:cNvPicPr>
            <a:picLocks noChangeAspect="1"/>
          </p:cNvPicPr>
          <p:nvPr/>
        </p:nvPicPr>
        <p:blipFill>
          <a:blip r:embed="rId2"/>
          <a:stretch>
            <a:fillRect/>
          </a:stretch>
        </p:blipFill>
        <p:spPr>
          <a:xfrm>
            <a:off x="617706" y="2408663"/>
            <a:ext cx="3858785" cy="1960115"/>
          </a:xfrm>
          <a:prstGeom prst="rect">
            <a:avLst/>
          </a:prstGeom>
        </p:spPr>
      </p:pic>
      <p:pic>
        <p:nvPicPr>
          <p:cNvPr id="14" name="Picture 13">
            <a:extLst>
              <a:ext uri="{FF2B5EF4-FFF2-40B4-BE49-F238E27FC236}">
                <a16:creationId xmlns:a16="http://schemas.microsoft.com/office/drawing/2014/main" id="{04244B3C-E0BE-4AFD-B693-843CD957CABA}"/>
              </a:ext>
            </a:extLst>
          </p:cNvPr>
          <p:cNvPicPr>
            <a:picLocks noChangeAspect="1"/>
          </p:cNvPicPr>
          <p:nvPr/>
        </p:nvPicPr>
        <p:blipFill>
          <a:blip r:embed="rId3"/>
          <a:stretch>
            <a:fillRect/>
          </a:stretch>
        </p:blipFill>
        <p:spPr>
          <a:xfrm>
            <a:off x="4891668" y="2408663"/>
            <a:ext cx="3962399" cy="1961765"/>
          </a:xfrm>
          <a:prstGeom prst="rect">
            <a:avLst/>
          </a:prstGeom>
        </p:spPr>
      </p:pic>
    </p:spTree>
    <p:extLst>
      <p:ext uri="{BB962C8B-B14F-4D97-AF65-F5344CB8AC3E}">
        <p14:creationId xmlns:p14="http://schemas.microsoft.com/office/powerpoint/2010/main" val="9741254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barn(inVertical)">
                                      <p:cBhvr>
                                        <p:cTn id="18" dur="500"/>
                                        <p:tgtEl>
                                          <p:spTgt spid="4">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ppt_x"/>
                                          </p:val>
                                        </p:tav>
                                        <p:tav tm="100000">
                                          <p:val>
                                            <p:strVal val="#ppt_x"/>
                                          </p:val>
                                        </p:tav>
                                      </p:tavLst>
                                    </p:anim>
                                    <p:anim calcmode="lin" valueType="num">
                                      <p:cBhvr additive="base">
                                        <p:cTn id="2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pic>
        <p:nvPicPr>
          <p:cNvPr id="7" name="Picture 6">
            <a:extLst>
              <a:ext uri="{FF2B5EF4-FFF2-40B4-BE49-F238E27FC236}">
                <a16:creationId xmlns:a16="http://schemas.microsoft.com/office/drawing/2014/main" id="{2D8DF000-1DE3-4DAB-A734-ACDB1C96536B}"/>
              </a:ext>
            </a:extLst>
          </p:cNvPr>
          <p:cNvPicPr>
            <a:picLocks noChangeAspect="1"/>
          </p:cNvPicPr>
          <p:nvPr/>
        </p:nvPicPr>
        <p:blipFill>
          <a:blip r:embed="rId4"/>
          <a:stretch>
            <a:fillRect/>
          </a:stretch>
        </p:blipFill>
        <p:spPr>
          <a:xfrm rot="16200000">
            <a:off x="2892050" y="2831990"/>
            <a:ext cx="2794376" cy="193817"/>
          </a:xfrm>
          <a:prstGeom prst="rect">
            <a:avLst/>
          </a:prstGeom>
        </p:spPr>
      </p:pic>
      <p:sp>
        <p:nvSpPr>
          <p:cNvPr id="12" name="TextBox 11">
            <a:extLst>
              <a:ext uri="{FF2B5EF4-FFF2-40B4-BE49-F238E27FC236}">
                <a16:creationId xmlns:a16="http://schemas.microsoft.com/office/drawing/2014/main" id="{CA2545CB-E948-445F-8FFB-4CA0FC28AB4B}"/>
              </a:ext>
            </a:extLst>
          </p:cNvPr>
          <p:cNvSpPr txBox="1"/>
          <p:nvPr/>
        </p:nvSpPr>
        <p:spPr>
          <a:xfrm>
            <a:off x="1393901" y="706546"/>
            <a:ext cx="4572000" cy="461665"/>
          </a:xfrm>
          <a:prstGeom prst="rect">
            <a:avLst/>
          </a:prstGeom>
          <a:noFill/>
        </p:spPr>
        <p:txBody>
          <a:bodyPr wrap="square">
            <a:spAutoFit/>
          </a:bodyPr>
          <a:lstStyle/>
          <a:p>
            <a:r>
              <a:rPr lang="en-US" sz="2400" b="1">
                <a:solidFill>
                  <a:schemeClr val="bg1"/>
                </a:solidFill>
                <a:latin typeface="Maven Pro" panose="020B0604020202020204" charset="0"/>
              </a:rPr>
              <a:t>Ưu điểm </a:t>
            </a:r>
          </a:p>
        </p:txBody>
      </p:sp>
      <p:sp>
        <p:nvSpPr>
          <p:cNvPr id="14" name="TextBox 13">
            <a:extLst>
              <a:ext uri="{FF2B5EF4-FFF2-40B4-BE49-F238E27FC236}">
                <a16:creationId xmlns:a16="http://schemas.microsoft.com/office/drawing/2014/main" id="{D6070233-AF7F-43A4-9BD3-F0BA17BBEA02}"/>
              </a:ext>
            </a:extLst>
          </p:cNvPr>
          <p:cNvSpPr txBox="1"/>
          <p:nvPr/>
        </p:nvSpPr>
        <p:spPr>
          <a:xfrm>
            <a:off x="5839522" y="719624"/>
            <a:ext cx="4572000" cy="461665"/>
          </a:xfrm>
          <a:prstGeom prst="rect">
            <a:avLst/>
          </a:prstGeom>
          <a:noFill/>
        </p:spPr>
        <p:txBody>
          <a:bodyPr wrap="square">
            <a:spAutoFit/>
          </a:bodyPr>
          <a:lstStyle/>
          <a:p>
            <a:r>
              <a:rPr lang="vi-VN" sz="2400" b="1">
                <a:solidFill>
                  <a:schemeClr val="bg1"/>
                </a:solidFill>
                <a:latin typeface="Maven Pro" panose="020B0604020202020204" charset="0"/>
              </a:rPr>
              <a:t>Nhược điểm</a:t>
            </a:r>
            <a:endParaRPr lang="en-US" sz="2400" b="1">
              <a:solidFill>
                <a:schemeClr val="bg1"/>
              </a:solidFill>
              <a:latin typeface="Maven Pro" panose="020B0604020202020204" charset="0"/>
            </a:endParaRPr>
          </a:p>
        </p:txBody>
      </p:sp>
      <p:sp>
        <p:nvSpPr>
          <p:cNvPr id="16" name="TextBox 15">
            <a:extLst>
              <a:ext uri="{FF2B5EF4-FFF2-40B4-BE49-F238E27FC236}">
                <a16:creationId xmlns:a16="http://schemas.microsoft.com/office/drawing/2014/main" id="{6DEA27EF-C53F-4475-97CF-154C9C9213E9}"/>
              </a:ext>
            </a:extLst>
          </p:cNvPr>
          <p:cNvSpPr txBox="1"/>
          <p:nvPr/>
        </p:nvSpPr>
        <p:spPr>
          <a:xfrm>
            <a:off x="4757856" y="1259325"/>
            <a:ext cx="4059044" cy="2462213"/>
          </a:xfrm>
          <a:prstGeom prst="rect">
            <a:avLst/>
          </a:prstGeom>
          <a:noFill/>
        </p:spPr>
        <p:txBody>
          <a:bodyPr wrap="square">
            <a:spAutoFit/>
          </a:bodyPr>
          <a:lstStyle/>
          <a:p>
            <a:pPr algn="just">
              <a:buClr>
                <a:srgbClr val="FFFF00"/>
              </a:buClr>
            </a:pPr>
            <a:endParaRPr lang="en-US">
              <a:solidFill>
                <a:schemeClr val="bg1"/>
              </a:solidFill>
            </a:endParaRPr>
          </a:p>
          <a:p>
            <a:pPr marL="285750" indent="-285750" algn="just">
              <a:buClr>
                <a:srgbClr val="FFFF00"/>
              </a:buClr>
              <a:buFont typeface="Wingdings" panose="05000000000000000000" pitchFamily="2" charset="2"/>
              <a:buChar char="Ø"/>
            </a:pPr>
            <a:r>
              <a:rPr lang="en-US">
                <a:solidFill>
                  <a:schemeClr val="bg1"/>
                </a:solidFill>
              </a:rPr>
              <a:t>Cần nhiều thời gian để thực hiện do phải tính toán khoảng cách với tất cả các đối tượng trong tập dữ liệu.</a:t>
            </a:r>
            <a:endParaRPr lang="vi-VN">
              <a:solidFill>
                <a:schemeClr val="bg1"/>
              </a:solidFill>
            </a:endParaRPr>
          </a:p>
          <a:p>
            <a:pPr algn="just">
              <a:buClr>
                <a:srgbClr val="FFFF00"/>
              </a:buClr>
            </a:pPr>
            <a:endParaRPr lang="en-US">
              <a:solidFill>
                <a:schemeClr val="bg1"/>
              </a:solidFill>
            </a:endParaRPr>
          </a:p>
          <a:p>
            <a:pPr marL="285750" indent="-285750" algn="just">
              <a:buClr>
                <a:srgbClr val="FFFF00"/>
              </a:buClr>
              <a:buFont typeface="Wingdings" panose="05000000000000000000" pitchFamily="2" charset="2"/>
              <a:buChar char="Ø"/>
            </a:pPr>
            <a:r>
              <a:rPr lang="en-US">
                <a:solidFill>
                  <a:schemeClr val="bg1"/>
                </a:solidFill>
              </a:rPr>
              <a:t>Cần chuyển đổi kiểu dữ liệu thành các yếu tố định tính</a:t>
            </a:r>
            <a:endParaRPr lang="vi-VN">
              <a:solidFill>
                <a:schemeClr val="bg1"/>
              </a:solidFill>
            </a:endParaRPr>
          </a:p>
          <a:p>
            <a:pPr algn="just">
              <a:buClr>
                <a:srgbClr val="FFFF00"/>
              </a:buClr>
            </a:pPr>
            <a:endParaRPr lang="en-US">
              <a:solidFill>
                <a:schemeClr val="bg1"/>
              </a:solidFill>
            </a:endParaRPr>
          </a:p>
          <a:p>
            <a:pPr marL="285750" indent="-285750" algn="just">
              <a:buClr>
                <a:srgbClr val="FFFF00"/>
              </a:buClr>
              <a:buFont typeface="Wingdings" panose="05000000000000000000" pitchFamily="2" charset="2"/>
              <a:buChar char="Ø"/>
            </a:pPr>
            <a:r>
              <a:rPr lang="en-US">
                <a:solidFill>
                  <a:schemeClr val="bg1"/>
                </a:solidFill>
              </a:rPr>
              <a:t>Vấn đề bộ nhớ đáng lưu ý khi nó cần phải ghi nhớ khoảng cách của tất cả các điểm cần đem ra so sánh</a:t>
            </a:r>
          </a:p>
        </p:txBody>
      </p:sp>
      <p:sp>
        <p:nvSpPr>
          <p:cNvPr id="18" name="TextBox 17">
            <a:extLst>
              <a:ext uri="{FF2B5EF4-FFF2-40B4-BE49-F238E27FC236}">
                <a16:creationId xmlns:a16="http://schemas.microsoft.com/office/drawing/2014/main" id="{EA28847B-5AF7-4440-BF7E-66D328B642DD}"/>
              </a:ext>
            </a:extLst>
          </p:cNvPr>
          <p:cNvSpPr txBox="1"/>
          <p:nvPr/>
        </p:nvSpPr>
        <p:spPr>
          <a:xfrm>
            <a:off x="327100" y="1482349"/>
            <a:ext cx="5207618" cy="1169551"/>
          </a:xfrm>
          <a:prstGeom prst="rect">
            <a:avLst/>
          </a:prstGeom>
          <a:noFill/>
        </p:spPr>
        <p:txBody>
          <a:bodyPr wrap="square">
            <a:spAutoFit/>
          </a:bodyPr>
          <a:lstStyle/>
          <a:p>
            <a:pPr marL="285750" indent="-285750" algn="just">
              <a:buClr>
                <a:srgbClr val="FFFF00"/>
              </a:buClr>
              <a:buFont typeface="Wingdings" panose="05000000000000000000" pitchFamily="2" charset="2"/>
              <a:buChar char="Ø"/>
            </a:pPr>
            <a:r>
              <a:rPr lang="vi-VN">
                <a:solidFill>
                  <a:schemeClr val="bg1"/>
                </a:solidFill>
              </a:rPr>
              <a:t>Thuật toán đơn giản, dễ dàng triển khai.</a:t>
            </a:r>
          </a:p>
          <a:p>
            <a:pPr>
              <a:buClr>
                <a:srgbClr val="FFFF00"/>
              </a:buClr>
            </a:pPr>
            <a:endParaRPr lang="vi-VN">
              <a:solidFill>
                <a:schemeClr val="bg1"/>
              </a:solidFill>
            </a:endParaRPr>
          </a:p>
          <a:p>
            <a:pPr marL="285750" indent="-285750">
              <a:buClr>
                <a:srgbClr val="FFFF00"/>
              </a:buClr>
              <a:buFont typeface="Wingdings" panose="05000000000000000000" pitchFamily="2" charset="2"/>
              <a:buChar char="Ø"/>
            </a:pPr>
            <a:r>
              <a:rPr lang="vi-VN">
                <a:solidFill>
                  <a:schemeClr val="bg1"/>
                </a:solidFill>
              </a:rPr>
              <a:t>Độ phức tạp tính toán nhỏ.</a:t>
            </a:r>
          </a:p>
          <a:p>
            <a:pPr>
              <a:buClr>
                <a:srgbClr val="FFFF00"/>
              </a:buClr>
            </a:pPr>
            <a:endParaRPr lang="vi-VN">
              <a:solidFill>
                <a:schemeClr val="bg1"/>
              </a:solidFill>
            </a:endParaRPr>
          </a:p>
          <a:p>
            <a:pPr marL="285750" indent="-285750">
              <a:buClr>
                <a:srgbClr val="FFFF00"/>
              </a:buClr>
              <a:buFont typeface="Wingdings" panose="05000000000000000000" pitchFamily="2" charset="2"/>
              <a:buChar char="Ø"/>
            </a:pPr>
            <a:r>
              <a:rPr lang="vi-VN">
                <a:solidFill>
                  <a:schemeClr val="bg1"/>
                </a:solidFill>
              </a:rPr>
              <a:t>Xử lý tốt với tập dữ liệu nhiễu</a:t>
            </a:r>
            <a:endParaRPr lang="en-US">
              <a:solidFill>
                <a:schemeClr val="bg1"/>
              </a:solidFill>
            </a:endParaRPr>
          </a:p>
        </p:txBody>
      </p:sp>
    </p:spTree>
    <p:custDataLst>
      <p:tags r:id="rId1"/>
    </p:custDataLst>
  </p:cSld>
  <p:clrMapOvr>
    <a:masterClrMapping/>
  </p:clrMapOvr>
  <p:transition spd="slow" advTm="41463">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8">
                                            <p:txEl>
                                              <p:pRg st="0" end="0"/>
                                            </p:txEl>
                                          </p:spTgt>
                                        </p:tgtEl>
                                        <p:attrNameLst>
                                          <p:attrName>style.visibility</p:attrName>
                                        </p:attrNameLst>
                                      </p:cBhvr>
                                      <p:to>
                                        <p:strVal val="visible"/>
                                      </p:to>
                                    </p:set>
                                    <p:animEffect transition="in" filter="barn(inVertical)">
                                      <p:cBhvr>
                                        <p:cTn id="13" dur="750"/>
                                        <p:tgtEl>
                                          <p:spTgt spid="1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8">
                                            <p:txEl>
                                              <p:pRg st="2" end="2"/>
                                            </p:txEl>
                                          </p:spTgt>
                                        </p:tgtEl>
                                        <p:attrNameLst>
                                          <p:attrName>style.visibility</p:attrName>
                                        </p:attrNameLst>
                                      </p:cBhvr>
                                      <p:to>
                                        <p:strVal val="visible"/>
                                      </p:to>
                                    </p:set>
                                    <p:animEffect transition="in" filter="barn(inVertical)">
                                      <p:cBhvr>
                                        <p:cTn id="18" dur="750"/>
                                        <p:tgtEl>
                                          <p:spTgt spid="18">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8">
                                            <p:txEl>
                                              <p:pRg st="4" end="4"/>
                                            </p:txEl>
                                          </p:spTgt>
                                        </p:tgtEl>
                                        <p:attrNameLst>
                                          <p:attrName>style.visibility</p:attrName>
                                        </p:attrNameLst>
                                      </p:cBhvr>
                                      <p:to>
                                        <p:strVal val="visible"/>
                                      </p:to>
                                    </p:set>
                                    <p:animEffect transition="in" filter="fade">
                                      <p:cBhvr>
                                        <p:cTn id="23" dur="500"/>
                                        <p:tgtEl>
                                          <p:spTgt spid="18">
                                            <p:txEl>
                                              <p:pRg st="4" end="4"/>
                                            </p:txEl>
                                          </p:spTgt>
                                        </p:tgtEl>
                                      </p:cBhvr>
                                    </p:animEffect>
                                    <p:anim calcmode="lin" valueType="num">
                                      <p:cBhvr>
                                        <p:cTn id="24" dur="500" fill="hold"/>
                                        <p:tgtEl>
                                          <p:spTgt spid="18">
                                            <p:txEl>
                                              <p:pRg st="4" end="4"/>
                                            </p:txEl>
                                          </p:spTgt>
                                        </p:tgtEl>
                                        <p:attrNameLst>
                                          <p:attrName>ppt_x</p:attrName>
                                        </p:attrNameLst>
                                      </p:cBhvr>
                                      <p:tavLst>
                                        <p:tav tm="0">
                                          <p:val>
                                            <p:strVal val="#ppt_x"/>
                                          </p:val>
                                        </p:tav>
                                        <p:tav tm="100000">
                                          <p:val>
                                            <p:strVal val="#ppt_x"/>
                                          </p:val>
                                        </p:tav>
                                      </p:tavLst>
                                    </p:anim>
                                    <p:anim calcmode="lin" valueType="num">
                                      <p:cBhvr>
                                        <p:cTn id="25" dur="500" fill="hold"/>
                                        <p:tgtEl>
                                          <p:spTgt spid="1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arn(inVertical)">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6">
                                            <p:txEl>
                                              <p:pRg st="1" end="1"/>
                                            </p:txEl>
                                          </p:spTgt>
                                        </p:tgtEl>
                                        <p:attrNameLst>
                                          <p:attrName>style.visibility</p:attrName>
                                        </p:attrNameLst>
                                      </p:cBhvr>
                                      <p:to>
                                        <p:strVal val="visible"/>
                                      </p:to>
                                    </p:set>
                                    <p:animEffect transition="in" filter="wipe(down)">
                                      <p:cBhvr>
                                        <p:cTn id="35" dur="750"/>
                                        <p:tgtEl>
                                          <p:spTgt spid="16">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16">
                                            <p:txEl>
                                              <p:pRg st="3" end="3"/>
                                            </p:txEl>
                                          </p:spTgt>
                                        </p:tgtEl>
                                        <p:attrNameLst>
                                          <p:attrName>style.visibility</p:attrName>
                                        </p:attrNameLst>
                                      </p:cBhvr>
                                      <p:to>
                                        <p:strVal val="visible"/>
                                      </p:to>
                                    </p:set>
                                    <p:animEffect transition="in" filter="barn(inVertical)">
                                      <p:cBhvr>
                                        <p:cTn id="40" dur="750"/>
                                        <p:tgtEl>
                                          <p:spTgt spid="16">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6">
                                            <p:txEl>
                                              <p:pRg st="5" end="5"/>
                                            </p:txEl>
                                          </p:spTgt>
                                        </p:tgtEl>
                                        <p:attrNameLst>
                                          <p:attrName>style.visibility</p:attrName>
                                        </p:attrNameLst>
                                      </p:cBhvr>
                                      <p:to>
                                        <p:strVal val="visible"/>
                                      </p:to>
                                    </p:set>
                                    <p:anim calcmode="lin" valueType="num">
                                      <p:cBhvr additive="base">
                                        <p:cTn id="45" dur="500" fill="hold"/>
                                        <p:tgtEl>
                                          <p:spTgt spid="16">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6747B24-E71B-4411-8A6E-9B487F67C1B6}"/>
              </a:ext>
            </a:extLst>
          </p:cNvPr>
          <p:cNvSpPr>
            <a:spLocks noGrp="1"/>
          </p:cNvSpPr>
          <p:nvPr>
            <p:ph type="subTitle" idx="1"/>
          </p:nvPr>
        </p:nvSpPr>
        <p:spPr>
          <a:xfrm>
            <a:off x="0" y="0"/>
            <a:ext cx="4433495" cy="773151"/>
          </a:xfrm>
        </p:spPr>
        <p:txBody>
          <a:bodyPr/>
          <a:lstStyle/>
          <a:p>
            <a:r>
              <a:rPr lang="vi-VN" sz="3200"/>
              <a:t>Các ứng dụng</a:t>
            </a:r>
            <a:endParaRPr lang="en-US" sz="3200"/>
          </a:p>
        </p:txBody>
      </p:sp>
      <p:sp>
        <p:nvSpPr>
          <p:cNvPr id="9" name="TextBox 8">
            <a:extLst>
              <a:ext uri="{FF2B5EF4-FFF2-40B4-BE49-F238E27FC236}">
                <a16:creationId xmlns:a16="http://schemas.microsoft.com/office/drawing/2014/main" id="{A3FAAFDD-0245-4672-B983-4D7DBA789E21}"/>
              </a:ext>
            </a:extLst>
          </p:cNvPr>
          <p:cNvSpPr txBox="1"/>
          <p:nvPr/>
        </p:nvSpPr>
        <p:spPr>
          <a:xfrm>
            <a:off x="1102989" y="1069026"/>
            <a:ext cx="4926103" cy="338554"/>
          </a:xfrm>
          <a:prstGeom prst="rect">
            <a:avLst/>
          </a:prstGeom>
          <a:noFill/>
        </p:spPr>
        <p:txBody>
          <a:bodyPr wrap="square">
            <a:spAutoFit/>
          </a:bodyPr>
          <a:lstStyle/>
          <a:p>
            <a:r>
              <a:rPr lang="en-US" sz="1600">
                <a:solidFill>
                  <a:schemeClr val="bg1"/>
                </a:solidFill>
                <a:latin typeface="Maven Pro" panose="020B0604020202020204" charset="0"/>
              </a:rPr>
              <a:t>Sử dụng trong nhận diện khuôn mặt</a:t>
            </a:r>
          </a:p>
        </p:txBody>
      </p:sp>
      <p:pic>
        <p:nvPicPr>
          <p:cNvPr id="10" name="Picture 9">
            <a:extLst>
              <a:ext uri="{FF2B5EF4-FFF2-40B4-BE49-F238E27FC236}">
                <a16:creationId xmlns:a16="http://schemas.microsoft.com/office/drawing/2014/main" id="{FF99F415-1A64-4590-B1EA-57E8EC704684}"/>
              </a:ext>
            </a:extLst>
          </p:cNvPr>
          <p:cNvPicPr>
            <a:picLocks noChangeAspect="1"/>
          </p:cNvPicPr>
          <p:nvPr/>
        </p:nvPicPr>
        <p:blipFill>
          <a:blip r:embed="rId3">
            <a:biLevel thresh="25000"/>
          </a:blip>
          <a:stretch>
            <a:fillRect/>
          </a:stretch>
        </p:blipFill>
        <p:spPr>
          <a:xfrm>
            <a:off x="635711" y="1802695"/>
            <a:ext cx="353599" cy="353599"/>
          </a:xfrm>
          <a:prstGeom prst="rect">
            <a:avLst/>
          </a:prstGeom>
        </p:spPr>
      </p:pic>
      <p:sp>
        <p:nvSpPr>
          <p:cNvPr id="12" name="TextBox 11">
            <a:extLst>
              <a:ext uri="{FF2B5EF4-FFF2-40B4-BE49-F238E27FC236}">
                <a16:creationId xmlns:a16="http://schemas.microsoft.com/office/drawing/2014/main" id="{C61BE6D2-DCF1-4A1C-9D86-1D04631E4CE3}"/>
              </a:ext>
            </a:extLst>
          </p:cNvPr>
          <p:cNvSpPr txBox="1"/>
          <p:nvPr/>
        </p:nvSpPr>
        <p:spPr>
          <a:xfrm>
            <a:off x="1102989" y="1737709"/>
            <a:ext cx="4572000" cy="584775"/>
          </a:xfrm>
          <a:prstGeom prst="rect">
            <a:avLst/>
          </a:prstGeom>
          <a:noFill/>
        </p:spPr>
        <p:txBody>
          <a:bodyPr wrap="square">
            <a:spAutoFit/>
          </a:bodyPr>
          <a:lstStyle/>
          <a:p>
            <a:r>
              <a:rPr lang="en-US" sz="1600">
                <a:solidFill>
                  <a:schemeClr val="bg1"/>
                </a:solidFill>
                <a:latin typeface="Maven Pro" panose="020B0604020202020204" charset="0"/>
              </a:rPr>
              <a:t>Sử dụng trong các hệ thống ngân hàng : cho vay nợ tín dụng</a:t>
            </a:r>
          </a:p>
        </p:txBody>
      </p:sp>
      <p:pic>
        <p:nvPicPr>
          <p:cNvPr id="13" name="Picture 12">
            <a:extLst>
              <a:ext uri="{FF2B5EF4-FFF2-40B4-BE49-F238E27FC236}">
                <a16:creationId xmlns:a16="http://schemas.microsoft.com/office/drawing/2014/main" id="{0566B3D5-4C01-4B36-852D-E9BF602A3879}"/>
              </a:ext>
            </a:extLst>
          </p:cNvPr>
          <p:cNvPicPr>
            <a:picLocks noChangeAspect="1"/>
          </p:cNvPicPr>
          <p:nvPr/>
        </p:nvPicPr>
        <p:blipFill>
          <a:blip r:embed="rId3">
            <a:biLevel thresh="25000"/>
          </a:blip>
          <a:stretch>
            <a:fillRect/>
          </a:stretch>
        </p:blipFill>
        <p:spPr>
          <a:xfrm>
            <a:off x="635711" y="2512377"/>
            <a:ext cx="353599" cy="353599"/>
          </a:xfrm>
          <a:prstGeom prst="rect">
            <a:avLst/>
          </a:prstGeom>
        </p:spPr>
      </p:pic>
      <p:sp>
        <p:nvSpPr>
          <p:cNvPr id="15" name="TextBox 14">
            <a:extLst>
              <a:ext uri="{FF2B5EF4-FFF2-40B4-BE49-F238E27FC236}">
                <a16:creationId xmlns:a16="http://schemas.microsoft.com/office/drawing/2014/main" id="{AC008811-6CB5-4FF7-B348-11BE3A06C206}"/>
              </a:ext>
            </a:extLst>
          </p:cNvPr>
          <p:cNvSpPr txBox="1"/>
          <p:nvPr/>
        </p:nvSpPr>
        <p:spPr>
          <a:xfrm>
            <a:off x="1102989" y="2440952"/>
            <a:ext cx="4572000" cy="830997"/>
          </a:xfrm>
          <a:prstGeom prst="rect">
            <a:avLst/>
          </a:prstGeom>
          <a:noFill/>
        </p:spPr>
        <p:txBody>
          <a:bodyPr wrap="square">
            <a:spAutoFit/>
          </a:bodyPr>
          <a:lstStyle/>
          <a:p>
            <a:r>
              <a:rPr lang="vi-VN" sz="1600">
                <a:solidFill>
                  <a:schemeClr val="bg1"/>
                </a:solidFill>
                <a:latin typeface="Maven Pro" panose="020B0604020202020204" charset="0"/>
              </a:rPr>
              <a:t>S</a:t>
            </a:r>
            <a:r>
              <a:rPr lang="en-US" sz="1600">
                <a:solidFill>
                  <a:schemeClr val="bg1"/>
                </a:solidFill>
                <a:latin typeface="Maven Pro" panose="020B0604020202020204" charset="0"/>
              </a:rPr>
              <a:t>ử dụng nhiều trong ngành đầu tư, bao gồm dự đoán phá sản, dự đoán giá cổ phiếu, phân bổ xếp hạng tín dụng trái phiếu doanh nghiệp</a:t>
            </a:r>
          </a:p>
        </p:txBody>
      </p:sp>
      <p:pic>
        <p:nvPicPr>
          <p:cNvPr id="16" name="Picture 15">
            <a:extLst>
              <a:ext uri="{FF2B5EF4-FFF2-40B4-BE49-F238E27FC236}">
                <a16:creationId xmlns:a16="http://schemas.microsoft.com/office/drawing/2014/main" id="{7E902940-60E1-4CB9-82D4-AB3296522E5F}"/>
              </a:ext>
            </a:extLst>
          </p:cNvPr>
          <p:cNvPicPr>
            <a:picLocks noChangeAspect="1"/>
          </p:cNvPicPr>
          <p:nvPr/>
        </p:nvPicPr>
        <p:blipFill>
          <a:blip r:embed="rId3">
            <a:biLevel thresh="25000"/>
          </a:blip>
          <a:stretch>
            <a:fillRect/>
          </a:stretch>
        </p:blipFill>
        <p:spPr>
          <a:xfrm>
            <a:off x="635711" y="3504438"/>
            <a:ext cx="353599" cy="353599"/>
          </a:xfrm>
          <a:prstGeom prst="rect">
            <a:avLst/>
          </a:prstGeom>
        </p:spPr>
      </p:pic>
      <p:sp>
        <p:nvSpPr>
          <p:cNvPr id="18" name="TextBox 17">
            <a:extLst>
              <a:ext uri="{FF2B5EF4-FFF2-40B4-BE49-F238E27FC236}">
                <a16:creationId xmlns:a16="http://schemas.microsoft.com/office/drawing/2014/main" id="{A6E816E9-2B46-44AC-8714-9D38A26CBC07}"/>
              </a:ext>
            </a:extLst>
          </p:cNvPr>
          <p:cNvSpPr txBox="1"/>
          <p:nvPr/>
        </p:nvSpPr>
        <p:spPr>
          <a:xfrm>
            <a:off x="1102989" y="3527348"/>
            <a:ext cx="4572000" cy="338554"/>
          </a:xfrm>
          <a:prstGeom prst="rect">
            <a:avLst/>
          </a:prstGeom>
          <a:noFill/>
        </p:spPr>
        <p:txBody>
          <a:bodyPr wrap="square">
            <a:spAutoFit/>
          </a:bodyPr>
          <a:lstStyle/>
          <a:p>
            <a:r>
              <a:rPr lang="vi-VN" sz="1600">
                <a:solidFill>
                  <a:schemeClr val="bg1"/>
                </a:solidFill>
                <a:latin typeface="Maven Pro" panose="020B0604020202020204" charset="0"/>
              </a:rPr>
              <a:t>P</a:t>
            </a:r>
            <a:r>
              <a:rPr lang="en-US" sz="1600">
                <a:solidFill>
                  <a:schemeClr val="bg1"/>
                </a:solidFill>
                <a:latin typeface="Maven Pro" panose="020B0604020202020204" charset="0"/>
              </a:rPr>
              <a:t>hân loại hình ảnh (chó,mèo,động vật,...)</a:t>
            </a:r>
          </a:p>
        </p:txBody>
      </p:sp>
      <p:pic>
        <p:nvPicPr>
          <p:cNvPr id="19" name="Picture 18">
            <a:extLst>
              <a:ext uri="{FF2B5EF4-FFF2-40B4-BE49-F238E27FC236}">
                <a16:creationId xmlns:a16="http://schemas.microsoft.com/office/drawing/2014/main" id="{F0EB3BA1-5D40-4BD3-B47E-FCC928B0B46C}"/>
              </a:ext>
            </a:extLst>
          </p:cNvPr>
          <p:cNvPicPr>
            <a:picLocks noChangeAspect="1"/>
          </p:cNvPicPr>
          <p:nvPr/>
        </p:nvPicPr>
        <p:blipFill>
          <a:blip r:embed="rId4"/>
          <a:stretch>
            <a:fillRect/>
          </a:stretch>
        </p:blipFill>
        <p:spPr>
          <a:xfrm>
            <a:off x="6731890" y="-3627867"/>
            <a:ext cx="2412110" cy="8467359"/>
          </a:xfrm>
          <a:prstGeom prst="rect">
            <a:avLst/>
          </a:prstGeom>
        </p:spPr>
      </p:pic>
      <p:pic>
        <p:nvPicPr>
          <p:cNvPr id="20" name="Picture 19">
            <a:extLst>
              <a:ext uri="{FF2B5EF4-FFF2-40B4-BE49-F238E27FC236}">
                <a16:creationId xmlns:a16="http://schemas.microsoft.com/office/drawing/2014/main" id="{BC8B62AC-0499-49E6-B0A2-649983940223}"/>
              </a:ext>
            </a:extLst>
          </p:cNvPr>
          <p:cNvPicPr>
            <a:picLocks noChangeAspect="1"/>
          </p:cNvPicPr>
          <p:nvPr/>
        </p:nvPicPr>
        <p:blipFill>
          <a:blip r:embed="rId5"/>
          <a:stretch>
            <a:fillRect/>
          </a:stretch>
        </p:blipFill>
        <p:spPr>
          <a:xfrm>
            <a:off x="6029092" y="2054276"/>
            <a:ext cx="2621507" cy="1335140"/>
          </a:xfrm>
          <a:prstGeom prst="rect">
            <a:avLst/>
          </a:prstGeom>
        </p:spPr>
      </p:pic>
      <p:pic>
        <p:nvPicPr>
          <p:cNvPr id="21" name="Picture 20">
            <a:extLst>
              <a:ext uri="{FF2B5EF4-FFF2-40B4-BE49-F238E27FC236}">
                <a16:creationId xmlns:a16="http://schemas.microsoft.com/office/drawing/2014/main" id="{B3D1F4C1-853E-4E95-B6AD-20A1A5E1ECA4}"/>
              </a:ext>
            </a:extLst>
          </p:cNvPr>
          <p:cNvPicPr>
            <a:picLocks noChangeAspect="1"/>
          </p:cNvPicPr>
          <p:nvPr/>
        </p:nvPicPr>
        <p:blipFill>
          <a:blip r:embed="rId3">
            <a:biLevel thresh="25000"/>
          </a:blip>
          <a:stretch>
            <a:fillRect/>
          </a:stretch>
        </p:blipFill>
        <p:spPr>
          <a:xfrm>
            <a:off x="635711" y="4301944"/>
            <a:ext cx="353599" cy="353599"/>
          </a:xfrm>
          <a:prstGeom prst="rect">
            <a:avLst/>
          </a:prstGeom>
        </p:spPr>
      </p:pic>
      <p:sp>
        <p:nvSpPr>
          <p:cNvPr id="23" name="TextBox 22">
            <a:extLst>
              <a:ext uri="{FF2B5EF4-FFF2-40B4-BE49-F238E27FC236}">
                <a16:creationId xmlns:a16="http://schemas.microsoft.com/office/drawing/2014/main" id="{DE9F113B-3D4A-4A5C-A3C6-D7DD848E135A}"/>
              </a:ext>
            </a:extLst>
          </p:cNvPr>
          <p:cNvSpPr txBox="1"/>
          <p:nvPr/>
        </p:nvSpPr>
        <p:spPr>
          <a:xfrm>
            <a:off x="1102989" y="4301944"/>
            <a:ext cx="4572000" cy="338554"/>
          </a:xfrm>
          <a:prstGeom prst="rect">
            <a:avLst/>
          </a:prstGeom>
          <a:noFill/>
        </p:spPr>
        <p:txBody>
          <a:bodyPr wrap="square">
            <a:spAutoFit/>
          </a:bodyPr>
          <a:lstStyle/>
          <a:p>
            <a:r>
              <a:rPr lang="en-US" sz="1600">
                <a:solidFill>
                  <a:schemeClr val="bg1"/>
                </a:solidFill>
                <a:latin typeface="Maven Pro" panose="020B0604020202020204" charset="0"/>
              </a:rPr>
              <a:t>Hệ thống bán hàng</a:t>
            </a:r>
          </a:p>
        </p:txBody>
      </p:sp>
      <p:pic>
        <p:nvPicPr>
          <p:cNvPr id="22" name="Picture 21">
            <a:extLst>
              <a:ext uri="{FF2B5EF4-FFF2-40B4-BE49-F238E27FC236}">
                <a16:creationId xmlns:a16="http://schemas.microsoft.com/office/drawing/2014/main" id="{98A6A10C-237B-458F-9D95-6D871A7421A2}"/>
              </a:ext>
            </a:extLst>
          </p:cNvPr>
          <p:cNvPicPr>
            <a:picLocks noChangeAspect="1"/>
          </p:cNvPicPr>
          <p:nvPr/>
        </p:nvPicPr>
        <p:blipFill>
          <a:blip r:embed="rId3">
            <a:biLevel thresh="25000"/>
          </a:blip>
          <a:stretch>
            <a:fillRect/>
          </a:stretch>
        </p:blipFill>
        <p:spPr>
          <a:xfrm>
            <a:off x="635711" y="1113484"/>
            <a:ext cx="353599" cy="353599"/>
          </a:xfrm>
          <a:prstGeom prst="rect">
            <a:avLst/>
          </a:prstGeom>
        </p:spPr>
      </p:pic>
      <p:pic>
        <p:nvPicPr>
          <p:cNvPr id="2" name="Picture 1">
            <a:extLst>
              <a:ext uri="{FF2B5EF4-FFF2-40B4-BE49-F238E27FC236}">
                <a16:creationId xmlns:a16="http://schemas.microsoft.com/office/drawing/2014/main" id="{84E7A466-4A44-4730-A7E5-0A4595003A2F}"/>
              </a:ext>
            </a:extLst>
          </p:cNvPr>
          <p:cNvPicPr>
            <a:picLocks noChangeAspect="1"/>
          </p:cNvPicPr>
          <p:nvPr/>
        </p:nvPicPr>
        <p:blipFill>
          <a:blip r:embed="rId6"/>
          <a:stretch>
            <a:fillRect/>
          </a:stretch>
        </p:blipFill>
        <p:spPr>
          <a:xfrm rot="892062">
            <a:off x="6446950" y="437301"/>
            <a:ext cx="2355339" cy="1216739"/>
          </a:xfrm>
          <a:prstGeom prst="rect">
            <a:avLst/>
          </a:prstGeom>
        </p:spPr>
      </p:pic>
      <p:pic>
        <p:nvPicPr>
          <p:cNvPr id="4" name="Picture 3">
            <a:extLst>
              <a:ext uri="{FF2B5EF4-FFF2-40B4-BE49-F238E27FC236}">
                <a16:creationId xmlns:a16="http://schemas.microsoft.com/office/drawing/2014/main" id="{C8C5B384-4BC5-4E40-A249-0A20A6036DC2}"/>
              </a:ext>
            </a:extLst>
          </p:cNvPr>
          <p:cNvPicPr>
            <a:picLocks noChangeAspect="1"/>
          </p:cNvPicPr>
          <p:nvPr/>
        </p:nvPicPr>
        <p:blipFill>
          <a:blip r:embed="rId7"/>
          <a:stretch>
            <a:fillRect/>
          </a:stretch>
        </p:blipFill>
        <p:spPr>
          <a:xfrm rot="21238716">
            <a:off x="5943111" y="3303644"/>
            <a:ext cx="2793466" cy="1464933"/>
          </a:xfrm>
          <a:prstGeom prst="rect">
            <a:avLst/>
          </a:prstGeom>
        </p:spPr>
      </p:pic>
    </p:spTree>
    <p:custDataLst>
      <p:tags r:id="rId1"/>
    </p:custDataLst>
    <p:extLst>
      <p:ext uri="{BB962C8B-B14F-4D97-AF65-F5344CB8AC3E}">
        <p14:creationId xmlns:p14="http://schemas.microsoft.com/office/powerpoint/2010/main" val="933192160"/>
      </p:ext>
    </p:extLst>
  </p:cSld>
  <p:clrMapOvr>
    <a:masterClrMapping/>
  </p:clrMapOvr>
  <p:transition spd="slow" advTm="36023">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75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arn(inVertical)">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down)">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down)">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barn(inVertical)">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1000"/>
                                        <p:tgtEl>
                                          <p:spTgt spid="23"/>
                                        </p:tgtEl>
                                      </p:cBhvr>
                                    </p:animEffect>
                                    <p:anim calcmode="lin" valueType="num">
                                      <p:cBhvr>
                                        <p:cTn id="45" dur="1000" fill="hold"/>
                                        <p:tgtEl>
                                          <p:spTgt spid="23"/>
                                        </p:tgtEl>
                                        <p:attrNameLst>
                                          <p:attrName>ppt_x</p:attrName>
                                        </p:attrNameLst>
                                      </p:cBhvr>
                                      <p:tavLst>
                                        <p:tav tm="0">
                                          <p:val>
                                            <p:strVal val="#ppt_x"/>
                                          </p:val>
                                        </p:tav>
                                        <p:tav tm="100000">
                                          <p:val>
                                            <p:strVal val="#ppt_x"/>
                                          </p:val>
                                        </p:tav>
                                      </p:tavLst>
                                    </p:anim>
                                    <p:anim calcmode="lin" valueType="num">
                                      <p:cBhvr>
                                        <p:cTn id="4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2" grpId="0"/>
      <p:bldP spid="15" grpId="0"/>
      <p:bldP spid="18" grpId="0"/>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solidFill>
                  <a:schemeClr val="accent3"/>
                </a:solidFill>
                <a:latin typeface="Maven Pro" panose="020B0604020202020204" charset="0"/>
              </a:rPr>
              <a:t>KNN in Python</a:t>
            </a:r>
            <a:endParaRPr>
              <a:solidFill>
                <a:schemeClr val="accent3"/>
              </a:solidFill>
              <a:latin typeface="Maven Pro" panose="020B0604020202020204" charset="0"/>
            </a:endParaRPr>
          </a:p>
        </p:txBody>
      </p:sp>
    </p:spTree>
  </p:cSld>
  <p:clrMapOvr>
    <a:masterClrMapping/>
  </p:clrMapOvr>
  <p:transition spd="slow" advTm="5696">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err="1"/>
              <a:t>Thành</a:t>
            </a:r>
            <a:r>
              <a:rPr lang="vi-VN"/>
              <a:t> viên</a:t>
            </a:r>
            <a:endParaRPr/>
          </a:p>
        </p:txBody>
      </p:sp>
      <p:pic>
        <p:nvPicPr>
          <p:cNvPr id="2" name="Picture 1">
            <a:extLst>
              <a:ext uri="{FF2B5EF4-FFF2-40B4-BE49-F238E27FC236}">
                <a16:creationId xmlns:a16="http://schemas.microsoft.com/office/drawing/2014/main" id="{F7A368A9-3B70-41BD-8B7E-FC2E825CB92A}"/>
              </a:ext>
            </a:extLst>
          </p:cNvPr>
          <p:cNvPicPr>
            <a:picLocks noChangeAspect="1"/>
          </p:cNvPicPr>
          <p:nvPr/>
        </p:nvPicPr>
        <p:blipFill>
          <a:blip r:embed="rId4"/>
          <a:stretch>
            <a:fillRect/>
          </a:stretch>
        </p:blipFill>
        <p:spPr>
          <a:xfrm>
            <a:off x="1258161" y="1249407"/>
            <a:ext cx="407927" cy="438144"/>
          </a:xfrm>
          <a:prstGeom prst="rect">
            <a:avLst/>
          </a:prstGeom>
        </p:spPr>
      </p:pic>
      <p:sp>
        <p:nvSpPr>
          <p:cNvPr id="6" name="TextBox 5">
            <a:extLst>
              <a:ext uri="{FF2B5EF4-FFF2-40B4-BE49-F238E27FC236}">
                <a16:creationId xmlns:a16="http://schemas.microsoft.com/office/drawing/2014/main" id="{B2E1066F-31B6-4060-9C8C-F23E73687E41}"/>
              </a:ext>
            </a:extLst>
          </p:cNvPr>
          <p:cNvSpPr txBox="1"/>
          <p:nvPr/>
        </p:nvSpPr>
        <p:spPr>
          <a:xfrm>
            <a:off x="1858300" y="1159001"/>
            <a:ext cx="7006684" cy="584775"/>
          </a:xfrm>
          <a:prstGeom prst="rect">
            <a:avLst/>
          </a:prstGeom>
          <a:noFill/>
        </p:spPr>
        <p:txBody>
          <a:bodyPr wrap="square">
            <a:spAutoFit/>
          </a:bodyPr>
          <a:lstStyle/>
          <a:p>
            <a:r>
              <a:rPr lang="en-US" sz="1600">
                <a:solidFill>
                  <a:schemeClr val="bg1"/>
                </a:solidFill>
                <a:latin typeface="Maven Pro" panose="020B0604020202020204" charset="0"/>
              </a:rPr>
              <a:t>Lê Nguyễn Tiến Đạt</a:t>
            </a:r>
            <a:endParaRPr lang="vi-VN" sz="1600">
              <a:solidFill>
                <a:schemeClr val="bg1"/>
              </a:solidFill>
              <a:latin typeface="Maven Pro" panose="020B0604020202020204" charset="0"/>
            </a:endParaRPr>
          </a:p>
          <a:p>
            <a:r>
              <a:rPr lang="vi-VN" sz="1600">
                <a:solidFill>
                  <a:schemeClr val="bg1"/>
                </a:solidFill>
                <a:latin typeface="Maven Pro" panose="020B0604020202020204" charset="0"/>
              </a:rPr>
              <a:t>20521167</a:t>
            </a:r>
            <a:endParaRPr lang="en-US" sz="1600">
              <a:solidFill>
                <a:schemeClr val="bg1"/>
              </a:solidFill>
              <a:latin typeface="Maven Pro" panose="020B0604020202020204" charset="0"/>
            </a:endParaRPr>
          </a:p>
        </p:txBody>
      </p:sp>
      <p:pic>
        <p:nvPicPr>
          <p:cNvPr id="4" name="Picture 3">
            <a:extLst>
              <a:ext uri="{FF2B5EF4-FFF2-40B4-BE49-F238E27FC236}">
                <a16:creationId xmlns:a16="http://schemas.microsoft.com/office/drawing/2014/main" id="{F8C916E4-6C22-47CE-9D0C-71F27300824D}"/>
              </a:ext>
            </a:extLst>
          </p:cNvPr>
          <p:cNvPicPr>
            <a:picLocks noChangeAspect="1"/>
          </p:cNvPicPr>
          <p:nvPr/>
        </p:nvPicPr>
        <p:blipFill>
          <a:blip r:embed="rId4"/>
          <a:stretch>
            <a:fillRect/>
          </a:stretch>
        </p:blipFill>
        <p:spPr>
          <a:xfrm>
            <a:off x="1258161" y="2133340"/>
            <a:ext cx="407927" cy="438144"/>
          </a:xfrm>
          <a:prstGeom prst="rect">
            <a:avLst/>
          </a:prstGeom>
        </p:spPr>
      </p:pic>
      <p:sp>
        <p:nvSpPr>
          <p:cNvPr id="9" name="TextBox 8">
            <a:extLst>
              <a:ext uri="{FF2B5EF4-FFF2-40B4-BE49-F238E27FC236}">
                <a16:creationId xmlns:a16="http://schemas.microsoft.com/office/drawing/2014/main" id="{7C9B7CE8-D46D-46D7-83D9-1EF6F1E3FFDD}"/>
              </a:ext>
            </a:extLst>
          </p:cNvPr>
          <p:cNvSpPr txBox="1"/>
          <p:nvPr/>
        </p:nvSpPr>
        <p:spPr>
          <a:xfrm>
            <a:off x="1876820" y="2048530"/>
            <a:ext cx="4676078" cy="584775"/>
          </a:xfrm>
          <a:prstGeom prst="rect">
            <a:avLst/>
          </a:prstGeom>
          <a:noFill/>
        </p:spPr>
        <p:txBody>
          <a:bodyPr wrap="square">
            <a:spAutoFit/>
          </a:bodyPr>
          <a:lstStyle/>
          <a:p>
            <a:r>
              <a:rPr lang="en-US" sz="1600" err="1">
                <a:solidFill>
                  <a:schemeClr val="bg1"/>
                </a:solidFill>
                <a:latin typeface="Maven Pro" panose="020B0604020202020204" charset="0"/>
              </a:rPr>
              <a:t>Bùi</a:t>
            </a:r>
            <a:r>
              <a:rPr lang="en-US" sz="1600">
                <a:solidFill>
                  <a:schemeClr val="bg1"/>
                </a:solidFill>
                <a:latin typeface="Maven Pro" panose="020B0604020202020204" charset="0"/>
              </a:rPr>
              <a:t> </a:t>
            </a:r>
            <a:r>
              <a:rPr lang="vi-VN" sz="1600">
                <a:solidFill>
                  <a:schemeClr val="bg1"/>
                </a:solidFill>
                <a:latin typeface="Maven Pro" panose="020B0604020202020204" charset="0"/>
              </a:rPr>
              <a:t>Q</a:t>
            </a:r>
            <a:r>
              <a:rPr lang="en-US" sz="1600" err="1">
                <a:solidFill>
                  <a:schemeClr val="bg1"/>
                </a:solidFill>
                <a:latin typeface="Maven Pro" panose="020B0604020202020204" charset="0"/>
              </a:rPr>
              <a:t>uốc</a:t>
            </a:r>
            <a:r>
              <a:rPr lang="en-US" sz="1600">
                <a:solidFill>
                  <a:schemeClr val="bg1"/>
                </a:solidFill>
                <a:latin typeface="Maven Pro" panose="020B0604020202020204" charset="0"/>
              </a:rPr>
              <a:t> </a:t>
            </a:r>
            <a:r>
              <a:rPr lang="vi-VN" sz="1600">
                <a:solidFill>
                  <a:schemeClr val="bg1"/>
                </a:solidFill>
                <a:latin typeface="Maven Pro" panose="020B0604020202020204" charset="0"/>
              </a:rPr>
              <a:t>T</a:t>
            </a:r>
            <a:r>
              <a:rPr lang="en-US" sz="1600" err="1">
                <a:solidFill>
                  <a:schemeClr val="bg1"/>
                </a:solidFill>
                <a:latin typeface="Maven Pro" panose="020B0604020202020204" charset="0"/>
              </a:rPr>
              <a:t>hịnh</a:t>
            </a:r>
            <a:endParaRPr lang="vi-VN" sz="1600">
              <a:solidFill>
                <a:schemeClr val="bg1"/>
              </a:solidFill>
              <a:latin typeface="Maven Pro" panose="020B0604020202020204" charset="0"/>
            </a:endParaRPr>
          </a:p>
          <a:p>
            <a:r>
              <a:rPr lang="vi-VN" sz="1600">
                <a:solidFill>
                  <a:schemeClr val="bg1"/>
                </a:solidFill>
                <a:latin typeface="Maven Pro" panose="020B0604020202020204" charset="0"/>
              </a:rPr>
              <a:t>20520934</a:t>
            </a:r>
            <a:endParaRPr lang="en-US" sz="1600">
              <a:solidFill>
                <a:schemeClr val="bg1"/>
              </a:solidFill>
              <a:latin typeface="Maven Pro" panose="020B0604020202020204" charset="0"/>
            </a:endParaRPr>
          </a:p>
        </p:txBody>
      </p:sp>
      <p:pic>
        <p:nvPicPr>
          <p:cNvPr id="7" name="Picture 6">
            <a:extLst>
              <a:ext uri="{FF2B5EF4-FFF2-40B4-BE49-F238E27FC236}">
                <a16:creationId xmlns:a16="http://schemas.microsoft.com/office/drawing/2014/main" id="{B9475873-9247-4119-9D02-A0C2F5381378}"/>
              </a:ext>
            </a:extLst>
          </p:cNvPr>
          <p:cNvPicPr>
            <a:picLocks noChangeAspect="1"/>
          </p:cNvPicPr>
          <p:nvPr/>
        </p:nvPicPr>
        <p:blipFill>
          <a:blip r:embed="rId4"/>
          <a:stretch>
            <a:fillRect/>
          </a:stretch>
        </p:blipFill>
        <p:spPr>
          <a:xfrm>
            <a:off x="1258161" y="3082853"/>
            <a:ext cx="407927" cy="438144"/>
          </a:xfrm>
          <a:prstGeom prst="rect">
            <a:avLst/>
          </a:prstGeom>
        </p:spPr>
      </p:pic>
      <p:sp>
        <p:nvSpPr>
          <p:cNvPr id="12" name="TextBox 11">
            <a:extLst>
              <a:ext uri="{FF2B5EF4-FFF2-40B4-BE49-F238E27FC236}">
                <a16:creationId xmlns:a16="http://schemas.microsoft.com/office/drawing/2014/main" id="{747CB2ED-1A3E-4939-AFF8-F38070FAD0DC}"/>
              </a:ext>
            </a:extLst>
          </p:cNvPr>
          <p:cNvSpPr txBox="1"/>
          <p:nvPr/>
        </p:nvSpPr>
        <p:spPr>
          <a:xfrm>
            <a:off x="1876820" y="2998043"/>
            <a:ext cx="4676078" cy="800219"/>
          </a:xfrm>
          <a:prstGeom prst="rect">
            <a:avLst/>
          </a:prstGeom>
          <a:noFill/>
        </p:spPr>
        <p:txBody>
          <a:bodyPr wrap="square">
            <a:spAutoFit/>
          </a:bodyPr>
          <a:lstStyle/>
          <a:p>
            <a:r>
              <a:rPr lang="en-US" sz="1600" err="1">
                <a:solidFill>
                  <a:schemeClr val="bg1"/>
                </a:solidFill>
                <a:latin typeface="Maven Pro" panose="020B0604020202020204" charset="0"/>
              </a:rPr>
              <a:t>Vũ</a:t>
            </a:r>
            <a:r>
              <a:rPr lang="en-US" sz="1600">
                <a:solidFill>
                  <a:schemeClr val="bg1"/>
                </a:solidFill>
                <a:latin typeface="Maven Pro" panose="020B0604020202020204" charset="0"/>
              </a:rPr>
              <a:t> </a:t>
            </a:r>
            <a:r>
              <a:rPr lang="en-US" sz="1600" err="1">
                <a:solidFill>
                  <a:schemeClr val="bg1"/>
                </a:solidFill>
                <a:latin typeface="Maven Pro" panose="020B0604020202020204" charset="0"/>
              </a:rPr>
              <a:t>Quốc</a:t>
            </a:r>
            <a:r>
              <a:rPr lang="en-US" sz="1600">
                <a:solidFill>
                  <a:schemeClr val="bg1"/>
                </a:solidFill>
                <a:latin typeface="Maven Pro" panose="020B0604020202020204" charset="0"/>
              </a:rPr>
              <a:t> </a:t>
            </a:r>
            <a:r>
              <a:rPr lang="en-US" sz="1600" err="1">
                <a:solidFill>
                  <a:schemeClr val="bg1"/>
                </a:solidFill>
                <a:latin typeface="Maven Pro" panose="020B0604020202020204" charset="0"/>
              </a:rPr>
              <a:t>Thái</a:t>
            </a:r>
            <a:r>
              <a:rPr lang="en-US" sz="1600">
                <a:solidFill>
                  <a:schemeClr val="bg1"/>
                </a:solidFill>
                <a:latin typeface="Maven Pro" panose="020B0604020202020204" charset="0"/>
              </a:rPr>
              <a:t> Bình</a:t>
            </a:r>
            <a:endParaRPr lang="vi-VN" sz="1600">
              <a:solidFill>
                <a:schemeClr val="bg1"/>
              </a:solidFill>
              <a:latin typeface="Maven Pro" panose="020B0604020202020204" charset="0"/>
            </a:endParaRPr>
          </a:p>
          <a:p>
            <a:r>
              <a:rPr lang="en-US" sz="1600" b="0" i="0">
                <a:solidFill>
                  <a:srgbClr val="DCDDDE"/>
                </a:solidFill>
                <a:effectLst/>
                <a:latin typeface="Maven Pro" panose="020B0604020202020204" charset="0"/>
              </a:rPr>
              <a:t>20521119</a:t>
            </a:r>
            <a:endParaRPr lang="vi-VN" sz="1600">
              <a:solidFill>
                <a:schemeClr val="bg1"/>
              </a:solidFill>
              <a:latin typeface="Maven Pro" panose="020B0604020202020204" charset="0"/>
            </a:endParaRPr>
          </a:p>
          <a:p>
            <a:endParaRPr lang="en-US">
              <a:solidFill>
                <a:schemeClr val="bg1"/>
              </a:solidFill>
              <a:latin typeface="Maven Pro" panose="020B0604020202020204" charset="0"/>
            </a:endParaRPr>
          </a:p>
        </p:txBody>
      </p:sp>
      <p:pic>
        <p:nvPicPr>
          <p:cNvPr id="13" name="Picture 12">
            <a:extLst>
              <a:ext uri="{FF2B5EF4-FFF2-40B4-BE49-F238E27FC236}">
                <a16:creationId xmlns:a16="http://schemas.microsoft.com/office/drawing/2014/main" id="{A9AC99D8-858E-4C80-A5A7-78E6B7071FA1}"/>
              </a:ext>
            </a:extLst>
          </p:cNvPr>
          <p:cNvPicPr>
            <a:picLocks noChangeAspect="1"/>
          </p:cNvPicPr>
          <p:nvPr/>
        </p:nvPicPr>
        <p:blipFill>
          <a:blip r:embed="rId4"/>
          <a:stretch>
            <a:fillRect/>
          </a:stretch>
        </p:blipFill>
        <p:spPr>
          <a:xfrm>
            <a:off x="1258161" y="4039824"/>
            <a:ext cx="407927" cy="438144"/>
          </a:xfrm>
          <a:prstGeom prst="rect">
            <a:avLst/>
          </a:prstGeom>
        </p:spPr>
      </p:pic>
      <p:sp>
        <p:nvSpPr>
          <p:cNvPr id="15" name="TextBox 14">
            <a:extLst>
              <a:ext uri="{FF2B5EF4-FFF2-40B4-BE49-F238E27FC236}">
                <a16:creationId xmlns:a16="http://schemas.microsoft.com/office/drawing/2014/main" id="{502D9E30-66AB-48A9-9354-E9F402DFFD85}"/>
              </a:ext>
            </a:extLst>
          </p:cNvPr>
          <p:cNvSpPr txBox="1"/>
          <p:nvPr/>
        </p:nvSpPr>
        <p:spPr>
          <a:xfrm>
            <a:off x="1888155" y="3955014"/>
            <a:ext cx="4676078" cy="584775"/>
          </a:xfrm>
          <a:prstGeom prst="rect">
            <a:avLst/>
          </a:prstGeom>
          <a:noFill/>
        </p:spPr>
        <p:txBody>
          <a:bodyPr wrap="square">
            <a:spAutoFit/>
          </a:bodyPr>
          <a:lstStyle/>
          <a:p>
            <a:r>
              <a:rPr lang="en-US" sz="1600">
                <a:solidFill>
                  <a:schemeClr val="bg1"/>
                </a:solidFill>
                <a:latin typeface="Maven Pro" panose="020B0604020202020204" charset="0"/>
              </a:rPr>
              <a:t>Nguyễn </a:t>
            </a:r>
            <a:r>
              <a:rPr lang="en-US" sz="1600" err="1">
                <a:solidFill>
                  <a:schemeClr val="bg1"/>
                </a:solidFill>
                <a:latin typeface="Maven Pro" panose="020B0604020202020204" charset="0"/>
              </a:rPr>
              <a:t>Huỳnh</a:t>
            </a:r>
            <a:r>
              <a:rPr lang="en-US" sz="1600">
                <a:solidFill>
                  <a:schemeClr val="bg1"/>
                </a:solidFill>
                <a:latin typeface="Maven Pro" panose="020B0604020202020204" charset="0"/>
              </a:rPr>
              <a:t> </a:t>
            </a:r>
            <a:r>
              <a:rPr lang="en-US" sz="1600" err="1">
                <a:solidFill>
                  <a:schemeClr val="bg1"/>
                </a:solidFill>
                <a:latin typeface="Maven Pro" panose="020B0604020202020204" charset="0"/>
              </a:rPr>
              <a:t>Hải</a:t>
            </a:r>
            <a:r>
              <a:rPr lang="en-US" sz="1600">
                <a:solidFill>
                  <a:schemeClr val="bg1"/>
                </a:solidFill>
                <a:latin typeface="Maven Pro" panose="020B0604020202020204" charset="0"/>
              </a:rPr>
              <a:t> </a:t>
            </a:r>
            <a:r>
              <a:rPr lang="en-US" sz="1600" err="1">
                <a:solidFill>
                  <a:schemeClr val="bg1"/>
                </a:solidFill>
                <a:latin typeface="Maven Pro" panose="020B0604020202020204" charset="0"/>
              </a:rPr>
              <a:t>Đăng</a:t>
            </a:r>
            <a:endParaRPr lang="vi-VN" sz="1600">
              <a:solidFill>
                <a:schemeClr val="bg1"/>
              </a:solidFill>
              <a:latin typeface="Maven Pro" panose="020B0604020202020204" charset="0"/>
            </a:endParaRPr>
          </a:p>
          <a:p>
            <a:r>
              <a:rPr lang="vi-VN" sz="1600">
                <a:solidFill>
                  <a:schemeClr val="bg1"/>
                </a:solidFill>
                <a:latin typeface="Maven Pro" panose="020B0604020202020204" charset="0"/>
              </a:rPr>
              <a:t>20521159</a:t>
            </a:r>
            <a:endParaRPr lang="en-US" sz="1600">
              <a:solidFill>
                <a:schemeClr val="bg1"/>
              </a:solidFill>
              <a:latin typeface="Maven Pro" panose="020B0604020202020204" charset="0"/>
            </a:endParaRPr>
          </a:p>
        </p:txBody>
      </p:sp>
      <p:pic>
        <p:nvPicPr>
          <p:cNvPr id="11" name="Picture 10">
            <a:extLst>
              <a:ext uri="{FF2B5EF4-FFF2-40B4-BE49-F238E27FC236}">
                <a16:creationId xmlns:a16="http://schemas.microsoft.com/office/drawing/2014/main" id="{897EF16C-EAD8-4E2E-AA4C-74E11787AAAE}"/>
              </a:ext>
            </a:extLst>
          </p:cNvPr>
          <p:cNvPicPr>
            <a:picLocks noChangeAspect="1"/>
          </p:cNvPicPr>
          <p:nvPr/>
        </p:nvPicPr>
        <p:blipFill>
          <a:blip r:embed="rId5"/>
          <a:stretch>
            <a:fillRect/>
          </a:stretch>
        </p:blipFill>
        <p:spPr>
          <a:xfrm>
            <a:off x="5058894" y="1687551"/>
            <a:ext cx="3409471" cy="2019741"/>
          </a:xfrm>
          <a:prstGeom prst="rect">
            <a:avLst/>
          </a:prstGeom>
        </p:spPr>
      </p:pic>
    </p:spTree>
    <p:custDataLst>
      <p:tags r:id="rId1"/>
    </p:custDataLst>
  </p:cSld>
  <p:clrMapOvr>
    <a:masterClrMapping/>
  </p:clrMapOvr>
  <p:transition spd="slow" advTm="4801">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66"/>
                                        </p:tgtEl>
                                        <p:attrNameLst>
                                          <p:attrName>style.visibility</p:attrName>
                                        </p:attrNameLst>
                                      </p:cBhvr>
                                      <p:to>
                                        <p:strVal val="visible"/>
                                      </p:to>
                                    </p:set>
                                    <p:animEffect transition="in" filter="barn(inVertical)">
                                      <p:cBhvr>
                                        <p:cTn id="7" dur="500"/>
                                        <p:tgtEl>
                                          <p:spTgt spid="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3000" err="1">
                <a:latin typeface="Maven Pro" panose="020B0604020202020204" charset="0"/>
              </a:rPr>
              <a:t>Nội</a:t>
            </a:r>
            <a:r>
              <a:rPr lang="vi-VN" sz="3000">
                <a:latin typeface="Maven Pro" panose="020B0604020202020204" charset="0"/>
              </a:rPr>
              <a:t> Dung</a:t>
            </a:r>
            <a:endParaRPr sz="3000">
              <a:latin typeface="Maven Pro" panose="020B0604020202020204" charset="0"/>
            </a:endParaRPr>
          </a:p>
        </p:txBody>
      </p:sp>
      <p:sp>
        <p:nvSpPr>
          <p:cNvPr id="601" name="Google Shape;601;p30"/>
          <p:cNvSpPr txBox="1">
            <a:spLocks noGrp="1"/>
          </p:cNvSpPr>
          <p:nvPr>
            <p:ph type="ctrTitle" idx="2"/>
          </p:nvPr>
        </p:nvSpPr>
        <p:spPr>
          <a:xfrm>
            <a:off x="5790189" y="1802301"/>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Ý </a:t>
            </a:r>
            <a:r>
              <a:rPr lang="vi-VN" err="1"/>
              <a:t>tưởng</a:t>
            </a:r>
            <a:r>
              <a:rPr lang="vi-VN"/>
              <a:t> </a:t>
            </a:r>
            <a:r>
              <a:rPr lang="vi-VN" err="1"/>
              <a:t>của</a:t>
            </a:r>
            <a:r>
              <a:rPr lang="vi-VN"/>
              <a:t> </a:t>
            </a:r>
            <a:r>
              <a:rPr lang="vi-VN" err="1"/>
              <a:t>thuật</a:t>
            </a:r>
            <a:r>
              <a:rPr lang="vi-VN"/>
              <a:t> </a:t>
            </a:r>
            <a:r>
              <a:rPr lang="vi-VN" err="1"/>
              <a:t>toán</a:t>
            </a:r>
            <a:endParaRPr/>
          </a:p>
        </p:txBody>
      </p:sp>
      <p:sp>
        <p:nvSpPr>
          <p:cNvPr id="602" name="Google Shape;602;p30"/>
          <p:cNvSpPr txBox="1">
            <a:spLocks noGrp="1"/>
          </p:cNvSpPr>
          <p:nvPr>
            <p:ph type="ctrTitle" idx="4"/>
          </p:nvPr>
        </p:nvSpPr>
        <p:spPr>
          <a:xfrm>
            <a:off x="1444902" y="3035136"/>
            <a:ext cx="1881300" cy="644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vi-VN"/>
              <a:t>Ứng dụng</a:t>
            </a:r>
            <a:endParaRPr/>
          </a:p>
        </p:txBody>
      </p:sp>
      <p:sp>
        <p:nvSpPr>
          <p:cNvPr id="604" name="Google Shape;604;p30"/>
          <p:cNvSpPr txBox="1">
            <a:spLocks noGrp="1"/>
          </p:cNvSpPr>
          <p:nvPr>
            <p:ph type="ctrTitle"/>
          </p:nvPr>
        </p:nvSpPr>
        <p:spPr>
          <a:xfrm>
            <a:off x="1393951" y="1815531"/>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err="1"/>
              <a:t>Định</a:t>
            </a:r>
            <a:r>
              <a:rPr lang="vi-VN"/>
              <a:t> </a:t>
            </a:r>
            <a:r>
              <a:rPr lang="vi-VN" err="1"/>
              <a:t>Nghĩa</a:t>
            </a:r>
            <a:r>
              <a:rPr lang="vi-VN"/>
              <a:t> </a:t>
            </a:r>
            <a:r>
              <a:rPr lang="vi-VN" err="1"/>
              <a:t>về</a:t>
            </a:r>
            <a:r>
              <a:rPr lang="vi-VN"/>
              <a:t> KNN</a:t>
            </a:r>
            <a:endParaRPr/>
          </a:p>
        </p:txBody>
      </p:sp>
      <p:sp>
        <p:nvSpPr>
          <p:cNvPr id="608" name="Google Shape;608;p30"/>
          <p:cNvSpPr txBox="1">
            <a:spLocks noGrp="1"/>
          </p:cNvSpPr>
          <p:nvPr>
            <p:ph type="ctrTitle" idx="6"/>
          </p:nvPr>
        </p:nvSpPr>
        <p:spPr>
          <a:xfrm>
            <a:off x="5790189" y="3161575"/>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Phương pháp toán học</a:t>
            </a:r>
            <a:endParaRPr/>
          </a:p>
        </p:txBody>
      </p:sp>
      <p:sp>
        <p:nvSpPr>
          <p:cNvPr id="609" name="Google Shape;609;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30"/>
          <p:cNvCxnSpPr>
            <a:cxnSpLocks/>
            <a:stCxn id="609" idx="3"/>
            <a:endCxn id="611"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4" name="Google Shape;614;p30"/>
          <p:cNvCxnSpPr>
            <a:stCxn id="611" idx="2"/>
            <a:endCxn id="610" idx="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5" name="Google Shape;615;p30"/>
          <p:cNvCxnSpPr>
            <a:stCxn id="610" idx="3"/>
            <a:endCxn id="612"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616" name="Google Shape;616;p30"/>
          <p:cNvGrpSpPr/>
          <p:nvPr/>
        </p:nvGrpSpPr>
        <p:grpSpPr>
          <a:xfrm>
            <a:off x="5072712" y="3212678"/>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0"/>
          <p:cNvGrpSpPr/>
          <p:nvPr/>
        </p:nvGrpSpPr>
        <p:grpSpPr>
          <a:xfrm>
            <a:off x="3630590" y="319886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5"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ustDataLst>
      <p:tags r:id="rId1"/>
    </p:custDataLst>
  </p:cSld>
  <p:clrMapOvr>
    <a:masterClrMapping/>
  </p:clrMapOvr>
  <p:transition spd="slow" advTm="13966">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0"/>
                                        </p:tgtEl>
                                        <p:attrNameLst>
                                          <p:attrName>style.visibility</p:attrName>
                                        </p:attrNameLst>
                                      </p:cBhvr>
                                      <p:to>
                                        <p:strVal val="visible"/>
                                      </p:to>
                                    </p:set>
                                    <p:anim calcmode="lin" valueType="num">
                                      <p:cBhvr additive="base">
                                        <p:cTn id="7" dur="500" fill="hold"/>
                                        <p:tgtEl>
                                          <p:spTgt spid="600"/>
                                        </p:tgtEl>
                                        <p:attrNameLst>
                                          <p:attrName>ppt_x</p:attrName>
                                        </p:attrNameLst>
                                      </p:cBhvr>
                                      <p:tavLst>
                                        <p:tav tm="0">
                                          <p:val>
                                            <p:strVal val="#ppt_x"/>
                                          </p:val>
                                        </p:tav>
                                        <p:tav tm="100000">
                                          <p:val>
                                            <p:strVal val="#ppt_x"/>
                                          </p:val>
                                        </p:tav>
                                      </p:tavLst>
                                    </p:anim>
                                    <p:anim calcmode="lin" valueType="num">
                                      <p:cBhvr additive="base">
                                        <p:cTn id="8" dur="500" fill="hold"/>
                                        <p:tgtEl>
                                          <p:spTgt spid="6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604"/>
                                        </p:tgtEl>
                                        <p:attrNameLst>
                                          <p:attrName>style.visibility</p:attrName>
                                        </p:attrNameLst>
                                      </p:cBhvr>
                                      <p:to>
                                        <p:strVal val="visible"/>
                                      </p:to>
                                    </p:set>
                                    <p:animEffect transition="in" filter="barn(inVertical)">
                                      <p:cBhvr>
                                        <p:cTn id="13" dur="500"/>
                                        <p:tgtEl>
                                          <p:spTgt spid="60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601"/>
                                        </p:tgtEl>
                                        <p:attrNameLst>
                                          <p:attrName>style.visibility</p:attrName>
                                        </p:attrNameLst>
                                      </p:cBhvr>
                                      <p:to>
                                        <p:strVal val="visible"/>
                                      </p:to>
                                    </p:set>
                                    <p:animEffect transition="in" filter="wipe(down)">
                                      <p:cBhvr>
                                        <p:cTn id="18" dur="500"/>
                                        <p:tgtEl>
                                          <p:spTgt spid="601"/>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602"/>
                                        </p:tgtEl>
                                        <p:attrNameLst>
                                          <p:attrName>style.visibility</p:attrName>
                                        </p:attrNameLst>
                                      </p:cBhvr>
                                      <p:to>
                                        <p:strVal val="visible"/>
                                      </p:to>
                                    </p:set>
                                    <p:animEffect transition="in" filter="circle(in)">
                                      <p:cBhvr>
                                        <p:cTn id="23" dur="500"/>
                                        <p:tgtEl>
                                          <p:spTgt spid="602"/>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608"/>
                                        </p:tgtEl>
                                        <p:attrNameLst>
                                          <p:attrName>style.visibility</p:attrName>
                                        </p:attrNameLst>
                                      </p:cBhvr>
                                      <p:to>
                                        <p:strVal val="visible"/>
                                      </p:to>
                                    </p:set>
                                    <p:animEffect transition="in" filter="wheel(1)">
                                      <p:cBhvr>
                                        <p:cTn id="28" dur="500"/>
                                        <p:tgtEl>
                                          <p:spTgt spid="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 grpId="0"/>
      <p:bldP spid="601" grpId="0"/>
      <p:bldP spid="602" grpId="0"/>
      <p:bldP spid="604" grpId="0"/>
      <p:bldP spid="60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407019" y="1297524"/>
            <a:ext cx="3956826" cy="3365199"/>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sz="1600" b="0" i="0">
                <a:solidFill>
                  <a:schemeClr val="bg1"/>
                </a:solidFill>
                <a:effectLst/>
                <a:latin typeface="Maven Pro" panose="020B0604020202020204" charset="0"/>
              </a:rPr>
              <a:t>K-</a:t>
            </a:r>
            <a:r>
              <a:rPr lang="vi-VN" sz="1600" b="0" i="0" err="1">
                <a:solidFill>
                  <a:schemeClr val="bg1"/>
                </a:solidFill>
                <a:effectLst/>
                <a:latin typeface="Maven Pro" panose="020B0604020202020204" charset="0"/>
              </a:rPr>
              <a:t>nearest</a:t>
            </a:r>
            <a:r>
              <a:rPr lang="vi-VN" sz="1600" b="0" i="0">
                <a:solidFill>
                  <a:schemeClr val="bg1"/>
                </a:solidFill>
                <a:effectLst/>
                <a:latin typeface="Maven Pro" panose="020B0604020202020204" charset="0"/>
              </a:rPr>
              <a:t> neighbors </a:t>
            </a:r>
            <a:r>
              <a:rPr lang="vi-VN" sz="1600" b="0" i="0" err="1">
                <a:solidFill>
                  <a:schemeClr val="bg1"/>
                </a:solidFill>
                <a:effectLst/>
                <a:latin typeface="Maven Pro" panose="020B0604020202020204" charset="0"/>
              </a:rPr>
              <a:t>là</a:t>
            </a:r>
            <a:r>
              <a:rPr lang="vi-VN" sz="1600" b="0" i="0">
                <a:solidFill>
                  <a:schemeClr val="bg1"/>
                </a:solidFill>
                <a:effectLst/>
                <a:latin typeface="Maven Pro" panose="020B0604020202020204" charset="0"/>
              </a:rPr>
              <a:t> </a:t>
            </a:r>
            <a:r>
              <a:rPr lang="vi-VN" sz="1600" b="0" i="0" err="1">
                <a:solidFill>
                  <a:schemeClr val="bg1"/>
                </a:solidFill>
                <a:effectLst/>
                <a:latin typeface="Maven Pro" panose="020B0604020202020204" charset="0"/>
              </a:rPr>
              <a:t>một</a:t>
            </a:r>
            <a:r>
              <a:rPr lang="vi-VN" sz="1600" b="0" i="0">
                <a:solidFill>
                  <a:schemeClr val="bg1"/>
                </a:solidFill>
                <a:effectLst/>
                <a:latin typeface="Maven Pro" panose="020B0604020202020204" charset="0"/>
              </a:rPr>
              <a:t> trong </a:t>
            </a:r>
            <a:r>
              <a:rPr lang="vi-VN" sz="1600" b="0" i="0" err="1">
                <a:solidFill>
                  <a:schemeClr val="bg1"/>
                </a:solidFill>
                <a:effectLst/>
                <a:latin typeface="Maven Pro" panose="020B0604020202020204" charset="0"/>
              </a:rPr>
              <a:t>những</a:t>
            </a:r>
            <a:r>
              <a:rPr lang="vi-VN" sz="1600" b="0" i="0">
                <a:solidFill>
                  <a:schemeClr val="bg1"/>
                </a:solidFill>
                <a:effectLst/>
                <a:latin typeface="Maven Pro" panose="020B0604020202020204" charset="0"/>
              </a:rPr>
              <a:t> </a:t>
            </a:r>
            <a:r>
              <a:rPr lang="vi-VN" sz="1600" b="0" i="0" err="1">
                <a:solidFill>
                  <a:schemeClr val="bg1"/>
                </a:solidFill>
                <a:effectLst/>
                <a:latin typeface="Maven Pro" panose="020B0604020202020204" charset="0"/>
              </a:rPr>
              <a:t>thuật</a:t>
            </a:r>
            <a:r>
              <a:rPr lang="vi-VN" sz="1600" b="0" i="0">
                <a:solidFill>
                  <a:schemeClr val="bg1"/>
                </a:solidFill>
                <a:effectLst/>
                <a:latin typeface="Maven Pro" panose="020B0604020202020204" charset="0"/>
              </a:rPr>
              <a:t> </a:t>
            </a:r>
            <a:r>
              <a:rPr lang="vi-VN" sz="1600" b="0" i="0" err="1">
                <a:solidFill>
                  <a:schemeClr val="bg1"/>
                </a:solidFill>
                <a:effectLst/>
                <a:latin typeface="Maven Pro" panose="020B0604020202020204" charset="0"/>
              </a:rPr>
              <a:t>toán</a:t>
            </a:r>
            <a:r>
              <a:rPr lang="vi-VN" sz="1600" b="0" i="0">
                <a:solidFill>
                  <a:schemeClr val="bg1"/>
                </a:solidFill>
                <a:effectLst/>
                <a:latin typeface="Maven Pro" panose="020B0604020202020204" charset="0"/>
              </a:rPr>
              <a:t> </a:t>
            </a:r>
            <a:r>
              <a:rPr lang="vi-VN" sz="1600" b="0" i="0" err="1">
                <a:solidFill>
                  <a:schemeClr val="bg1"/>
                </a:solidFill>
                <a:effectLst/>
                <a:latin typeface="Maven Pro" panose="020B0604020202020204" charset="0"/>
              </a:rPr>
              <a:t>supervised-learning</a:t>
            </a:r>
            <a:r>
              <a:rPr lang="vi-VN" sz="1600" b="0" i="0">
                <a:solidFill>
                  <a:schemeClr val="bg1"/>
                </a:solidFill>
                <a:effectLst/>
                <a:latin typeface="Maven Pro" panose="020B0604020202020204" charset="0"/>
              </a:rPr>
              <a:t> đơn </a:t>
            </a:r>
            <a:r>
              <a:rPr lang="vi-VN" sz="1600" b="0" i="0" err="1">
                <a:solidFill>
                  <a:schemeClr val="bg1"/>
                </a:solidFill>
                <a:effectLst/>
                <a:latin typeface="Maven Pro" panose="020B0604020202020204" charset="0"/>
              </a:rPr>
              <a:t>giản</a:t>
            </a:r>
            <a:r>
              <a:rPr lang="vi-VN" sz="1600" b="0" i="0">
                <a:solidFill>
                  <a:schemeClr val="bg1"/>
                </a:solidFill>
                <a:effectLst/>
                <a:latin typeface="Maven Pro" panose="020B0604020202020204" charset="0"/>
              </a:rPr>
              <a:t> </a:t>
            </a:r>
            <a:r>
              <a:rPr lang="vi-VN" sz="1600" b="0" i="0" err="1">
                <a:solidFill>
                  <a:schemeClr val="bg1"/>
                </a:solidFill>
                <a:effectLst/>
                <a:latin typeface="Maven Pro" panose="020B0604020202020204" charset="0"/>
              </a:rPr>
              <a:t>nhất</a:t>
            </a:r>
            <a:r>
              <a:rPr lang="vi-VN" sz="1600" b="0" i="0">
                <a:solidFill>
                  <a:schemeClr val="bg1"/>
                </a:solidFill>
                <a:effectLst/>
                <a:latin typeface="Maven Pro" panose="020B0604020202020204" charset="0"/>
              </a:rPr>
              <a:t> (</a:t>
            </a:r>
            <a:r>
              <a:rPr lang="vi-VN" sz="1600" b="0" i="0" err="1">
                <a:solidFill>
                  <a:schemeClr val="bg1"/>
                </a:solidFill>
                <a:effectLst/>
                <a:latin typeface="Maven Pro" panose="020B0604020202020204" charset="0"/>
              </a:rPr>
              <a:t>mà</a:t>
            </a:r>
            <a:r>
              <a:rPr lang="vi-VN" sz="1600" b="0" i="0">
                <a:solidFill>
                  <a:schemeClr val="bg1"/>
                </a:solidFill>
                <a:effectLst/>
                <a:latin typeface="Maven Pro" panose="020B0604020202020204" charset="0"/>
              </a:rPr>
              <a:t> </a:t>
            </a:r>
            <a:r>
              <a:rPr lang="vi-VN" sz="1600" b="0" i="0" err="1">
                <a:solidFill>
                  <a:schemeClr val="bg1"/>
                </a:solidFill>
                <a:effectLst/>
                <a:latin typeface="Maven Pro" panose="020B0604020202020204" charset="0"/>
              </a:rPr>
              <a:t>hiệu</a:t>
            </a:r>
            <a:r>
              <a:rPr lang="vi-VN" sz="1600" b="0" i="0">
                <a:solidFill>
                  <a:schemeClr val="bg1"/>
                </a:solidFill>
                <a:effectLst/>
                <a:latin typeface="Maven Pro" panose="020B0604020202020204" charset="0"/>
              </a:rPr>
              <a:t> </a:t>
            </a:r>
            <a:r>
              <a:rPr lang="vi-VN" sz="1600" b="0" i="0" err="1">
                <a:solidFill>
                  <a:schemeClr val="bg1"/>
                </a:solidFill>
                <a:effectLst/>
                <a:latin typeface="Maven Pro" panose="020B0604020202020204" charset="0"/>
              </a:rPr>
              <a:t>quả</a:t>
            </a:r>
            <a:r>
              <a:rPr lang="vi-VN" sz="1600" b="0" i="0">
                <a:solidFill>
                  <a:schemeClr val="bg1"/>
                </a:solidFill>
                <a:effectLst/>
                <a:latin typeface="Maven Pro" panose="020B0604020202020204" charset="0"/>
              </a:rPr>
              <a:t> trong </a:t>
            </a:r>
            <a:r>
              <a:rPr lang="vi-VN" sz="1600" b="0" i="0" err="1">
                <a:solidFill>
                  <a:schemeClr val="bg1"/>
                </a:solidFill>
                <a:effectLst/>
                <a:latin typeface="Maven Pro" panose="020B0604020202020204" charset="0"/>
              </a:rPr>
              <a:t>một</a:t>
            </a:r>
            <a:r>
              <a:rPr lang="vi-VN" sz="1600" b="0" i="0">
                <a:solidFill>
                  <a:schemeClr val="bg1"/>
                </a:solidFill>
                <a:effectLst/>
                <a:latin typeface="Maven Pro" panose="020B0604020202020204" charset="0"/>
              </a:rPr>
              <a:t> </a:t>
            </a:r>
            <a:r>
              <a:rPr lang="vi-VN" sz="1600" b="0" i="0" err="1">
                <a:solidFill>
                  <a:schemeClr val="bg1"/>
                </a:solidFill>
                <a:effectLst/>
                <a:latin typeface="Maven Pro" panose="020B0604020202020204" charset="0"/>
              </a:rPr>
              <a:t>vài</a:t>
            </a:r>
            <a:r>
              <a:rPr lang="vi-VN" sz="1600" b="0" i="0">
                <a:solidFill>
                  <a:schemeClr val="bg1"/>
                </a:solidFill>
                <a:effectLst/>
                <a:latin typeface="Maven Pro" panose="020B0604020202020204" charset="0"/>
              </a:rPr>
              <a:t> </a:t>
            </a:r>
            <a:r>
              <a:rPr lang="vi-VN" sz="1600" b="0" i="0" err="1">
                <a:solidFill>
                  <a:schemeClr val="bg1"/>
                </a:solidFill>
                <a:effectLst/>
                <a:latin typeface="Maven Pro" panose="020B0604020202020204" charset="0"/>
              </a:rPr>
              <a:t>trường</a:t>
            </a:r>
            <a:r>
              <a:rPr lang="vi-VN" sz="1600" b="0" i="0">
                <a:solidFill>
                  <a:schemeClr val="bg1"/>
                </a:solidFill>
                <a:effectLst/>
                <a:latin typeface="Maven Pro" panose="020B0604020202020204" charset="0"/>
              </a:rPr>
              <a:t> </a:t>
            </a:r>
            <a:r>
              <a:rPr lang="vi-VN" sz="1600" b="0" i="0" err="1">
                <a:solidFill>
                  <a:schemeClr val="bg1"/>
                </a:solidFill>
                <a:effectLst/>
                <a:latin typeface="Maven Pro" panose="020B0604020202020204" charset="0"/>
              </a:rPr>
              <a:t>hợp</a:t>
            </a:r>
            <a:r>
              <a:rPr lang="vi-VN" sz="1600" b="0" i="0">
                <a:solidFill>
                  <a:schemeClr val="bg1"/>
                </a:solidFill>
                <a:effectLst/>
                <a:latin typeface="Maven Pro" panose="020B0604020202020204" charset="0"/>
              </a:rPr>
              <a:t>) trong </a:t>
            </a:r>
            <a:r>
              <a:rPr lang="vi-VN" sz="1600" b="0" i="0" err="1">
                <a:solidFill>
                  <a:schemeClr val="bg1"/>
                </a:solidFill>
                <a:effectLst/>
                <a:latin typeface="Maven Pro" panose="020B0604020202020204" charset="0"/>
              </a:rPr>
              <a:t>Machine</a:t>
            </a:r>
            <a:r>
              <a:rPr lang="vi-VN" sz="1600" b="0" i="0">
                <a:solidFill>
                  <a:schemeClr val="bg1"/>
                </a:solidFill>
                <a:effectLst/>
                <a:latin typeface="Maven Pro" panose="020B0604020202020204" charset="0"/>
              </a:rPr>
              <a:t> </a:t>
            </a:r>
            <a:r>
              <a:rPr lang="vi-VN" sz="1600" b="0" i="0" err="1">
                <a:solidFill>
                  <a:schemeClr val="bg1"/>
                </a:solidFill>
                <a:effectLst/>
                <a:latin typeface="Maven Pro" panose="020B0604020202020204" charset="0"/>
              </a:rPr>
              <a:t>Learning</a:t>
            </a:r>
            <a:r>
              <a:rPr lang="vi-VN" sz="1600" b="0" i="0">
                <a:solidFill>
                  <a:schemeClr val="bg1"/>
                </a:solidFill>
                <a:effectLst/>
                <a:latin typeface="Maven Pro" panose="020B0604020202020204" charset="0"/>
              </a:rPr>
              <a:t>. K-</a:t>
            </a:r>
            <a:r>
              <a:rPr lang="vi-VN" sz="1600" b="0" i="0" err="1">
                <a:solidFill>
                  <a:schemeClr val="bg1"/>
                </a:solidFill>
                <a:effectLst/>
                <a:latin typeface="Maven Pro" panose="020B0604020202020204" charset="0"/>
              </a:rPr>
              <a:t>nearest</a:t>
            </a:r>
            <a:r>
              <a:rPr lang="vi-VN" sz="1600" b="0" i="0">
                <a:solidFill>
                  <a:schemeClr val="bg1"/>
                </a:solidFill>
                <a:effectLst/>
                <a:latin typeface="Maven Pro" panose="020B0604020202020204" charset="0"/>
              </a:rPr>
              <a:t> neighbor</a:t>
            </a:r>
            <a:r>
              <a:rPr lang="en-US" sz="1600" b="0" i="0">
                <a:solidFill>
                  <a:schemeClr val="bg1"/>
                </a:solidFill>
                <a:effectLst/>
                <a:latin typeface="Maven Pro" panose="020B0604020202020204" charset="0"/>
              </a:rPr>
              <a:t>s</a:t>
            </a:r>
            <a:r>
              <a:rPr lang="vi-VN" sz="1600" b="0" i="0">
                <a:solidFill>
                  <a:schemeClr val="bg1"/>
                </a:solidFill>
                <a:effectLst/>
                <a:latin typeface="Maven Pro" panose="020B0604020202020204" charset="0"/>
              </a:rPr>
              <a:t> </a:t>
            </a:r>
            <a:r>
              <a:rPr lang="vi-VN" sz="1600" b="0" i="0" err="1">
                <a:solidFill>
                  <a:schemeClr val="bg1"/>
                </a:solidFill>
                <a:effectLst/>
                <a:latin typeface="Maven Pro" panose="020B0604020202020204" charset="0"/>
              </a:rPr>
              <a:t>có</a:t>
            </a:r>
            <a:r>
              <a:rPr lang="vi-VN" sz="1600" b="0" i="0">
                <a:solidFill>
                  <a:schemeClr val="bg1"/>
                </a:solidFill>
                <a:effectLst/>
                <a:latin typeface="Maven Pro" panose="020B0604020202020204" charset="0"/>
              </a:rPr>
              <a:t> </a:t>
            </a:r>
            <a:r>
              <a:rPr lang="vi-VN" sz="1600" b="0" i="0" err="1">
                <a:solidFill>
                  <a:schemeClr val="bg1"/>
                </a:solidFill>
                <a:effectLst/>
                <a:latin typeface="Maven Pro" panose="020B0604020202020204" charset="0"/>
              </a:rPr>
              <a:t>thể</a:t>
            </a:r>
            <a:r>
              <a:rPr lang="vi-VN" sz="1600" b="0" i="0">
                <a:solidFill>
                  <a:schemeClr val="bg1"/>
                </a:solidFill>
                <a:effectLst/>
                <a:latin typeface="Maven Pro" panose="020B0604020202020204" charset="0"/>
              </a:rPr>
              <a:t> </a:t>
            </a:r>
            <a:r>
              <a:rPr lang="vi-VN" sz="1600" b="0" i="0" err="1">
                <a:solidFill>
                  <a:schemeClr val="bg1"/>
                </a:solidFill>
                <a:effectLst/>
                <a:latin typeface="Maven Pro" panose="020B0604020202020204" charset="0"/>
              </a:rPr>
              <a:t>áp</a:t>
            </a:r>
            <a:r>
              <a:rPr lang="vi-VN" sz="1600" b="0" i="0">
                <a:solidFill>
                  <a:schemeClr val="bg1"/>
                </a:solidFill>
                <a:effectLst/>
                <a:latin typeface="Maven Pro" panose="020B0604020202020204" charset="0"/>
              </a:rPr>
              <a:t> </a:t>
            </a:r>
            <a:r>
              <a:rPr lang="vi-VN" sz="1600" b="0" i="0" err="1">
                <a:solidFill>
                  <a:schemeClr val="bg1"/>
                </a:solidFill>
                <a:effectLst/>
                <a:latin typeface="Maven Pro" panose="020B0604020202020204" charset="0"/>
              </a:rPr>
              <a:t>dụng</a:t>
            </a:r>
            <a:r>
              <a:rPr lang="vi-VN" sz="1600" b="0" i="0">
                <a:solidFill>
                  <a:schemeClr val="bg1"/>
                </a:solidFill>
                <a:effectLst/>
                <a:latin typeface="Maven Pro" panose="020B0604020202020204" charset="0"/>
              </a:rPr>
              <a:t> </a:t>
            </a:r>
            <a:r>
              <a:rPr lang="vi-VN" sz="1600" b="0" i="0" err="1">
                <a:solidFill>
                  <a:schemeClr val="bg1"/>
                </a:solidFill>
                <a:effectLst/>
                <a:latin typeface="Maven Pro" panose="020B0604020202020204" charset="0"/>
              </a:rPr>
              <a:t>được</a:t>
            </a:r>
            <a:r>
              <a:rPr lang="vi-VN" sz="1600" b="0" i="0">
                <a:solidFill>
                  <a:schemeClr val="bg1"/>
                </a:solidFill>
                <a:effectLst/>
                <a:latin typeface="Maven Pro" panose="020B0604020202020204" charset="0"/>
              </a:rPr>
              <a:t> </a:t>
            </a:r>
            <a:r>
              <a:rPr lang="vi-VN" sz="1600" b="0" i="0" err="1">
                <a:solidFill>
                  <a:schemeClr val="bg1"/>
                </a:solidFill>
                <a:effectLst/>
                <a:latin typeface="Maven Pro" panose="020B0604020202020204" charset="0"/>
              </a:rPr>
              <a:t>vào</a:t>
            </a:r>
            <a:r>
              <a:rPr lang="vi-VN" sz="1600" b="0" i="0">
                <a:solidFill>
                  <a:schemeClr val="bg1"/>
                </a:solidFill>
                <a:effectLst/>
                <a:latin typeface="Maven Pro" panose="020B0604020202020204" charset="0"/>
              </a:rPr>
              <a:t> </a:t>
            </a:r>
            <a:r>
              <a:rPr lang="vi-VN" sz="1600" b="0" i="0" err="1">
                <a:solidFill>
                  <a:schemeClr val="bg1"/>
                </a:solidFill>
                <a:effectLst/>
                <a:latin typeface="Maven Pro" panose="020B0604020202020204" charset="0"/>
              </a:rPr>
              <a:t>cả</a:t>
            </a:r>
            <a:r>
              <a:rPr lang="vi-VN" sz="1600" b="0" i="0">
                <a:solidFill>
                  <a:schemeClr val="bg1"/>
                </a:solidFill>
                <a:effectLst/>
                <a:latin typeface="Maven Pro" panose="020B0604020202020204" charset="0"/>
              </a:rPr>
              <a:t> hai </a:t>
            </a:r>
            <a:r>
              <a:rPr lang="vi-VN" sz="1600" b="0" i="0" err="1">
                <a:solidFill>
                  <a:schemeClr val="bg1"/>
                </a:solidFill>
                <a:effectLst/>
                <a:latin typeface="Maven Pro" panose="020B0604020202020204" charset="0"/>
              </a:rPr>
              <a:t>loại</a:t>
            </a:r>
            <a:r>
              <a:rPr lang="vi-VN" sz="1600" b="0" i="0">
                <a:solidFill>
                  <a:schemeClr val="bg1"/>
                </a:solidFill>
                <a:effectLst/>
                <a:latin typeface="Maven Pro" panose="020B0604020202020204" charset="0"/>
              </a:rPr>
              <a:t> </a:t>
            </a:r>
            <a:r>
              <a:rPr lang="vi-VN" sz="1600" b="0" i="0" err="1">
                <a:solidFill>
                  <a:schemeClr val="bg1"/>
                </a:solidFill>
                <a:effectLst/>
                <a:latin typeface="Maven Pro" panose="020B0604020202020204" charset="0"/>
              </a:rPr>
              <a:t>của</a:t>
            </a:r>
            <a:r>
              <a:rPr lang="vi-VN" sz="1600" b="0" i="0">
                <a:solidFill>
                  <a:schemeClr val="bg1"/>
                </a:solidFill>
                <a:effectLst/>
                <a:latin typeface="Maven Pro" panose="020B0604020202020204" charset="0"/>
              </a:rPr>
              <a:t> </a:t>
            </a:r>
            <a:r>
              <a:rPr lang="vi-VN" sz="1600" b="0" i="0" err="1">
                <a:solidFill>
                  <a:schemeClr val="bg1"/>
                </a:solidFill>
                <a:effectLst/>
                <a:latin typeface="Maven Pro" panose="020B0604020202020204" charset="0"/>
              </a:rPr>
              <a:t>bài</a:t>
            </a:r>
            <a:r>
              <a:rPr lang="vi-VN" sz="1600" b="0" i="0">
                <a:solidFill>
                  <a:schemeClr val="bg1"/>
                </a:solidFill>
                <a:effectLst/>
                <a:latin typeface="Maven Pro" panose="020B0604020202020204" charset="0"/>
              </a:rPr>
              <a:t> </a:t>
            </a:r>
            <a:r>
              <a:rPr lang="vi-VN" sz="1600" b="0" i="0" err="1">
                <a:solidFill>
                  <a:schemeClr val="bg1"/>
                </a:solidFill>
                <a:effectLst/>
                <a:latin typeface="Maven Pro" panose="020B0604020202020204" charset="0"/>
              </a:rPr>
              <a:t>toán</a:t>
            </a:r>
            <a:r>
              <a:rPr lang="vi-VN" sz="1600" b="0" i="0">
                <a:solidFill>
                  <a:schemeClr val="bg1"/>
                </a:solidFill>
                <a:effectLst/>
                <a:latin typeface="Maven Pro" panose="020B0604020202020204" charset="0"/>
              </a:rPr>
              <a:t> </a:t>
            </a:r>
            <a:r>
              <a:rPr lang="vi-VN" sz="1600" b="0" i="0" err="1">
                <a:solidFill>
                  <a:schemeClr val="bg1"/>
                </a:solidFill>
                <a:effectLst/>
                <a:latin typeface="Maven Pro" panose="020B0604020202020204" charset="0"/>
              </a:rPr>
              <a:t>Supervised</a:t>
            </a:r>
            <a:r>
              <a:rPr lang="vi-VN" sz="1600" b="0" i="0">
                <a:solidFill>
                  <a:schemeClr val="bg1"/>
                </a:solidFill>
                <a:effectLst/>
                <a:latin typeface="Maven Pro" panose="020B0604020202020204" charset="0"/>
              </a:rPr>
              <a:t> learning</a:t>
            </a:r>
            <a:r>
              <a:rPr lang="en-US" sz="1600">
                <a:solidFill>
                  <a:schemeClr val="bg1"/>
                </a:solidFill>
                <a:latin typeface="Maven Pro" panose="020B0604020202020204" charset="0"/>
              </a:rPr>
              <a:t> </a:t>
            </a:r>
            <a:r>
              <a:rPr lang="vi-VN" sz="1600" b="0" i="0">
                <a:solidFill>
                  <a:schemeClr val="bg1"/>
                </a:solidFill>
                <a:effectLst/>
                <a:latin typeface="Maven Pro" panose="020B0604020202020204" charset="0"/>
              </a:rPr>
              <a:t>là </a:t>
            </a:r>
            <a:r>
              <a:rPr lang="vi-VN" sz="1600" b="0" i="0" u="none" strike="noStrike" err="1">
                <a:solidFill>
                  <a:schemeClr val="bg1"/>
                </a:solidFill>
                <a:effectLst/>
                <a:latin typeface="Maven Pro" panose="020B0604020202020204" charset="0"/>
                <a:hlinkClick r:id="rId4">
                  <a:extLst>
                    <a:ext uri="{A12FA001-AC4F-418D-AE19-62706E023703}">
                      <ahyp:hlinkClr xmlns:ahyp="http://schemas.microsoft.com/office/drawing/2018/hyperlinkcolor" val="tx"/>
                    </a:ext>
                  </a:extLst>
                </a:hlinkClick>
              </a:rPr>
              <a:t>Classification</a:t>
            </a:r>
            <a:r>
              <a:rPr lang="vi-VN" sz="1600" b="0" i="0">
                <a:solidFill>
                  <a:schemeClr val="bg1"/>
                </a:solidFill>
                <a:effectLst/>
                <a:latin typeface="Maven Pro" panose="020B0604020202020204" charset="0"/>
              </a:rPr>
              <a:t> </a:t>
            </a:r>
            <a:r>
              <a:rPr lang="vi-VN" sz="1600" b="0" i="0" err="1">
                <a:solidFill>
                  <a:schemeClr val="bg1"/>
                </a:solidFill>
                <a:effectLst/>
                <a:latin typeface="Maven Pro" panose="020B0604020202020204" charset="0"/>
              </a:rPr>
              <a:t>và</a:t>
            </a:r>
            <a:r>
              <a:rPr lang="vi-VN" sz="1600" b="0" i="0">
                <a:solidFill>
                  <a:schemeClr val="bg1"/>
                </a:solidFill>
                <a:effectLst/>
                <a:latin typeface="Maven Pro" panose="020B0604020202020204" charset="0"/>
              </a:rPr>
              <a:t> </a:t>
            </a:r>
            <a:r>
              <a:rPr lang="vi-VN" sz="1600" b="0" i="0" u="none" strike="noStrike" err="1">
                <a:solidFill>
                  <a:schemeClr val="bg1"/>
                </a:solidFill>
                <a:effectLst/>
                <a:latin typeface="Maven Pro" panose="020B0604020202020204" charset="0"/>
                <a:hlinkClick r:id="rId5">
                  <a:extLst>
                    <a:ext uri="{A12FA001-AC4F-418D-AE19-62706E023703}">
                      <ahyp:hlinkClr xmlns:ahyp="http://schemas.microsoft.com/office/drawing/2018/hyperlinkcolor" val="tx"/>
                    </a:ext>
                  </a:extLst>
                </a:hlinkClick>
              </a:rPr>
              <a:t>Regression</a:t>
            </a:r>
            <a:r>
              <a:rPr lang="vi-VN" sz="1600" b="0" i="0" u="none" strike="noStrike">
                <a:solidFill>
                  <a:schemeClr val="bg1"/>
                </a:solidFill>
                <a:effectLst/>
                <a:latin typeface="Maven Pro" panose="020B0604020202020204" charset="0"/>
              </a:rPr>
              <a:t>.</a:t>
            </a:r>
            <a:r>
              <a:rPr lang="en-US" sz="1600" b="0" i="0" u="none" strike="noStrike">
                <a:solidFill>
                  <a:schemeClr val="bg1"/>
                </a:solidFill>
                <a:effectLst/>
                <a:latin typeface="Maven Pro" panose="020B0604020202020204" charset="0"/>
              </a:rPr>
              <a:t> </a:t>
            </a:r>
            <a:r>
              <a:rPr lang="vi-VN" sz="1600" b="0" i="0" u="none" strike="noStrike">
                <a:solidFill>
                  <a:schemeClr val="bg1"/>
                </a:solidFill>
                <a:effectLst/>
                <a:latin typeface="Maven Pro" panose="020B0604020202020204" charset="0"/>
              </a:rPr>
              <a:t>KNN </a:t>
            </a:r>
            <a:r>
              <a:rPr lang="vi-VN" sz="1600" b="0" i="0" u="none" strike="noStrike" err="1">
                <a:solidFill>
                  <a:schemeClr val="bg1"/>
                </a:solidFill>
                <a:effectLst/>
                <a:latin typeface="Maven Pro" panose="020B0604020202020204" charset="0"/>
              </a:rPr>
              <a:t>còn</a:t>
            </a:r>
            <a:r>
              <a:rPr lang="vi-VN" sz="1600" b="0" i="0" u="none" strike="noStrike">
                <a:solidFill>
                  <a:schemeClr val="bg1"/>
                </a:solidFill>
                <a:effectLst/>
                <a:latin typeface="Maven Pro" panose="020B0604020202020204" charset="0"/>
              </a:rPr>
              <a:t> </a:t>
            </a:r>
            <a:r>
              <a:rPr lang="vi-VN" sz="1600" b="0" i="0" u="none" strike="noStrike" err="1">
                <a:solidFill>
                  <a:schemeClr val="bg1"/>
                </a:solidFill>
                <a:effectLst/>
                <a:latin typeface="Maven Pro" panose="020B0604020202020204" charset="0"/>
              </a:rPr>
              <a:t>được</a:t>
            </a:r>
            <a:r>
              <a:rPr lang="vi-VN" sz="1600" b="0" i="0" u="none" strike="noStrike">
                <a:solidFill>
                  <a:schemeClr val="bg1"/>
                </a:solidFill>
                <a:effectLst/>
                <a:latin typeface="Maven Pro" panose="020B0604020202020204" charset="0"/>
              </a:rPr>
              <a:t> </a:t>
            </a:r>
            <a:r>
              <a:rPr lang="vi-VN" sz="1600" b="0" i="0" u="none" strike="noStrike" err="1">
                <a:solidFill>
                  <a:schemeClr val="bg1"/>
                </a:solidFill>
                <a:effectLst/>
                <a:latin typeface="Maven Pro" panose="020B0604020202020204" charset="0"/>
              </a:rPr>
              <a:t>gọi</a:t>
            </a:r>
            <a:r>
              <a:rPr lang="vi-VN" sz="1600" b="0" i="0" u="none" strike="noStrike">
                <a:solidFill>
                  <a:schemeClr val="bg1"/>
                </a:solidFill>
                <a:effectLst/>
                <a:latin typeface="Maven Pro" panose="020B0604020202020204" charset="0"/>
              </a:rPr>
              <a:t> </a:t>
            </a:r>
            <a:r>
              <a:rPr lang="vi-VN" sz="1600" b="0" i="0" u="none" strike="noStrike" err="1">
                <a:solidFill>
                  <a:schemeClr val="bg1"/>
                </a:solidFill>
                <a:effectLst/>
                <a:latin typeface="Maven Pro" panose="020B0604020202020204" charset="0"/>
              </a:rPr>
              <a:t>là</a:t>
            </a:r>
            <a:r>
              <a:rPr lang="vi-VN" sz="1600" b="0" i="0" u="none" strike="noStrike">
                <a:solidFill>
                  <a:schemeClr val="bg1"/>
                </a:solidFill>
                <a:effectLst/>
                <a:latin typeface="Maven Pro" panose="020B0604020202020204" charset="0"/>
              </a:rPr>
              <a:t> </a:t>
            </a:r>
            <a:r>
              <a:rPr lang="vi-VN" sz="1600" b="0" i="0" u="none" strike="noStrike" err="1">
                <a:solidFill>
                  <a:schemeClr val="bg1"/>
                </a:solidFill>
                <a:effectLst/>
                <a:latin typeface="Maven Pro" panose="020B0604020202020204" charset="0"/>
              </a:rPr>
              <a:t>lazy</a:t>
            </a:r>
            <a:r>
              <a:rPr lang="vi-VN" sz="1600" b="0" i="0" u="none" strike="noStrike">
                <a:solidFill>
                  <a:schemeClr val="bg1"/>
                </a:solidFill>
                <a:effectLst/>
                <a:latin typeface="Maven Pro" panose="020B0604020202020204" charset="0"/>
              </a:rPr>
              <a:t> </a:t>
            </a:r>
            <a:r>
              <a:rPr lang="vi-VN" sz="1600" b="0" i="0" u="none" strike="noStrike" err="1">
                <a:solidFill>
                  <a:schemeClr val="bg1"/>
                </a:solidFill>
                <a:effectLst/>
                <a:latin typeface="Maven Pro" panose="020B0604020202020204" charset="0"/>
              </a:rPr>
              <a:t>learning</a:t>
            </a:r>
            <a:r>
              <a:rPr lang="vi-VN" sz="1600" b="0" i="0" u="none" strike="noStrike">
                <a:solidFill>
                  <a:schemeClr val="bg1"/>
                </a:solidFill>
                <a:effectLst/>
                <a:latin typeface="Maven Pro" panose="020B0604020202020204" charset="0"/>
              </a:rPr>
              <a:t> </a:t>
            </a:r>
            <a:r>
              <a:rPr lang="vi-VN" sz="1600" b="0" i="0" u="none" strike="noStrike" err="1">
                <a:solidFill>
                  <a:schemeClr val="bg1"/>
                </a:solidFill>
                <a:effectLst/>
                <a:latin typeface="Maven Pro" panose="020B0604020202020204" charset="0"/>
              </a:rPr>
              <a:t>algorithm</a:t>
            </a:r>
            <a:r>
              <a:rPr lang="vi-VN" sz="1600" b="0" i="0" u="none" strike="noStrike">
                <a:solidFill>
                  <a:schemeClr val="bg1"/>
                </a:solidFill>
                <a:effectLst/>
                <a:latin typeface="Maven Pro" panose="020B0604020202020204" charset="0"/>
              </a:rPr>
              <a:t> hay non-</a:t>
            </a:r>
            <a:r>
              <a:rPr lang="vi-VN" sz="1600" b="0" i="0" u="none" strike="noStrike" err="1">
                <a:solidFill>
                  <a:schemeClr val="bg1"/>
                </a:solidFill>
                <a:effectLst/>
                <a:latin typeface="Maven Pro" panose="020B0604020202020204" charset="0"/>
              </a:rPr>
              <a:t>parametric</a:t>
            </a:r>
            <a:r>
              <a:rPr lang="vi-VN" sz="1600" b="0" i="0" u="none" strike="noStrike">
                <a:solidFill>
                  <a:schemeClr val="bg1"/>
                </a:solidFill>
                <a:effectLst/>
                <a:latin typeface="Maven Pro" panose="020B0604020202020204" charset="0"/>
              </a:rPr>
              <a:t> </a:t>
            </a:r>
            <a:r>
              <a:rPr lang="vi-VN" sz="1600" b="0" i="0" u="none" strike="noStrike" err="1">
                <a:solidFill>
                  <a:schemeClr val="bg1"/>
                </a:solidFill>
                <a:effectLst/>
                <a:latin typeface="Maven Pro" panose="020B0604020202020204" charset="0"/>
              </a:rPr>
              <a:t>learning</a:t>
            </a:r>
            <a:r>
              <a:rPr lang="vi-VN" sz="1600" b="0" i="0" u="none" strike="noStrike">
                <a:solidFill>
                  <a:schemeClr val="bg1"/>
                </a:solidFill>
                <a:effectLst/>
                <a:latin typeface="Maven Pro" panose="020B0604020202020204" charset="0"/>
              </a:rPr>
              <a:t> </a:t>
            </a:r>
            <a:r>
              <a:rPr lang="vi-VN" sz="1600" b="0" i="0" u="none" strike="noStrike" err="1">
                <a:solidFill>
                  <a:schemeClr val="bg1"/>
                </a:solidFill>
                <a:effectLst/>
                <a:latin typeface="Maven Pro" panose="020B0604020202020204" charset="0"/>
              </a:rPr>
              <a:t>algorithm</a:t>
            </a:r>
            <a:endParaRPr sz="1600">
              <a:solidFill>
                <a:schemeClr val="bg1"/>
              </a:solidFill>
              <a:latin typeface="Maven Pro" panose="020B0604020202020204" charset="0"/>
            </a:endParaRPr>
          </a:p>
        </p:txBody>
      </p:sp>
      <p:sp>
        <p:nvSpPr>
          <p:cNvPr id="507" name="Google Shape;507;p28"/>
          <p:cNvSpPr txBox="1">
            <a:spLocks noGrp="1"/>
          </p:cNvSpPr>
          <p:nvPr>
            <p:ph type="ctrTitle"/>
          </p:nvPr>
        </p:nvSpPr>
        <p:spPr>
          <a:xfrm>
            <a:off x="504008" y="277500"/>
            <a:ext cx="3715282"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3200" err="1">
                <a:latin typeface="Maven Pro" panose="020B0604020202020204" charset="0"/>
              </a:rPr>
              <a:t>Định</a:t>
            </a:r>
            <a:r>
              <a:rPr lang="vi-VN" sz="3200">
                <a:latin typeface="Maven Pro" panose="020B0604020202020204" charset="0"/>
              </a:rPr>
              <a:t> </a:t>
            </a:r>
            <a:r>
              <a:rPr lang="vi-VN" sz="3200" err="1">
                <a:latin typeface="Maven Pro" panose="020B0604020202020204" charset="0"/>
              </a:rPr>
              <a:t>nghĩa</a:t>
            </a:r>
            <a:r>
              <a:rPr lang="vi-VN" sz="3200">
                <a:latin typeface="Maven Pro" panose="020B0604020202020204" charset="0"/>
              </a:rPr>
              <a:t> </a:t>
            </a:r>
            <a:r>
              <a:rPr lang="vi-VN" sz="3200" err="1">
                <a:latin typeface="Maven Pro" panose="020B0604020202020204" charset="0"/>
              </a:rPr>
              <a:t>về</a:t>
            </a:r>
            <a:r>
              <a:rPr lang="vi-VN" sz="3200">
                <a:latin typeface="Maven Pro" panose="020B0604020202020204" charset="0"/>
              </a:rPr>
              <a:t> KNN</a:t>
            </a:r>
            <a:endParaRPr sz="3200">
              <a:latin typeface="Maven Pro" panose="020B0604020202020204" charset="0"/>
            </a:endParaRPr>
          </a:p>
        </p:txBody>
      </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CF44AC47-1462-4F7B-9168-DCE13B256E75}"/>
              </a:ext>
            </a:extLst>
          </p:cNvPr>
          <p:cNvPicPr>
            <a:picLocks noChangeAspect="1"/>
          </p:cNvPicPr>
          <p:nvPr/>
        </p:nvPicPr>
        <p:blipFill>
          <a:blip r:embed="rId6"/>
          <a:stretch>
            <a:fillRect/>
          </a:stretch>
        </p:blipFill>
        <p:spPr>
          <a:xfrm>
            <a:off x="4820697" y="324682"/>
            <a:ext cx="3956826" cy="1899277"/>
          </a:xfrm>
          <a:prstGeom prst="rect">
            <a:avLst/>
          </a:prstGeom>
        </p:spPr>
      </p:pic>
      <p:pic>
        <p:nvPicPr>
          <p:cNvPr id="4" name="Picture 3">
            <a:extLst>
              <a:ext uri="{FF2B5EF4-FFF2-40B4-BE49-F238E27FC236}">
                <a16:creationId xmlns:a16="http://schemas.microsoft.com/office/drawing/2014/main" id="{75DEAEC7-BF57-4F14-80FC-11B914A1225E}"/>
              </a:ext>
            </a:extLst>
          </p:cNvPr>
          <p:cNvPicPr>
            <a:picLocks noChangeAspect="1"/>
          </p:cNvPicPr>
          <p:nvPr/>
        </p:nvPicPr>
        <p:blipFill>
          <a:blip r:embed="rId7"/>
          <a:stretch>
            <a:fillRect/>
          </a:stretch>
        </p:blipFill>
        <p:spPr>
          <a:xfrm>
            <a:off x="4864198" y="2662866"/>
            <a:ext cx="3916285" cy="2241645"/>
          </a:xfrm>
          <a:prstGeom prst="rect">
            <a:avLst/>
          </a:prstGeom>
        </p:spPr>
      </p:pic>
    </p:spTree>
    <p:custDataLst>
      <p:tags r:id="rId1"/>
    </p:custDataLst>
  </p:cSld>
  <p:clrMapOvr>
    <a:masterClrMapping/>
  </p:clrMapOvr>
  <p:transition spd="slow" advTm="40368">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07"/>
                                        </p:tgtEl>
                                        <p:attrNameLst>
                                          <p:attrName>style.visibility</p:attrName>
                                        </p:attrNameLst>
                                      </p:cBhvr>
                                      <p:to>
                                        <p:strVal val="visible"/>
                                      </p:to>
                                    </p:set>
                                    <p:animEffect transition="in" filter="wipe(down)">
                                      <p:cBhvr>
                                        <p:cTn id="7" dur="750"/>
                                        <p:tgtEl>
                                          <p:spTgt spid="50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06">
                                            <p:txEl>
                                              <p:pRg st="0" end="0"/>
                                            </p:txEl>
                                          </p:spTgt>
                                        </p:tgtEl>
                                        <p:attrNameLst>
                                          <p:attrName>style.visibility</p:attrName>
                                        </p:attrNameLst>
                                      </p:cBhvr>
                                      <p:to>
                                        <p:strVal val="visible"/>
                                      </p:to>
                                    </p:set>
                                    <p:animEffect transition="in" filter="barn(inVertical)">
                                      <p:cBhvr>
                                        <p:cTn id="12" dur="750"/>
                                        <p:tgtEl>
                                          <p:spTgt spid="50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 grpId="0" build="p"/>
      <p:bldP spid="50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598068" y="72467"/>
            <a:ext cx="4727700" cy="58049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Ý </a:t>
            </a:r>
            <a:r>
              <a:rPr lang="en-US" err="1"/>
              <a:t>tưởng</a:t>
            </a:r>
            <a:r>
              <a:rPr lang="en-US"/>
              <a:t> </a:t>
            </a:r>
            <a:r>
              <a:rPr lang="en-US" err="1"/>
              <a:t>thuật</a:t>
            </a:r>
            <a:r>
              <a:rPr lang="en-US"/>
              <a:t> </a:t>
            </a:r>
            <a:r>
              <a:rPr lang="en-US" err="1"/>
              <a:t>toán</a:t>
            </a:r>
            <a:endParaRPr/>
          </a:p>
        </p:txBody>
      </p:sp>
      <p:sp>
        <p:nvSpPr>
          <p:cNvPr id="699" name="Google Shape;699;p33"/>
          <p:cNvSpPr txBox="1">
            <a:spLocks noGrp="1"/>
          </p:cNvSpPr>
          <p:nvPr>
            <p:ph type="ctrTitle" idx="4294967295"/>
          </p:nvPr>
        </p:nvSpPr>
        <p:spPr>
          <a:xfrm>
            <a:off x="416410" y="861981"/>
            <a:ext cx="8147726" cy="28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1200" b="0" i="0">
                <a:solidFill>
                  <a:schemeClr val="bg1"/>
                </a:solidFill>
                <a:effectLst/>
                <a:latin typeface="Open Sans" panose="020B0604020202020204" pitchFamily="34" charset="0"/>
              </a:rPr>
              <a:t>D </a:t>
            </a:r>
            <a:r>
              <a:rPr lang="vi-VN" sz="1200" b="0" i="0" err="1">
                <a:solidFill>
                  <a:schemeClr val="bg1"/>
                </a:solidFill>
                <a:effectLst/>
                <a:latin typeface="Open Sans" panose="020B0604020202020204" pitchFamily="34" charset="0"/>
              </a:rPr>
              <a:t>là</a:t>
            </a:r>
            <a:r>
              <a:rPr lang="vi-VN" sz="1200" b="0" i="0">
                <a:solidFill>
                  <a:schemeClr val="bg1"/>
                </a:solidFill>
                <a:effectLst/>
                <a:latin typeface="Open Sans" panose="020B0604020202020204" pitchFamily="34" charset="0"/>
              </a:rPr>
              <a:t> </a:t>
            </a:r>
            <a:r>
              <a:rPr lang="vi-VN" sz="1200" b="0" i="0" err="1">
                <a:solidFill>
                  <a:schemeClr val="bg1"/>
                </a:solidFill>
                <a:effectLst/>
                <a:latin typeface="Open Sans" panose="020B0604020202020204" pitchFamily="34" charset="0"/>
              </a:rPr>
              <a:t>tập</a:t>
            </a:r>
            <a:r>
              <a:rPr lang="vi-VN" sz="1200" b="0" i="0">
                <a:solidFill>
                  <a:schemeClr val="bg1"/>
                </a:solidFill>
                <a:effectLst/>
                <a:latin typeface="Open Sans" panose="020B0604020202020204" pitchFamily="34" charset="0"/>
              </a:rPr>
              <a:t> </a:t>
            </a:r>
            <a:r>
              <a:rPr lang="vi-VN" sz="1200" b="0" i="0" err="1">
                <a:solidFill>
                  <a:schemeClr val="bg1"/>
                </a:solidFill>
                <a:effectLst/>
                <a:latin typeface="Open Sans" panose="020B0604020202020204" pitchFamily="34" charset="0"/>
              </a:rPr>
              <a:t>các</a:t>
            </a:r>
            <a:r>
              <a:rPr lang="vi-VN" sz="1200" b="0" i="0">
                <a:solidFill>
                  <a:schemeClr val="bg1"/>
                </a:solidFill>
                <a:effectLst/>
                <a:latin typeface="Open Sans" panose="020B0604020202020204" pitchFamily="34" charset="0"/>
              </a:rPr>
              <a:t> </a:t>
            </a:r>
            <a:r>
              <a:rPr lang="vi-VN" sz="1200" b="0" i="0" err="1">
                <a:solidFill>
                  <a:schemeClr val="bg1"/>
                </a:solidFill>
                <a:effectLst/>
                <a:latin typeface="Open Sans" panose="020B0604020202020204" pitchFamily="34" charset="0"/>
              </a:rPr>
              <a:t>dữ</a:t>
            </a:r>
            <a:r>
              <a:rPr lang="vi-VN" sz="1200" b="0" i="0">
                <a:solidFill>
                  <a:schemeClr val="bg1"/>
                </a:solidFill>
                <a:effectLst/>
                <a:latin typeface="Open Sans" panose="020B0604020202020204" pitchFamily="34" charset="0"/>
              </a:rPr>
              <a:t> </a:t>
            </a:r>
            <a:r>
              <a:rPr lang="vi-VN" sz="1200" b="0" i="0" err="1">
                <a:solidFill>
                  <a:schemeClr val="bg1"/>
                </a:solidFill>
                <a:effectLst/>
                <a:latin typeface="Open Sans" panose="020B0604020202020204" pitchFamily="34" charset="0"/>
              </a:rPr>
              <a:t>liệu</a:t>
            </a:r>
            <a:r>
              <a:rPr lang="vi-VN" sz="1200" b="0" i="0">
                <a:solidFill>
                  <a:schemeClr val="bg1"/>
                </a:solidFill>
                <a:effectLst/>
                <a:latin typeface="Open Sans" panose="020B0604020202020204" pitchFamily="34" charset="0"/>
              </a:rPr>
              <a:t> </a:t>
            </a:r>
            <a:r>
              <a:rPr lang="vi-VN" sz="1200" b="0" i="0" err="1">
                <a:solidFill>
                  <a:schemeClr val="bg1"/>
                </a:solidFill>
                <a:effectLst/>
                <a:latin typeface="Open Sans" panose="020B0604020202020204" pitchFamily="34" charset="0"/>
              </a:rPr>
              <a:t>đã</a:t>
            </a:r>
            <a:r>
              <a:rPr lang="vi-VN" sz="1200" b="0" i="0">
                <a:solidFill>
                  <a:schemeClr val="bg1"/>
                </a:solidFill>
                <a:effectLst/>
                <a:latin typeface="Open Sans" panose="020B0604020202020204" pitchFamily="34" charset="0"/>
              </a:rPr>
              <a:t> </a:t>
            </a:r>
            <a:r>
              <a:rPr lang="vi-VN" sz="1200" b="0" i="0" err="1">
                <a:solidFill>
                  <a:schemeClr val="bg1"/>
                </a:solidFill>
                <a:effectLst/>
                <a:latin typeface="Open Sans" panose="020B0604020202020204" pitchFamily="34" charset="0"/>
              </a:rPr>
              <a:t>được</a:t>
            </a:r>
            <a:r>
              <a:rPr lang="vi-VN" sz="1200" b="0" i="0">
                <a:solidFill>
                  <a:schemeClr val="bg1"/>
                </a:solidFill>
                <a:effectLst/>
                <a:latin typeface="Open Sans" panose="020B0604020202020204" pitchFamily="34" charset="0"/>
              </a:rPr>
              <a:t> phân </a:t>
            </a:r>
            <a:r>
              <a:rPr lang="vi-VN" sz="1200" b="0" i="0" err="1">
                <a:solidFill>
                  <a:schemeClr val="bg1"/>
                </a:solidFill>
                <a:effectLst/>
                <a:latin typeface="Open Sans" panose="020B0604020202020204" pitchFamily="34" charset="0"/>
              </a:rPr>
              <a:t>loại</a:t>
            </a:r>
            <a:r>
              <a:rPr lang="vi-VN" sz="1200" b="0" i="0">
                <a:solidFill>
                  <a:schemeClr val="bg1"/>
                </a:solidFill>
                <a:effectLst/>
                <a:latin typeface="Open Sans" panose="020B0604020202020204" pitchFamily="34" charset="0"/>
              </a:rPr>
              <a:t> </a:t>
            </a:r>
            <a:r>
              <a:rPr lang="vi-VN" sz="1200" b="0" i="0" err="1">
                <a:solidFill>
                  <a:schemeClr val="bg1"/>
                </a:solidFill>
                <a:effectLst/>
                <a:latin typeface="Open Sans" panose="020B0604020202020204" pitchFamily="34" charset="0"/>
              </a:rPr>
              <a:t>thành</a:t>
            </a:r>
            <a:r>
              <a:rPr lang="vi-VN" sz="1200" b="0" i="0">
                <a:solidFill>
                  <a:schemeClr val="bg1"/>
                </a:solidFill>
                <a:effectLst/>
                <a:latin typeface="Open Sans" panose="020B0604020202020204" pitchFamily="34" charset="0"/>
              </a:rPr>
              <a:t> 2 </a:t>
            </a:r>
            <a:r>
              <a:rPr lang="vi-VN" sz="1200" b="0" i="0" err="1">
                <a:solidFill>
                  <a:schemeClr val="bg1"/>
                </a:solidFill>
                <a:effectLst/>
                <a:latin typeface="Open Sans" panose="020B0604020202020204" pitchFamily="34" charset="0"/>
              </a:rPr>
              <a:t>nhãn</a:t>
            </a:r>
            <a:r>
              <a:rPr lang="vi-VN" sz="1200" b="0" i="0">
                <a:solidFill>
                  <a:schemeClr val="bg1"/>
                </a:solidFill>
                <a:effectLst/>
                <a:latin typeface="Open Sans" panose="020B0604020202020204" pitchFamily="34" charset="0"/>
              </a:rPr>
              <a:t> (+) </a:t>
            </a:r>
            <a:r>
              <a:rPr lang="vi-VN" sz="1200" b="0" i="0" err="1">
                <a:solidFill>
                  <a:schemeClr val="bg1"/>
                </a:solidFill>
                <a:effectLst/>
                <a:latin typeface="Open Sans" panose="020B0604020202020204" pitchFamily="34" charset="0"/>
              </a:rPr>
              <a:t>và</a:t>
            </a:r>
            <a:r>
              <a:rPr lang="vi-VN" sz="1200" b="0" i="0">
                <a:solidFill>
                  <a:schemeClr val="bg1"/>
                </a:solidFill>
                <a:effectLst/>
                <a:latin typeface="Open Sans" panose="020B0604020202020204" pitchFamily="34" charset="0"/>
              </a:rPr>
              <a:t> (-) </a:t>
            </a:r>
            <a:r>
              <a:rPr lang="vi-VN" sz="1200" b="0" i="0" err="1">
                <a:solidFill>
                  <a:schemeClr val="bg1"/>
                </a:solidFill>
                <a:effectLst/>
                <a:latin typeface="Open Sans" panose="020B0604020202020204" pitchFamily="34" charset="0"/>
              </a:rPr>
              <a:t>và</a:t>
            </a:r>
            <a:r>
              <a:rPr lang="vi-VN" sz="1200" b="0" i="0">
                <a:solidFill>
                  <a:schemeClr val="bg1"/>
                </a:solidFill>
                <a:effectLst/>
                <a:latin typeface="Open Sans" panose="020B0604020202020204" pitchFamily="34" charset="0"/>
              </a:rPr>
              <a:t> </a:t>
            </a:r>
            <a:r>
              <a:rPr lang="vi-VN" sz="1200" b="0" i="0" err="1">
                <a:solidFill>
                  <a:schemeClr val="bg1"/>
                </a:solidFill>
                <a:effectLst/>
                <a:latin typeface="Open Sans" panose="020B0604020202020204" pitchFamily="34" charset="0"/>
              </a:rPr>
              <a:t>một</a:t>
            </a:r>
            <a:r>
              <a:rPr lang="vi-VN" sz="1200" b="0" i="0">
                <a:solidFill>
                  <a:schemeClr val="bg1"/>
                </a:solidFill>
                <a:effectLst/>
                <a:latin typeface="Open Sans" panose="020B0604020202020204" pitchFamily="34" charset="0"/>
              </a:rPr>
              <a:t> </a:t>
            </a:r>
            <a:r>
              <a:rPr lang="vi-VN" sz="1200" b="0" i="0" err="1">
                <a:solidFill>
                  <a:schemeClr val="bg1"/>
                </a:solidFill>
                <a:effectLst/>
                <a:latin typeface="Open Sans" panose="020B0604020202020204" pitchFamily="34" charset="0"/>
              </a:rPr>
              <a:t>điểm</a:t>
            </a:r>
            <a:r>
              <a:rPr lang="vi-VN" sz="1200" b="0" i="0">
                <a:solidFill>
                  <a:schemeClr val="bg1"/>
                </a:solidFill>
                <a:effectLst/>
                <a:latin typeface="Open Sans" panose="020B0604020202020204" pitchFamily="34" charset="0"/>
              </a:rPr>
              <a:t> </a:t>
            </a:r>
            <a:r>
              <a:rPr lang="vi-VN" sz="1200" b="0" i="0" err="1">
                <a:solidFill>
                  <a:schemeClr val="bg1"/>
                </a:solidFill>
                <a:effectLst/>
                <a:latin typeface="Open Sans" panose="020B0604020202020204" pitchFamily="34" charset="0"/>
              </a:rPr>
              <a:t>dữ</a:t>
            </a:r>
            <a:r>
              <a:rPr lang="vi-VN" sz="1200" b="0" i="0">
                <a:solidFill>
                  <a:schemeClr val="bg1"/>
                </a:solidFill>
                <a:effectLst/>
                <a:latin typeface="Open Sans" panose="020B0604020202020204" pitchFamily="34" charset="0"/>
              </a:rPr>
              <a:t> </a:t>
            </a:r>
            <a:r>
              <a:rPr lang="vi-VN" sz="1200" b="0" i="0" err="1">
                <a:solidFill>
                  <a:schemeClr val="bg1"/>
                </a:solidFill>
                <a:effectLst/>
                <a:latin typeface="Open Sans" panose="020B0604020202020204" pitchFamily="34" charset="0"/>
              </a:rPr>
              <a:t>liệu</a:t>
            </a:r>
            <a:r>
              <a:rPr lang="vi-VN" sz="1200" b="0" i="0">
                <a:solidFill>
                  <a:schemeClr val="bg1"/>
                </a:solidFill>
                <a:effectLst/>
                <a:latin typeface="Open Sans" panose="020B0604020202020204" pitchFamily="34" charset="0"/>
              </a:rPr>
              <a:t> </a:t>
            </a:r>
            <a:r>
              <a:rPr lang="vi-VN" sz="1200" b="0" i="0" err="1">
                <a:solidFill>
                  <a:schemeClr val="bg1"/>
                </a:solidFill>
                <a:effectLst/>
                <a:latin typeface="Open Sans" panose="020B0604020202020204" pitchFamily="34" charset="0"/>
              </a:rPr>
              <a:t>mới</a:t>
            </a:r>
            <a:r>
              <a:rPr lang="vi-VN" sz="1200" b="0" i="0">
                <a:solidFill>
                  <a:schemeClr val="bg1"/>
                </a:solidFill>
                <a:effectLst/>
                <a:latin typeface="Open Sans" panose="020B0604020202020204" pitchFamily="34" charset="0"/>
              </a:rPr>
              <a:t> A chưa </a:t>
            </a:r>
            <a:r>
              <a:rPr lang="vi-VN" sz="1200" b="0" i="0" err="1">
                <a:solidFill>
                  <a:schemeClr val="bg1"/>
                </a:solidFill>
                <a:effectLst/>
                <a:latin typeface="Open Sans" panose="020B0604020202020204" pitchFamily="34" charset="0"/>
              </a:rPr>
              <a:t>biết</a:t>
            </a:r>
            <a:r>
              <a:rPr lang="vi-VN" sz="1200" b="0" i="0">
                <a:solidFill>
                  <a:schemeClr val="bg1"/>
                </a:solidFill>
                <a:effectLst/>
                <a:latin typeface="Open Sans" panose="020B0604020202020204" pitchFamily="34" charset="0"/>
              </a:rPr>
              <a:t> </a:t>
            </a:r>
            <a:r>
              <a:rPr lang="vi-VN" sz="1200" b="0" i="0" err="1">
                <a:solidFill>
                  <a:schemeClr val="bg1"/>
                </a:solidFill>
                <a:effectLst/>
                <a:latin typeface="Open Sans" panose="020B0604020202020204" pitchFamily="34" charset="0"/>
              </a:rPr>
              <a:t>nhãn</a:t>
            </a:r>
            <a:r>
              <a:rPr lang="vi-VN" sz="1200" b="0" i="0">
                <a:solidFill>
                  <a:schemeClr val="bg1"/>
                </a:solidFill>
                <a:effectLst/>
                <a:latin typeface="Open Sans" panose="020B0604020202020204" pitchFamily="34" charset="0"/>
              </a:rPr>
              <a:t>. </a:t>
            </a:r>
            <a:r>
              <a:rPr lang="vi-VN" sz="1200" b="0" i="0" err="1">
                <a:solidFill>
                  <a:schemeClr val="bg1"/>
                </a:solidFill>
                <a:effectLst/>
                <a:latin typeface="Open Sans" panose="020B0604020202020204" pitchFamily="34" charset="0"/>
              </a:rPr>
              <a:t>Vậy</a:t>
            </a:r>
            <a:r>
              <a:rPr lang="vi-VN" sz="1200" b="0" i="0">
                <a:solidFill>
                  <a:schemeClr val="bg1"/>
                </a:solidFill>
                <a:effectLst/>
                <a:latin typeface="Open Sans" panose="020B0604020202020204" pitchFamily="34" charset="0"/>
              </a:rPr>
              <a:t> </a:t>
            </a:r>
            <a:r>
              <a:rPr lang="vi-VN" sz="1200" b="0" i="0" err="1">
                <a:solidFill>
                  <a:schemeClr val="bg1"/>
                </a:solidFill>
                <a:effectLst/>
                <a:latin typeface="Open Sans" panose="020B0604020202020204" pitchFamily="34" charset="0"/>
              </a:rPr>
              <a:t>làm</a:t>
            </a:r>
            <a:r>
              <a:rPr lang="vi-VN" sz="1200" b="0" i="0">
                <a:solidFill>
                  <a:schemeClr val="bg1"/>
                </a:solidFill>
                <a:effectLst/>
                <a:latin typeface="Open Sans" panose="020B0604020202020204" pitchFamily="34" charset="0"/>
              </a:rPr>
              <a:t> </a:t>
            </a:r>
            <a:r>
              <a:rPr lang="vi-VN" sz="1200" b="0" i="0" err="1">
                <a:solidFill>
                  <a:schemeClr val="bg1"/>
                </a:solidFill>
                <a:effectLst/>
                <a:latin typeface="Open Sans" panose="020B0604020202020204" pitchFamily="34" charset="0"/>
              </a:rPr>
              <a:t>cách</a:t>
            </a:r>
            <a:r>
              <a:rPr lang="vi-VN" sz="1200" b="0" i="0">
                <a:solidFill>
                  <a:schemeClr val="bg1"/>
                </a:solidFill>
                <a:effectLst/>
                <a:latin typeface="Open Sans" panose="020B0604020202020204" pitchFamily="34" charset="0"/>
              </a:rPr>
              <a:t> </a:t>
            </a:r>
            <a:r>
              <a:rPr lang="vi-VN" sz="1200" b="0" i="0" err="1">
                <a:solidFill>
                  <a:schemeClr val="bg1"/>
                </a:solidFill>
                <a:effectLst/>
                <a:latin typeface="Open Sans" panose="020B0604020202020204" pitchFamily="34" charset="0"/>
              </a:rPr>
              <a:t>nào</a:t>
            </a:r>
            <a:r>
              <a:rPr lang="vi-VN" sz="1200" b="0" i="0">
                <a:solidFill>
                  <a:schemeClr val="bg1"/>
                </a:solidFill>
                <a:effectLst/>
                <a:latin typeface="Open Sans" panose="020B0604020202020204" pitchFamily="34" charset="0"/>
              </a:rPr>
              <a:t> </a:t>
            </a:r>
            <a:r>
              <a:rPr lang="vi-VN" sz="1200" b="0" i="0" err="1">
                <a:solidFill>
                  <a:schemeClr val="bg1"/>
                </a:solidFill>
                <a:effectLst/>
                <a:latin typeface="Open Sans" panose="020B0604020202020204" pitchFamily="34" charset="0"/>
              </a:rPr>
              <a:t>để</a:t>
            </a:r>
            <a:r>
              <a:rPr lang="vi-VN" sz="1200" b="0" i="0">
                <a:solidFill>
                  <a:schemeClr val="bg1"/>
                </a:solidFill>
                <a:effectLst/>
                <a:latin typeface="Open Sans" panose="020B0604020202020204" pitchFamily="34" charset="0"/>
              </a:rPr>
              <a:t> </a:t>
            </a:r>
            <a:r>
              <a:rPr lang="vi-VN" sz="1200" b="0" i="0" err="1">
                <a:solidFill>
                  <a:schemeClr val="bg1"/>
                </a:solidFill>
                <a:effectLst/>
                <a:latin typeface="Open Sans" panose="020B0604020202020204" pitchFamily="34" charset="0"/>
              </a:rPr>
              <a:t>chúng</a:t>
            </a:r>
            <a:r>
              <a:rPr lang="vi-VN" sz="1200" b="0" i="0">
                <a:solidFill>
                  <a:schemeClr val="bg1"/>
                </a:solidFill>
                <a:effectLst/>
                <a:latin typeface="Open Sans" panose="020B0604020202020204" pitchFamily="34" charset="0"/>
              </a:rPr>
              <a:t> ta </a:t>
            </a:r>
            <a:r>
              <a:rPr lang="vi-VN" sz="1200" b="0" i="0" err="1">
                <a:solidFill>
                  <a:schemeClr val="bg1"/>
                </a:solidFill>
                <a:effectLst/>
                <a:latin typeface="Open Sans" panose="020B0604020202020204" pitchFamily="34" charset="0"/>
              </a:rPr>
              <a:t>có</a:t>
            </a:r>
            <a:r>
              <a:rPr lang="vi-VN" sz="1200" b="0" i="0">
                <a:solidFill>
                  <a:schemeClr val="bg1"/>
                </a:solidFill>
                <a:effectLst/>
                <a:latin typeface="Open Sans" panose="020B0604020202020204" pitchFamily="34" charset="0"/>
              </a:rPr>
              <a:t> </a:t>
            </a:r>
            <a:r>
              <a:rPr lang="vi-VN" sz="1200" b="0" i="0" err="1">
                <a:solidFill>
                  <a:schemeClr val="bg1"/>
                </a:solidFill>
                <a:effectLst/>
                <a:latin typeface="Open Sans" panose="020B0604020202020204" pitchFamily="34" charset="0"/>
              </a:rPr>
              <a:t>thể</a:t>
            </a:r>
            <a:r>
              <a:rPr lang="vi-VN" sz="1200" b="0" i="0">
                <a:solidFill>
                  <a:schemeClr val="bg1"/>
                </a:solidFill>
                <a:effectLst/>
                <a:latin typeface="Open Sans" panose="020B0604020202020204" pitchFamily="34" charset="0"/>
              </a:rPr>
              <a:t> </a:t>
            </a:r>
            <a:r>
              <a:rPr lang="vi-VN" sz="1200" b="0" i="0" err="1">
                <a:solidFill>
                  <a:schemeClr val="bg1"/>
                </a:solidFill>
                <a:effectLst/>
                <a:latin typeface="Open Sans" panose="020B0604020202020204" pitchFamily="34" charset="0"/>
              </a:rPr>
              <a:t>xác</a:t>
            </a:r>
            <a:r>
              <a:rPr lang="vi-VN" sz="1200" b="0" i="0">
                <a:solidFill>
                  <a:schemeClr val="bg1"/>
                </a:solidFill>
                <a:effectLst/>
                <a:latin typeface="Open Sans" panose="020B0604020202020204" pitchFamily="34" charset="0"/>
              </a:rPr>
              <a:t> </a:t>
            </a:r>
            <a:r>
              <a:rPr lang="vi-VN" sz="1200" b="0" i="0" err="1">
                <a:solidFill>
                  <a:schemeClr val="bg1"/>
                </a:solidFill>
                <a:effectLst/>
                <a:latin typeface="Open Sans" panose="020B0604020202020204" pitchFamily="34" charset="0"/>
              </a:rPr>
              <a:t>định</a:t>
            </a:r>
            <a:r>
              <a:rPr lang="vi-VN" sz="1200" b="0" i="0">
                <a:solidFill>
                  <a:schemeClr val="bg1"/>
                </a:solidFill>
                <a:effectLst/>
                <a:latin typeface="Open Sans" panose="020B0604020202020204" pitchFamily="34" charset="0"/>
              </a:rPr>
              <a:t> </a:t>
            </a:r>
            <a:r>
              <a:rPr lang="vi-VN" sz="1200" b="0" i="0" err="1">
                <a:solidFill>
                  <a:schemeClr val="bg1"/>
                </a:solidFill>
                <a:effectLst/>
                <a:latin typeface="Open Sans" panose="020B0604020202020204" pitchFamily="34" charset="0"/>
              </a:rPr>
              <a:t>được</a:t>
            </a:r>
            <a:r>
              <a:rPr lang="vi-VN" sz="1200" b="0" i="0">
                <a:solidFill>
                  <a:schemeClr val="bg1"/>
                </a:solidFill>
                <a:effectLst/>
                <a:latin typeface="Open Sans" panose="020B0604020202020204" pitchFamily="34" charset="0"/>
              </a:rPr>
              <a:t> </a:t>
            </a:r>
            <a:r>
              <a:rPr lang="vi-VN" sz="1200" b="0" i="0" err="1">
                <a:solidFill>
                  <a:schemeClr val="bg1"/>
                </a:solidFill>
                <a:effectLst/>
                <a:latin typeface="Open Sans" panose="020B0604020202020204" pitchFamily="34" charset="0"/>
              </a:rPr>
              <a:t>nhãn</a:t>
            </a:r>
            <a:r>
              <a:rPr lang="vi-VN" sz="1200" b="0" i="0">
                <a:solidFill>
                  <a:schemeClr val="bg1"/>
                </a:solidFill>
                <a:effectLst/>
                <a:latin typeface="Open Sans" panose="020B0604020202020204" pitchFamily="34" charset="0"/>
              </a:rPr>
              <a:t> </a:t>
            </a:r>
            <a:r>
              <a:rPr lang="vi-VN" sz="1200" b="0" i="0" err="1">
                <a:solidFill>
                  <a:schemeClr val="bg1"/>
                </a:solidFill>
                <a:effectLst/>
                <a:latin typeface="Open Sans" panose="020B0604020202020204" pitchFamily="34" charset="0"/>
              </a:rPr>
              <a:t>của</a:t>
            </a:r>
            <a:r>
              <a:rPr lang="vi-VN" sz="1200" b="0" i="0">
                <a:solidFill>
                  <a:schemeClr val="bg1"/>
                </a:solidFill>
                <a:effectLst/>
                <a:latin typeface="Open Sans" panose="020B0604020202020204" pitchFamily="34" charset="0"/>
              </a:rPr>
              <a:t> A </a:t>
            </a:r>
            <a:r>
              <a:rPr lang="vi-VN" sz="1200" b="0" i="0" err="1">
                <a:solidFill>
                  <a:schemeClr val="bg1"/>
                </a:solidFill>
                <a:effectLst/>
                <a:latin typeface="Open Sans" panose="020B0604020202020204" pitchFamily="34" charset="0"/>
              </a:rPr>
              <a:t>là</a:t>
            </a:r>
            <a:r>
              <a:rPr lang="vi-VN" sz="1200" b="0" i="0">
                <a:solidFill>
                  <a:schemeClr val="bg1"/>
                </a:solidFill>
                <a:effectLst/>
                <a:latin typeface="Open Sans" panose="020B0604020202020204" pitchFamily="34" charset="0"/>
              </a:rPr>
              <a:t> (+) hay (-)</a:t>
            </a:r>
            <a:r>
              <a:rPr lang="en-US" sz="1200" b="0" i="0">
                <a:solidFill>
                  <a:schemeClr val="bg1"/>
                </a:solidFill>
                <a:effectLst/>
                <a:latin typeface="Open Sans" panose="020B0604020202020204" pitchFamily="34" charset="0"/>
              </a:rPr>
              <a:t> ?</a:t>
            </a:r>
            <a:endParaRPr sz="1800">
              <a:solidFill>
                <a:schemeClr val="bg1"/>
              </a:solidFill>
            </a:endParaRPr>
          </a:p>
        </p:txBody>
      </p:sp>
      <p:sp>
        <p:nvSpPr>
          <p:cNvPr id="702" name="Google Shape;702;p33"/>
          <p:cNvSpPr/>
          <p:nvPr/>
        </p:nvSpPr>
        <p:spPr>
          <a:xfrm>
            <a:off x="115614" y="783794"/>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8286578" y="504536"/>
            <a:ext cx="173481" cy="189940"/>
          </a:xfrm>
          <a:custGeom>
            <a:avLst/>
            <a:gdLst/>
            <a:ahLst/>
            <a:cxnLst/>
            <a:rect l="l" t="t" r="r" b="b"/>
            <a:pathLst>
              <a:path w="6237" h="6255" extrusionOk="0">
                <a:moveTo>
                  <a:pt x="0" y="0"/>
                </a:moveTo>
                <a:lnTo>
                  <a:pt x="0" y="6255"/>
                </a:lnTo>
                <a:lnTo>
                  <a:pt x="6236" y="6255"/>
                </a:lnTo>
                <a:lnTo>
                  <a:pt x="6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txBox="1">
            <a:spLocks noGrp="1"/>
          </p:cNvSpPr>
          <p:nvPr>
            <p:ph type="subTitle" idx="4294967295"/>
          </p:nvPr>
        </p:nvSpPr>
        <p:spPr>
          <a:xfrm>
            <a:off x="349502" y="1358567"/>
            <a:ext cx="8214634" cy="644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US" sz="1200"/>
              <a:t>S</a:t>
            </a:r>
            <a:r>
              <a:rPr lang="vi-VN" sz="1200"/>
              <a:t>o sánh </a:t>
            </a:r>
            <a:r>
              <a:rPr lang="vi-VN" sz="1200" err="1"/>
              <a:t>tất</a:t>
            </a:r>
            <a:r>
              <a:rPr lang="vi-VN" sz="1200"/>
              <a:t> </a:t>
            </a:r>
            <a:r>
              <a:rPr lang="vi-VN" sz="1200" err="1"/>
              <a:t>cả</a:t>
            </a:r>
            <a:r>
              <a:rPr lang="vi-VN" sz="1200"/>
              <a:t> </a:t>
            </a:r>
            <a:r>
              <a:rPr lang="vi-VN" sz="1200" err="1"/>
              <a:t>các</a:t>
            </a:r>
            <a:r>
              <a:rPr lang="vi-VN" sz="1200"/>
              <a:t> </a:t>
            </a:r>
            <a:r>
              <a:rPr lang="vi-VN" sz="1200" err="1"/>
              <a:t>đặc</a:t>
            </a:r>
            <a:r>
              <a:rPr lang="vi-VN" sz="1200"/>
              <a:t> </a:t>
            </a:r>
            <a:r>
              <a:rPr lang="vi-VN" sz="1200" err="1"/>
              <a:t>điểm</a:t>
            </a:r>
            <a:r>
              <a:rPr lang="vi-VN" sz="1200"/>
              <a:t> </a:t>
            </a:r>
            <a:r>
              <a:rPr lang="vi-VN" sz="1200" err="1"/>
              <a:t>của</a:t>
            </a:r>
            <a:r>
              <a:rPr lang="vi-VN" sz="1200"/>
              <a:t> </a:t>
            </a:r>
            <a:r>
              <a:rPr lang="vi-VN" sz="1200" err="1"/>
              <a:t>dữ</a:t>
            </a:r>
            <a:r>
              <a:rPr lang="vi-VN" sz="1200"/>
              <a:t> </a:t>
            </a:r>
            <a:r>
              <a:rPr lang="vi-VN" sz="1200" err="1"/>
              <a:t>liệu</a:t>
            </a:r>
            <a:r>
              <a:rPr lang="vi-VN" sz="1200"/>
              <a:t> A </a:t>
            </a:r>
            <a:r>
              <a:rPr lang="vi-VN" sz="1200" err="1"/>
              <a:t>với</a:t>
            </a:r>
            <a:r>
              <a:rPr lang="vi-VN" sz="1200"/>
              <a:t> </a:t>
            </a:r>
            <a:r>
              <a:rPr lang="vi-VN" sz="1200" err="1"/>
              <a:t>tất</a:t>
            </a:r>
            <a:r>
              <a:rPr lang="vi-VN" sz="1200"/>
              <a:t> </a:t>
            </a:r>
            <a:r>
              <a:rPr lang="vi-VN" sz="1200" err="1"/>
              <a:t>cả</a:t>
            </a:r>
            <a:r>
              <a:rPr lang="vi-VN" sz="1200"/>
              <a:t> </a:t>
            </a:r>
            <a:r>
              <a:rPr lang="vi-VN" sz="1200" err="1"/>
              <a:t>tập</a:t>
            </a:r>
            <a:r>
              <a:rPr lang="vi-VN" sz="1200"/>
              <a:t> </a:t>
            </a:r>
            <a:r>
              <a:rPr lang="vi-VN" sz="1200" err="1"/>
              <a:t>dữ</a:t>
            </a:r>
            <a:r>
              <a:rPr lang="vi-VN" sz="1200"/>
              <a:t> </a:t>
            </a:r>
            <a:r>
              <a:rPr lang="vi-VN" sz="1200" err="1"/>
              <a:t>liệu</a:t>
            </a:r>
            <a:r>
              <a:rPr lang="vi-VN" sz="1200"/>
              <a:t> </a:t>
            </a:r>
            <a:r>
              <a:rPr lang="vi-VN" sz="1200" err="1"/>
              <a:t>học</a:t>
            </a:r>
            <a:r>
              <a:rPr lang="vi-VN" sz="1200"/>
              <a:t> </a:t>
            </a:r>
            <a:r>
              <a:rPr lang="vi-VN" sz="1200" err="1"/>
              <a:t>đã</a:t>
            </a:r>
            <a:r>
              <a:rPr lang="vi-VN" sz="1200"/>
              <a:t> </a:t>
            </a:r>
            <a:r>
              <a:rPr lang="vi-VN" sz="1200" err="1"/>
              <a:t>được</a:t>
            </a:r>
            <a:r>
              <a:rPr lang="vi-VN" sz="1200"/>
              <a:t> </a:t>
            </a:r>
            <a:r>
              <a:rPr lang="vi-VN" sz="1200" err="1"/>
              <a:t>gắn</a:t>
            </a:r>
            <a:r>
              <a:rPr lang="vi-VN" sz="1200"/>
              <a:t> </a:t>
            </a:r>
            <a:r>
              <a:rPr lang="vi-VN" sz="1200" err="1"/>
              <a:t>nhãn</a:t>
            </a:r>
            <a:r>
              <a:rPr lang="vi-VN" sz="1200"/>
              <a:t> </a:t>
            </a:r>
            <a:r>
              <a:rPr lang="vi-VN" sz="1200" err="1"/>
              <a:t>và</a:t>
            </a:r>
            <a:r>
              <a:rPr lang="vi-VN" sz="1200"/>
              <a:t> xem </a:t>
            </a:r>
            <a:r>
              <a:rPr lang="vi-VN" sz="1200" err="1"/>
              <a:t>nó</a:t>
            </a:r>
            <a:r>
              <a:rPr lang="vi-VN" sz="1200"/>
              <a:t> </a:t>
            </a:r>
            <a:r>
              <a:rPr lang="vi-VN" sz="1200" err="1"/>
              <a:t>giống</a:t>
            </a:r>
            <a:r>
              <a:rPr lang="vi-VN" sz="1200"/>
              <a:t> </a:t>
            </a:r>
            <a:r>
              <a:rPr lang="vi-VN" sz="1200" err="1"/>
              <a:t>cái</a:t>
            </a:r>
            <a:r>
              <a:rPr lang="vi-VN" sz="1200"/>
              <a:t> </a:t>
            </a:r>
            <a:r>
              <a:rPr lang="vi-VN" sz="1200" err="1"/>
              <a:t>nào</a:t>
            </a:r>
            <a:r>
              <a:rPr lang="vi-VN" sz="1200"/>
              <a:t> </a:t>
            </a:r>
            <a:r>
              <a:rPr lang="vi-VN" sz="1200" err="1"/>
              <a:t>nhất</a:t>
            </a:r>
            <a:r>
              <a:rPr lang="vi-VN" sz="1200"/>
              <a:t>, </a:t>
            </a:r>
            <a:r>
              <a:rPr lang="vi-VN" sz="1200" err="1"/>
              <a:t>nếu</a:t>
            </a:r>
            <a:r>
              <a:rPr lang="vi-VN" sz="1200"/>
              <a:t> </a:t>
            </a:r>
            <a:r>
              <a:rPr lang="vi-VN" sz="1200" err="1"/>
              <a:t>dữ</a:t>
            </a:r>
            <a:r>
              <a:rPr lang="vi-VN" sz="1200"/>
              <a:t> </a:t>
            </a:r>
            <a:r>
              <a:rPr lang="vi-VN" sz="1200" err="1"/>
              <a:t>liệu</a:t>
            </a:r>
            <a:r>
              <a:rPr lang="vi-VN" sz="1200"/>
              <a:t>  </a:t>
            </a:r>
            <a:r>
              <a:rPr lang="vi-VN" sz="1200" err="1"/>
              <a:t>của</a:t>
            </a:r>
            <a:r>
              <a:rPr lang="vi-VN" sz="1200"/>
              <a:t> A </a:t>
            </a:r>
            <a:r>
              <a:rPr lang="vi-VN" sz="1200" err="1"/>
              <a:t>giống</a:t>
            </a:r>
            <a:r>
              <a:rPr lang="vi-VN" sz="1200"/>
              <a:t> </a:t>
            </a:r>
            <a:r>
              <a:rPr lang="vi-VN" sz="1200" err="1"/>
              <a:t>với</a:t>
            </a:r>
            <a:r>
              <a:rPr lang="vi-VN" sz="1200"/>
              <a:t> </a:t>
            </a:r>
            <a:r>
              <a:rPr lang="vi-VN" sz="1200" err="1"/>
              <a:t>dữ</a:t>
            </a:r>
            <a:r>
              <a:rPr lang="vi-VN" sz="1200"/>
              <a:t> </a:t>
            </a:r>
            <a:r>
              <a:rPr lang="vi-VN" sz="1200" err="1"/>
              <a:t>liệu</a:t>
            </a:r>
            <a:r>
              <a:rPr lang="vi-VN" sz="1200"/>
              <a:t> </a:t>
            </a:r>
            <a:r>
              <a:rPr lang="vi-VN" sz="1200" err="1"/>
              <a:t>của</a:t>
            </a:r>
            <a:r>
              <a:rPr lang="vi-VN" sz="1200"/>
              <a:t> </a:t>
            </a:r>
            <a:r>
              <a:rPr lang="vi-VN" sz="1200" err="1"/>
              <a:t>điểm</a:t>
            </a:r>
            <a:r>
              <a:rPr lang="vi-VN" sz="1200"/>
              <a:t> mang </a:t>
            </a:r>
            <a:r>
              <a:rPr lang="vi-VN" sz="1200" err="1"/>
              <a:t>nhãn</a:t>
            </a:r>
            <a:r>
              <a:rPr lang="vi-VN" sz="1200"/>
              <a:t> (+) </a:t>
            </a:r>
            <a:r>
              <a:rPr lang="vi-VN" sz="1200" err="1"/>
              <a:t>thì</a:t>
            </a:r>
            <a:r>
              <a:rPr lang="vi-VN" sz="1200"/>
              <a:t> </a:t>
            </a:r>
            <a:r>
              <a:rPr lang="vi-VN" sz="1200" err="1"/>
              <a:t>điểm</a:t>
            </a:r>
            <a:r>
              <a:rPr lang="vi-VN" sz="1200"/>
              <a:t> A mang </a:t>
            </a:r>
            <a:r>
              <a:rPr lang="vi-VN" sz="1200" err="1"/>
              <a:t>nhãn</a:t>
            </a:r>
            <a:r>
              <a:rPr lang="vi-VN" sz="1200"/>
              <a:t> (+), </a:t>
            </a:r>
            <a:r>
              <a:rPr lang="vi-VN" sz="1200" err="1"/>
              <a:t>nếu</a:t>
            </a:r>
            <a:r>
              <a:rPr lang="vi-VN" sz="1200"/>
              <a:t> </a:t>
            </a:r>
            <a:r>
              <a:rPr lang="vi-VN" sz="1200" err="1"/>
              <a:t>dữ</a:t>
            </a:r>
            <a:r>
              <a:rPr lang="vi-VN" sz="1200"/>
              <a:t> </a:t>
            </a:r>
            <a:r>
              <a:rPr lang="vi-VN" sz="1200" err="1"/>
              <a:t>liệu</a:t>
            </a:r>
            <a:r>
              <a:rPr lang="vi-VN" sz="1200"/>
              <a:t> A </a:t>
            </a:r>
            <a:r>
              <a:rPr lang="vi-VN" sz="1200" err="1"/>
              <a:t>giống</a:t>
            </a:r>
            <a:r>
              <a:rPr lang="vi-VN" sz="1200"/>
              <a:t> </a:t>
            </a:r>
            <a:r>
              <a:rPr lang="vi-VN" sz="1200" err="1"/>
              <a:t>với</a:t>
            </a:r>
            <a:r>
              <a:rPr lang="vi-VN" sz="1200"/>
              <a:t> </a:t>
            </a:r>
            <a:r>
              <a:rPr lang="vi-VN" sz="1200" err="1"/>
              <a:t>dữ</a:t>
            </a:r>
            <a:r>
              <a:rPr lang="vi-VN" sz="1200"/>
              <a:t> </a:t>
            </a:r>
            <a:r>
              <a:rPr lang="vi-VN" sz="1200" err="1"/>
              <a:t>liệu</a:t>
            </a:r>
            <a:r>
              <a:rPr lang="vi-VN" sz="1200"/>
              <a:t> </a:t>
            </a:r>
            <a:r>
              <a:rPr lang="vi-VN" sz="1200" err="1"/>
              <a:t>nhãn</a:t>
            </a:r>
            <a:r>
              <a:rPr lang="vi-VN" sz="1200"/>
              <a:t> (-) hơn </a:t>
            </a:r>
            <a:r>
              <a:rPr lang="vi-VN" sz="1200" err="1"/>
              <a:t>thì</a:t>
            </a:r>
            <a:r>
              <a:rPr lang="vi-VN" sz="1200"/>
              <a:t> </a:t>
            </a:r>
            <a:r>
              <a:rPr lang="vi-VN" sz="1200" err="1"/>
              <a:t>nó</a:t>
            </a:r>
            <a:r>
              <a:rPr lang="vi-VN" sz="1200"/>
              <a:t> mang </a:t>
            </a:r>
            <a:r>
              <a:rPr lang="vi-VN" sz="1200" err="1"/>
              <a:t>nhãn</a:t>
            </a:r>
            <a:r>
              <a:rPr lang="vi-VN" sz="1200"/>
              <a:t> (-)</a:t>
            </a:r>
            <a:endParaRPr sz="1200"/>
          </a:p>
        </p:txBody>
      </p:sp>
      <p:sp>
        <p:nvSpPr>
          <p:cNvPr id="708" name="Google Shape;708;p33"/>
          <p:cNvSpPr/>
          <p:nvPr/>
        </p:nvSpPr>
        <p:spPr>
          <a:xfrm>
            <a:off x="115613" y="1600309"/>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51E6ED4F-1E53-4BAF-B82F-31ECE7C009C3}"/>
              </a:ext>
            </a:extLst>
          </p:cNvPr>
          <p:cNvPicPr>
            <a:picLocks noChangeAspect="1"/>
          </p:cNvPicPr>
          <p:nvPr/>
        </p:nvPicPr>
        <p:blipFill>
          <a:blip r:embed="rId4"/>
          <a:stretch>
            <a:fillRect/>
          </a:stretch>
        </p:blipFill>
        <p:spPr>
          <a:xfrm>
            <a:off x="1903142" y="2334322"/>
            <a:ext cx="4967023" cy="2488735"/>
          </a:xfrm>
          <a:prstGeom prst="rect">
            <a:avLst/>
          </a:prstGeom>
        </p:spPr>
      </p:pic>
      <p:sp>
        <p:nvSpPr>
          <p:cNvPr id="3" name="TextBox 2">
            <a:extLst>
              <a:ext uri="{FF2B5EF4-FFF2-40B4-BE49-F238E27FC236}">
                <a16:creationId xmlns:a16="http://schemas.microsoft.com/office/drawing/2014/main" id="{DC690364-7E04-4E61-AB3E-0CD6A6E45773}"/>
              </a:ext>
            </a:extLst>
          </p:cNvPr>
          <p:cNvSpPr txBox="1"/>
          <p:nvPr/>
        </p:nvSpPr>
        <p:spPr>
          <a:xfrm>
            <a:off x="5828370" y="3917796"/>
            <a:ext cx="936703" cy="307777"/>
          </a:xfrm>
          <a:prstGeom prst="rect">
            <a:avLst/>
          </a:prstGeom>
          <a:noFill/>
        </p:spPr>
        <p:txBody>
          <a:bodyPr wrap="square" rtlCol="0">
            <a:spAutoFit/>
          </a:bodyPr>
          <a:lstStyle/>
          <a:p>
            <a:r>
              <a:rPr lang="en-US"/>
              <a:t>K=3</a:t>
            </a:r>
          </a:p>
        </p:txBody>
      </p:sp>
    </p:spTree>
    <p:custDataLst>
      <p:tags r:id="rId1"/>
    </p:custDataLst>
  </p:cSld>
  <p:clrMapOvr>
    <a:masterClrMapping/>
  </p:clrMapOvr>
  <p:transition spd="slow" advTm="47505">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8"/>
                                        </p:tgtEl>
                                        <p:attrNameLst>
                                          <p:attrName>style.visibility</p:attrName>
                                        </p:attrNameLst>
                                      </p:cBhvr>
                                      <p:to>
                                        <p:strVal val="visible"/>
                                      </p:to>
                                    </p:set>
                                    <p:anim calcmode="lin" valueType="num">
                                      <p:cBhvr additive="base">
                                        <p:cTn id="7" dur="750" fill="hold"/>
                                        <p:tgtEl>
                                          <p:spTgt spid="698"/>
                                        </p:tgtEl>
                                        <p:attrNameLst>
                                          <p:attrName>ppt_x</p:attrName>
                                        </p:attrNameLst>
                                      </p:cBhvr>
                                      <p:tavLst>
                                        <p:tav tm="0">
                                          <p:val>
                                            <p:strVal val="#ppt_x"/>
                                          </p:val>
                                        </p:tav>
                                        <p:tav tm="100000">
                                          <p:val>
                                            <p:strVal val="#ppt_x"/>
                                          </p:val>
                                        </p:tav>
                                      </p:tavLst>
                                    </p:anim>
                                    <p:anim calcmode="lin" valueType="num">
                                      <p:cBhvr additive="base">
                                        <p:cTn id="8" dur="750" fill="hold"/>
                                        <p:tgtEl>
                                          <p:spTgt spid="6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699"/>
                                        </p:tgtEl>
                                        <p:attrNameLst>
                                          <p:attrName>style.visibility</p:attrName>
                                        </p:attrNameLst>
                                      </p:cBhvr>
                                      <p:to>
                                        <p:strVal val="visible"/>
                                      </p:to>
                                    </p:set>
                                    <p:animEffect transition="in" filter="circle(in)">
                                      <p:cBhvr>
                                        <p:cTn id="13" dur="1500"/>
                                        <p:tgtEl>
                                          <p:spTgt spid="699"/>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arn(inVertical)">
                                      <p:cBhvr>
                                        <p:cTn id="18" dur="75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707">
                                            <p:txEl>
                                              <p:pRg st="0" end="0"/>
                                            </p:txEl>
                                          </p:spTgt>
                                        </p:tgtEl>
                                        <p:attrNameLst>
                                          <p:attrName>style.visibility</p:attrName>
                                        </p:attrNameLst>
                                      </p:cBhvr>
                                      <p:to>
                                        <p:strVal val="visible"/>
                                      </p:to>
                                    </p:set>
                                    <p:animEffect transition="in" filter="wipe(down)">
                                      <p:cBhvr>
                                        <p:cTn id="23" dur="750"/>
                                        <p:tgtEl>
                                          <p:spTgt spid="7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 grpId="0"/>
      <p:bldP spid="699" grpId="0"/>
      <p:bldP spid="70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557510" y="232694"/>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err="1"/>
              <a:t>Phương</a:t>
            </a:r>
            <a:r>
              <a:rPr lang="en-US"/>
              <a:t> </a:t>
            </a:r>
            <a:r>
              <a:rPr lang="en-US" err="1"/>
              <a:t>pháp</a:t>
            </a:r>
            <a:r>
              <a:rPr lang="en-US"/>
              <a:t> </a:t>
            </a:r>
            <a:r>
              <a:rPr lang="en-US" err="1"/>
              <a:t>toán</a:t>
            </a:r>
            <a:r>
              <a:rPr lang="en-US"/>
              <a:t> </a:t>
            </a:r>
            <a:r>
              <a:rPr lang="en-US" err="1"/>
              <a:t>học</a:t>
            </a:r>
            <a:endParaRPr/>
          </a:p>
        </p:txBody>
      </p:sp>
      <p:grpSp>
        <p:nvGrpSpPr>
          <p:cNvPr id="576" name="Google Shape;576;p29"/>
          <p:cNvGrpSpPr/>
          <p:nvPr/>
        </p:nvGrpSpPr>
        <p:grpSpPr>
          <a:xfrm>
            <a:off x="2466797" y="2837754"/>
            <a:ext cx="4594825" cy="1842617"/>
            <a:chOff x="3834069" y="2439811"/>
            <a:chExt cx="2413629" cy="967914"/>
          </a:xfrm>
        </p:grpSpPr>
        <p:grpSp>
          <p:nvGrpSpPr>
            <p:cNvPr id="577" name="Google Shape;577;p29"/>
            <p:cNvGrpSpPr/>
            <p:nvPr/>
          </p:nvGrpSpPr>
          <p:grpSpPr>
            <a:xfrm>
              <a:off x="4960453" y="2469658"/>
              <a:ext cx="1287244" cy="885527"/>
              <a:chOff x="4960453" y="2469658"/>
              <a:chExt cx="1287244" cy="885527"/>
            </a:xfrm>
          </p:grpSpPr>
          <p:sp>
            <p:nvSpPr>
              <p:cNvPr id="578" name="Google Shape;578;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29"/>
            <p:cNvGrpSpPr/>
            <p:nvPr/>
          </p:nvGrpSpPr>
          <p:grpSpPr>
            <a:xfrm>
              <a:off x="3834069" y="2469658"/>
              <a:ext cx="1129846" cy="885527"/>
              <a:chOff x="3834069" y="2469658"/>
              <a:chExt cx="1129846" cy="885527"/>
            </a:xfrm>
          </p:grpSpPr>
          <p:sp>
            <p:nvSpPr>
              <p:cNvPr id="585" name="Google Shape;585;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2" name="Google Shape;592;p29"/>
          <p:cNvCxnSpPr>
            <a:cxnSpLocks/>
          </p:cNvCxnSpPr>
          <p:nvPr/>
        </p:nvCxnSpPr>
        <p:spPr>
          <a:xfrm>
            <a:off x="931234" y="1484926"/>
            <a:ext cx="2543700" cy="2202000"/>
          </a:xfrm>
          <a:prstGeom prst="bentConnector3">
            <a:avLst>
              <a:gd name="adj1" fmla="val -9361"/>
            </a:avLst>
          </a:prstGeom>
          <a:noFill/>
          <a:ln w="9525" cap="flat" cmpd="sng">
            <a:solidFill>
              <a:schemeClr val="accent2"/>
            </a:solidFill>
            <a:prstDash val="solid"/>
            <a:round/>
            <a:headEnd type="none" w="med" len="med"/>
            <a:tailEnd type="none" w="med" len="med"/>
          </a:ln>
        </p:spPr>
      </p:cxnSp>
      <p:cxnSp>
        <p:nvCxnSpPr>
          <p:cNvPr id="593" name="Google Shape;593;p29"/>
          <p:cNvCxnSpPr>
            <a:cxnSpLocks/>
          </p:cNvCxnSpPr>
          <p:nvPr/>
        </p:nvCxnSpPr>
        <p:spPr>
          <a:xfrm flipH="1">
            <a:off x="7041079" y="1484925"/>
            <a:ext cx="1146600" cy="2563800"/>
          </a:xfrm>
          <a:prstGeom prst="bentConnector4">
            <a:avLst>
              <a:gd name="adj1" fmla="val -20768"/>
              <a:gd name="adj2" fmla="val 100745"/>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Subtitle 4">
            <a:extLst>
              <a:ext uri="{FF2B5EF4-FFF2-40B4-BE49-F238E27FC236}">
                <a16:creationId xmlns:a16="http://schemas.microsoft.com/office/drawing/2014/main" id="{D75C04DC-012F-45AF-96F6-D1F18EFF25EB}"/>
              </a:ext>
            </a:extLst>
          </p:cNvPr>
          <p:cNvSpPr>
            <a:spLocks noGrp="1"/>
          </p:cNvSpPr>
          <p:nvPr>
            <p:ph type="subTitle" idx="3"/>
          </p:nvPr>
        </p:nvSpPr>
        <p:spPr>
          <a:xfrm>
            <a:off x="641807" y="1018728"/>
            <a:ext cx="6972572" cy="1112400"/>
          </a:xfrm>
        </p:spPr>
        <p:txBody>
          <a:bodyPr/>
          <a:lstStyle/>
          <a:p>
            <a:pPr algn="l"/>
            <a:r>
              <a:rPr lang="vi-VN" b="0" i="0">
                <a:solidFill>
                  <a:schemeClr val="bg1"/>
                </a:solidFill>
                <a:effectLst/>
                <a:latin typeface="Open Sans" panose="020B0606030504020204" pitchFamily="34" charset="0"/>
              </a:rPr>
              <a:t> </a:t>
            </a:r>
            <a:r>
              <a:rPr lang="en-US" b="0" i="0">
                <a:solidFill>
                  <a:schemeClr val="bg1"/>
                </a:solidFill>
                <a:effectLst/>
                <a:latin typeface="Open Sans" panose="020B0606030504020204" pitchFamily="34" charset="0"/>
              </a:rPr>
              <a:t>       </a:t>
            </a:r>
            <a:r>
              <a:rPr lang="vi-VN" b="0" i="0">
                <a:solidFill>
                  <a:schemeClr val="bg1"/>
                </a:solidFill>
                <a:effectLst/>
                <a:latin typeface="Open Sans" panose="020B0606030504020204" pitchFamily="34" charset="0"/>
              </a:rPr>
              <a:t>Trong </a:t>
            </a:r>
            <a:r>
              <a:rPr lang="vi-VN" b="0" i="0" err="1">
                <a:solidFill>
                  <a:schemeClr val="bg1"/>
                </a:solidFill>
                <a:effectLst/>
                <a:latin typeface="Open Sans" panose="020B0606030504020204" pitchFamily="34" charset="0"/>
              </a:rPr>
              <a:t>trường</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hợp</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của</a:t>
            </a:r>
            <a:r>
              <a:rPr lang="vi-VN" b="0" i="0">
                <a:solidFill>
                  <a:schemeClr val="bg1"/>
                </a:solidFill>
                <a:effectLst/>
                <a:latin typeface="Open Sans" panose="020B0606030504020204" pitchFamily="34" charset="0"/>
              </a:rPr>
              <a:t> KNN, </a:t>
            </a:r>
            <a:r>
              <a:rPr lang="vi-VN" b="0" i="0" err="1">
                <a:solidFill>
                  <a:schemeClr val="bg1"/>
                </a:solidFill>
                <a:effectLst/>
                <a:latin typeface="Open Sans" panose="020B0606030504020204" pitchFamily="34" charset="0"/>
              </a:rPr>
              <a:t>thực</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tế</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nó</a:t>
            </a:r>
            <a:r>
              <a:rPr lang="vi-VN" b="0" i="0">
                <a:solidFill>
                  <a:schemeClr val="bg1"/>
                </a:solidFill>
                <a:effectLst/>
                <a:latin typeface="Open Sans" panose="020B0606030504020204" pitchFamily="34" charset="0"/>
              </a:rPr>
              <a:t> không so </a:t>
            </a:r>
            <a:r>
              <a:rPr lang="vi-VN" b="0" i="0" err="1">
                <a:solidFill>
                  <a:schemeClr val="bg1"/>
                </a:solidFill>
                <a:effectLst/>
                <a:latin typeface="Open Sans" panose="020B0606030504020204" pitchFamily="34" charset="0"/>
              </a:rPr>
              <a:t>sánh</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dữ</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liệu</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mới</a:t>
            </a:r>
            <a:r>
              <a:rPr lang="vi-VN" b="0" i="0">
                <a:solidFill>
                  <a:schemeClr val="bg1"/>
                </a:solidFill>
                <a:effectLst/>
                <a:latin typeface="Open Sans" panose="020B0606030504020204" pitchFamily="34" charset="0"/>
              </a:rPr>
              <a:t> (không </a:t>
            </a:r>
            <a:r>
              <a:rPr lang="vi-VN" b="0" i="0" err="1">
                <a:solidFill>
                  <a:schemeClr val="bg1"/>
                </a:solidFill>
                <a:effectLst/>
                <a:latin typeface="Open Sans" panose="020B0606030504020204" pitchFamily="34" charset="0"/>
              </a:rPr>
              <a:t>được</a:t>
            </a:r>
            <a:r>
              <a:rPr lang="vi-VN" b="0" i="0">
                <a:solidFill>
                  <a:schemeClr val="bg1"/>
                </a:solidFill>
                <a:effectLst/>
                <a:latin typeface="Open Sans" panose="020B0606030504020204" pitchFamily="34" charset="0"/>
              </a:rPr>
              <a:t> phân </a:t>
            </a:r>
            <a:r>
              <a:rPr lang="vi-VN" b="0" i="0" err="1">
                <a:solidFill>
                  <a:schemeClr val="bg1"/>
                </a:solidFill>
                <a:effectLst/>
                <a:latin typeface="Open Sans" panose="020B0606030504020204" pitchFamily="34" charset="0"/>
              </a:rPr>
              <a:t>lớp</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với</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tất</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cả</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các</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dữ</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liệu</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khác</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thực</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tế</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nó</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thực</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hiện</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một</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phép</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tính</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toán</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học</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để</a:t>
            </a:r>
            <a:r>
              <a:rPr lang="vi-VN" b="0" i="0">
                <a:solidFill>
                  <a:schemeClr val="bg1"/>
                </a:solidFill>
                <a:effectLst/>
                <a:latin typeface="Open Sans" panose="020B0606030504020204" pitchFamily="34" charset="0"/>
              </a:rPr>
              <a:t> đo </a:t>
            </a:r>
            <a:r>
              <a:rPr lang="vi-VN" b="0" i="0" err="1">
                <a:solidFill>
                  <a:schemeClr val="bg1"/>
                </a:solidFill>
                <a:effectLst/>
                <a:latin typeface="Open Sans" panose="020B0606030504020204" pitchFamily="34" charset="0"/>
              </a:rPr>
              <a:t>khoảng</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cách</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giữa</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dữ</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liệu</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mới</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với</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tất</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cả</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các</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điểm</a:t>
            </a:r>
            <a:r>
              <a:rPr lang="vi-VN" b="0" i="0">
                <a:solidFill>
                  <a:schemeClr val="bg1"/>
                </a:solidFill>
                <a:effectLst/>
                <a:latin typeface="Open Sans" panose="020B0606030504020204" pitchFamily="34" charset="0"/>
              </a:rPr>
              <a:t> trong </a:t>
            </a:r>
            <a:r>
              <a:rPr lang="vi-VN" b="0" i="0" err="1">
                <a:solidFill>
                  <a:schemeClr val="bg1"/>
                </a:solidFill>
                <a:effectLst/>
                <a:latin typeface="Open Sans" panose="020B0606030504020204" pitchFamily="34" charset="0"/>
              </a:rPr>
              <a:t>tập</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dữ</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liệu</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học</a:t>
            </a:r>
            <a:r>
              <a:rPr lang="vi-VN" b="0" i="0">
                <a:solidFill>
                  <a:schemeClr val="bg1"/>
                </a:solidFill>
                <a:effectLst/>
                <a:latin typeface="Open Sans" panose="020B0606030504020204" pitchFamily="34" charset="0"/>
              </a:rPr>
              <a:t> D </a:t>
            </a:r>
            <a:r>
              <a:rPr lang="vi-VN" b="0" i="0" err="1">
                <a:solidFill>
                  <a:schemeClr val="bg1"/>
                </a:solidFill>
                <a:effectLst/>
                <a:latin typeface="Open Sans" panose="020B0606030504020204" pitchFamily="34" charset="0"/>
              </a:rPr>
              <a:t>để</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thực</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hiện</a:t>
            </a:r>
            <a:r>
              <a:rPr lang="vi-VN" b="0" i="0">
                <a:solidFill>
                  <a:schemeClr val="bg1"/>
                </a:solidFill>
                <a:effectLst/>
                <a:latin typeface="Open Sans" panose="020B0606030504020204" pitchFamily="34" charset="0"/>
              </a:rPr>
              <a:t> phân </a:t>
            </a:r>
            <a:r>
              <a:rPr lang="vi-VN" b="0" i="0" err="1">
                <a:solidFill>
                  <a:schemeClr val="bg1"/>
                </a:solidFill>
                <a:effectLst/>
                <a:latin typeface="Open Sans" panose="020B0606030504020204" pitchFamily="34" charset="0"/>
              </a:rPr>
              <a:t>lớp</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Phép</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tính</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khoảng</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cách</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giữa</a:t>
            </a:r>
            <a:r>
              <a:rPr lang="vi-VN" b="0" i="0">
                <a:solidFill>
                  <a:schemeClr val="bg1"/>
                </a:solidFill>
                <a:effectLst/>
                <a:latin typeface="Open Sans" panose="020B0606030504020204" pitchFamily="34" charset="0"/>
              </a:rPr>
              <a:t> 2 </a:t>
            </a:r>
            <a:r>
              <a:rPr lang="vi-VN" b="0" i="0" err="1">
                <a:solidFill>
                  <a:schemeClr val="bg1"/>
                </a:solidFill>
                <a:effectLst/>
                <a:latin typeface="Open Sans" panose="020B0606030504020204" pitchFamily="34" charset="0"/>
              </a:rPr>
              <a:t>điểm</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có</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thể</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là</a:t>
            </a:r>
            <a:r>
              <a:rPr lang="vi-VN" b="0" i="0">
                <a:solidFill>
                  <a:schemeClr val="bg1"/>
                </a:solidFill>
                <a:effectLst/>
                <a:latin typeface="Open Sans" panose="020B0606030504020204" pitchFamily="34" charset="0"/>
              </a:rPr>
              <a:t> Euclidean, </a:t>
            </a:r>
            <a:r>
              <a:rPr lang="vi-VN" b="0" i="0" err="1">
                <a:solidFill>
                  <a:schemeClr val="bg1"/>
                </a:solidFill>
                <a:effectLst/>
                <a:latin typeface="Open Sans" panose="020B0606030504020204" pitchFamily="34" charset="0"/>
              </a:rPr>
              <a:t>Manhattan</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trọng</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số</a:t>
            </a:r>
            <a:r>
              <a:rPr lang="vi-VN" b="0" i="0">
                <a:solidFill>
                  <a:schemeClr val="bg1"/>
                </a:solidFill>
                <a:effectLst/>
                <a:latin typeface="Open Sans" panose="020B0606030504020204" pitchFamily="34" charset="0"/>
              </a:rPr>
              <a:t>, </a:t>
            </a:r>
            <a:r>
              <a:rPr lang="vi-VN" b="0" i="0" err="1">
                <a:solidFill>
                  <a:schemeClr val="bg1"/>
                </a:solidFill>
                <a:effectLst/>
                <a:latin typeface="Open Sans" panose="020B0606030504020204" pitchFamily="34" charset="0"/>
              </a:rPr>
              <a:t>Minkowski</a:t>
            </a:r>
            <a:endParaRPr lang="en-US">
              <a:solidFill>
                <a:schemeClr val="bg1"/>
              </a:solidFill>
            </a:endParaRPr>
          </a:p>
        </p:txBody>
      </p:sp>
    </p:spTree>
    <p:custDataLst>
      <p:tags r:id="rId1"/>
    </p:custDataLst>
  </p:cSld>
  <p:clrMapOvr>
    <a:masterClrMapping/>
  </p:clrMapOvr>
  <p:transition spd="slow" advTm="23813">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71"/>
                                        </p:tgtEl>
                                        <p:attrNameLst>
                                          <p:attrName>style.visibility</p:attrName>
                                        </p:attrNameLst>
                                      </p:cBhvr>
                                      <p:to>
                                        <p:strVal val="visible"/>
                                      </p:to>
                                    </p:set>
                                    <p:animEffect transition="in" filter="barn(inVertical)">
                                      <p:cBhvr>
                                        <p:cTn id="7" dur="750"/>
                                        <p:tgtEl>
                                          <p:spTgt spid="57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 grpId="0"/>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1"/>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Phương pháp toán học</a:t>
            </a:r>
            <a:endParaRPr/>
          </a:p>
        </p:txBody>
      </p:sp>
      <p:sp>
        <p:nvSpPr>
          <p:cNvPr id="659" name="Google Shape;659;p31"/>
          <p:cNvSpPr/>
          <p:nvPr/>
        </p:nvSpPr>
        <p:spPr>
          <a:xfrm>
            <a:off x="618825" y="1644388"/>
            <a:ext cx="72" cy="3058625"/>
          </a:xfrm>
          <a:custGeom>
            <a:avLst/>
            <a:gdLst/>
            <a:ahLst/>
            <a:cxnLst/>
            <a:rect l="l" t="t" r="r" b="b"/>
            <a:pathLst>
              <a:path w="1" h="42769" fill="none" extrusionOk="0">
                <a:moveTo>
                  <a:pt x="0" y="1"/>
                </a:moveTo>
                <a:lnTo>
                  <a:pt x="0" y="42768"/>
                </a:lnTo>
              </a:path>
            </a:pathLst>
          </a:custGeom>
          <a:noFill/>
          <a:ln w="315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4845588" y="1622551"/>
            <a:ext cx="72" cy="3058625"/>
          </a:xfrm>
          <a:custGeom>
            <a:avLst/>
            <a:gdLst/>
            <a:ahLst/>
            <a:cxnLst/>
            <a:rect l="l" t="t" r="r" b="b"/>
            <a:pathLst>
              <a:path w="1" h="42769" fill="none" extrusionOk="0">
                <a:moveTo>
                  <a:pt x="1" y="1"/>
                </a:moveTo>
                <a:lnTo>
                  <a:pt x="1" y="42768"/>
                </a:lnTo>
              </a:path>
            </a:pathLst>
          </a:custGeom>
          <a:noFill/>
          <a:ln w="315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31"/>
          <p:cNvGrpSpPr/>
          <p:nvPr/>
        </p:nvGrpSpPr>
        <p:grpSpPr>
          <a:xfrm>
            <a:off x="4571928" y="4543722"/>
            <a:ext cx="3601799" cy="274905"/>
            <a:chOff x="3828658" y="3897730"/>
            <a:chExt cx="3601799" cy="274905"/>
          </a:xfrm>
        </p:grpSpPr>
        <p:sp>
          <p:nvSpPr>
            <p:cNvPr id="664" name="Google Shape;664;p31"/>
            <p:cNvSpPr/>
            <p:nvPr/>
          </p:nvSpPr>
          <p:spPr>
            <a:xfrm>
              <a:off x="3829516" y="3897730"/>
              <a:ext cx="2234837" cy="106414"/>
            </a:xfrm>
            <a:custGeom>
              <a:avLst/>
              <a:gdLst/>
              <a:ahLst/>
              <a:cxnLst/>
              <a:rect l="l" t="t" r="r" b="b"/>
              <a:pathLst>
                <a:path w="31251" h="1488" extrusionOk="0">
                  <a:moveTo>
                    <a:pt x="744" y="0"/>
                  </a:moveTo>
                  <a:cubicBezTo>
                    <a:pt x="328" y="0"/>
                    <a:pt x="1" y="340"/>
                    <a:pt x="1" y="744"/>
                  </a:cubicBezTo>
                  <a:cubicBezTo>
                    <a:pt x="1" y="1159"/>
                    <a:pt x="328" y="1487"/>
                    <a:pt x="744" y="1487"/>
                  </a:cubicBezTo>
                  <a:lnTo>
                    <a:pt x="30507" y="1487"/>
                  </a:lnTo>
                  <a:cubicBezTo>
                    <a:pt x="30911" y="1487"/>
                    <a:pt x="31251" y="1159"/>
                    <a:pt x="31251" y="744"/>
                  </a:cubicBezTo>
                  <a:cubicBezTo>
                    <a:pt x="31251" y="340"/>
                    <a:pt x="30911" y="0"/>
                    <a:pt x="305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a:off x="3828658" y="4067150"/>
              <a:ext cx="3601799" cy="105485"/>
            </a:xfrm>
            <a:custGeom>
              <a:avLst/>
              <a:gdLst/>
              <a:ahLst/>
              <a:cxnLst/>
              <a:rect l="l" t="t" r="r" b="b"/>
              <a:pathLst>
                <a:path w="50366" h="1475" extrusionOk="0">
                  <a:moveTo>
                    <a:pt x="743" y="0"/>
                  </a:moveTo>
                  <a:cubicBezTo>
                    <a:pt x="340" y="0"/>
                    <a:pt x="0" y="328"/>
                    <a:pt x="0" y="731"/>
                  </a:cubicBezTo>
                  <a:cubicBezTo>
                    <a:pt x="13" y="1147"/>
                    <a:pt x="340" y="1474"/>
                    <a:pt x="743" y="1474"/>
                  </a:cubicBezTo>
                  <a:lnTo>
                    <a:pt x="49635" y="1474"/>
                  </a:lnTo>
                  <a:cubicBezTo>
                    <a:pt x="50038" y="1474"/>
                    <a:pt x="50366" y="1147"/>
                    <a:pt x="50366" y="731"/>
                  </a:cubicBezTo>
                  <a:cubicBezTo>
                    <a:pt x="50366" y="328"/>
                    <a:pt x="50038" y="0"/>
                    <a:pt x="496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31"/>
          <p:cNvGrpSpPr/>
          <p:nvPr/>
        </p:nvGrpSpPr>
        <p:grpSpPr>
          <a:xfrm>
            <a:off x="4469402" y="1067420"/>
            <a:ext cx="2876447" cy="274047"/>
            <a:chOff x="3771875" y="1457332"/>
            <a:chExt cx="2876447" cy="274047"/>
          </a:xfrm>
        </p:grpSpPr>
        <p:sp>
          <p:nvSpPr>
            <p:cNvPr id="673" name="Google Shape;673;p31"/>
            <p:cNvSpPr/>
            <p:nvPr/>
          </p:nvSpPr>
          <p:spPr>
            <a:xfrm>
              <a:off x="3771875" y="1457332"/>
              <a:ext cx="962415" cy="105556"/>
            </a:xfrm>
            <a:custGeom>
              <a:avLst/>
              <a:gdLst/>
              <a:ahLst/>
              <a:cxnLst/>
              <a:rect l="l" t="t" r="r" b="b"/>
              <a:pathLst>
                <a:path w="13458" h="1476" extrusionOk="0">
                  <a:moveTo>
                    <a:pt x="744" y="1"/>
                  </a:moveTo>
                  <a:cubicBezTo>
                    <a:pt x="328" y="1"/>
                    <a:pt x="0" y="329"/>
                    <a:pt x="0" y="744"/>
                  </a:cubicBezTo>
                  <a:cubicBezTo>
                    <a:pt x="0" y="1148"/>
                    <a:pt x="328" y="1475"/>
                    <a:pt x="744" y="1475"/>
                  </a:cubicBezTo>
                  <a:lnTo>
                    <a:pt x="12714" y="1475"/>
                  </a:lnTo>
                  <a:cubicBezTo>
                    <a:pt x="13118" y="1475"/>
                    <a:pt x="13458" y="1148"/>
                    <a:pt x="13458" y="744"/>
                  </a:cubicBezTo>
                  <a:cubicBezTo>
                    <a:pt x="13458" y="329"/>
                    <a:pt x="13118" y="1"/>
                    <a:pt x="12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1"/>
            <p:cNvSpPr/>
            <p:nvPr/>
          </p:nvSpPr>
          <p:spPr>
            <a:xfrm>
              <a:off x="3771875" y="1625894"/>
              <a:ext cx="2876447"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5" name="Google Shape;675;p31"/>
          <p:cNvSpPr txBox="1">
            <a:spLocks noGrp="1"/>
          </p:cNvSpPr>
          <p:nvPr>
            <p:ph type="ctrTitle" idx="4294967295"/>
          </p:nvPr>
        </p:nvSpPr>
        <p:spPr>
          <a:xfrm>
            <a:off x="393473" y="1007783"/>
            <a:ext cx="3955430" cy="393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800">
                <a:solidFill>
                  <a:schemeClr val="accent1"/>
                </a:solidFill>
              </a:rPr>
              <a:t>Euclidean distance (Khoảng cách euclid)</a:t>
            </a:r>
            <a:endParaRPr sz="1800">
              <a:solidFill>
                <a:schemeClr val="accent1"/>
              </a:solidFill>
            </a:endParaRPr>
          </a:p>
        </p:txBody>
      </p:sp>
      <p:pic>
        <p:nvPicPr>
          <p:cNvPr id="4" name="Picture 3">
            <a:extLst>
              <a:ext uri="{FF2B5EF4-FFF2-40B4-BE49-F238E27FC236}">
                <a16:creationId xmlns:a16="http://schemas.microsoft.com/office/drawing/2014/main" id="{E98802B8-8A56-431D-9CFB-18E42F55C10B}"/>
              </a:ext>
            </a:extLst>
          </p:cNvPr>
          <p:cNvPicPr>
            <a:picLocks noChangeAspect="1"/>
          </p:cNvPicPr>
          <p:nvPr/>
        </p:nvPicPr>
        <p:blipFill>
          <a:blip r:embed="rId4">
            <a:duotone>
              <a:prstClr val="black"/>
              <a:schemeClr val="accent2">
                <a:tint val="45000"/>
                <a:satMod val="400000"/>
              </a:schemeClr>
            </a:duotone>
          </a:blip>
          <a:stretch>
            <a:fillRect/>
          </a:stretch>
        </p:blipFill>
        <p:spPr>
          <a:xfrm>
            <a:off x="5431817" y="1900969"/>
            <a:ext cx="3482331" cy="2151013"/>
          </a:xfrm>
          <a:prstGeom prst="rect">
            <a:avLst/>
          </a:prstGeom>
        </p:spPr>
      </p:pic>
      <p:sp>
        <p:nvSpPr>
          <p:cNvPr id="31" name="TextBox 30">
            <a:extLst>
              <a:ext uri="{FF2B5EF4-FFF2-40B4-BE49-F238E27FC236}">
                <a16:creationId xmlns:a16="http://schemas.microsoft.com/office/drawing/2014/main" id="{A5B32BBF-9BE5-45E6-8D80-92484329D4EF}"/>
              </a:ext>
            </a:extLst>
          </p:cNvPr>
          <p:cNvSpPr txBox="1"/>
          <p:nvPr/>
        </p:nvSpPr>
        <p:spPr>
          <a:xfrm>
            <a:off x="629360" y="1556087"/>
            <a:ext cx="3943033" cy="2031325"/>
          </a:xfrm>
          <a:prstGeom prst="rect">
            <a:avLst/>
          </a:prstGeom>
          <a:noFill/>
        </p:spPr>
        <p:txBody>
          <a:bodyPr wrap="square">
            <a:spAutoFit/>
          </a:bodyPr>
          <a:lstStyle/>
          <a:p>
            <a:pPr algn="just"/>
            <a:r>
              <a:rPr lang="en-US" err="1">
                <a:solidFill>
                  <a:srgbClr val="FFC000"/>
                </a:solidFill>
                <a:latin typeface="Maven Pro" panose="020B0604020202020204" charset="0"/>
              </a:rPr>
              <a:t>Khoảng</a:t>
            </a:r>
            <a:r>
              <a:rPr lang="en-US">
                <a:solidFill>
                  <a:srgbClr val="FFC000"/>
                </a:solidFill>
                <a:latin typeface="Maven Pro" panose="020B0604020202020204" charset="0"/>
              </a:rPr>
              <a:t> </a:t>
            </a:r>
            <a:r>
              <a:rPr lang="en-US" err="1">
                <a:solidFill>
                  <a:srgbClr val="FFC000"/>
                </a:solidFill>
                <a:latin typeface="Maven Pro" panose="020B0604020202020204" charset="0"/>
              </a:rPr>
              <a:t>cách</a:t>
            </a:r>
            <a:r>
              <a:rPr lang="en-US">
                <a:solidFill>
                  <a:srgbClr val="FFC000"/>
                </a:solidFill>
                <a:latin typeface="Maven Pro" panose="020B0604020202020204" charset="0"/>
              </a:rPr>
              <a:t> Euclid giữa </a:t>
            </a:r>
            <a:r>
              <a:rPr lang="en-US" err="1">
                <a:solidFill>
                  <a:srgbClr val="FFC000"/>
                </a:solidFill>
                <a:latin typeface="Maven Pro" panose="020B0604020202020204" charset="0"/>
              </a:rPr>
              <a:t>hai</a:t>
            </a:r>
            <a:r>
              <a:rPr lang="en-US">
                <a:solidFill>
                  <a:srgbClr val="FFC000"/>
                </a:solidFill>
                <a:latin typeface="Maven Pro" panose="020B0604020202020204" charset="0"/>
              </a:rPr>
              <a:t> </a:t>
            </a:r>
            <a:r>
              <a:rPr lang="en-US" err="1">
                <a:solidFill>
                  <a:srgbClr val="FFC000"/>
                </a:solidFill>
                <a:latin typeface="Maven Pro" panose="020B0604020202020204" charset="0"/>
              </a:rPr>
              <a:t>điểm</a:t>
            </a:r>
            <a:r>
              <a:rPr lang="en-US">
                <a:solidFill>
                  <a:srgbClr val="FFC000"/>
                </a:solidFill>
                <a:latin typeface="Maven Pro" panose="020B0604020202020204" charset="0"/>
              </a:rPr>
              <a:t> </a:t>
            </a:r>
            <a:r>
              <a:rPr lang="en-US" err="1">
                <a:solidFill>
                  <a:srgbClr val="FFC000"/>
                </a:solidFill>
                <a:latin typeface="Maven Pro" panose="020B0604020202020204" charset="0"/>
              </a:rPr>
              <a:t>trong</a:t>
            </a:r>
            <a:r>
              <a:rPr lang="en-US">
                <a:solidFill>
                  <a:srgbClr val="FFC000"/>
                </a:solidFill>
                <a:latin typeface="Maven Pro" panose="020B0604020202020204" charset="0"/>
              </a:rPr>
              <a:t> </a:t>
            </a:r>
            <a:r>
              <a:rPr lang="en-US" err="1">
                <a:solidFill>
                  <a:srgbClr val="FFC000"/>
                </a:solidFill>
                <a:latin typeface="Maven Pro" panose="020B0604020202020204" charset="0"/>
              </a:rPr>
              <a:t>không</a:t>
            </a:r>
            <a:r>
              <a:rPr lang="en-US">
                <a:solidFill>
                  <a:srgbClr val="FFC000"/>
                </a:solidFill>
                <a:latin typeface="Maven Pro" panose="020B0604020202020204" charset="0"/>
              </a:rPr>
              <a:t> </a:t>
            </a:r>
            <a:r>
              <a:rPr lang="en-US" err="1">
                <a:solidFill>
                  <a:srgbClr val="FFC000"/>
                </a:solidFill>
                <a:latin typeface="Maven Pro" panose="020B0604020202020204" charset="0"/>
              </a:rPr>
              <a:t>gian</a:t>
            </a:r>
            <a:r>
              <a:rPr lang="en-US">
                <a:solidFill>
                  <a:srgbClr val="FFC000"/>
                </a:solidFill>
                <a:latin typeface="Maven Pro" panose="020B0604020202020204" charset="0"/>
              </a:rPr>
              <a:t> Euclid </a:t>
            </a:r>
            <a:r>
              <a:rPr lang="en-US" err="1">
                <a:solidFill>
                  <a:srgbClr val="FFC000"/>
                </a:solidFill>
                <a:latin typeface="Maven Pro" panose="020B0604020202020204" charset="0"/>
              </a:rPr>
              <a:t>là</a:t>
            </a:r>
            <a:r>
              <a:rPr lang="en-US">
                <a:solidFill>
                  <a:srgbClr val="FFC000"/>
                </a:solidFill>
                <a:latin typeface="Maven Pro" panose="020B0604020202020204" charset="0"/>
              </a:rPr>
              <a:t> </a:t>
            </a:r>
            <a:r>
              <a:rPr lang="en-US" err="1">
                <a:solidFill>
                  <a:srgbClr val="FFC000"/>
                </a:solidFill>
                <a:latin typeface="Maven Pro" panose="020B0604020202020204" charset="0"/>
              </a:rPr>
              <a:t>độ</a:t>
            </a:r>
            <a:r>
              <a:rPr lang="en-US">
                <a:solidFill>
                  <a:srgbClr val="FFC000"/>
                </a:solidFill>
                <a:latin typeface="Maven Pro" panose="020B0604020202020204" charset="0"/>
              </a:rPr>
              <a:t> </a:t>
            </a:r>
            <a:r>
              <a:rPr lang="en-US" err="1">
                <a:solidFill>
                  <a:srgbClr val="FFC000"/>
                </a:solidFill>
                <a:latin typeface="Maven Pro" panose="020B0604020202020204" charset="0"/>
              </a:rPr>
              <a:t>dài</a:t>
            </a:r>
            <a:r>
              <a:rPr lang="en-US">
                <a:solidFill>
                  <a:srgbClr val="FFC000"/>
                </a:solidFill>
                <a:latin typeface="Maven Pro" panose="020B0604020202020204" charset="0"/>
              </a:rPr>
              <a:t> </a:t>
            </a:r>
            <a:r>
              <a:rPr lang="en-US" err="1">
                <a:solidFill>
                  <a:srgbClr val="FFC000"/>
                </a:solidFill>
                <a:latin typeface="Maven Pro" panose="020B0604020202020204" charset="0"/>
              </a:rPr>
              <a:t>của</a:t>
            </a:r>
            <a:r>
              <a:rPr lang="en-US">
                <a:solidFill>
                  <a:srgbClr val="FFC000"/>
                </a:solidFill>
                <a:latin typeface="Maven Pro" panose="020B0604020202020204" charset="0"/>
              </a:rPr>
              <a:t> </a:t>
            </a:r>
            <a:r>
              <a:rPr lang="en-US" err="1">
                <a:solidFill>
                  <a:srgbClr val="FFC000"/>
                </a:solidFill>
                <a:latin typeface="Maven Pro" panose="020B0604020202020204" charset="0"/>
              </a:rPr>
              <a:t>đoạn</a:t>
            </a:r>
            <a:r>
              <a:rPr lang="en-US">
                <a:solidFill>
                  <a:srgbClr val="FFC000"/>
                </a:solidFill>
                <a:latin typeface="Maven Pro" panose="020B0604020202020204" charset="0"/>
              </a:rPr>
              <a:t> </a:t>
            </a:r>
            <a:r>
              <a:rPr lang="en-US" err="1">
                <a:solidFill>
                  <a:srgbClr val="FFC000"/>
                </a:solidFill>
                <a:latin typeface="Maven Pro" panose="020B0604020202020204" charset="0"/>
              </a:rPr>
              <a:t>thẳng</a:t>
            </a:r>
            <a:r>
              <a:rPr lang="en-US">
                <a:solidFill>
                  <a:srgbClr val="FFC000"/>
                </a:solidFill>
                <a:latin typeface="Maven Pro" panose="020B0604020202020204" charset="0"/>
              </a:rPr>
              <a:t> </a:t>
            </a:r>
            <a:r>
              <a:rPr lang="en-US" err="1">
                <a:solidFill>
                  <a:srgbClr val="FFC000"/>
                </a:solidFill>
                <a:latin typeface="Maven Pro" panose="020B0604020202020204" charset="0"/>
              </a:rPr>
              <a:t>nối</a:t>
            </a:r>
            <a:r>
              <a:rPr lang="en-US">
                <a:solidFill>
                  <a:srgbClr val="FFC000"/>
                </a:solidFill>
                <a:latin typeface="Maven Pro" panose="020B0604020202020204" charset="0"/>
              </a:rPr>
              <a:t> </a:t>
            </a:r>
            <a:r>
              <a:rPr lang="en-US" err="1">
                <a:solidFill>
                  <a:srgbClr val="FFC000"/>
                </a:solidFill>
                <a:latin typeface="Maven Pro" panose="020B0604020202020204" charset="0"/>
              </a:rPr>
              <a:t>hai</a:t>
            </a:r>
            <a:r>
              <a:rPr lang="en-US">
                <a:solidFill>
                  <a:srgbClr val="FFC000"/>
                </a:solidFill>
                <a:latin typeface="Maven Pro" panose="020B0604020202020204" charset="0"/>
              </a:rPr>
              <a:t> </a:t>
            </a:r>
            <a:r>
              <a:rPr lang="en-US" err="1">
                <a:solidFill>
                  <a:srgbClr val="FFC000"/>
                </a:solidFill>
                <a:latin typeface="Maven Pro" panose="020B0604020202020204" charset="0"/>
              </a:rPr>
              <a:t>điểm</a:t>
            </a:r>
            <a:r>
              <a:rPr lang="en-US">
                <a:solidFill>
                  <a:srgbClr val="FFC000"/>
                </a:solidFill>
                <a:latin typeface="Maven Pro" panose="020B0604020202020204" charset="0"/>
              </a:rPr>
              <a:t> </a:t>
            </a:r>
            <a:r>
              <a:rPr lang="en-US" err="1">
                <a:solidFill>
                  <a:srgbClr val="FFC000"/>
                </a:solidFill>
                <a:latin typeface="Maven Pro" panose="020B0604020202020204" charset="0"/>
              </a:rPr>
              <a:t>đó</a:t>
            </a:r>
            <a:r>
              <a:rPr lang="en-US">
                <a:solidFill>
                  <a:srgbClr val="FFC000"/>
                </a:solidFill>
                <a:latin typeface="Maven Pro" panose="020B0604020202020204" charset="0"/>
              </a:rPr>
              <a:t>. </a:t>
            </a:r>
            <a:r>
              <a:rPr lang="en-US" err="1">
                <a:solidFill>
                  <a:srgbClr val="FFC000"/>
                </a:solidFill>
                <a:latin typeface="Maven Pro" panose="020B0604020202020204" charset="0"/>
              </a:rPr>
              <a:t>Có</a:t>
            </a:r>
            <a:r>
              <a:rPr lang="en-US">
                <a:solidFill>
                  <a:srgbClr val="FFC000"/>
                </a:solidFill>
                <a:latin typeface="Maven Pro" panose="020B0604020202020204" charset="0"/>
              </a:rPr>
              <a:t> </a:t>
            </a:r>
            <a:r>
              <a:rPr lang="en-US" err="1">
                <a:solidFill>
                  <a:srgbClr val="FFC000"/>
                </a:solidFill>
                <a:latin typeface="Maven Pro" panose="020B0604020202020204" charset="0"/>
              </a:rPr>
              <a:t>thể</a:t>
            </a:r>
            <a:r>
              <a:rPr lang="en-US">
                <a:solidFill>
                  <a:srgbClr val="FFC000"/>
                </a:solidFill>
                <a:latin typeface="Maven Pro" panose="020B0604020202020204" charset="0"/>
              </a:rPr>
              <a:t> </a:t>
            </a:r>
            <a:r>
              <a:rPr lang="en-US" err="1">
                <a:solidFill>
                  <a:srgbClr val="FFC000"/>
                </a:solidFill>
                <a:latin typeface="Maven Pro" panose="020B0604020202020204" charset="0"/>
              </a:rPr>
              <a:t>tính</a:t>
            </a:r>
            <a:r>
              <a:rPr lang="en-US">
                <a:solidFill>
                  <a:srgbClr val="FFC000"/>
                </a:solidFill>
                <a:latin typeface="Maven Pro" panose="020B0604020202020204" charset="0"/>
              </a:rPr>
              <a:t> </a:t>
            </a:r>
            <a:r>
              <a:rPr lang="en-US" err="1">
                <a:solidFill>
                  <a:srgbClr val="FFC000"/>
                </a:solidFill>
                <a:latin typeface="Maven Pro" panose="020B0604020202020204" charset="0"/>
              </a:rPr>
              <a:t>nó</a:t>
            </a:r>
            <a:r>
              <a:rPr lang="en-US">
                <a:solidFill>
                  <a:srgbClr val="FFC000"/>
                </a:solidFill>
                <a:latin typeface="Maven Pro" panose="020B0604020202020204" charset="0"/>
              </a:rPr>
              <a:t> </a:t>
            </a:r>
            <a:r>
              <a:rPr lang="en-US" err="1">
                <a:solidFill>
                  <a:srgbClr val="FFC000"/>
                </a:solidFill>
                <a:latin typeface="Maven Pro" panose="020B0604020202020204" charset="0"/>
              </a:rPr>
              <a:t>từ</a:t>
            </a:r>
            <a:r>
              <a:rPr lang="en-US">
                <a:solidFill>
                  <a:srgbClr val="FFC000"/>
                </a:solidFill>
                <a:latin typeface="Maven Pro" panose="020B0604020202020204" charset="0"/>
              </a:rPr>
              <a:t> </a:t>
            </a:r>
            <a:r>
              <a:rPr lang="en-US" err="1">
                <a:solidFill>
                  <a:srgbClr val="FFC000"/>
                </a:solidFill>
                <a:latin typeface="Maven Pro" panose="020B0604020202020204" charset="0"/>
              </a:rPr>
              <a:t>tọa</a:t>
            </a:r>
            <a:r>
              <a:rPr lang="en-US">
                <a:solidFill>
                  <a:srgbClr val="FFC000"/>
                </a:solidFill>
                <a:latin typeface="Maven Pro" panose="020B0604020202020204" charset="0"/>
              </a:rPr>
              <a:t> </a:t>
            </a:r>
            <a:r>
              <a:rPr lang="en-US" err="1">
                <a:solidFill>
                  <a:srgbClr val="FFC000"/>
                </a:solidFill>
                <a:latin typeface="Maven Pro" panose="020B0604020202020204" charset="0"/>
              </a:rPr>
              <a:t>độ</a:t>
            </a:r>
            <a:r>
              <a:rPr lang="en-US">
                <a:solidFill>
                  <a:srgbClr val="FFC000"/>
                </a:solidFill>
                <a:latin typeface="Maven Pro" panose="020B0604020202020204" charset="0"/>
              </a:rPr>
              <a:t> Descartes </a:t>
            </a:r>
            <a:r>
              <a:rPr lang="en-US" err="1">
                <a:solidFill>
                  <a:srgbClr val="FFC000"/>
                </a:solidFill>
                <a:latin typeface="Maven Pro" panose="020B0604020202020204" charset="0"/>
              </a:rPr>
              <a:t>của</a:t>
            </a:r>
            <a:r>
              <a:rPr lang="en-US">
                <a:solidFill>
                  <a:srgbClr val="FFC000"/>
                </a:solidFill>
                <a:latin typeface="Maven Pro" panose="020B0604020202020204" charset="0"/>
              </a:rPr>
              <a:t> </a:t>
            </a:r>
            <a:r>
              <a:rPr lang="en-US" err="1">
                <a:solidFill>
                  <a:srgbClr val="FFC000"/>
                </a:solidFill>
                <a:latin typeface="Maven Pro" panose="020B0604020202020204" charset="0"/>
              </a:rPr>
              <a:t>hai</a:t>
            </a:r>
            <a:r>
              <a:rPr lang="en-US">
                <a:solidFill>
                  <a:srgbClr val="FFC000"/>
                </a:solidFill>
                <a:latin typeface="Maven Pro" panose="020B0604020202020204" charset="0"/>
              </a:rPr>
              <a:t> </a:t>
            </a:r>
            <a:r>
              <a:rPr lang="en-US" err="1">
                <a:solidFill>
                  <a:srgbClr val="FFC000"/>
                </a:solidFill>
                <a:latin typeface="Maven Pro" panose="020B0604020202020204" charset="0"/>
              </a:rPr>
              <a:t>điểm</a:t>
            </a:r>
            <a:r>
              <a:rPr lang="en-US">
                <a:solidFill>
                  <a:srgbClr val="FFC000"/>
                </a:solidFill>
                <a:latin typeface="Maven Pro" panose="020B0604020202020204" charset="0"/>
              </a:rPr>
              <a:t> </a:t>
            </a:r>
            <a:r>
              <a:rPr lang="en-US" err="1">
                <a:solidFill>
                  <a:srgbClr val="FFC000"/>
                </a:solidFill>
                <a:latin typeface="Maven Pro" panose="020B0604020202020204" charset="0"/>
              </a:rPr>
              <a:t>bằng</a:t>
            </a:r>
            <a:r>
              <a:rPr lang="en-US">
                <a:solidFill>
                  <a:srgbClr val="FFC000"/>
                </a:solidFill>
                <a:latin typeface="Maven Pro" panose="020B0604020202020204" charset="0"/>
              </a:rPr>
              <a:t> </a:t>
            </a:r>
            <a:r>
              <a:rPr lang="en-US" err="1">
                <a:solidFill>
                  <a:srgbClr val="FFC000"/>
                </a:solidFill>
                <a:latin typeface="Maven Pro" panose="020B0604020202020204" charset="0"/>
              </a:rPr>
              <a:t>cách</a:t>
            </a:r>
            <a:r>
              <a:rPr lang="en-US">
                <a:solidFill>
                  <a:srgbClr val="FFC000"/>
                </a:solidFill>
                <a:latin typeface="Maven Pro" panose="020B0604020202020204" charset="0"/>
              </a:rPr>
              <a:t> </a:t>
            </a:r>
            <a:r>
              <a:rPr lang="en-US" err="1">
                <a:solidFill>
                  <a:srgbClr val="FFC000"/>
                </a:solidFill>
                <a:latin typeface="Maven Pro" panose="020B0604020202020204" charset="0"/>
              </a:rPr>
              <a:t>sử</a:t>
            </a:r>
            <a:r>
              <a:rPr lang="en-US">
                <a:solidFill>
                  <a:srgbClr val="FFC000"/>
                </a:solidFill>
                <a:latin typeface="Maven Pro" panose="020B0604020202020204" charset="0"/>
              </a:rPr>
              <a:t> </a:t>
            </a:r>
            <a:r>
              <a:rPr lang="en-US" err="1">
                <a:solidFill>
                  <a:srgbClr val="FFC000"/>
                </a:solidFill>
                <a:latin typeface="Maven Pro" panose="020B0604020202020204" charset="0"/>
              </a:rPr>
              <a:t>dụng</a:t>
            </a:r>
            <a:r>
              <a:rPr lang="en-US">
                <a:solidFill>
                  <a:srgbClr val="FFC000"/>
                </a:solidFill>
                <a:latin typeface="Maven Pro" panose="020B0604020202020204" charset="0"/>
              </a:rPr>
              <a:t> </a:t>
            </a:r>
            <a:r>
              <a:rPr lang="en-US" err="1">
                <a:solidFill>
                  <a:srgbClr val="FFC000"/>
                </a:solidFill>
                <a:latin typeface="Maven Pro" panose="020B0604020202020204" charset="0"/>
              </a:rPr>
              <a:t>định</a:t>
            </a:r>
            <a:r>
              <a:rPr lang="en-US">
                <a:solidFill>
                  <a:srgbClr val="FFC000"/>
                </a:solidFill>
                <a:latin typeface="Maven Pro" panose="020B0604020202020204" charset="0"/>
              </a:rPr>
              <a:t> </a:t>
            </a:r>
            <a:r>
              <a:rPr lang="en-US" err="1">
                <a:solidFill>
                  <a:srgbClr val="FFC000"/>
                </a:solidFill>
                <a:latin typeface="Maven Pro" panose="020B0604020202020204" charset="0"/>
              </a:rPr>
              <a:t>lý</a:t>
            </a:r>
            <a:r>
              <a:rPr lang="en-US">
                <a:solidFill>
                  <a:srgbClr val="FFC000"/>
                </a:solidFill>
                <a:latin typeface="Maven Pro" panose="020B0604020202020204" charset="0"/>
              </a:rPr>
              <a:t> Pythago</a:t>
            </a:r>
          </a:p>
          <a:p>
            <a:endParaRPr lang="en-US">
              <a:solidFill>
                <a:srgbClr val="FFC000"/>
              </a:solidFill>
              <a:latin typeface="Maven Pro" panose="020B0604020202020204" charset="0"/>
            </a:endParaRPr>
          </a:p>
          <a:p>
            <a:endParaRPr lang="en-US">
              <a:solidFill>
                <a:srgbClr val="FFC000"/>
              </a:solidFill>
              <a:latin typeface="Maven Pro" panose="020B0604020202020204" charset="0"/>
            </a:endParaRPr>
          </a:p>
          <a:p>
            <a:endParaRPr lang="en-US">
              <a:solidFill>
                <a:srgbClr val="FFC000"/>
              </a:solidFill>
              <a:latin typeface="Maven Pro" panose="020B0604020202020204" charset="0"/>
            </a:endParaRPr>
          </a:p>
          <a:p>
            <a:endParaRPr lang="en-US">
              <a:solidFill>
                <a:srgbClr val="FFC000"/>
              </a:solidFill>
              <a:latin typeface="Maven Pro" panose="020B0604020202020204" charset="0"/>
            </a:endParaRPr>
          </a:p>
        </p:txBody>
      </p:sp>
      <p:pic>
        <p:nvPicPr>
          <p:cNvPr id="6" name="Picture 5">
            <a:extLst>
              <a:ext uri="{FF2B5EF4-FFF2-40B4-BE49-F238E27FC236}">
                <a16:creationId xmlns:a16="http://schemas.microsoft.com/office/drawing/2014/main" id="{9306CA61-C428-4929-8DA3-0948E6376DCE}"/>
              </a:ext>
            </a:extLst>
          </p:cNvPr>
          <p:cNvPicPr>
            <a:picLocks noChangeAspect="1"/>
          </p:cNvPicPr>
          <p:nvPr/>
        </p:nvPicPr>
        <p:blipFill>
          <a:blip r:embed="rId5"/>
          <a:stretch>
            <a:fillRect/>
          </a:stretch>
        </p:blipFill>
        <p:spPr>
          <a:xfrm>
            <a:off x="132784" y="1644388"/>
            <a:ext cx="359695" cy="323116"/>
          </a:xfrm>
          <a:prstGeom prst="rect">
            <a:avLst/>
          </a:prstGeom>
        </p:spPr>
      </p:pic>
      <p:pic>
        <p:nvPicPr>
          <p:cNvPr id="8" name="Picture 7">
            <a:extLst>
              <a:ext uri="{FF2B5EF4-FFF2-40B4-BE49-F238E27FC236}">
                <a16:creationId xmlns:a16="http://schemas.microsoft.com/office/drawing/2014/main" id="{57B8AC44-82AE-443F-9EF7-5ADC2D95F877}"/>
              </a:ext>
            </a:extLst>
          </p:cNvPr>
          <p:cNvPicPr>
            <a:picLocks noChangeAspect="1"/>
          </p:cNvPicPr>
          <p:nvPr/>
        </p:nvPicPr>
        <p:blipFill>
          <a:blip r:embed="rId5"/>
          <a:stretch>
            <a:fillRect/>
          </a:stretch>
        </p:blipFill>
        <p:spPr>
          <a:xfrm>
            <a:off x="140150" y="2919069"/>
            <a:ext cx="359695" cy="323116"/>
          </a:xfrm>
          <a:prstGeom prst="rect">
            <a:avLst/>
          </a:prstGeom>
        </p:spPr>
      </p:pic>
      <p:sp>
        <p:nvSpPr>
          <p:cNvPr id="39" name="TextBox 38">
            <a:extLst>
              <a:ext uri="{FF2B5EF4-FFF2-40B4-BE49-F238E27FC236}">
                <a16:creationId xmlns:a16="http://schemas.microsoft.com/office/drawing/2014/main" id="{90126413-BD1D-4882-80A5-1B4AD5AE9F27}"/>
              </a:ext>
            </a:extLst>
          </p:cNvPr>
          <p:cNvSpPr txBox="1"/>
          <p:nvPr/>
        </p:nvSpPr>
        <p:spPr>
          <a:xfrm>
            <a:off x="618825" y="2937224"/>
            <a:ext cx="4642624" cy="307777"/>
          </a:xfrm>
          <a:prstGeom prst="rect">
            <a:avLst/>
          </a:prstGeom>
          <a:noFill/>
        </p:spPr>
        <p:txBody>
          <a:bodyPr wrap="square">
            <a:spAutoFit/>
          </a:bodyPr>
          <a:lstStyle/>
          <a:p>
            <a:pPr algn="just"/>
            <a:r>
              <a:rPr lang="en-US">
                <a:solidFill>
                  <a:srgbClr val="FFC000"/>
                </a:solidFill>
                <a:latin typeface="Maven Pro" panose="020B0604020202020204" charset="0"/>
              </a:rPr>
              <a:t>Khoảng cách giữa 2 điểm q(q1,q2) và p(p1,p2) là</a:t>
            </a:r>
            <a:r>
              <a:rPr lang="vi-VN">
                <a:solidFill>
                  <a:srgbClr val="FFC000"/>
                </a:solidFill>
                <a:latin typeface="Maven Pro" panose="020B0604020202020204" charset="0"/>
              </a:rPr>
              <a:t>:</a:t>
            </a:r>
            <a:endParaRPr lang="en-US">
              <a:solidFill>
                <a:srgbClr val="FFC000"/>
              </a:solidFill>
              <a:latin typeface="Maven Pro" panose="020B0604020202020204" charset="0"/>
            </a:endParaRPr>
          </a:p>
        </p:txBody>
      </p:sp>
      <p:pic>
        <p:nvPicPr>
          <p:cNvPr id="12" name="Picture 11">
            <a:extLst>
              <a:ext uri="{FF2B5EF4-FFF2-40B4-BE49-F238E27FC236}">
                <a16:creationId xmlns:a16="http://schemas.microsoft.com/office/drawing/2014/main" id="{987BC4A8-01FE-464A-8C36-0C1232A59FD0}"/>
              </a:ext>
            </a:extLst>
          </p:cNvPr>
          <p:cNvPicPr>
            <a:picLocks noChangeAspect="1"/>
          </p:cNvPicPr>
          <p:nvPr/>
        </p:nvPicPr>
        <p:blipFill>
          <a:blip r:embed="rId6"/>
          <a:stretch>
            <a:fillRect/>
          </a:stretch>
        </p:blipFill>
        <p:spPr>
          <a:xfrm>
            <a:off x="1251670" y="3587411"/>
            <a:ext cx="2774261" cy="548305"/>
          </a:xfrm>
          <a:prstGeom prst="rect">
            <a:avLst/>
          </a:prstGeom>
        </p:spPr>
      </p:pic>
    </p:spTree>
    <p:custDataLst>
      <p:tags r:id="rId1"/>
    </p:custDataLst>
  </p:cSld>
  <p:clrMapOvr>
    <a:masterClrMapping/>
  </p:clrMapOvr>
  <p:transition spd="slow" advTm="40314">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8"/>
                                        </p:tgtEl>
                                        <p:attrNameLst>
                                          <p:attrName>style.visibility</p:attrName>
                                        </p:attrNameLst>
                                      </p:cBhvr>
                                      <p:to>
                                        <p:strVal val="visible"/>
                                      </p:to>
                                    </p:set>
                                    <p:anim calcmode="lin" valueType="num">
                                      <p:cBhvr additive="base">
                                        <p:cTn id="7" dur="500" fill="hold"/>
                                        <p:tgtEl>
                                          <p:spTgt spid="658"/>
                                        </p:tgtEl>
                                        <p:attrNameLst>
                                          <p:attrName>ppt_x</p:attrName>
                                        </p:attrNameLst>
                                      </p:cBhvr>
                                      <p:tavLst>
                                        <p:tav tm="0">
                                          <p:val>
                                            <p:strVal val="#ppt_x"/>
                                          </p:val>
                                        </p:tav>
                                        <p:tav tm="100000">
                                          <p:val>
                                            <p:strVal val="#ppt_x"/>
                                          </p:val>
                                        </p:tav>
                                      </p:tavLst>
                                    </p:anim>
                                    <p:anim calcmode="lin" valueType="num">
                                      <p:cBhvr additive="base">
                                        <p:cTn id="8" dur="500" fill="hold"/>
                                        <p:tgtEl>
                                          <p:spTgt spid="6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675"/>
                                        </p:tgtEl>
                                        <p:attrNameLst>
                                          <p:attrName>style.visibility</p:attrName>
                                        </p:attrNameLst>
                                      </p:cBhvr>
                                      <p:to>
                                        <p:strVal val="visible"/>
                                      </p:to>
                                    </p:set>
                                    <p:animEffect transition="in" filter="barn(inVertical)">
                                      <p:cBhvr>
                                        <p:cTn id="13" dur="750"/>
                                        <p:tgtEl>
                                          <p:spTgt spid="675"/>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31">
                                            <p:txEl>
                                              <p:pRg st="0" end="0"/>
                                            </p:txEl>
                                          </p:spTgt>
                                        </p:tgtEl>
                                        <p:attrNameLst>
                                          <p:attrName>style.visibility</p:attrName>
                                        </p:attrNameLst>
                                      </p:cBhvr>
                                      <p:to>
                                        <p:strVal val="visible"/>
                                      </p:to>
                                    </p:set>
                                    <p:animEffect transition="in" filter="wheel(1)">
                                      <p:cBhvr>
                                        <p:cTn id="18" dur="2000"/>
                                        <p:tgtEl>
                                          <p:spTgt spid="3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9">
                                            <p:txEl>
                                              <p:pRg st="0" end="0"/>
                                            </p:txEl>
                                          </p:spTgt>
                                        </p:tgtEl>
                                        <p:attrNameLst>
                                          <p:attrName>style.visibility</p:attrName>
                                        </p:attrNameLst>
                                      </p:cBhvr>
                                      <p:to>
                                        <p:strVal val="visible"/>
                                      </p:to>
                                    </p:set>
                                    <p:anim calcmode="lin" valueType="num">
                                      <p:cBhvr additive="base">
                                        <p:cTn id="23" dur="75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arn(inVertical)">
                                      <p:cBhvr>
                                        <p:cTn id="29" dur="75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fill="hold"/>
                                        <p:tgtEl>
                                          <p:spTgt spid="4"/>
                                        </p:tgtEl>
                                        <p:attrNameLst>
                                          <p:attrName>ppt_x</p:attrName>
                                        </p:attrNameLst>
                                      </p:cBhvr>
                                      <p:tavLst>
                                        <p:tav tm="0">
                                          <p:val>
                                            <p:strVal val="#ppt_x"/>
                                          </p:val>
                                        </p:tav>
                                        <p:tav tm="100000">
                                          <p:val>
                                            <p:strVal val="#ppt_x"/>
                                          </p:val>
                                        </p:tav>
                                      </p:tavLst>
                                    </p:anim>
                                    <p:anim calcmode="lin" valueType="num">
                                      <p:cBhvr additive="base">
                                        <p:cTn id="3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 grpId="0"/>
      <p:bldP spid="67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828E3-2BE3-4777-AD92-3900A4AC2A11}"/>
              </a:ext>
            </a:extLst>
          </p:cNvPr>
          <p:cNvSpPr>
            <a:spLocks noGrp="1"/>
          </p:cNvSpPr>
          <p:nvPr>
            <p:ph type="ctrTitle"/>
          </p:nvPr>
        </p:nvSpPr>
        <p:spPr>
          <a:xfrm>
            <a:off x="507313" y="144608"/>
            <a:ext cx="4727700" cy="577800"/>
          </a:xfrm>
        </p:spPr>
        <p:txBody>
          <a:bodyPr/>
          <a:lstStyle/>
          <a:p>
            <a:r>
              <a:rPr lang="vi-VN"/>
              <a:t>Phương pháp toán học</a:t>
            </a:r>
            <a:endParaRPr lang="en-US"/>
          </a:p>
        </p:txBody>
      </p:sp>
      <p:pic>
        <p:nvPicPr>
          <p:cNvPr id="3" name="Picture 2">
            <a:extLst>
              <a:ext uri="{FF2B5EF4-FFF2-40B4-BE49-F238E27FC236}">
                <a16:creationId xmlns:a16="http://schemas.microsoft.com/office/drawing/2014/main" id="{C0B89BDF-4F42-4FFA-94AA-38CBF34A7DB8}"/>
              </a:ext>
            </a:extLst>
          </p:cNvPr>
          <p:cNvPicPr>
            <a:picLocks noChangeAspect="1"/>
          </p:cNvPicPr>
          <p:nvPr/>
        </p:nvPicPr>
        <p:blipFill>
          <a:blip r:embed="rId4"/>
          <a:stretch>
            <a:fillRect/>
          </a:stretch>
        </p:blipFill>
        <p:spPr>
          <a:xfrm>
            <a:off x="4710789" y="795150"/>
            <a:ext cx="3603048" cy="274344"/>
          </a:xfrm>
          <a:prstGeom prst="rect">
            <a:avLst/>
          </a:prstGeom>
        </p:spPr>
      </p:pic>
      <p:sp>
        <p:nvSpPr>
          <p:cNvPr id="5" name="TextBox 4">
            <a:extLst>
              <a:ext uri="{FF2B5EF4-FFF2-40B4-BE49-F238E27FC236}">
                <a16:creationId xmlns:a16="http://schemas.microsoft.com/office/drawing/2014/main" id="{A0F31386-EF99-4AE1-92F2-7A6C520FFE8D}"/>
              </a:ext>
            </a:extLst>
          </p:cNvPr>
          <p:cNvSpPr txBox="1"/>
          <p:nvPr/>
        </p:nvSpPr>
        <p:spPr>
          <a:xfrm>
            <a:off x="385371" y="747656"/>
            <a:ext cx="5224346" cy="369332"/>
          </a:xfrm>
          <a:prstGeom prst="rect">
            <a:avLst/>
          </a:prstGeom>
          <a:noFill/>
        </p:spPr>
        <p:txBody>
          <a:bodyPr wrap="square">
            <a:spAutoFit/>
          </a:bodyPr>
          <a:lstStyle/>
          <a:p>
            <a:r>
              <a:rPr lang="en-US" sz="1800">
                <a:solidFill>
                  <a:schemeClr val="bg2">
                    <a:lumMod val="25000"/>
                    <a:lumOff val="75000"/>
                  </a:schemeClr>
                </a:solidFill>
                <a:latin typeface="Share Tech" panose="020B0604020202020204" charset="0"/>
              </a:rPr>
              <a:t>Manhattan distance (khoảng cách Manhattan</a:t>
            </a:r>
            <a:r>
              <a:rPr lang="en-US">
                <a:solidFill>
                  <a:schemeClr val="bg2">
                    <a:lumMod val="25000"/>
                    <a:lumOff val="75000"/>
                  </a:schemeClr>
                </a:solidFill>
                <a:latin typeface="Share Tech" panose="020B0604020202020204" charset="0"/>
              </a:rPr>
              <a:t>)</a:t>
            </a:r>
          </a:p>
        </p:txBody>
      </p:sp>
      <p:sp>
        <p:nvSpPr>
          <p:cNvPr id="8" name="TextBox 7">
            <a:extLst>
              <a:ext uri="{FF2B5EF4-FFF2-40B4-BE49-F238E27FC236}">
                <a16:creationId xmlns:a16="http://schemas.microsoft.com/office/drawing/2014/main" id="{C81CE309-8D99-4AD8-A49F-72404F027638}"/>
              </a:ext>
            </a:extLst>
          </p:cNvPr>
          <p:cNvSpPr txBox="1"/>
          <p:nvPr/>
        </p:nvSpPr>
        <p:spPr>
          <a:xfrm>
            <a:off x="452278" y="1307636"/>
            <a:ext cx="4642624" cy="954107"/>
          </a:xfrm>
          <a:prstGeom prst="rect">
            <a:avLst/>
          </a:prstGeom>
          <a:noFill/>
        </p:spPr>
        <p:txBody>
          <a:bodyPr wrap="square">
            <a:spAutoFit/>
          </a:bodyPr>
          <a:lstStyle/>
          <a:p>
            <a:pPr algn="just"/>
            <a:r>
              <a:rPr lang="vi-VN">
                <a:solidFill>
                  <a:schemeClr val="bg1"/>
                </a:solidFill>
                <a:latin typeface="Maven Pro" panose="020B0604020202020204" charset="0"/>
              </a:rPr>
              <a:t>Khoảng cách Manhattan, còn được gọi là khoảng cách L1 hay khoảng cách trong thành phố, được tính bằng tổng chiều dài của hình chiếu của đường thẳng nối hai điểm này </a:t>
            </a:r>
            <a:endParaRPr lang="en-US">
              <a:solidFill>
                <a:schemeClr val="bg1"/>
              </a:solidFill>
              <a:latin typeface="Maven Pro" panose="020B0604020202020204" charset="0"/>
            </a:endParaRPr>
          </a:p>
        </p:txBody>
      </p:sp>
      <p:pic>
        <p:nvPicPr>
          <p:cNvPr id="9" name="Picture 8">
            <a:extLst>
              <a:ext uri="{FF2B5EF4-FFF2-40B4-BE49-F238E27FC236}">
                <a16:creationId xmlns:a16="http://schemas.microsoft.com/office/drawing/2014/main" id="{D8C45CFC-52C3-4B51-A9C4-8735CB51CF31}"/>
              </a:ext>
            </a:extLst>
          </p:cNvPr>
          <p:cNvPicPr>
            <a:picLocks noChangeAspect="1"/>
          </p:cNvPicPr>
          <p:nvPr/>
        </p:nvPicPr>
        <p:blipFill>
          <a:blip r:embed="rId5"/>
          <a:stretch>
            <a:fillRect/>
          </a:stretch>
        </p:blipFill>
        <p:spPr>
          <a:xfrm>
            <a:off x="31772" y="1389101"/>
            <a:ext cx="353599" cy="268247"/>
          </a:xfrm>
          <a:prstGeom prst="rect">
            <a:avLst/>
          </a:prstGeom>
        </p:spPr>
      </p:pic>
      <p:sp>
        <p:nvSpPr>
          <p:cNvPr id="13" name="TextBox 12">
            <a:extLst>
              <a:ext uri="{FF2B5EF4-FFF2-40B4-BE49-F238E27FC236}">
                <a16:creationId xmlns:a16="http://schemas.microsoft.com/office/drawing/2014/main" id="{EC651AEC-81FB-4BD5-9351-5D00C7D9F475}"/>
              </a:ext>
            </a:extLst>
          </p:cNvPr>
          <p:cNvSpPr txBox="1"/>
          <p:nvPr/>
        </p:nvSpPr>
        <p:spPr>
          <a:xfrm>
            <a:off x="724488" y="2731737"/>
            <a:ext cx="4642624" cy="523220"/>
          </a:xfrm>
          <a:prstGeom prst="rect">
            <a:avLst/>
          </a:prstGeom>
          <a:noFill/>
        </p:spPr>
        <p:txBody>
          <a:bodyPr wrap="square">
            <a:spAutoFit/>
          </a:bodyPr>
          <a:lstStyle/>
          <a:p>
            <a:r>
              <a:rPr lang="en-US">
                <a:solidFill>
                  <a:schemeClr val="bg1"/>
                </a:solidFill>
              </a:rPr>
              <a:t>Khoảng cách Manhattan giữa 2 điểm P(x1,x2) và Q(y1,y2) là:</a:t>
            </a:r>
          </a:p>
        </p:txBody>
      </p:sp>
      <p:sp>
        <p:nvSpPr>
          <p:cNvPr id="14" name="Arrow: Right 13">
            <a:extLst>
              <a:ext uri="{FF2B5EF4-FFF2-40B4-BE49-F238E27FC236}">
                <a16:creationId xmlns:a16="http://schemas.microsoft.com/office/drawing/2014/main" id="{68D98F10-D68C-444D-97EF-922B64CA5142}"/>
              </a:ext>
            </a:extLst>
          </p:cNvPr>
          <p:cNvSpPr/>
          <p:nvPr/>
        </p:nvSpPr>
        <p:spPr>
          <a:xfrm>
            <a:off x="292714" y="2873722"/>
            <a:ext cx="378463" cy="223178"/>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48426AEA-FD01-422B-9D2C-94D29CDBEAD1}"/>
              </a:ext>
            </a:extLst>
          </p:cNvPr>
          <p:cNvPicPr>
            <a:picLocks noChangeAspect="1"/>
          </p:cNvPicPr>
          <p:nvPr/>
        </p:nvPicPr>
        <p:blipFill>
          <a:blip r:embed="rId6"/>
          <a:stretch>
            <a:fillRect/>
          </a:stretch>
        </p:blipFill>
        <p:spPr>
          <a:xfrm>
            <a:off x="1516565" y="3421870"/>
            <a:ext cx="2182657" cy="499513"/>
          </a:xfrm>
          <a:prstGeom prst="rect">
            <a:avLst/>
          </a:prstGeom>
        </p:spPr>
      </p:pic>
      <p:pic>
        <p:nvPicPr>
          <p:cNvPr id="4" name="Picture 3">
            <a:extLst>
              <a:ext uri="{FF2B5EF4-FFF2-40B4-BE49-F238E27FC236}">
                <a16:creationId xmlns:a16="http://schemas.microsoft.com/office/drawing/2014/main" id="{6E1C4366-6D10-4D2F-B09E-A8CC31CFE4E1}"/>
              </a:ext>
            </a:extLst>
          </p:cNvPr>
          <p:cNvPicPr>
            <a:picLocks noChangeAspect="1"/>
          </p:cNvPicPr>
          <p:nvPr/>
        </p:nvPicPr>
        <p:blipFill>
          <a:blip r:embed="rId7"/>
          <a:stretch>
            <a:fillRect/>
          </a:stretch>
        </p:blipFill>
        <p:spPr>
          <a:xfrm>
            <a:off x="5448720" y="1947550"/>
            <a:ext cx="3243002" cy="2075521"/>
          </a:xfrm>
          <a:prstGeom prst="rect">
            <a:avLst/>
          </a:prstGeom>
        </p:spPr>
      </p:pic>
    </p:spTree>
    <p:custDataLst>
      <p:tags r:id="rId1"/>
    </p:custDataLst>
    <p:extLst>
      <p:ext uri="{BB962C8B-B14F-4D97-AF65-F5344CB8AC3E}">
        <p14:creationId xmlns:p14="http://schemas.microsoft.com/office/powerpoint/2010/main" val="2869366914"/>
      </p:ext>
    </p:extLst>
  </p:cSld>
  <p:clrMapOvr>
    <a:masterClrMapping/>
  </p:clrMapOvr>
  <p:transition spd="slow" advTm="3771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50"/>
                                        <p:tgtEl>
                                          <p:spTgt spid="5"/>
                                        </p:tgtEl>
                                      </p:cBhvr>
                                    </p:animEffect>
                                    <p:anim calcmode="lin" valueType="num">
                                      <p:cBhvr>
                                        <p:cTn id="13" dur="750" fill="hold"/>
                                        <p:tgtEl>
                                          <p:spTgt spid="5"/>
                                        </p:tgtEl>
                                        <p:attrNameLst>
                                          <p:attrName>ppt_x</p:attrName>
                                        </p:attrNameLst>
                                      </p:cBhvr>
                                      <p:tavLst>
                                        <p:tav tm="0">
                                          <p:val>
                                            <p:strVal val="#ppt_x"/>
                                          </p:val>
                                        </p:tav>
                                        <p:tav tm="100000">
                                          <p:val>
                                            <p:strVal val="#ppt_x"/>
                                          </p:val>
                                        </p:tav>
                                      </p:tavLst>
                                    </p:anim>
                                    <p:anim calcmode="lin" valueType="num">
                                      <p:cBhvr>
                                        <p:cTn id="14" dur="75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down)">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down)">
                                      <p:cBhvr>
                                        <p:cTn id="3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8" name="Google Shape;688;p32"/>
          <p:cNvSpPr txBox="1">
            <a:spLocks noGrp="1"/>
          </p:cNvSpPr>
          <p:nvPr>
            <p:ph type="subTitle" idx="1"/>
          </p:nvPr>
        </p:nvSpPr>
        <p:spPr>
          <a:xfrm>
            <a:off x="1903141" y="1868575"/>
            <a:ext cx="3328187" cy="13024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3200"/>
              <a:t>Các bước trong KNN</a:t>
            </a:r>
            <a:endParaRPr sz="320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01</a:t>
            </a:r>
            <a:endParaRPr>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transition spd="slow" advTm="4406">
    <p:push/>
  </p:transition>
</p:sld>
</file>

<file path=ppt/tags/tag1.xml><?xml version="1.0" encoding="utf-8"?>
<p:tagLst xmlns:a="http://schemas.openxmlformats.org/drawingml/2006/main" xmlns:r="http://schemas.openxmlformats.org/officeDocument/2006/relationships" xmlns:p="http://schemas.openxmlformats.org/presentationml/2006/main">
  <p:tag name="TIMING" val="|0.2"/>
</p:tagLst>
</file>

<file path=ppt/tags/tag10.xml><?xml version="1.0" encoding="utf-8"?>
<p:tagLst xmlns:a="http://schemas.openxmlformats.org/drawingml/2006/main" xmlns:r="http://schemas.openxmlformats.org/officeDocument/2006/relationships" xmlns:p="http://schemas.openxmlformats.org/presentationml/2006/main">
  <p:tag name="TIMING" val="|2.4|0.8|3.2|2.1|5.1|0.7|5.1|5.5|8.9"/>
</p:tagLst>
</file>

<file path=ppt/tags/tag11.xml><?xml version="1.0" encoding="utf-8"?>
<p:tagLst xmlns:a="http://schemas.openxmlformats.org/drawingml/2006/main" xmlns:r="http://schemas.openxmlformats.org/officeDocument/2006/relationships" xmlns:p="http://schemas.openxmlformats.org/presentationml/2006/main">
  <p:tag name="TIMING" val="|5.7|3.9|3.1|1.5|3.8|10.2|3|1.1"/>
</p:tagLst>
</file>

<file path=ppt/tags/tag2.xml><?xml version="1.0" encoding="utf-8"?>
<p:tagLst xmlns:a="http://schemas.openxmlformats.org/drawingml/2006/main" xmlns:r="http://schemas.openxmlformats.org/officeDocument/2006/relationships" xmlns:p="http://schemas.openxmlformats.org/presentationml/2006/main">
  <p:tag name="TIMING" val="|2.9|0.8|2.3|2.1|2.7"/>
</p:tagLst>
</file>

<file path=ppt/tags/tag3.xml><?xml version="1.0" encoding="utf-8"?>
<p:tagLst xmlns:a="http://schemas.openxmlformats.org/drawingml/2006/main" xmlns:r="http://schemas.openxmlformats.org/officeDocument/2006/relationships" xmlns:p="http://schemas.openxmlformats.org/presentationml/2006/main">
  <p:tag name="TIMING" val="|0.4|3.5|32.6|2.2"/>
</p:tagLst>
</file>

<file path=ppt/tags/tag4.xml><?xml version="1.0" encoding="utf-8"?>
<p:tagLst xmlns:a="http://schemas.openxmlformats.org/drawingml/2006/main" xmlns:r="http://schemas.openxmlformats.org/officeDocument/2006/relationships" xmlns:p="http://schemas.openxmlformats.org/presentationml/2006/main">
  <p:tag name="TIMING" val="|0.2|2.6|11.1|3.7"/>
</p:tagLst>
</file>

<file path=ppt/tags/tag5.xml><?xml version="1.0" encoding="utf-8"?>
<p:tagLst xmlns:a="http://schemas.openxmlformats.org/drawingml/2006/main" xmlns:r="http://schemas.openxmlformats.org/officeDocument/2006/relationships" xmlns:p="http://schemas.openxmlformats.org/presentationml/2006/main">
  <p:tag name="TIMING" val="|0.2|2.7"/>
</p:tagLst>
</file>

<file path=ppt/tags/tag6.xml><?xml version="1.0" encoding="utf-8"?>
<p:tagLst xmlns:a="http://schemas.openxmlformats.org/drawingml/2006/main" xmlns:r="http://schemas.openxmlformats.org/officeDocument/2006/relationships" xmlns:p="http://schemas.openxmlformats.org/presentationml/2006/main">
  <p:tag name="TIMING" val="|0.8|1.1|3.8|10.1|5.5|6.8"/>
</p:tagLst>
</file>

<file path=ppt/tags/tag7.xml><?xml version="1.0" encoding="utf-8"?>
<p:tagLst xmlns:a="http://schemas.openxmlformats.org/drawingml/2006/main" xmlns:r="http://schemas.openxmlformats.org/officeDocument/2006/relationships" xmlns:p="http://schemas.openxmlformats.org/presentationml/2006/main">
  <p:tag name="TIMING" val="|0.5|0.8|3.8|8.3|12.9|5.7"/>
</p:tagLst>
</file>

<file path=ppt/tags/tag8.xml><?xml version="1.0" encoding="utf-8"?>
<p:tagLst xmlns:a="http://schemas.openxmlformats.org/drawingml/2006/main" xmlns:r="http://schemas.openxmlformats.org/officeDocument/2006/relationships" xmlns:p="http://schemas.openxmlformats.org/presentationml/2006/main">
  <p:tag name="TIMING" val="|0.2|1.9|4.8|12.6|10.8|4.5|4"/>
</p:tagLst>
</file>

<file path=ppt/tags/tag9.xml><?xml version="1.0" encoding="utf-8"?>
<p:tagLst xmlns:a="http://schemas.openxmlformats.org/drawingml/2006/main" xmlns:r="http://schemas.openxmlformats.org/officeDocument/2006/relationships" xmlns:p="http://schemas.openxmlformats.org/presentationml/2006/main">
  <p:tag name="TIMING" val="|0.1|0.7|0.2|0.1|0.4|0.1|0.1|0.4|0.2"/>
</p:tagLst>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602</TotalTime>
  <Words>898</Words>
  <Application>Microsoft Office PowerPoint</Application>
  <PresentationFormat>On-screen Show (16:9)</PresentationFormat>
  <Paragraphs>84</Paragraphs>
  <Slides>15</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Maven Pro</vt:lpstr>
      <vt:lpstr>Fira Sans Extra Condensed Medium</vt:lpstr>
      <vt:lpstr>Open Sans</vt:lpstr>
      <vt:lpstr>Share Tech</vt:lpstr>
      <vt:lpstr>Fira Sans Condensed Medium</vt:lpstr>
      <vt:lpstr>Livvic Light</vt:lpstr>
      <vt:lpstr>Wingdings</vt:lpstr>
      <vt:lpstr>Nunito Light</vt:lpstr>
      <vt:lpstr>Data Science Consulting by Slidesgo</vt:lpstr>
      <vt:lpstr>K-nearest neighbors</vt:lpstr>
      <vt:lpstr>Thành viên</vt:lpstr>
      <vt:lpstr>Nội Dung</vt:lpstr>
      <vt:lpstr>Định nghĩa về KNN</vt:lpstr>
      <vt:lpstr>Ý tưởng thuật toán</vt:lpstr>
      <vt:lpstr>Phương pháp toán học</vt:lpstr>
      <vt:lpstr>Phương pháp toán học</vt:lpstr>
      <vt:lpstr>Phương pháp toán học</vt:lpstr>
      <vt:lpstr>01</vt:lpstr>
      <vt:lpstr>Các bước trong KNN</vt:lpstr>
      <vt:lpstr>Ví dụ </vt:lpstr>
      <vt:lpstr>Một số lưu ý</vt:lpstr>
      <vt:lpstr>PowerPoint Presentation</vt:lpstr>
      <vt:lpstr>PowerPoint Presentation</vt:lpstr>
      <vt:lpstr>KNN in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K-nearest neighbors</dc:title>
  <dc:creator>asus</dc:creator>
  <cp:lastModifiedBy>Lê Nguyễn Tiến Đạt</cp:lastModifiedBy>
  <cp:revision>17</cp:revision>
  <dcterms:modified xsi:type="dcterms:W3CDTF">2021-12-24T17:16:44Z</dcterms:modified>
</cp:coreProperties>
</file>